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10234600" cy="7099300"/>
  <p:embeddedFontLst>
    <p:embeddedFont>
      <p:font typeface="Tahoma"/>
      <p:regular r:id="rId40"/>
      <p:bold r:id="rId41"/>
    </p:embeddedFon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52C26E-A8ED-4E3A-A368-90CCFC1C9FD5}">
  <a:tblStyle styleId="{3352C26E-A8ED-4E3A-A368-90CCFC1C9FD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6BDB91-846F-4A23-8DAA-584C01CC545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15.xml"/><Relationship Id="rId42" Type="http://schemas.openxmlformats.org/officeDocument/2006/relationships/font" Target="fonts/ArialBlack-regular.fntdata"/><Relationship Id="rId41" Type="http://schemas.openxmlformats.org/officeDocument/2006/relationships/font" Target="fonts/Tahoma-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73575" cy="382588"/>
          </a:xfrm>
          <a:prstGeom prst="rect">
            <a:avLst/>
          </a:prstGeom>
          <a:noFill/>
          <a:ln>
            <a:noFill/>
          </a:ln>
        </p:spPr>
        <p:txBody>
          <a:bodyPr anchorCtr="0" anchor="t" bIns="45750" lIns="91525" spcFirstLastPara="1" rIns="91525" wrap="square" tIns="4575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851525" y="0"/>
            <a:ext cx="4357688" cy="382588"/>
          </a:xfrm>
          <a:prstGeom prst="rect">
            <a:avLst/>
          </a:prstGeom>
          <a:noFill/>
          <a:ln>
            <a:noFill/>
          </a:ln>
        </p:spPr>
        <p:txBody>
          <a:bodyPr anchorCtr="0" anchor="t" bIns="45750" lIns="91525" spcFirstLastPara="1" rIns="91525" wrap="square" tIns="4575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740025" y="546100"/>
            <a:ext cx="4741863" cy="26685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77950" y="3378200"/>
            <a:ext cx="7456488" cy="3216275"/>
          </a:xfrm>
          <a:prstGeom prst="rect">
            <a:avLst/>
          </a:prstGeom>
          <a:noFill/>
          <a:ln>
            <a:noFill/>
          </a:ln>
        </p:spPr>
        <p:txBody>
          <a:bodyPr anchorCtr="0" anchor="t" bIns="45750" lIns="91525" spcFirstLastPara="1" rIns="91525" wrap="square" tIns="4575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57988"/>
            <a:ext cx="4473575" cy="325437"/>
          </a:xfrm>
          <a:prstGeom prst="rect">
            <a:avLst/>
          </a:prstGeom>
          <a:noFill/>
          <a:ln>
            <a:noFill/>
          </a:ln>
        </p:spPr>
        <p:txBody>
          <a:bodyPr anchorCtr="0" anchor="b" bIns="45750" lIns="91525" spcFirstLastPara="1" rIns="91525" wrap="square" tIns="4575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851525" y="6757988"/>
            <a:ext cx="4357688" cy="325437"/>
          </a:xfrm>
          <a:prstGeom prst="rect">
            <a:avLst/>
          </a:prstGeom>
          <a:noFill/>
          <a:ln>
            <a:noFill/>
          </a:ln>
        </p:spPr>
        <p:txBody>
          <a:bodyPr anchorCtr="0" anchor="b" bIns="45750" lIns="91525" spcFirstLastPara="1" rIns="91525" wrap="square" tIns="4575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bfbe809765_0_1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48" name="Google Shape;48;gbfbe809765_0_1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fbe809765_0_9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fbe809765_0_9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Here, i introduce the bAbi dataset which is what we were mostly interested in. So it is provided by facebook and has 20 different tasks with different difficulties. Some tasks require one word answers, some required yes or no answers some require semantic knowledge about directions or about math. But all of them require reasoning about the sentences, and its not possible to do simple pattern matching.</a:t>
            </a:r>
            <a:endParaRPr/>
          </a:p>
        </p:txBody>
      </p:sp>
      <p:sp>
        <p:nvSpPr>
          <p:cNvPr id="139" name="Google Shape;139;gbfbe809765_0_9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fbe809765_0_11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gbfbe809765_0_110: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fbe809765_0_11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fbe809765_0_11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wanted to start with tasks requiring one word answers, and these were the tasks that met this criteria. They have different levels of difficulty. </a:t>
            </a:r>
            <a:endParaRPr/>
          </a:p>
        </p:txBody>
      </p:sp>
      <p:sp>
        <p:nvSpPr>
          <p:cNvPr id="160" name="Google Shape;160;gbfbe809765_0_118: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95214f0de_0_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95214f0de_0_1: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72" name="Google Shape;172;gb95214f0de_0_1: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fbe809765_0_1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fbe809765_0_16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90" name="Google Shape;190;gbfbe809765_0_16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fbe809765_0_17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fbe809765_0_17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00" name="Google Shape;200;gbfbe809765_0_17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fbe809765_0_184: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fbe809765_0_184: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10" name="Google Shape;210;gbfbe809765_0_184: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fbe809765_0_19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fbe809765_0_19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22" name="Google Shape;222;gbfbe809765_0_19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fbe809765_0_20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fbe809765_0_20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36" name="Google Shape;236;gbfbe809765_0_208: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fbe809765_0_21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fbe809765_0_21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48" name="Google Shape;248;gbfbe809765_0_21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bfbe809765_0_2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gbfbe809765_0_23: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fbe809765_0_22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gbfbe809765_0_229: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fbe809765_0_23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fbe809765_0_23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started off with the default parameters, or the parameters the mobileBERT authors recommended did a total of 64 tests on mobileBERT across all the tasks. We only did 30 for BERT because we were only interested in the scores would be comparable, and so we can attribute the difference in our results to the difficulty of the dataset and not because mobileBERT was a bad model.</a:t>
            </a:r>
            <a:endParaRPr/>
          </a:p>
        </p:txBody>
      </p:sp>
      <p:sp>
        <p:nvSpPr>
          <p:cNvPr id="268" name="Google Shape;268;gbfbe809765_0_23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fbe809765_0_25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fbe809765_0_251: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This is a sample result for one of the questions from our training dataset. You see the final predictions on the left, but this was derived from the best prediction and we select the one with the highest probability. Then we calculated the accuracy using predictions.json file and the ground truth value we had for the validation dataset, i.e. we see how often mobielBERT got the correct answers.</a:t>
            </a:r>
            <a:endParaRPr/>
          </a:p>
          <a:p>
            <a:pPr indent="0" lvl="0" marL="0" rtl="0" algn="l">
              <a:spcBef>
                <a:spcPts val="360"/>
              </a:spcBef>
              <a:spcAft>
                <a:spcPts val="0"/>
              </a:spcAft>
              <a:buNone/>
            </a:pPr>
            <a:r>
              <a:rPr lang="en-AU"/>
              <a:t>Then we inspected how this accuracies changed when we manipulated the hyperparameters.</a:t>
            </a:r>
            <a:endParaRPr/>
          </a:p>
        </p:txBody>
      </p:sp>
      <p:sp>
        <p:nvSpPr>
          <p:cNvPr id="283" name="Google Shape;283;gbfbe809765_0_251: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fbe809765_0_262: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fbe809765_0_262: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Left: graph for mobileBERT, Right: graph for BERT</a:t>
            </a:r>
            <a:endParaRPr/>
          </a:p>
          <a:p>
            <a:pPr indent="-317500" lvl="0" marL="457200" rtl="0" algn="l">
              <a:spcBef>
                <a:spcPts val="360"/>
              </a:spcBef>
              <a:spcAft>
                <a:spcPts val="0"/>
              </a:spcAft>
              <a:buSzPts val="1400"/>
              <a:buChar char="-"/>
            </a:pPr>
            <a:r>
              <a:rPr lang="en-AU"/>
              <a:t>on the left graph, we see that epochs did not influence the accuracies for Task 1 and 4 very much, but for task 12 the accuracy really started to take off after 5 epochs and peaked at 25</a:t>
            </a:r>
            <a:endParaRPr/>
          </a:p>
          <a:p>
            <a:pPr indent="-317500" lvl="0" marL="457200" rtl="0" algn="l">
              <a:spcBef>
                <a:spcPts val="0"/>
              </a:spcBef>
              <a:spcAft>
                <a:spcPts val="0"/>
              </a:spcAft>
              <a:buSzPts val="1400"/>
              <a:buChar char="-"/>
            </a:pPr>
            <a:r>
              <a:rPr lang="en-AU"/>
              <a:t>when we compare these two graphs, we saw that at least at lower epoch values mobileBERT and BERT performed similarly hovering at around 53-55%</a:t>
            </a:r>
            <a:endParaRPr/>
          </a:p>
        </p:txBody>
      </p:sp>
      <p:sp>
        <p:nvSpPr>
          <p:cNvPr id="295" name="Google Shape;295;gbfbe809765_0_262: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fbe809765_0_27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fbe809765_0_27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As we see the graph on the left, when we altered the batch size, the accuracy almost doubled for Task 12. </a:t>
            </a:r>
            <a:endParaRPr/>
          </a:p>
          <a:p>
            <a:pPr indent="0" lvl="0" marL="0" rtl="0" algn="l">
              <a:spcBef>
                <a:spcPts val="360"/>
              </a:spcBef>
              <a:spcAft>
                <a:spcPts val="0"/>
              </a:spcAft>
              <a:buNone/>
            </a:pPr>
            <a:r>
              <a:rPr lang="en-AU"/>
              <a:t>Moreover, when you changed both the batch size and the learning rate,as you can see on the right most graph, the results were much better than before (represented by the orange line). </a:t>
            </a:r>
            <a:endParaRPr/>
          </a:p>
          <a:p>
            <a:pPr indent="0" lvl="0" marL="0" rtl="0" algn="l">
              <a:spcBef>
                <a:spcPts val="360"/>
              </a:spcBef>
              <a:spcAft>
                <a:spcPts val="0"/>
              </a:spcAft>
              <a:buNone/>
            </a:pPr>
            <a:r>
              <a:rPr lang="en-AU"/>
              <a:t>Also as we see in the center graph, the loss converged at epoch 20 as the accuracy improved and there was no significant difference in the values of both loss and accuracy beyond that epoch value.</a:t>
            </a:r>
            <a:endParaRPr/>
          </a:p>
        </p:txBody>
      </p:sp>
      <p:sp>
        <p:nvSpPr>
          <p:cNvPr id="309" name="Google Shape;309;gbfbe809765_0_275: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fbe809765_0_28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gbfbe809765_0_289: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fbe809765_0_29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fbe809765_0_29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Here, we did not report BERT’s best performance because we were more interested if the performances of mobileBERT for the same set of parameters could be comparable.</a:t>
            </a:r>
            <a:endParaRPr/>
          </a:p>
          <a:p>
            <a:pPr indent="0" lvl="0" marL="0" rtl="0" algn="l">
              <a:spcBef>
                <a:spcPts val="360"/>
              </a:spcBef>
              <a:spcAft>
                <a:spcPts val="0"/>
              </a:spcAft>
              <a:buNone/>
            </a:pPr>
            <a:r>
              <a:rPr lang="en-AU"/>
              <a:t>For mobileBERT specifically, the accuracies for both task 1 and 4 were the best for the given parameter set, in the range of 50-60 </a:t>
            </a:r>
            <a:endParaRPr/>
          </a:p>
          <a:p>
            <a:pPr indent="0" lvl="0" marL="0" rtl="0" algn="l">
              <a:spcBef>
                <a:spcPts val="360"/>
              </a:spcBef>
              <a:spcAft>
                <a:spcPts val="0"/>
              </a:spcAft>
              <a:buNone/>
            </a:pPr>
            <a:r>
              <a:rPr lang="en-AU"/>
              <a:t>But for task 12, we found a new set of hyperparameter which yielded us the best results, with the accuracy of mobileBERT being 75.4%. </a:t>
            </a:r>
            <a:endParaRPr/>
          </a:p>
          <a:p>
            <a:pPr indent="0" lvl="0" marL="0" rtl="0" algn="l">
              <a:spcBef>
                <a:spcPts val="360"/>
              </a:spcBef>
              <a:spcAft>
                <a:spcPts val="0"/>
              </a:spcAft>
              <a:buNone/>
            </a:pPr>
            <a:r>
              <a:rPr lang="en-AU"/>
              <a:t>We expected task 1 and 12 to perform in  a similar way but the results were quite different. We also expected that task 12 would be more difficult than task 1 because it involved 2 people, but still task 12 outperformed all the other tasks. We are not sure why the results were this way because we tried the same set of hyperparameters for task 1 as well but in no case the accuracies went beyond what we reported.</a:t>
            </a:r>
            <a:endParaRPr/>
          </a:p>
        </p:txBody>
      </p:sp>
      <p:sp>
        <p:nvSpPr>
          <p:cNvPr id="333" name="Google Shape;333;gbfbe809765_0_29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fbe809765_0_30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fbe809765_0_30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The accuracies of mobileBERT and BERT are comparable for the given parameter set.</a:t>
            </a:r>
            <a:endParaRPr/>
          </a:p>
        </p:txBody>
      </p:sp>
      <p:sp>
        <p:nvSpPr>
          <p:cNvPr id="344" name="Google Shape;344;gbfbe809765_0_30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fbe809765_0_31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were able to adapt mobileBERT to solve tasks of babi dataset by optimizing the hyperparamteres.</a:t>
            </a:r>
            <a:endParaRPr/>
          </a:p>
          <a:p>
            <a:pPr indent="0" lvl="0" marL="0" rtl="0" algn="l">
              <a:spcBef>
                <a:spcPts val="360"/>
              </a:spcBef>
              <a:spcAft>
                <a:spcPts val="0"/>
              </a:spcAft>
              <a:buNone/>
            </a:pPr>
            <a:r>
              <a:rPr lang="en-AU"/>
              <a:t>We also saw that mobilebert was not able to perform well enough on babi as it did for squad. This can be understood because babi required more of world and analytical understanding.</a:t>
            </a:r>
            <a:endParaRPr/>
          </a:p>
        </p:txBody>
      </p:sp>
      <p:sp>
        <p:nvSpPr>
          <p:cNvPr id="354" name="Google Shape;354;gbfbe809765_0_31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fbe809765_0_325: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We can also conclude that mobileBERT, a lighter version of BERT, can solve babi tasks and it indeed is comparable to bert. The results we see are due to babi being difficult and not because mobileBERT is a poor model.</a:t>
            </a:r>
            <a:endParaRPr/>
          </a:p>
          <a:p>
            <a:pPr indent="0" lvl="0" marL="0" rtl="0" algn="l">
              <a:spcBef>
                <a:spcPts val="360"/>
              </a:spcBef>
              <a:spcAft>
                <a:spcPts val="0"/>
              </a:spcAft>
              <a:buNone/>
            </a:pPr>
            <a:r>
              <a:rPr lang="en-AU"/>
              <a:t>For future work, we can try and work on all the 20 tasks of babi to analyze how well these transformer models can answer such questions. we can also try and use pretrained versions of mobileBERT and perform transfer learning, and hence we might even get to see better results.</a:t>
            </a:r>
            <a:endParaRPr/>
          </a:p>
        </p:txBody>
      </p:sp>
      <p:sp>
        <p:nvSpPr>
          <p:cNvPr id="363" name="Google Shape;363;gbfbe809765_0_325: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fbe809765_0_31: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gbfbe809765_0_31: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fbe809765_0_333: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fbe809765_0_333: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73" name="Google Shape;373;gbfbe809765_0_333: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bfbe809765_0_340: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80" name="Google Shape;380;gbfbe809765_0_34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fbe809765_0_34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fbe809765_0_34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0" name="Google Shape;390;gbfbe809765_0_348: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fbe809765_0_357: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fbe809765_0_357: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400" name="Google Shape;400;gbfbe809765_0_357: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fbe809765_0_3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fbe809765_0_36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410" name="Google Shape;410;gbfbe809765_0_36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fbe809765_0_39: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72" name="Google Shape;72;gbfbe809765_0_39: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NLP and QA tasks-</a:t>
            </a:r>
            <a:endParaRPr/>
          </a:p>
          <a:p>
            <a:pPr indent="0" lvl="0" marL="0" rtl="0" algn="l">
              <a:spcBef>
                <a:spcPts val="360"/>
              </a:spcBef>
              <a:spcAft>
                <a:spcPts val="0"/>
              </a:spcAft>
              <a:buClr>
                <a:schemeClr val="dk1"/>
              </a:buClr>
              <a:buSzPts val="1100"/>
              <a:buFont typeface="Arial"/>
              <a:buNone/>
            </a:pPr>
            <a:r>
              <a:rPr lang="en-AU"/>
              <a:t>Natural Language Processing (NLP) is a branch of Artificial </a:t>
            </a:r>
            <a:endParaRPr/>
          </a:p>
          <a:p>
            <a:pPr indent="0" lvl="0" marL="0" rtl="0" algn="l">
              <a:spcBef>
                <a:spcPts val="360"/>
              </a:spcBef>
              <a:spcAft>
                <a:spcPts val="0"/>
              </a:spcAft>
              <a:buClr>
                <a:schemeClr val="dk1"/>
              </a:buClr>
              <a:buSzPts val="1100"/>
              <a:buFont typeface="Arial"/>
              <a:buNone/>
            </a:pPr>
            <a:r>
              <a:rPr lang="en-AU"/>
              <a:t>Intelligence  that studies how machines understand human language.</a:t>
            </a:r>
            <a:endParaRPr/>
          </a:p>
          <a:p>
            <a:pPr indent="0" lvl="0" marL="0" rtl="0" algn="l">
              <a:spcBef>
                <a:spcPts val="360"/>
              </a:spcBef>
              <a:spcAft>
                <a:spcPts val="0"/>
              </a:spcAft>
              <a:buClr>
                <a:schemeClr val="dk1"/>
              </a:buClr>
              <a:buSzPts val="1100"/>
              <a:buFont typeface="Arial"/>
              <a:buNone/>
            </a:pPr>
            <a:r>
              <a:rPr lang="en-AU"/>
              <a:t>Its goal is to build systems that can make sense of text and </a:t>
            </a:r>
            <a:endParaRPr/>
          </a:p>
          <a:p>
            <a:pPr indent="0" lvl="0" marL="0" rtl="0" algn="l">
              <a:spcBef>
                <a:spcPts val="360"/>
              </a:spcBef>
              <a:spcAft>
                <a:spcPts val="0"/>
              </a:spcAft>
              <a:buClr>
                <a:schemeClr val="dk1"/>
              </a:buClr>
              <a:buSzPts val="1100"/>
              <a:buFont typeface="Arial"/>
              <a:buNone/>
            </a:pPr>
            <a:r>
              <a:rPr lang="en-AU"/>
              <a:t>perform tasks like translation, grammar checking, topic </a:t>
            </a:r>
            <a:endParaRPr/>
          </a:p>
          <a:p>
            <a:pPr indent="0" lvl="0" marL="0" rtl="0" algn="l">
              <a:spcBef>
                <a:spcPts val="360"/>
              </a:spcBef>
              <a:spcAft>
                <a:spcPts val="0"/>
              </a:spcAft>
              <a:buClr>
                <a:schemeClr val="dk1"/>
              </a:buClr>
              <a:buSzPts val="1100"/>
              <a:buFont typeface="Arial"/>
              <a:buNone/>
            </a:pPr>
            <a:r>
              <a:rPr lang="en-AU"/>
              <a:t>classification, question answering and so on.</a:t>
            </a:r>
            <a:endParaRPr/>
          </a:p>
          <a:p>
            <a:pPr indent="0" lvl="0" marL="0" rtl="0" algn="l">
              <a:spcBef>
                <a:spcPts val="360"/>
              </a:spcBef>
              <a:spcAft>
                <a:spcPts val="0"/>
              </a:spcAft>
              <a:buClr>
                <a:schemeClr val="dk1"/>
              </a:buClr>
              <a:buSzPts val="1100"/>
              <a:buFont typeface="Arial"/>
              <a:buNone/>
            </a:pPr>
            <a:r>
              <a:t/>
            </a:r>
            <a:endParaRPr/>
          </a:p>
          <a:p>
            <a:pPr indent="0" lvl="0" marL="0" rtl="0" algn="l">
              <a:spcBef>
                <a:spcPts val="360"/>
              </a:spcBef>
              <a:spcAft>
                <a:spcPts val="0"/>
              </a:spcAft>
              <a:buClr>
                <a:schemeClr val="dk1"/>
              </a:buClr>
              <a:buSzPts val="1100"/>
              <a:buFont typeface="Arial"/>
              <a:buNone/>
            </a:pPr>
            <a:r>
              <a:rPr lang="en-AU"/>
              <a:t>Talking about question answering, this task requires us humans to </a:t>
            </a:r>
            <a:endParaRPr/>
          </a:p>
          <a:p>
            <a:pPr indent="0" lvl="0" marL="0" rtl="0" algn="l">
              <a:spcBef>
                <a:spcPts val="360"/>
              </a:spcBef>
              <a:spcAft>
                <a:spcPts val="0"/>
              </a:spcAft>
              <a:buClr>
                <a:schemeClr val="dk1"/>
              </a:buClr>
              <a:buSzPts val="1100"/>
              <a:buFont typeface="Arial"/>
              <a:buNone/>
            </a:pPr>
            <a:r>
              <a:rPr lang="en-AU"/>
              <a:t>interpret the question being asked and then respond accordingly.</a:t>
            </a:r>
            <a:endParaRPr/>
          </a:p>
          <a:p>
            <a:pPr indent="0" lvl="0" marL="0" rtl="0" algn="l">
              <a:spcBef>
                <a:spcPts val="360"/>
              </a:spcBef>
              <a:spcAft>
                <a:spcPts val="0"/>
              </a:spcAft>
              <a:buClr>
                <a:schemeClr val="dk1"/>
              </a:buClr>
              <a:buSzPts val="1100"/>
              <a:buFont typeface="Arial"/>
              <a:buNone/>
            </a:pPr>
            <a:r>
              <a:rPr lang="en-AU"/>
              <a:t>Some kinds of questions require a simple yes or no. Some of them</a:t>
            </a:r>
            <a:endParaRPr/>
          </a:p>
          <a:p>
            <a:pPr indent="0" lvl="0" marL="0" rtl="0" algn="l">
              <a:spcBef>
                <a:spcPts val="360"/>
              </a:spcBef>
              <a:spcAft>
                <a:spcPts val="0"/>
              </a:spcAft>
              <a:buClr>
                <a:schemeClr val="dk1"/>
              </a:buClr>
              <a:buSzPts val="1100"/>
              <a:buFont typeface="Arial"/>
              <a:buNone/>
            </a:pPr>
            <a:r>
              <a:rPr lang="en-AU"/>
              <a:t>require specific details, like the questions which begin with how,</a:t>
            </a:r>
            <a:endParaRPr/>
          </a:p>
          <a:p>
            <a:pPr indent="0" lvl="0" marL="0" rtl="0" algn="l">
              <a:spcBef>
                <a:spcPts val="360"/>
              </a:spcBef>
              <a:spcAft>
                <a:spcPts val="0"/>
              </a:spcAft>
              <a:buClr>
                <a:schemeClr val="dk1"/>
              </a:buClr>
              <a:buSzPts val="1100"/>
              <a:buFont typeface="Arial"/>
              <a:buNone/>
            </a:pPr>
            <a:r>
              <a:rPr lang="en-AU"/>
              <a:t>when, what, where, etc. Apart from that, there are other questions</a:t>
            </a:r>
            <a:endParaRPr/>
          </a:p>
          <a:p>
            <a:pPr indent="0" lvl="0" marL="0" rtl="0" algn="l">
              <a:spcBef>
                <a:spcPts val="360"/>
              </a:spcBef>
              <a:spcAft>
                <a:spcPts val="0"/>
              </a:spcAft>
              <a:buClr>
                <a:schemeClr val="dk1"/>
              </a:buClr>
              <a:buSzPts val="1100"/>
              <a:buFont typeface="Arial"/>
              <a:buNone/>
            </a:pPr>
            <a:r>
              <a:rPr lang="en-AU"/>
              <a:t>which even require some analytical analysis of the questions. And </a:t>
            </a:r>
            <a:endParaRPr/>
          </a:p>
          <a:p>
            <a:pPr indent="0" lvl="0" marL="0" rtl="0" algn="l">
              <a:spcBef>
                <a:spcPts val="360"/>
              </a:spcBef>
              <a:spcAft>
                <a:spcPts val="0"/>
              </a:spcAft>
              <a:buClr>
                <a:schemeClr val="dk1"/>
              </a:buClr>
              <a:buSzPts val="1100"/>
              <a:buFont typeface="Arial"/>
              <a:buNone/>
            </a:pPr>
            <a:r>
              <a:rPr lang="en-AU"/>
              <a:t>these questions require some thinking, which we humans are good</a:t>
            </a:r>
            <a:endParaRPr/>
          </a:p>
          <a:p>
            <a:pPr indent="0" lvl="0" marL="0" rtl="0" algn="l">
              <a:spcBef>
                <a:spcPts val="360"/>
              </a:spcBef>
              <a:spcAft>
                <a:spcPts val="0"/>
              </a:spcAft>
              <a:buClr>
                <a:schemeClr val="dk1"/>
              </a:buClr>
              <a:buSzPts val="1100"/>
              <a:buFont typeface="Arial"/>
              <a:buNone/>
            </a:pPr>
            <a:r>
              <a:rPr lang="en-AU"/>
              <a:t>at. We can understand the relations between the segments of the </a:t>
            </a:r>
            <a:endParaRPr/>
          </a:p>
          <a:p>
            <a:pPr indent="0" lvl="0" marL="0" rtl="0" algn="l">
              <a:spcBef>
                <a:spcPts val="360"/>
              </a:spcBef>
              <a:spcAft>
                <a:spcPts val="0"/>
              </a:spcAft>
              <a:buClr>
                <a:schemeClr val="dk1"/>
              </a:buClr>
              <a:buSzPts val="1100"/>
              <a:buFont typeface="Arial"/>
              <a:buNone/>
            </a:pPr>
            <a:r>
              <a:rPr lang="en-AU"/>
              <a:t>question and interpret with all the information we have from our</a:t>
            </a:r>
            <a:endParaRPr/>
          </a:p>
          <a:p>
            <a:pPr indent="0" lvl="0" marL="0" rtl="0" algn="l">
              <a:spcBef>
                <a:spcPts val="360"/>
              </a:spcBef>
              <a:spcAft>
                <a:spcPts val="0"/>
              </a:spcAft>
              <a:buClr>
                <a:schemeClr val="dk1"/>
              </a:buClr>
              <a:buSzPts val="1100"/>
              <a:buFont typeface="Arial"/>
              <a:buNone/>
            </a:pPr>
            <a:r>
              <a:rPr lang="en-AU"/>
              <a:t>past experience or from deducing the details provided.</a:t>
            </a:r>
            <a:endParaRPr/>
          </a:p>
          <a:p>
            <a:pPr indent="0" lvl="0" marL="0" rtl="0" algn="l">
              <a:spcBef>
                <a:spcPts val="360"/>
              </a:spcBef>
              <a:spcAft>
                <a:spcPts val="0"/>
              </a:spcAft>
              <a:buClr>
                <a:schemeClr val="dk1"/>
              </a:buClr>
              <a:buSzPts val="1100"/>
              <a:buFont typeface="Arial"/>
              <a:buNone/>
            </a:pPr>
            <a:r>
              <a:rPr lang="en-AU"/>
              <a:t>Machines are still far from this understanding part.</a:t>
            </a:r>
            <a:endParaRPr/>
          </a:p>
          <a:p>
            <a:pPr indent="0" lvl="0" marL="0" rtl="0" algn="l">
              <a:spcBef>
                <a:spcPts val="360"/>
              </a:spcBef>
              <a:spcAft>
                <a:spcPts val="0"/>
              </a:spcAft>
              <a:buClr>
                <a:schemeClr val="dk1"/>
              </a:buClr>
              <a:buSzPts val="1100"/>
              <a:buFont typeface="Arial"/>
              <a:buNone/>
            </a:pPr>
            <a:r>
              <a:rPr lang="en-AU"/>
              <a:t>Modern systems can figure out the parts of questions, their focus</a:t>
            </a:r>
            <a:endParaRPr/>
          </a:p>
          <a:p>
            <a:pPr indent="0" lvl="0" marL="0" rtl="0" algn="l">
              <a:spcBef>
                <a:spcPts val="360"/>
              </a:spcBef>
              <a:spcAft>
                <a:spcPts val="0"/>
              </a:spcAft>
              <a:buClr>
                <a:schemeClr val="dk1"/>
              </a:buClr>
              <a:buSzPts val="1100"/>
              <a:buFont typeface="Arial"/>
              <a:buNone/>
            </a:pPr>
            <a:r>
              <a:rPr lang="en-AU"/>
              <a:t>and even what is asked. But they can find out the answers from </a:t>
            </a:r>
            <a:endParaRPr/>
          </a:p>
          <a:p>
            <a:pPr indent="0" lvl="0" marL="0" rtl="0" algn="l">
              <a:spcBef>
                <a:spcPts val="360"/>
              </a:spcBef>
              <a:spcAft>
                <a:spcPts val="0"/>
              </a:spcAft>
              <a:buClr>
                <a:schemeClr val="dk1"/>
              </a:buClr>
              <a:buSzPts val="1100"/>
              <a:buFont typeface="Arial"/>
              <a:buNone/>
            </a:pPr>
            <a:r>
              <a:rPr lang="en-AU"/>
              <a:t>the information they have, without acquiring the analytical </a:t>
            </a:r>
            <a:endParaRPr/>
          </a:p>
          <a:p>
            <a:pPr indent="0" lvl="0" marL="0" rtl="0" algn="l">
              <a:spcBef>
                <a:spcPts val="360"/>
              </a:spcBef>
              <a:spcAft>
                <a:spcPts val="0"/>
              </a:spcAft>
              <a:buClr>
                <a:schemeClr val="dk1"/>
              </a:buClr>
              <a:buSzPts val="1100"/>
              <a:buFont typeface="Arial"/>
              <a:buNone/>
            </a:pPr>
            <a:r>
              <a:rPr lang="en-AU"/>
              <a:t>abilities.</a:t>
            </a:r>
            <a:endParaRPr/>
          </a:p>
          <a:p>
            <a:pPr indent="0" lvl="0" marL="0" rtl="0" algn="l">
              <a:spcBef>
                <a:spcPts val="360"/>
              </a:spcBef>
              <a:spcAft>
                <a:spcPts val="0"/>
              </a:spcAft>
              <a:buNone/>
            </a:pPr>
            <a:r>
              <a:t/>
            </a:r>
            <a:endParaRPr/>
          </a:p>
        </p:txBody>
      </p:sp>
      <p:sp>
        <p:nvSpPr>
          <p:cNvPr id="73" name="Google Shape;73;gbfbe809765_0_39: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fbe809765_0_50: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Clr>
                <a:schemeClr val="dk1"/>
              </a:buClr>
              <a:buSzPts val="1100"/>
              <a:buFont typeface="Arial"/>
              <a:buNone/>
            </a:pPr>
            <a:r>
              <a:rPr lang="en-AU"/>
              <a:t>With that, our motivation is to understand </a:t>
            </a:r>
            <a:endParaRPr/>
          </a:p>
          <a:p>
            <a:pPr indent="0" lvl="0" marL="0" rtl="0" algn="l">
              <a:spcBef>
                <a:spcPts val="360"/>
              </a:spcBef>
              <a:spcAft>
                <a:spcPts val="0"/>
              </a:spcAft>
              <a:buClr>
                <a:schemeClr val="dk1"/>
              </a:buClr>
              <a:buSzPts val="1100"/>
              <a:buFont typeface="Arial"/>
              <a:buNone/>
            </a:pPr>
            <a:r>
              <a:rPr lang="en-AU"/>
              <a:t>how well can machines perform on</a:t>
            </a:r>
            <a:endParaRPr/>
          </a:p>
          <a:p>
            <a:pPr indent="0" lvl="0" marL="0" rtl="0" algn="l">
              <a:spcBef>
                <a:spcPts val="360"/>
              </a:spcBef>
              <a:spcAft>
                <a:spcPts val="0"/>
              </a:spcAft>
              <a:buClr>
                <a:schemeClr val="dk1"/>
              </a:buClr>
              <a:buSzPts val="1100"/>
              <a:buFont typeface="Arial"/>
              <a:buNone/>
            </a:pPr>
            <a:r>
              <a:rPr lang="en-AU"/>
              <a:t>question answering task which are usually easy for humans due</a:t>
            </a:r>
            <a:endParaRPr/>
          </a:p>
          <a:p>
            <a:pPr indent="0" lvl="0" marL="0" rtl="0" algn="l">
              <a:spcBef>
                <a:spcPts val="360"/>
              </a:spcBef>
              <a:spcAft>
                <a:spcPts val="0"/>
              </a:spcAft>
              <a:buClr>
                <a:schemeClr val="dk1"/>
              </a:buClr>
              <a:buSzPts val="1100"/>
              <a:buFont typeface="Arial"/>
              <a:buNone/>
            </a:pPr>
            <a:r>
              <a:rPr lang="en-AU"/>
              <a:t>to the analytical abilities and how much can the modern systems</a:t>
            </a:r>
            <a:endParaRPr/>
          </a:p>
          <a:p>
            <a:pPr indent="0" lvl="0" marL="0" rtl="0" algn="l">
              <a:spcBef>
                <a:spcPts val="360"/>
              </a:spcBef>
              <a:spcAft>
                <a:spcPts val="0"/>
              </a:spcAft>
              <a:buClr>
                <a:schemeClr val="dk1"/>
              </a:buClr>
              <a:buSzPts val="1100"/>
              <a:buFont typeface="Arial"/>
              <a:buNone/>
            </a:pPr>
            <a:r>
              <a:rPr lang="en-AU"/>
              <a:t>acquire this ability.</a:t>
            </a:r>
            <a:endParaRPr/>
          </a:p>
          <a:p>
            <a:pPr indent="0" lvl="0" marL="0" rtl="0" algn="l">
              <a:spcBef>
                <a:spcPts val="360"/>
              </a:spcBef>
              <a:spcAft>
                <a:spcPts val="0"/>
              </a:spcAft>
              <a:buClr>
                <a:schemeClr val="dk1"/>
              </a:buClr>
              <a:buSzPts val="1100"/>
              <a:buFont typeface="Arial"/>
              <a:buNone/>
            </a:pPr>
            <a:r>
              <a:rPr lang="en-AU"/>
              <a:t>We will see how mobileBERT performs on such a dataset of qa, babi.</a:t>
            </a:r>
            <a:endParaRPr/>
          </a:p>
          <a:p>
            <a:pPr indent="0" lvl="0" marL="0" rtl="0" algn="l">
              <a:spcBef>
                <a:spcPts val="360"/>
              </a:spcBef>
              <a:spcAft>
                <a:spcPts val="0"/>
              </a:spcAft>
              <a:buClr>
                <a:schemeClr val="dk1"/>
              </a:buClr>
              <a:buSzPts val="1100"/>
              <a:buFont typeface="Arial"/>
              <a:buNone/>
            </a:pPr>
            <a:r>
              <a:rPr lang="en-AU"/>
              <a:t>We would train and try to find out the optimal hyperparameters and</a:t>
            </a:r>
            <a:endParaRPr/>
          </a:p>
          <a:p>
            <a:pPr indent="0" lvl="0" marL="0" rtl="0" algn="l">
              <a:spcBef>
                <a:spcPts val="360"/>
              </a:spcBef>
              <a:spcAft>
                <a:spcPts val="0"/>
              </a:spcAft>
              <a:buClr>
                <a:schemeClr val="dk1"/>
              </a:buClr>
              <a:buSzPts val="1100"/>
              <a:buFont typeface="Arial"/>
              <a:buNone/>
            </a:pPr>
            <a:r>
              <a:rPr lang="en-AU"/>
              <a:t>also try to see if mobileBERT actually performs as good as BERT, </a:t>
            </a:r>
            <a:endParaRPr/>
          </a:p>
          <a:p>
            <a:pPr indent="0" lvl="0" marL="0" rtl="0" algn="l">
              <a:spcBef>
                <a:spcPts val="360"/>
              </a:spcBef>
              <a:spcAft>
                <a:spcPts val="0"/>
              </a:spcAft>
              <a:buClr>
                <a:schemeClr val="dk1"/>
              </a:buClr>
              <a:buSzPts val="1100"/>
              <a:buFont typeface="Arial"/>
              <a:buNone/>
            </a:pPr>
            <a:r>
              <a:rPr lang="en-AU"/>
              <a:t>a model it is based on.</a:t>
            </a:r>
            <a:endParaRPr/>
          </a:p>
          <a:p>
            <a:pPr indent="0" lvl="0" marL="0" rtl="0" algn="l">
              <a:spcBef>
                <a:spcPts val="360"/>
              </a:spcBef>
              <a:spcAft>
                <a:spcPts val="0"/>
              </a:spcAft>
              <a:buNone/>
            </a:pPr>
            <a:r>
              <a:t/>
            </a:r>
            <a:endParaRPr/>
          </a:p>
        </p:txBody>
      </p:sp>
      <p:sp>
        <p:nvSpPr>
          <p:cNvPr id="84" name="Google Shape;84;gbfbe809765_0_50: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fbe809765_0_5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gbfbe809765_0_58:notes"/>
          <p:cNvSpPr txBox="1"/>
          <p:nvPr>
            <p:ph idx="1" type="body"/>
          </p:nvPr>
        </p:nvSpPr>
        <p:spPr>
          <a:xfrm>
            <a:off x="1377950" y="3378200"/>
            <a:ext cx="7456500" cy="32163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fbe809765_0_6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fbe809765_0_6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03" name="Google Shape;103;gbfbe809765_0_6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fbe809765_0_76: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fbe809765_0_76: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bottleneck structures: map from smaller nodes when receiving input from the feedforward module to larger number of nodes before the classifier.</a:t>
            </a:r>
            <a:endParaRPr/>
          </a:p>
        </p:txBody>
      </p:sp>
      <p:sp>
        <p:nvSpPr>
          <p:cNvPr id="114" name="Google Shape;114;gbfbe809765_0_76: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fbe809765_0_88:notes"/>
          <p:cNvSpPr/>
          <p:nvPr>
            <p:ph idx="2" type="sldImg"/>
          </p:nvPr>
        </p:nvSpPr>
        <p:spPr>
          <a:xfrm>
            <a:off x="2740025" y="546100"/>
            <a:ext cx="4741800" cy="26685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fbe809765_0_88:notes"/>
          <p:cNvSpPr txBox="1"/>
          <p:nvPr>
            <p:ph idx="1" type="body"/>
          </p:nvPr>
        </p:nvSpPr>
        <p:spPr>
          <a:xfrm>
            <a:off x="1377950" y="3378200"/>
            <a:ext cx="7456500" cy="3216300"/>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rPr lang="en-AU"/>
              <a:t>This SQUAD dataset was what the authors of mobilebert had trained their model on. The model is given a paragraph called the context and then asked several questions, all the answers to the questions is can be found from the context.</a:t>
            </a:r>
            <a:endParaRPr/>
          </a:p>
        </p:txBody>
      </p:sp>
      <p:sp>
        <p:nvSpPr>
          <p:cNvPr id="127" name="Google Shape;127;gbfbe809765_0_88:notes"/>
          <p:cNvSpPr txBox="1"/>
          <p:nvPr>
            <p:ph idx="12" type="sldNum"/>
          </p:nvPr>
        </p:nvSpPr>
        <p:spPr>
          <a:xfrm>
            <a:off x="5851525" y="6757988"/>
            <a:ext cx="4357800" cy="325500"/>
          </a:xfrm>
          <a:prstGeom prst="rect">
            <a:avLst/>
          </a:prstGeom>
        </p:spPr>
        <p:txBody>
          <a:bodyPr anchorCtr="0" anchor="b" bIns="45750" lIns="91525" spcFirstLastPara="1" rIns="91525" wrap="square" tIns="4575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nvSpPr>
        <p:spPr>
          <a:xfrm>
            <a:off x="476251" y="5603138"/>
            <a:ext cx="11049000" cy="11430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None/>
            </a:pPr>
            <a:r>
              <a:rPr b="0" i="0" lang="en-AU" sz="2400" u="none" cap="none" strike="noStrike">
                <a:solidFill>
                  <a:schemeClr val="dk1"/>
                </a:solidFill>
                <a:latin typeface="Arial"/>
                <a:ea typeface="Arial"/>
                <a:cs typeface="Arial"/>
                <a:sym typeface="Arial"/>
              </a:rPr>
              <a:t>http://www.informatik.uni-hamburg.de/WTM/</a:t>
            </a:r>
            <a:endParaRPr/>
          </a:p>
        </p:txBody>
      </p:sp>
      <p:sp>
        <p:nvSpPr>
          <p:cNvPr id="17" name="Google Shape;17;p2"/>
          <p:cNvSpPr txBox="1"/>
          <p:nvPr>
            <p:ph type="ctrTitle"/>
          </p:nvPr>
        </p:nvSpPr>
        <p:spPr>
          <a:xfrm>
            <a:off x="557561" y="520257"/>
            <a:ext cx="11117766" cy="114300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b="0" sz="3600">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557561" y="1734702"/>
            <a:ext cx="11117766" cy="132855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2800"/>
              <a:buFont typeface="Arial"/>
              <a:buNone/>
              <a:defRPr sz="2800">
                <a:latin typeface="Arial"/>
                <a:ea typeface="Arial"/>
                <a:cs typeface="Arial"/>
                <a:sym typeface="Arial"/>
              </a:defRPr>
            </a:lvl1pPr>
            <a:lvl2pPr lvl="1" algn="l">
              <a:spcBef>
                <a:spcPts val="800"/>
              </a:spcBef>
              <a:spcAft>
                <a:spcPts val="0"/>
              </a:spcAft>
              <a:buSzPts val="2070"/>
              <a:buChar char="•"/>
              <a:defRPr/>
            </a:lvl2pPr>
            <a:lvl3pPr lvl="2" algn="l">
              <a:spcBef>
                <a:spcPts val="700"/>
              </a:spcBef>
              <a:spcAft>
                <a:spcPts val="0"/>
              </a:spcAft>
              <a:buSzPts val="1800"/>
              <a:buChar char="▪"/>
              <a:defRPr/>
            </a:lvl3pPr>
            <a:lvl4pPr lvl="3" algn="l">
              <a:spcBef>
                <a:spcPts val="600"/>
              </a:spcBef>
              <a:spcAft>
                <a:spcPts val="0"/>
              </a:spcAft>
              <a:buSzPts val="2070"/>
              <a:buChar char="•"/>
              <a:defRPr/>
            </a:lvl4pPr>
            <a:lvl5pPr lvl="4" algn="l">
              <a:spcBef>
                <a:spcPts val="600"/>
              </a:spcBef>
              <a:spcAft>
                <a:spcPts val="0"/>
              </a:spcAft>
              <a:buSzPts val="207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pic>
        <p:nvPicPr>
          <p:cNvPr id="19" name="Google Shape;19;p2"/>
          <p:cNvPicPr preferRelativeResize="0"/>
          <p:nvPr/>
        </p:nvPicPr>
        <p:blipFill rotWithShape="1">
          <a:blip r:embed="rId2">
            <a:alphaModFix/>
          </a:blip>
          <a:srcRect b="0" l="0" r="0" t="0"/>
          <a:stretch/>
        </p:blipFill>
        <p:spPr>
          <a:xfrm>
            <a:off x="4942681" y="3275128"/>
            <a:ext cx="2116138" cy="211613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1"/>
              </a:buClr>
              <a:buSzPts val="1400"/>
              <a:buNone/>
              <a:defRPr sz="3600">
                <a:solidFill>
                  <a:schemeClr val="accen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3"/>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25" name="Google Shape;25;p3"/>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Column-Content">
  <p:cSld name="Title and Two-Column-Content">
    <p:spTree>
      <p:nvGrpSpPr>
        <p:cNvPr id="26" name="Shape 26"/>
        <p:cNvGrpSpPr/>
        <p:nvPr/>
      </p:nvGrpSpPr>
      <p:grpSpPr>
        <a:xfrm>
          <a:off x="0" y="0"/>
          <a:ext cx="0" cy="0"/>
          <a:chOff x="0" y="0"/>
          <a:chExt cx="0" cy="0"/>
        </a:xfrm>
      </p:grpSpPr>
      <p:sp>
        <p:nvSpPr>
          <p:cNvPr id="27" name="Google Shape;27;p4"/>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4"/>
          <p:cNvSpPr/>
          <p:nvPr>
            <p:ph idx="2" type="pic"/>
          </p:nvPr>
        </p:nvSpPr>
        <p:spPr>
          <a:xfrm>
            <a:off x="6204000" y="1371600"/>
            <a:ext cx="5508000" cy="4895999"/>
          </a:xfrm>
          <a:prstGeom prst="rect">
            <a:avLst/>
          </a:prstGeom>
          <a:noFill/>
          <a:ln>
            <a:noFill/>
          </a:ln>
        </p:spPr>
        <p:txBody>
          <a:bodyPr anchorCtr="0" anchor="t" bIns="45700" lIns="91425" spcFirstLastPara="1" rIns="91425" wrap="square" tIns="45700">
            <a:noAutofit/>
          </a:bodyPr>
          <a:lstStyle>
            <a:lvl1pPr lvl="0" marR="0" rtl="0" algn="l">
              <a:spcBef>
                <a:spcPts val="800"/>
              </a:spcBef>
              <a:spcAft>
                <a:spcPts val="0"/>
              </a:spcAft>
              <a:buClr>
                <a:srgbClr val="FF3300"/>
              </a:buClr>
              <a:buSzPts val="2800"/>
              <a:buFont typeface="Noto Sans Symbols"/>
              <a:buNone/>
              <a:defRPr b="0" i="0" sz="2800" u="none" cap="none" strike="noStrike">
                <a:solidFill>
                  <a:schemeClr val="dk1"/>
                </a:solidFill>
                <a:latin typeface="Arial"/>
                <a:ea typeface="Arial"/>
                <a:cs typeface="Arial"/>
                <a:sym typeface="Arial"/>
              </a:defRPr>
            </a:lvl1pPr>
            <a:lvl2pPr lvl="1" marR="0" rtl="0" algn="l">
              <a:spcBef>
                <a:spcPts val="800"/>
              </a:spcBef>
              <a:spcAft>
                <a:spcPts val="0"/>
              </a:spcAft>
              <a:buClr>
                <a:srgbClr val="FF3300"/>
              </a:buClr>
              <a:buSzPts val="3220"/>
              <a:buFont typeface="Arial"/>
              <a:buNone/>
              <a:defRPr b="0" i="0" sz="2800" u="none" cap="none" strike="noStrike">
                <a:solidFill>
                  <a:schemeClr val="dk1"/>
                </a:solidFill>
                <a:latin typeface="Arial"/>
                <a:ea typeface="Arial"/>
                <a:cs typeface="Arial"/>
                <a:sym typeface="Arial"/>
              </a:defRPr>
            </a:lvl2pPr>
            <a:lvl3pPr lvl="2" marR="0" rtl="0" algn="l">
              <a:spcBef>
                <a:spcPts val="700"/>
              </a:spcBef>
              <a:spcAft>
                <a:spcPts val="0"/>
              </a:spcAft>
              <a:buClr>
                <a:srgbClr val="800000"/>
              </a:buClr>
              <a:buSzPts val="2400"/>
              <a:buFont typeface="Noto Sans Symbols"/>
              <a:buNone/>
              <a:defRPr b="0" i="0" sz="2400" u="none" cap="none" strike="noStrike">
                <a:solidFill>
                  <a:schemeClr val="dk1"/>
                </a:solidFill>
                <a:latin typeface="Arial"/>
                <a:ea typeface="Arial"/>
                <a:cs typeface="Arial"/>
                <a:sym typeface="Arial"/>
              </a:defRPr>
            </a:lvl3pPr>
            <a:lvl4pPr lvl="3" marR="0" rtl="0" algn="l">
              <a:spcBef>
                <a:spcPts val="600"/>
              </a:spcBef>
              <a:spcAft>
                <a:spcPts val="0"/>
              </a:spcAft>
              <a:buClr>
                <a:srgbClr val="800000"/>
              </a:buClr>
              <a:buSzPts val="2300"/>
              <a:buFont typeface="Arial"/>
              <a:buNone/>
              <a:defRPr b="0" i="0" sz="2000" u="none" cap="none" strike="noStrike">
                <a:solidFill>
                  <a:schemeClr val="dk1"/>
                </a:solidFill>
                <a:latin typeface="Arial"/>
                <a:ea typeface="Arial"/>
                <a:cs typeface="Arial"/>
                <a:sym typeface="Arial"/>
              </a:defRPr>
            </a:lvl4pPr>
            <a:lvl5pPr lvl="4" marR="0" rtl="0" algn="l">
              <a:spcBef>
                <a:spcPts val="600"/>
              </a:spcBef>
              <a:spcAft>
                <a:spcPts val="0"/>
              </a:spcAft>
              <a:buClr>
                <a:srgbClr val="0066FF"/>
              </a:buClr>
              <a:buSzPts val="23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9pPr>
          </a:lstStyle>
          <a:p/>
        </p:txBody>
      </p:sp>
      <p:sp>
        <p:nvSpPr>
          <p:cNvPr id="29" name="Google Shape;29;p4"/>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32" name="Google Shape;32;p4"/>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Column-Content">
  <p:cSld name="1_Title and Two-Column-Content">
    <p:spTree>
      <p:nvGrpSpPr>
        <p:cNvPr id="33" name="Shape 33"/>
        <p:cNvGrpSpPr/>
        <p:nvPr/>
      </p:nvGrpSpPr>
      <p:grpSpPr>
        <a:xfrm>
          <a:off x="0" y="0"/>
          <a:ext cx="0" cy="0"/>
          <a:chOff x="0" y="0"/>
          <a:chExt cx="0" cy="0"/>
        </a:xfrm>
      </p:grpSpPr>
      <p:sp>
        <p:nvSpPr>
          <p:cNvPr id="34" name="Google Shape;34;p5"/>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0" type="dt"/>
          </p:nvPr>
        </p:nvSpPr>
        <p:spPr>
          <a:xfrm>
            <a:off x="384698" y="6328448"/>
            <a:ext cx="323480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810002" y="6328448"/>
            <a:ext cx="7143751" cy="4746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1144252" y="6328448"/>
            <a:ext cx="663050" cy="474663"/>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38" name="Google Shape;38;p5"/>
          <p:cNvSpPr txBox="1"/>
          <p:nvPr>
            <p:ph idx="1" type="body"/>
          </p:nvPr>
        </p:nvSpPr>
        <p:spPr>
          <a:xfrm>
            <a:off x="480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5"/>
          <p:cNvSpPr txBox="1"/>
          <p:nvPr>
            <p:ph idx="2" type="body"/>
          </p:nvPr>
        </p:nvSpPr>
        <p:spPr>
          <a:xfrm>
            <a:off x="6204000" y="1371600"/>
            <a:ext cx="5508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out Footers">
  <p:cSld name="Title and Content without Footers">
    <p:spTree>
      <p:nvGrpSpPr>
        <p:cNvPr id="40" name="Shape 40"/>
        <p:cNvGrpSpPr/>
        <p:nvPr/>
      </p:nvGrpSpPr>
      <p:grpSpPr>
        <a:xfrm>
          <a:off x="0" y="0"/>
          <a:ext cx="0" cy="0"/>
          <a:chOff x="0" y="0"/>
          <a:chExt cx="0" cy="0"/>
        </a:xfrm>
      </p:grpSpPr>
      <p:sp>
        <p:nvSpPr>
          <p:cNvPr id="41" name="Google Shape;41;p6"/>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algn="l">
              <a:spcBef>
                <a:spcPts val="800"/>
              </a:spcBef>
              <a:spcAft>
                <a:spcPts val="0"/>
              </a:spcAft>
              <a:buSzPts val="2800"/>
              <a:buFont typeface="Noto Sans Symbols"/>
              <a:buChar char="▪"/>
              <a:defRPr sz="2800">
                <a:latin typeface="Arial"/>
                <a:ea typeface="Arial"/>
                <a:cs typeface="Arial"/>
                <a:sym typeface="Arial"/>
              </a:defRPr>
            </a:lvl1pPr>
            <a:lvl2pPr indent="-403860" lvl="1" marL="914400" algn="l">
              <a:spcBef>
                <a:spcPts val="800"/>
              </a:spcBef>
              <a:spcAft>
                <a:spcPts val="0"/>
              </a:spcAft>
              <a:buClr>
                <a:srgbClr val="FF3300"/>
              </a:buClr>
              <a:buSzPts val="2760"/>
              <a:buFont typeface="Arial"/>
              <a:buChar char="•"/>
              <a:defRPr sz="2400">
                <a:latin typeface="Arial"/>
                <a:ea typeface="Arial"/>
                <a:cs typeface="Arial"/>
                <a:sym typeface="Arial"/>
              </a:defRPr>
            </a:lvl2pPr>
            <a:lvl3pPr indent="-368300" lvl="2" marL="1371600" algn="l">
              <a:spcBef>
                <a:spcPts val="700"/>
              </a:spcBef>
              <a:spcAft>
                <a:spcPts val="0"/>
              </a:spcAft>
              <a:buSzPts val="2200"/>
              <a:buChar char="▪"/>
              <a:defRPr sz="2200"/>
            </a:lvl3pPr>
            <a:lvl4pPr indent="-374650" lvl="3" marL="1828800" algn="l">
              <a:spcBef>
                <a:spcPts val="600"/>
              </a:spcBef>
              <a:spcAft>
                <a:spcPts val="0"/>
              </a:spcAft>
              <a:buSzPts val="2300"/>
              <a:buFont typeface="Arial"/>
              <a:buChar char="•"/>
              <a:defRPr sz="2000"/>
            </a:lvl4pPr>
            <a:lvl5pPr indent="-360045" lvl="4" marL="2286000" algn="l">
              <a:spcBef>
                <a:spcPts val="600"/>
              </a:spcBef>
              <a:spcAft>
                <a:spcPts val="0"/>
              </a:spcAft>
              <a:buSzPts val="2070"/>
              <a:buFont typeface="Arial"/>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3" name="Shape 43"/>
        <p:cNvGrpSpPr/>
        <p:nvPr/>
      </p:nvGrpSpPr>
      <p:grpSpPr>
        <a:xfrm>
          <a:off x="0" y="0"/>
          <a:ext cx="0" cy="0"/>
          <a:chOff x="0" y="0"/>
          <a:chExt cx="0" cy="0"/>
        </a:xfrm>
      </p:grpSpPr>
      <p:sp>
        <p:nvSpPr>
          <p:cNvPr id="44" name="Google Shape;44;p7"/>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384698" y="6328447"/>
            <a:ext cx="3234801" cy="47466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3810002" y="6328447"/>
            <a:ext cx="7143751" cy="47466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44253" y="6328447"/>
            <a:ext cx="663050" cy="47466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AU"/>
              <a:t>‹#›</a:t>
            </a:fld>
            <a:endParaRPr/>
          </a:p>
        </p:txBody>
      </p:sp>
      <p:sp>
        <p:nvSpPr>
          <p:cNvPr id="13" name="Google Shape;13;p1"/>
          <p:cNvSpPr txBox="1"/>
          <p:nvPr>
            <p:ph idx="1"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800"/>
              </a:spcBef>
              <a:spcAft>
                <a:spcPts val="0"/>
              </a:spcAft>
              <a:buClr>
                <a:srgbClr val="FF3300"/>
              </a:buClr>
              <a:buSzPts val="2800"/>
              <a:buFont typeface="Noto Sans Symbols"/>
              <a:buChar char="▪"/>
              <a:defRPr b="0" i="0" sz="2800" u="none" cap="none" strike="noStrike">
                <a:solidFill>
                  <a:schemeClr val="dk1"/>
                </a:solidFill>
                <a:latin typeface="Arial"/>
                <a:ea typeface="Arial"/>
                <a:cs typeface="Arial"/>
                <a:sym typeface="Arial"/>
              </a:defRPr>
            </a:lvl1pPr>
            <a:lvl2pPr indent="-403860" lvl="1" marL="914400" marR="0" rtl="0" algn="l">
              <a:spcBef>
                <a:spcPts val="800"/>
              </a:spcBef>
              <a:spcAft>
                <a:spcPts val="0"/>
              </a:spcAft>
              <a:buClr>
                <a:srgbClr val="FF3300"/>
              </a:buClr>
              <a:buSzPts val="2760"/>
              <a:buFont typeface="Arial"/>
              <a:buChar char="•"/>
              <a:defRPr b="0" i="0" sz="2400" u="none" cap="none" strike="noStrike">
                <a:solidFill>
                  <a:schemeClr val="dk1"/>
                </a:solidFill>
                <a:latin typeface="Arial"/>
                <a:ea typeface="Arial"/>
                <a:cs typeface="Arial"/>
                <a:sym typeface="Arial"/>
              </a:defRPr>
            </a:lvl2pPr>
            <a:lvl3pPr indent="-368300" lvl="2" marL="1371600" marR="0" rtl="0" algn="l">
              <a:spcBef>
                <a:spcPts val="700"/>
              </a:spcBef>
              <a:spcAft>
                <a:spcPts val="0"/>
              </a:spcAft>
              <a:buClr>
                <a:srgbClr val="800000"/>
              </a:buClr>
              <a:buSzPts val="2200"/>
              <a:buFont typeface="Noto Sans Symbols"/>
              <a:buChar char="▪"/>
              <a:defRPr b="0" i="0" sz="2200" u="none" cap="none" strike="noStrike">
                <a:solidFill>
                  <a:schemeClr val="dk1"/>
                </a:solidFill>
                <a:latin typeface="Arial"/>
                <a:ea typeface="Arial"/>
                <a:cs typeface="Arial"/>
                <a:sym typeface="Arial"/>
              </a:defRPr>
            </a:lvl3pPr>
            <a:lvl4pPr indent="-374650" lvl="3" marL="1828800" marR="0" rtl="0" algn="l">
              <a:spcBef>
                <a:spcPts val="600"/>
              </a:spcBef>
              <a:spcAft>
                <a:spcPts val="0"/>
              </a:spcAft>
              <a:buClr>
                <a:srgbClr val="800000"/>
              </a:buClr>
              <a:buSzPts val="2300"/>
              <a:buFont typeface="Arial"/>
              <a:buChar char="•"/>
              <a:defRPr b="0" i="0" sz="2000" u="none" cap="none" strike="noStrike">
                <a:solidFill>
                  <a:schemeClr val="dk1"/>
                </a:solidFill>
                <a:latin typeface="Arial"/>
                <a:ea typeface="Arial"/>
                <a:cs typeface="Arial"/>
                <a:sym typeface="Arial"/>
              </a:defRPr>
            </a:lvl4pPr>
            <a:lvl5pPr indent="-360045" lvl="4" marL="2286000" marR="0" rtl="0" algn="l">
              <a:spcBef>
                <a:spcPts val="600"/>
              </a:spcBef>
              <a:spcAft>
                <a:spcPts val="0"/>
              </a:spcAft>
              <a:buClr>
                <a:srgbClr val="0066FF"/>
              </a:buClr>
              <a:buSzPts val="207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6pPr>
            <a:lvl7pPr indent="-342900" lvl="6" marL="32004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7pPr>
            <a:lvl8pPr indent="-342900" lvl="7" marL="36576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8pPr>
            <a:lvl9pPr indent="-342900" lvl="8" marL="4114800" marR="0" rtl="0" algn="l">
              <a:spcBef>
                <a:spcPts val="360"/>
              </a:spcBef>
              <a:spcAft>
                <a:spcPts val="0"/>
              </a:spcAft>
              <a:buClr>
                <a:schemeClr val="accent2"/>
              </a:buClr>
              <a:buSzPts val="1800"/>
              <a:buFont typeface="Tahoma"/>
              <a:buChar char="•"/>
              <a:defRPr b="0" i="0" sz="1800" u="none" cap="none" strike="noStrike">
                <a:solidFill>
                  <a:schemeClr val="dk1"/>
                </a:solidFill>
                <a:latin typeface="Tahoma"/>
                <a:ea typeface="Tahoma"/>
                <a:cs typeface="Tahoma"/>
                <a:sym typeface="Tahoma"/>
              </a:defRPr>
            </a:lvl9pPr>
          </a:lstStyle>
          <a:p/>
        </p:txBody>
      </p:sp>
      <p:sp>
        <p:nvSpPr>
          <p:cNvPr id="14" name="Google Shape;14;p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FF0000"/>
                </a:solidFill>
                <a:latin typeface="Arial"/>
                <a:ea typeface="Arial"/>
                <a:cs typeface="Arial"/>
                <a:sym typeface="Arial"/>
              </a:defRPr>
            </a:lvl1pPr>
            <a:lvl2pPr lvl="1"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2pPr>
            <a:lvl3pPr lvl="2"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3pPr>
            <a:lvl4pPr lvl="3"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4pPr>
            <a:lvl5pPr lvl="4" marR="0" rtl="0" algn="ctr">
              <a:spcBef>
                <a:spcPts val="0"/>
              </a:spcBef>
              <a:spcAft>
                <a:spcPts val="0"/>
              </a:spcAft>
              <a:buSzPts val="1400"/>
              <a:buNone/>
              <a:defRPr b="0" i="0" sz="3200" u="none" cap="none" strike="noStrike">
                <a:solidFill>
                  <a:srgbClr val="FF0000"/>
                </a:solidFill>
                <a:latin typeface="Arial"/>
                <a:ea typeface="Arial"/>
                <a:cs typeface="Arial"/>
                <a:sym typeface="Arial"/>
              </a:defRPr>
            </a:lvl5pPr>
            <a:lvl6pPr lvl="5"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6pPr>
            <a:lvl7pPr lvl="6"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7pPr>
            <a:lvl8pPr lvl="7"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8pPr>
            <a:lvl9pPr lvl="8" marR="0" rtl="0" algn="ctr">
              <a:spcBef>
                <a:spcPts val="0"/>
              </a:spcBef>
              <a:spcAft>
                <a:spcPts val="0"/>
              </a:spcAft>
              <a:buSzPts val="1400"/>
              <a:buNone/>
              <a:defRPr b="0" i="0" sz="3200" u="none" cap="none" strike="noStrike">
                <a:solidFill>
                  <a:schemeClr val="dk2"/>
                </a:solidFill>
                <a:latin typeface="Arial Black"/>
                <a:ea typeface="Arial Black"/>
                <a:cs typeface="Arial Black"/>
                <a:sym typeface="Arial Blac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research.fb.com/downloads/bab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ctrTitle"/>
          </p:nvPr>
        </p:nvSpPr>
        <p:spPr>
          <a:xfrm>
            <a:off x="1881188" y="1176338"/>
            <a:ext cx="82866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FF0000"/>
                </a:solidFill>
              </a:rPr>
              <a:t>Training a Small-Scale BERT Model on an NLP Question Answering Task</a:t>
            </a:r>
            <a:endParaRPr>
              <a:solidFill>
                <a:srgbClr val="FF0000"/>
              </a:solidFill>
            </a:endParaRPr>
          </a:p>
        </p:txBody>
      </p:sp>
      <p:sp>
        <p:nvSpPr>
          <p:cNvPr id="51" name="Google Shape;51;p9"/>
          <p:cNvSpPr txBox="1"/>
          <p:nvPr>
            <p:ph idx="1" type="subTitle"/>
          </p:nvPr>
        </p:nvSpPr>
        <p:spPr>
          <a:xfrm>
            <a:off x="1881188" y="2390778"/>
            <a:ext cx="8286600" cy="12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800"/>
              <a:buNone/>
            </a:pPr>
            <a:r>
              <a:rPr lang="en-AU" sz="2000"/>
              <a:t>Sana Moin &amp; Nur Atiqah Zakiah Abdul Khaliq</a:t>
            </a:r>
            <a:endParaRPr sz="2000"/>
          </a:p>
          <a:p>
            <a:pPr indent="0" lvl="0" marL="0" rtl="0" algn="ctr">
              <a:spcBef>
                <a:spcPts val="0"/>
              </a:spcBef>
              <a:spcAft>
                <a:spcPts val="0"/>
              </a:spcAft>
              <a:buSzPts val="2800"/>
              <a:buNone/>
            </a:pPr>
            <a:r>
              <a:t/>
            </a:r>
            <a:endParaRPr sz="2000"/>
          </a:p>
          <a:p>
            <a:pPr indent="0" lvl="0" marL="0" rtl="0" algn="ctr">
              <a:spcBef>
                <a:spcPts val="0"/>
              </a:spcBef>
              <a:spcAft>
                <a:spcPts val="0"/>
              </a:spcAft>
              <a:buSzPts val="2800"/>
              <a:buNone/>
            </a:pPr>
            <a:r>
              <a:rPr lang="en-AU" sz="2000"/>
              <a:t>Advisor: Kyra Ahrens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Basics and Definition: bAbI Tasks</a:t>
            </a:r>
            <a:endParaRPr>
              <a:solidFill>
                <a:srgbClr val="E69138"/>
              </a:solidFill>
            </a:endParaRPr>
          </a:p>
        </p:txBody>
      </p:sp>
      <p:sp>
        <p:nvSpPr>
          <p:cNvPr id="142" name="Google Shape;142;p18"/>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43" name="Google Shape;143;p18"/>
          <p:cNvSpPr txBox="1"/>
          <p:nvPr>
            <p:ph idx="1" type="body"/>
          </p:nvPr>
        </p:nvSpPr>
        <p:spPr>
          <a:xfrm>
            <a:off x="480000" y="1371600"/>
            <a:ext cx="5598900" cy="4896000"/>
          </a:xfrm>
          <a:prstGeom prst="rect">
            <a:avLst/>
          </a:prstGeom>
        </p:spPr>
        <p:txBody>
          <a:bodyPr anchorCtr="0" anchor="t" bIns="45700" lIns="91425" spcFirstLastPara="1" rIns="91425" wrap="square" tIns="45700">
            <a:noAutofit/>
          </a:bodyPr>
          <a:lstStyle/>
          <a:p>
            <a:pPr indent="-355600" lvl="0" marL="457200" rtl="0" algn="l">
              <a:spcBef>
                <a:spcPts val="800"/>
              </a:spcBef>
              <a:spcAft>
                <a:spcPts val="0"/>
              </a:spcAft>
              <a:buSzPts val="2000"/>
              <a:buChar char="▪"/>
            </a:pPr>
            <a:r>
              <a:rPr lang="en-AU" sz="2000"/>
              <a:t>Provided by Facebook for AI QA task</a:t>
            </a:r>
            <a:endParaRPr sz="2000"/>
          </a:p>
          <a:p>
            <a:pPr indent="-355600" lvl="0" marL="457200" rtl="0" algn="l">
              <a:spcBef>
                <a:spcPts val="0"/>
              </a:spcBef>
              <a:spcAft>
                <a:spcPts val="0"/>
              </a:spcAft>
              <a:buSzPts val="2000"/>
              <a:buChar char="▪"/>
            </a:pPr>
            <a:r>
              <a:rPr lang="en-AU" sz="2000"/>
              <a:t>20 different natural and easy to human tasks</a:t>
            </a:r>
            <a:endParaRPr sz="2000"/>
          </a:p>
          <a:p>
            <a:pPr indent="-355600" lvl="0" marL="457200" rtl="0" algn="l">
              <a:spcBef>
                <a:spcPts val="0"/>
              </a:spcBef>
              <a:spcAft>
                <a:spcPts val="0"/>
              </a:spcAft>
              <a:buSzPts val="2000"/>
              <a:buChar char="▪"/>
            </a:pPr>
            <a:r>
              <a:rPr lang="en-AU" sz="2000"/>
              <a:t>Noiseless</a:t>
            </a:r>
            <a:endParaRPr sz="2000"/>
          </a:p>
          <a:p>
            <a:pPr indent="-355600" lvl="0" marL="457200" rtl="0" algn="l">
              <a:spcBef>
                <a:spcPts val="0"/>
              </a:spcBef>
              <a:spcAft>
                <a:spcPts val="0"/>
              </a:spcAft>
              <a:buSzPts val="2000"/>
              <a:buChar char="▪"/>
            </a:pPr>
            <a:r>
              <a:rPr lang="en-AU" sz="2000"/>
              <a:t>Each task is different from other tasks</a:t>
            </a:r>
            <a:endParaRPr sz="2000"/>
          </a:p>
          <a:p>
            <a:pPr indent="-355600" lvl="0" marL="457200" rtl="0" algn="l">
              <a:spcBef>
                <a:spcPts val="0"/>
              </a:spcBef>
              <a:spcAft>
                <a:spcPts val="0"/>
              </a:spcAft>
              <a:buSzPts val="2000"/>
              <a:buChar char="▪"/>
            </a:pPr>
            <a:r>
              <a:rPr lang="en-AU" sz="2000"/>
              <a:t>Available in English, Hindi and shuffled english words</a:t>
            </a:r>
            <a:endParaRPr sz="2000"/>
          </a:p>
          <a:p>
            <a:pPr indent="0" lvl="0" marL="0" rtl="0" algn="l">
              <a:spcBef>
                <a:spcPts val="800"/>
              </a:spcBef>
              <a:spcAft>
                <a:spcPts val="0"/>
              </a:spcAft>
              <a:buNone/>
            </a:pPr>
            <a:r>
              <a:t/>
            </a:r>
            <a:endParaRPr/>
          </a:p>
        </p:txBody>
      </p:sp>
      <p:sp>
        <p:nvSpPr>
          <p:cNvPr id="144" name="Google Shape;144;p18"/>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45" name="Google Shape;145;p18"/>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146" name="Google Shape;146;p18"/>
          <p:cNvPicPr preferRelativeResize="0"/>
          <p:nvPr/>
        </p:nvPicPr>
        <p:blipFill>
          <a:blip r:embed="rId3">
            <a:alphaModFix/>
          </a:blip>
          <a:stretch>
            <a:fillRect/>
          </a:stretch>
        </p:blipFill>
        <p:spPr>
          <a:xfrm>
            <a:off x="6078823" y="1271425"/>
            <a:ext cx="5832626" cy="4896000"/>
          </a:xfrm>
          <a:prstGeom prst="rect">
            <a:avLst/>
          </a:prstGeom>
          <a:noFill/>
          <a:ln>
            <a:noFill/>
          </a:ln>
        </p:spPr>
      </p:pic>
      <p:sp>
        <p:nvSpPr>
          <p:cNvPr id="147" name="Google Shape;147;p18"/>
          <p:cNvSpPr txBox="1"/>
          <p:nvPr/>
        </p:nvSpPr>
        <p:spPr>
          <a:xfrm>
            <a:off x="11144300" y="6167425"/>
            <a:ext cx="5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Approach</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Results</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 and Conclusion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153" name="Google Shape;153;p19"/>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154" name="Google Shape;154;p19"/>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55" name="Google Shape;155;p1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56" name="Google Shape;156;p1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Tasks chosen for training model</a:t>
            </a:r>
            <a:endParaRPr>
              <a:solidFill>
                <a:srgbClr val="E69138"/>
              </a:solidFill>
            </a:endParaRPr>
          </a:p>
        </p:txBody>
      </p:sp>
      <p:sp>
        <p:nvSpPr>
          <p:cNvPr id="163" name="Google Shape;163;p2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64" name="Google Shape;164;p20"/>
          <p:cNvSpPr txBox="1"/>
          <p:nvPr>
            <p:ph idx="1" type="body"/>
          </p:nvPr>
        </p:nvSpPr>
        <p:spPr>
          <a:xfrm>
            <a:off x="4800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1</a:t>
            </a:r>
            <a:endParaRPr b="1" sz="3000" u="sng"/>
          </a:p>
          <a:p>
            <a:pPr indent="0" lvl="0" marL="0" rtl="0" algn="ctr">
              <a:spcBef>
                <a:spcPts val="800"/>
              </a:spcBef>
              <a:spcAft>
                <a:spcPts val="0"/>
              </a:spcAft>
              <a:buNone/>
            </a:pPr>
            <a:r>
              <a:rPr b="1" lang="en-AU" sz="2000"/>
              <a:t>Single Supporting Fact</a:t>
            </a:r>
            <a:endParaRPr b="1" sz="2000"/>
          </a:p>
          <a:p>
            <a:pPr indent="0" lvl="0" marL="0" rtl="0" algn="ctr">
              <a:spcBef>
                <a:spcPts val="800"/>
              </a:spcBef>
              <a:spcAft>
                <a:spcPts val="0"/>
              </a:spcAft>
              <a:buNone/>
            </a:pPr>
            <a:r>
              <a:t/>
            </a:r>
            <a:endParaRPr b="1" sz="3000" u="sng"/>
          </a:p>
          <a:p>
            <a:pPr indent="0" lvl="0" marL="0" rtl="0" algn="l">
              <a:spcBef>
                <a:spcPts val="800"/>
              </a:spcBef>
              <a:spcAft>
                <a:spcPts val="0"/>
              </a:spcAft>
              <a:buClr>
                <a:schemeClr val="dk1"/>
              </a:buClr>
              <a:buSzPts val="1100"/>
              <a:buFont typeface="Arial"/>
              <a:buNone/>
            </a:pPr>
            <a:r>
              <a:rPr b="1" lang="en-AU" sz="1300">
                <a:solidFill>
                  <a:srgbClr val="FF00FF"/>
                </a:solidFill>
                <a:highlight>
                  <a:srgbClr val="FFFFFF"/>
                </a:highlight>
                <a:latin typeface="Courier New"/>
                <a:ea typeface="Courier New"/>
                <a:cs typeface="Courier New"/>
                <a:sym typeface="Courier New"/>
              </a:rPr>
              <a:t>1</a:t>
            </a:r>
            <a:r>
              <a:rPr b="1" lang="en-AU" sz="1300">
                <a:solidFill>
                  <a:srgbClr val="000000"/>
                </a:solidFill>
                <a:highlight>
                  <a:srgbClr val="FFFFFF"/>
                </a:highlight>
                <a:latin typeface="Courier New"/>
                <a:ea typeface="Courier New"/>
                <a:cs typeface="Courier New"/>
                <a:sym typeface="Courier New"/>
              </a:rPr>
              <a:t>|</a:t>
            </a:r>
            <a:r>
              <a:rPr b="1" lang="en-AU" sz="1300">
                <a:solidFill>
                  <a:srgbClr val="080808"/>
                </a:solidFill>
                <a:highlight>
                  <a:srgbClr val="FFFFFF"/>
                </a:highlight>
                <a:latin typeface="Courier New"/>
                <a:ea typeface="Courier New"/>
                <a:cs typeface="Courier New"/>
                <a:sym typeface="Courier New"/>
              </a:rPr>
              <a:t> John travelled to the hallway.</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6FA8DC"/>
                </a:solidFill>
                <a:highlight>
                  <a:srgbClr val="FFFFFF"/>
                </a:highlight>
                <a:latin typeface="Courier New"/>
                <a:ea typeface="Courier New"/>
                <a:cs typeface="Courier New"/>
                <a:sym typeface="Courier New"/>
              </a:rPr>
              <a:t>2|</a:t>
            </a:r>
            <a:r>
              <a:rPr b="1" lang="en-AU" sz="1300">
                <a:solidFill>
                  <a:srgbClr val="080808"/>
                </a:solidFill>
                <a:highlight>
                  <a:srgbClr val="FFFFFF"/>
                </a:highlight>
                <a:latin typeface="Courier New"/>
                <a:ea typeface="Courier New"/>
                <a:cs typeface="Courier New"/>
                <a:sym typeface="Courier New"/>
              </a:rPr>
              <a:t> Mary journeyed to the bathroom.</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3| Where is John?   </a:t>
            </a:r>
            <a:r>
              <a:rPr b="1" lang="en-AU" sz="1300">
                <a:solidFill>
                  <a:srgbClr val="FF0000"/>
                </a:solidFill>
                <a:highlight>
                  <a:srgbClr val="FFFFFF"/>
                </a:highlight>
                <a:latin typeface="Courier New"/>
                <a:ea typeface="Courier New"/>
                <a:cs typeface="Courier New"/>
                <a:sym typeface="Courier New"/>
              </a:rPr>
              <a:t>hallway </a:t>
            </a:r>
            <a:r>
              <a:rPr b="1" lang="en-AU" sz="1300">
                <a:solidFill>
                  <a:srgbClr val="080808"/>
                </a:solidFill>
                <a:highlight>
                  <a:srgbClr val="FFFFFF"/>
                </a:highlight>
                <a:latin typeface="Courier New"/>
                <a:ea typeface="Courier New"/>
                <a:cs typeface="Courier New"/>
                <a:sym typeface="Courier New"/>
              </a:rPr>
              <a:t>   </a:t>
            </a:r>
            <a:r>
              <a:rPr b="1" lang="en-AU" sz="1300">
                <a:solidFill>
                  <a:srgbClr val="EAD1DC"/>
                </a:solidFill>
                <a:highlight>
                  <a:srgbClr val="FFFFFF"/>
                </a:highlight>
                <a:latin typeface="Courier New"/>
                <a:ea typeface="Courier New"/>
                <a:cs typeface="Courier New"/>
                <a:sym typeface="Courier New"/>
              </a:rPr>
              <a:t>1</a:t>
            </a:r>
            <a:endParaRPr b="1" sz="1300">
              <a:solidFill>
                <a:srgbClr val="EAD1DC"/>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4| Daniel went back to the bathroom.</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5| John moved to the bedroom.</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6| Where is Mary?   </a:t>
            </a:r>
            <a:r>
              <a:rPr b="1" lang="en-AU" sz="1300">
                <a:solidFill>
                  <a:srgbClr val="FF0000"/>
                </a:solidFill>
                <a:highlight>
                  <a:srgbClr val="FFFFFF"/>
                </a:highlight>
                <a:latin typeface="Courier New"/>
                <a:ea typeface="Courier New"/>
                <a:cs typeface="Courier New"/>
                <a:sym typeface="Courier New"/>
              </a:rPr>
              <a:t>bathroom </a:t>
            </a:r>
            <a:r>
              <a:rPr b="1" lang="en-AU" sz="1300">
                <a:solidFill>
                  <a:srgbClr val="080808"/>
                </a:solidFill>
                <a:highlight>
                  <a:srgbClr val="FFFFFF"/>
                </a:highlight>
                <a:latin typeface="Courier New"/>
                <a:ea typeface="Courier New"/>
                <a:cs typeface="Courier New"/>
                <a:sym typeface="Courier New"/>
              </a:rPr>
              <a:t>  </a:t>
            </a:r>
            <a:r>
              <a:rPr b="1" lang="en-AU" sz="1300">
                <a:solidFill>
                  <a:srgbClr val="6FA8DC"/>
                </a:solidFill>
                <a:highlight>
                  <a:srgbClr val="FFFFFF"/>
                </a:highlight>
                <a:latin typeface="Courier New"/>
                <a:ea typeface="Courier New"/>
                <a:cs typeface="Courier New"/>
                <a:sym typeface="Courier New"/>
              </a:rPr>
              <a:t>2</a:t>
            </a:r>
            <a:endParaRPr b="1" sz="1300">
              <a:solidFill>
                <a:srgbClr val="6FA8DC"/>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3000"/>
          </a:p>
        </p:txBody>
      </p:sp>
      <p:sp>
        <p:nvSpPr>
          <p:cNvPr id="165" name="Google Shape;165;p20"/>
          <p:cNvSpPr txBox="1"/>
          <p:nvPr>
            <p:ph idx="1" type="body"/>
          </p:nvPr>
        </p:nvSpPr>
        <p:spPr>
          <a:xfrm>
            <a:off x="426735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4</a:t>
            </a:r>
            <a:endParaRPr b="1" sz="3000" u="sng"/>
          </a:p>
          <a:p>
            <a:pPr indent="0" lvl="0" marL="0" rtl="0" algn="ctr">
              <a:spcBef>
                <a:spcPts val="800"/>
              </a:spcBef>
              <a:spcAft>
                <a:spcPts val="0"/>
              </a:spcAft>
              <a:buNone/>
            </a:pPr>
            <a:r>
              <a:rPr b="1" lang="en-AU" sz="2000"/>
              <a:t>Two Argument Relation</a:t>
            </a:r>
            <a:endParaRPr b="1" sz="3000" u="sng"/>
          </a:p>
          <a:p>
            <a:pPr indent="0" lvl="0" marL="0" rtl="0" algn="l">
              <a:spcBef>
                <a:spcPts val="800"/>
              </a:spcBef>
              <a:spcAft>
                <a:spcPts val="0"/>
              </a:spcAft>
              <a:buClr>
                <a:schemeClr val="dk1"/>
              </a:buClr>
              <a:buSzPts val="1100"/>
              <a:buFont typeface="Arial"/>
              <a:buNone/>
            </a:pPr>
            <a:r>
              <a:t/>
            </a:r>
            <a:endParaRPr sz="3000"/>
          </a:p>
          <a:p>
            <a:pPr indent="0" lvl="0" marL="0" rtl="0" algn="l">
              <a:spcBef>
                <a:spcPts val="800"/>
              </a:spcBef>
              <a:spcAft>
                <a:spcPts val="0"/>
              </a:spcAft>
              <a:buClr>
                <a:schemeClr val="dk1"/>
              </a:buClr>
              <a:buSzPts val="1100"/>
              <a:buFont typeface="Arial"/>
              <a:buNone/>
            </a:pPr>
            <a:r>
              <a:rPr b="1" lang="en-AU" sz="1300">
                <a:solidFill>
                  <a:srgbClr val="93C47D"/>
                </a:solidFill>
                <a:highlight>
                  <a:schemeClr val="lt1"/>
                </a:highlight>
                <a:latin typeface="Courier New"/>
                <a:ea typeface="Courier New"/>
                <a:cs typeface="Courier New"/>
                <a:sym typeface="Courier New"/>
              </a:rPr>
              <a:t>1</a:t>
            </a:r>
            <a:r>
              <a:rPr b="1" lang="en-AU" sz="1300">
                <a:solidFill>
                  <a:srgbClr val="080808"/>
                </a:solidFill>
                <a:highlight>
                  <a:schemeClr val="lt1"/>
                </a:highlight>
                <a:latin typeface="Courier New"/>
                <a:ea typeface="Courier New"/>
                <a:cs typeface="Courier New"/>
                <a:sym typeface="Courier New"/>
              </a:rPr>
              <a:t>| The office is north of the kitchen.</a:t>
            </a:r>
            <a:endParaRPr b="1" sz="1300">
              <a:solidFill>
                <a:srgbClr val="080808"/>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chemeClr val="lt1"/>
                </a:highlight>
                <a:latin typeface="Courier New"/>
                <a:ea typeface="Courier New"/>
                <a:cs typeface="Courier New"/>
                <a:sym typeface="Courier New"/>
              </a:rPr>
              <a:t>2| The garden is south of the kitchen.</a:t>
            </a:r>
            <a:endParaRPr b="1" sz="1300">
              <a:solidFill>
                <a:srgbClr val="080808"/>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chemeClr val="lt1"/>
                </a:highlight>
                <a:latin typeface="Courier New"/>
                <a:ea typeface="Courier New"/>
                <a:cs typeface="Courier New"/>
                <a:sym typeface="Courier New"/>
              </a:rPr>
              <a:t>3| What is north of the kitchen?    </a:t>
            </a:r>
            <a:r>
              <a:rPr b="1" lang="en-AU" sz="1300">
                <a:solidFill>
                  <a:srgbClr val="FF0000"/>
                </a:solidFill>
                <a:highlight>
                  <a:schemeClr val="lt1"/>
                </a:highlight>
                <a:latin typeface="Courier New"/>
                <a:ea typeface="Courier New"/>
                <a:cs typeface="Courier New"/>
                <a:sym typeface="Courier New"/>
              </a:rPr>
              <a:t>office</a:t>
            </a:r>
            <a:r>
              <a:rPr b="1" lang="en-AU" sz="1300">
                <a:solidFill>
                  <a:srgbClr val="93C47D"/>
                </a:solidFill>
                <a:highlight>
                  <a:schemeClr val="lt1"/>
                </a:highlight>
                <a:latin typeface="Courier New"/>
                <a:ea typeface="Courier New"/>
                <a:cs typeface="Courier New"/>
                <a:sym typeface="Courier New"/>
              </a:rPr>
              <a:t> 1</a:t>
            </a:r>
            <a:endParaRPr b="1" sz="1300">
              <a:solidFill>
                <a:srgbClr val="93C47D"/>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3C47D"/>
                </a:solidFill>
                <a:highlight>
                  <a:schemeClr val="lt1"/>
                </a:highlight>
                <a:latin typeface="Courier New"/>
                <a:ea typeface="Courier New"/>
                <a:cs typeface="Courier New"/>
                <a:sym typeface="Courier New"/>
              </a:rPr>
              <a:t>1</a:t>
            </a:r>
            <a:r>
              <a:rPr b="1" lang="en-AU" sz="1300">
                <a:solidFill>
                  <a:srgbClr val="080808"/>
                </a:solidFill>
                <a:highlight>
                  <a:schemeClr val="lt1"/>
                </a:highlight>
                <a:latin typeface="Courier New"/>
                <a:ea typeface="Courier New"/>
                <a:cs typeface="Courier New"/>
                <a:sym typeface="Courier New"/>
              </a:rPr>
              <a:t>| The kitchen is west of the garden.</a:t>
            </a:r>
            <a:endParaRPr b="1" sz="1300">
              <a:solidFill>
                <a:srgbClr val="080808"/>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chemeClr val="lt1"/>
                </a:highlight>
                <a:latin typeface="Courier New"/>
                <a:ea typeface="Courier New"/>
                <a:cs typeface="Courier New"/>
                <a:sym typeface="Courier New"/>
              </a:rPr>
              <a:t>2| The hallway is west of the kitchen.</a:t>
            </a:r>
            <a:endParaRPr b="1" sz="1300">
              <a:solidFill>
                <a:srgbClr val="080808"/>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chemeClr val="lt1"/>
                </a:highlight>
                <a:latin typeface="Courier New"/>
                <a:ea typeface="Courier New"/>
                <a:cs typeface="Courier New"/>
                <a:sym typeface="Courier New"/>
              </a:rPr>
              <a:t>3| What is the garden east of?  </a:t>
            </a:r>
            <a:r>
              <a:rPr b="1" lang="en-AU" sz="1300">
                <a:solidFill>
                  <a:srgbClr val="FF0000"/>
                </a:solidFill>
                <a:highlight>
                  <a:schemeClr val="lt1"/>
                </a:highlight>
                <a:latin typeface="Courier New"/>
                <a:ea typeface="Courier New"/>
                <a:cs typeface="Courier New"/>
                <a:sym typeface="Courier New"/>
              </a:rPr>
              <a:t>kitchen </a:t>
            </a:r>
            <a:r>
              <a:rPr b="1" lang="en-AU" sz="1300">
                <a:solidFill>
                  <a:srgbClr val="080808"/>
                </a:solidFill>
                <a:highlight>
                  <a:schemeClr val="lt1"/>
                </a:highlight>
                <a:latin typeface="Courier New"/>
                <a:ea typeface="Courier New"/>
                <a:cs typeface="Courier New"/>
                <a:sym typeface="Courier New"/>
              </a:rPr>
              <a:t>   </a:t>
            </a:r>
            <a:r>
              <a:rPr b="1" lang="en-AU" sz="1300">
                <a:solidFill>
                  <a:srgbClr val="93C47D"/>
                </a:solidFill>
                <a:highlight>
                  <a:schemeClr val="lt1"/>
                </a:highlight>
                <a:latin typeface="Courier New"/>
                <a:ea typeface="Courier New"/>
                <a:cs typeface="Courier New"/>
                <a:sym typeface="Courier New"/>
              </a:rPr>
              <a:t>1</a:t>
            </a:r>
            <a:endParaRPr b="1" sz="1300">
              <a:solidFill>
                <a:srgbClr val="93C47D"/>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None/>
            </a:pPr>
            <a:r>
              <a:t/>
            </a:r>
            <a:endParaRPr b="1" sz="3000" u="sng"/>
          </a:p>
        </p:txBody>
      </p:sp>
      <p:sp>
        <p:nvSpPr>
          <p:cNvPr id="166" name="Google Shape;166;p20"/>
          <p:cNvSpPr txBox="1"/>
          <p:nvPr>
            <p:ph idx="1" type="body"/>
          </p:nvPr>
        </p:nvSpPr>
        <p:spPr>
          <a:xfrm>
            <a:off x="80547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Clr>
                <a:schemeClr val="dk1"/>
              </a:buClr>
              <a:buSzPts val="1100"/>
              <a:buFont typeface="Arial"/>
              <a:buNone/>
            </a:pPr>
            <a:r>
              <a:rPr b="1" lang="en-AU" sz="3000" u="sng"/>
              <a:t>Task 12</a:t>
            </a:r>
            <a:endParaRPr b="1" sz="3000" u="sng"/>
          </a:p>
          <a:p>
            <a:pPr indent="0" lvl="0" marL="0" rtl="0" algn="ctr">
              <a:spcBef>
                <a:spcPts val="800"/>
              </a:spcBef>
              <a:spcAft>
                <a:spcPts val="0"/>
              </a:spcAft>
              <a:buClr>
                <a:schemeClr val="dk1"/>
              </a:buClr>
              <a:buSzPts val="1100"/>
              <a:buFont typeface="Arial"/>
              <a:buNone/>
            </a:pPr>
            <a:r>
              <a:rPr b="1" lang="en-AU" sz="2000"/>
              <a:t>Conjunction</a:t>
            </a:r>
            <a:endParaRPr b="1" sz="3000" u="sng"/>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1| John and Mary travelled to the hallway.</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4A7D6"/>
                </a:solidFill>
                <a:highlight>
                  <a:srgbClr val="FFFFFF"/>
                </a:highlight>
                <a:latin typeface="Courier New"/>
                <a:ea typeface="Courier New"/>
                <a:cs typeface="Courier New"/>
                <a:sym typeface="Courier New"/>
              </a:rPr>
              <a:t>2</a:t>
            </a:r>
            <a:r>
              <a:rPr b="1" lang="en-AU" sz="1300">
                <a:solidFill>
                  <a:srgbClr val="080808"/>
                </a:solidFill>
                <a:highlight>
                  <a:srgbClr val="FFFFFF"/>
                </a:highlight>
                <a:latin typeface="Courier New"/>
                <a:ea typeface="Courier New"/>
                <a:cs typeface="Courier New"/>
                <a:sym typeface="Courier New"/>
              </a:rPr>
              <a:t>| Sandra and Mary journeyed to the bedroom.</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3| Where is Mary?   </a:t>
            </a:r>
            <a:r>
              <a:rPr b="1" lang="en-AU" sz="1300">
                <a:solidFill>
                  <a:srgbClr val="FF0000"/>
                </a:solidFill>
                <a:highlight>
                  <a:srgbClr val="FFFFFF"/>
                </a:highlight>
                <a:latin typeface="Courier New"/>
                <a:ea typeface="Courier New"/>
                <a:cs typeface="Courier New"/>
                <a:sym typeface="Courier New"/>
              </a:rPr>
              <a:t>bedroom </a:t>
            </a:r>
            <a:r>
              <a:rPr b="1" lang="en-AU" sz="1300">
                <a:solidFill>
                  <a:srgbClr val="080808"/>
                </a:solidFill>
                <a:highlight>
                  <a:srgbClr val="FFFFFF"/>
                </a:highlight>
                <a:latin typeface="Courier New"/>
                <a:ea typeface="Courier New"/>
                <a:cs typeface="Courier New"/>
                <a:sym typeface="Courier New"/>
              </a:rPr>
              <a:t>  </a:t>
            </a:r>
            <a:r>
              <a:rPr b="1" lang="en-AU" sz="1300">
                <a:solidFill>
                  <a:srgbClr val="8E7CC3"/>
                </a:solidFill>
                <a:highlight>
                  <a:srgbClr val="FFFFFF"/>
                </a:highlight>
                <a:latin typeface="Courier New"/>
                <a:ea typeface="Courier New"/>
                <a:cs typeface="Courier New"/>
                <a:sym typeface="Courier New"/>
              </a:rPr>
              <a:t> 2</a:t>
            </a:r>
            <a:endParaRPr b="1" sz="1300">
              <a:solidFill>
                <a:srgbClr val="8E7CC3"/>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C27BA0"/>
                </a:solidFill>
                <a:highlight>
                  <a:srgbClr val="FFFFFF"/>
                </a:highlight>
                <a:latin typeface="Courier New"/>
                <a:ea typeface="Courier New"/>
                <a:cs typeface="Courier New"/>
                <a:sym typeface="Courier New"/>
              </a:rPr>
              <a:t>4</a:t>
            </a:r>
            <a:r>
              <a:rPr b="1" lang="en-AU" sz="1300">
                <a:solidFill>
                  <a:srgbClr val="080808"/>
                </a:solidFill>
                <a:highlight>
                  <a:srgbClr val="FFFFFF"/>
                </a:highlight>
                <a:latin typeface="Courier New"/>
                <a:ea typeface="Courier New"/>
                <a:cs typeface="Courier New"/>
                <a:sym typeface="Courier New"/>
              </a:rPr>
              <a:t>| Mary and Daniel travelled to the bathroom.</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5| Daniel and Sandra journeyed to the office.</a:t>
            </a:r>
            <a:endParaRPr b="1" sz="1300">
              <a:solidFill>
                <a:srgbClr val="080808"/>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080808"/>
                </a:solidFill>
                <a:highlight>
                  <a:srgbClr val="FFFFFF"/>
                </a:highlight>
                <a:latin typeface="Courier New"/>
                <a:ea typeface="Courier New"/>
                <a:cs typeface="Courier New"/>
                <a:sym typeface="Courier New"/>
              </a:rPr>
              <a:t>6| Where is Mary?   </a:t>
            </a:r>
            <a:r>
              <a:rPr b="1" lang="en-AU" sz="1300">
                <a:solidFill>
                  <a:srgbClr val="FF0000"/>
                </a:solidFill>
                <a:highlight>
                  <a:srgbClr val="FFFFFF"/>
                </a:highlight>
                <a:latin typeface="Courier New"/>
                <a:ea typeface="Courier New"/>
                <a:cs typeface="Courier New"/>
                <a:sym typeface="Courier New"/>
              </a:rPr>
              <a:t>bathroom </a:t>
            </a:r>
            <a:r>
              <a:rPr b="1" lang="en-AU" sz="1300">
                <a:solidFill>
                  <a:srgbClr val="080808"/>
                </a:solidFill>
                <a:highlight>
                  <a:srgbClr val="FFFFFF"/>
                </a:highlight>
                <a:latin typeface="Courier New"/>
                <a:ea typeface="Courier New"/>
                <a:cs typeface="Courier New"/>
                <a:sym typeface="Courier New"/>
              </a:rPr>
              <a:t>  </a:t>
            </a:r>
            <a:r>
              <a:rPr b="1" lang="en-AU" sz="1300">
                <a:solidFill>
                  <a:srgbClr val="C27BA0"/>
                </a:solidFill>
                <a:highlight>
                  <a:srgbClr val="FFFFFF"/>
                </a:highlight>
                <a:latin typeface="Courier New"/>
                <a:ea typeface="Courier New"/>
                <a:cs typeface="Courier New"/>
                <a:sym typeface="Courier New"/>
              </a:rPr>
              <a:t>4</a:t>
            </a:r>
            <a:endParaRPr b="1" sz="1300">
              <a:solidFill>
                <a:srgbClr val="C27BA0"/>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300">
              <a:latin typeface="Courier New"/>
              <a:ea typeface="Courier New"/>
              <a:cs typeface="Courier New"/>
              <a:sym typeface="Courier New"/>
            </a:endParaRPr>
          </a:p>
        </p:txBody>
      </p:sp>
      <p:sp>
        <p:nvSpPr>
          <p:cNvPr id="167" name="Google Shape;167;p2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68" name="Google Shape;168;p2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Expected Performance</a:t>
            </a:r>
            <a:endParaRPr>
              <a:solidFill>
                <a:srgbClr val="E69138"/>
              </a:solidFill>
            </a:endParaRPr>
          </a:p>
        </p:txBody>
      </p:sp>
      <p:sp>
        <p:nvSpPr>
          <p:cNvPr id="175" name="Google Shape;175;p21"/>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76" name="Google Shape;176;p21"/>
          <p:cNvSpPr txBox="1"/>
          <p:nvPr>
            <p:ph idx="1" type="body"/>
          </p:nvPr>
        </p:nvSpPr>
        <p:spPr>
          <a:xfrm>
            <a:off x="4800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1</a:t>
            </a:r>
            <a:endParaRPr b="1" sz="3000" u="sng"/>
          </a:p>
          <a:p>
            <a:pPr indent="0" lvl="0" marL="0" rtl="0" algn="ctr">
              <a:spcBef>
                <a:spcPts val="800"/>
              </a:spcBef>
              <a:spcAft>
                <a:spcPts val="0"/>
              </a:spcAft>
              <a:buNone/>
            </a:pPr>
            <a:r>
              <a:rPr b="1" lang="en-AU" sz="2000"/>
              <a:t>Single Supporting Fact</a:t>
            </a:r>
            <a:endParaRPr b="1" sz="2000"/>
          </a:p>
          <a:p>
            <a:pPr indent="0" lvl="0" marL="0" rtl="0" algn="ctr">
              <a:spcBef>
                <a:spcPts val="800"/>
              </a:spcBef>
              <a:spcAft>
                <a:spcPts val="0"/>
              </a:spcAft>
              <a:buNone/>
            </a:pPr>
            <a:r>
              <a:t/>
            </a:r>
            <a:endParaRPr b="1" sz="3000" u="sng"/>
          </a:p>
          <a:p>
            <a:pPr indent="-317500" lvl="0" marL="457200" rtl="0" algn="l">
              <a:spcBef>
                <a:spcPts val="800"/>
              </a:spcBef>
              <a:spcAft>
                <a:spcPts val="0"/>
              </a:spcAft>
              <a:buClr>
                <a:srgbClr val="6FA8DC"/>
              </a:buClr>
              <a:buSzPts val="1400"/>
              <a:buFont typeface="Courier New"/>
              <a:buChar char="-"/>
            </a:pPr>
            <a:r>
              <a:rPr lang="en-AU" sz="1400">
                <a:solidFill>
                  <a:srgbClr val="6FA8DC"/>
                </a:solidFill>
                <a:highlight>
                  <a:srgbClr val="FFFFFF"/>
                </a:highlight>
                <a:latin typeface="Courier New"/>
                <a:ea typeface="Courier New"/>
                <a:cs typeface="Courier New"/>
                <a:sym typeface="Courier New"/>
              </a:rPr>
              <a:t>No world knowledge required</a:t>
            </a:r>
            <a:endParaRPr sz="1400">
              <a:solidFill>
                <a:srgbClr val="6FA8DC"/>
              </a:solidFill>
              <a:highlight>
                <a:srgbClr val="FFFFFF"/>
              </a:highlight>
              <a:latin typeface="Courier New"/>
              <a:ea typeface="Courier New"/>
              <a:cs typeface="Courier New"/>
              <a:sym typeface="Courier New"/>
            </a:endParaRPr>
          </a:p>
          <a:p>
            <a:pPr indent="-317500" lvl="0" marL="457200" rtl="0" algn="l">
              <a:spcBef>
                <a:spcPts val="0"/>
              </a:spcBef>
              <a:spcAft>
                <a:spcPts val="0"/>
              </a:spcAft>
              <a:buClr>
                <a:srgbClr val="6FA8DC"/>
              </a:buClr>
              <a:buSzPts val="1400"/>
              <a:buFont typeface="Courier New"/>
              <a:buChar char="-"/>
            </a:pPr>
            <a:r>
              <a:t/>
            </a:r>
            <a:endParaRPr sz="1400">
              <a:solidFill>
                <a:srgbClr val="6FA8DC"/>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3000"/>
          </a:p>
        </p:txBody>
      </p:sp>
      <p:sp>
        <p:nvSpPr>
          <p:cNvPr id="177" name="Google Shape;177;p21"/>
          <p:cNvSpPr txBox="1"/>
          <p:nvPr>
            <p:ph idx="1" type="body"/>
          </p:nvPr>
        </p:nvSpPr>
        <p:spPr>
          <a:xfrm>
            <a:off x="426735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4</a:t>
            </a:r>
            <a:endParaRPr b="1" sz="3000" u="sng"/>
          </a:p>
          <a:p>
            <a:pPr indent="0" lvl="0" marL="0" rtl="0" algn="ctr">
              <a:spcBef>
                <a:spcPts val="800"/>
              </a:spcBef>
              <a:spcAft>
                <a:spcPts val="0"/>
              </a:spcAft>
              <a:buNone/>
            </a:pPr>
            <a:r>
              <a:rPr b="1" lang="en-AU" sz="2000"/>
              <a:t>Two Argument Relation</a:t>
            </a:r>
            <a:endParaRPr b="1" sz="3000" u="sng"/>
          </a:p>
          <a:p>
            <a:pPr indent="0" lvl="0" marL="0" rtl="0" algn="l">
              <a:spcBef>
                <a:spcPts val="800"/>
              </a:spcBef>
              <a:spcAft>
                <a:spcPts val="0"/>
              </a:spcAft>
              <a:buNone/>
            </a:pPr>
            <a:r>
              <a:t/>
            </a:r>
            <a:endParaRPr sz="3000"/>
          </a:p>
          <a:p>
            <a:pPr indent="0" lvl="0" marL="0" rtl="0" algn="l">
              <a:spcBef>
                <a:spcPts val="800"/>
              </a:spcBef>
              <a:spcAft>
                <a:spcPts val="0"/>
              </a:spcAft>
              <a:buNone/>
            </a:pPr>
            <a:r>
              <a:t/>
            </a:r>
            <a:endParaRPr/>
          </a:p>
          <a:p>
            <a:pPr indent="0" lvl="0" marL="0" rtl="0" algn="l">
              <a:spcBef>
                <a:spcPts val="800"/>
              </a:spcBef>
              <a:spcAft>
                <a:spcPts val="0"/>
              </a:spcAft>
              <a:buNone/>
            </a:pPr>
            <a:r>
              <a:t/>
            </a:r>
            <a:endParaRPr b="1" sz="3000" u="sng"/>
          </a:p>
        </p:txBody>
      </p:sp>
      <p:sp>
        <p:nvSpPr>
          <p:cNvPr id="178" name="Google Shape;178;p21"/>
          <p:cNvSpPr txBox="1"/>
          <p:nvPr>
            <p:ph idx="1" type="body"/>
          </p:nvPr>
        </p:nvSpPr>
        <p:spPr>
          <a:xfrm>
            <a:off x="80547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Clr>
                <a:schemeClr val="dk1"/>
              </a:buClr>
              <a:buSzPts val="1100"/>
              <a:buFont typeface="Arial"/>
              <a:buNone/>
            </a:pPr>
            <a:r>
              <a:rPr b="1" lang="en-AU" sz="3000" u="sng"/>
              <a:t>Task 12</a:t>
            </a:r>
            <a:endParaRPr b="1" sz="3000" u="sng"/>
          </a:p>
          <a:p>
            <a:pPr indent="0" lvl="0" marL="0" rtl="0" algn="ctr">
              <a:spcBef>
                <a:spcPts val="800"/>
              </a:spcBef>
              <a:spcAft>
                <a:spcPts val="0"/>
              </a:spcAft>
              <a:buClr>
                <a:schemeClr val="dk1"/>
              </a:buClr>
              <a:buSzPts val="1100"/>
              <a:buFont typeface="Arial"/>
              <a:buNone/>
            </a:pPr>
            <a:r>
              <a:rPr b="1" lang="en-AU" sz="2000"/>
              <a:t>Conjunction</a:t>
            </a:r>
            <a:endParaRPr b="1" sz="3000" u="sng"/>
          </a:p>
          <a:p>
            <a:pPr indent="0" lvl="0" marL="0" rtl="0" algn="l">
              <a:spcBef>
                <a:spcPts val="800"/>
              </a:spcBef>
              <a:spcAft>
                <a:spcPts val="0"/>
              </a:spcAft>
              <a:buNone/>
            </a:pPr>
            <a:r>
              <a:t/>
            </a:r>
            <a:endParaRPr/>
          </a:p>
          <a:p>
            <a:pPr indent="0" lvl="0" marL="0" rtl="0" algn="l">
              <a:spcBef>
                <a:spcPts val="800"/>
              </a:spcBef>
              <a:spcAft>
                <a:spcPts val="0"/>
              </a:spcAft>
              <a:buNone/>
            </a:pPr>
            <a:r>
              <a:t/>
            </a:r>
            <a:endParaRPr sz="1200">
              <a:solidFill>
                <a:srgbClr val="C27BA0"/>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p>
        </p:txBody>
      </p:sp>
      <p:sp>
        <p:nvSpPr>
          <p:cNvPr id="179" name="Google Shape;179;p21"/>
          <p:cNvSpPr txBox="1"/>
          <p:nvPr>
            <p:ph idx="1" type="body"/>
          </p:nvPr>
        </p:nvSpPr>
        <p:spPr>
          <a:xfrm>
            <a:off x="4800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1</a:t>
            </a:r>
            <a:endParaRPr b="1" sz="3000" u="sng"/>
          </a:p>
          <a:p>
            <a:pPr indent="0" lvl="0" marL="0" rtl="0" algn="ctr">
              <a:spcBef>
                <a:spcPts val="800"/>
              </a:spcBef>
              <a:spcAft>
                <a:spcPts val="0"/>
              </a:spcAft>
              <a:buNone/>
            </a:pPr>
            <a:r>
              <a:rPr b="1" lang="en-AU" sz="2000"/>
              <a:t>Single Supporting Fact</a:t>
            </a:r>
            <a:endParaRPr b="1" sz="2000"/>
          </a:p>
          <a:p>
            <a:pPr indent="0" lvl="0" marL="0" rtl="0" algn="ctr">
              <a:spcBef>
                <a:spcPts val="800"/>
              </a:spcBef>
              <a:spcAft>
                <a:spcPts val="0"/>
              </a:spcAft>
              <a:buNone/>
            </a:pPr>
            <a:r>
              <a:t/>
            </a:r>
            <a:endParaRPr b="1" sz="3000" u="sng"/>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1| John travelled to the hallway.</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2| Mary journeyed to the bathroom.</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3| Where is John?   hallway    1</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4| Daniel went back to the bathroom.</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5| John moved to the bedroom.</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rgbClr val="FFFFFF"/>
                </a:highlight>
                <a:latin typeface="Courier New"/>
                <a:ea typeface="Courier New"/>
                <a:cs typeface="Courier New"/>
                <a:sym typeface="Courier New"/>
              </a:rPr>
              <a:t>6| Where is Mary?   bathroom   2</a:t>
            </a:r>
            <a:endParaRPr b="1" sz="1300">
              <a:solidFill>
                <a:srgbClr val="999999"/>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3000">
              <a:solidFill>
                <a:srgbClr val="999999"/>
              </a:solidFill>
            </a:endParaRPr>
          </a:p>
        </p:txBody>
      </p:sp>
      <p:sp>
        <p:nvSpPr>
          <p:cNvPr id="180" name="Google Shape;180;p21"/>
          <p:cNvSpPr txBox="1"/>
          <p:nvPr>
            <p:ph idx="1" type="body"/>
          </p:nvPr>
        </p:nvSpPr>
        <p:spPr>
          <a:xfrm>
            <a:off x="426735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None/>
            </a:pPr>
            <a:r>
              <a:rPr b="1" lang="en-AU" sz="3000" u="sng"/>
              <a:t>Task 4</a:t>
            </a:r>
            <a:endParaRPr b="1" sz="3000" u="sng"/>
          </a:p>
          <a:p>
            <a:pPr indent="0" lvl="0" marL="0" rtl="0" algn="ctr">
              <a:spcBef>
                <a:spcPts val="800"/>
              </a:spcBef>
              <a:spcAft>
                <a:spcPts val="0"/>
              </a:spcAft>
              <a:buNone/>
            </a:pPr>
            <a:r>
              <a:rPr b="1" lang="en-AU" sz="2000"/>
              <a:t>Two Argument Relation</a:t>
            </a:r>
            <a:endParaRPr b="1" sz="3000" u="sng"/>
          </a:p>
          <a:p>
            <a:pPr indent="0" lvl="0" marL="0" rtl="0" algn="l">
              <a:spcBef>
                <a:spcPts val="800"/>
              </a:spcBef>
              <a:spcAft>
                <a:spcPts val="0"/>
              </a:spcAft>
              <a:buClr>
                <a:schemeClr val="dk1"/>
              </a:buClr>
              <a:buSzPts val="1100"/>
              <a:buFont typeface="Arial"/>
              <a:buNone/>
            </a:pPr>
            <a:r>
              <a:t/>
            </a:r>
            <a:endParaRPr sz="3000"/>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1| The office is north of the kitchen.</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2| The garden is south of the kitchen.</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3| What is north of the kitchen?    office 1</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1| The kitchen is west of the garden.</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2| The hallway is west of the kitchen.</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999999"/>
                </a:solidFill>
                <a:highlight>
                  <a:schemeClr val="lt1"/>
                </a:highlight>
                <a:latin typeface="Courier New"/>
                <a:ea typeface="Courier New"/>
                <a:cs typeface="Courier New"/>
                <a:sym typeface="Courier New"/>
              </a:rPr>
              <a:t>3| What is the garden east of?  kitchen    1</a:t>
            </a:r>
            <a:endParaRPr b="1" sz="1300">
              <a:solidFill>
                <a:srgbClr val="999999"/>
              </a:solidFill>
              <a:highlight>
                <a:schemeClr val="lt1"/>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t/>
            </a:r>
            <a:endParaRPr>
              <a:solidFill>
                <a:srgbClr val="999999"/>
              </a:solidFill>
            </a:endParaRPr>
          </a:p>
          <a:p>
            <a:pPr indent="0" lvl="0" marL="0" rtl="0" algn="l">
              <a:spcBef>
                <a:spcPts val="800"/>
              </a:spcBef>
              <a:spcAft>
                <a:spcPts val="0"/>
              </a:spcAft>
              <a:buNone/>
            </a:pPr>
            <a:r>
              <a:t/>
            </a:r>
            <a:endParaRPr b="1" sz="3000" u="sng"/>
          </a:p>
        </p:txBody>
      </p:sp>
      <p:sp>
        <p:nvSpPr>
          <p:cNvPr id="181" name="Google Shape;181;p21"/>
          <p:cNvSpPr txBox="1"/>
          <p:nvPr>
            <p:ph idx="1" type="body"/>
          </p:nvPr>
        </p:nvSpPr>
        <p:spPr>
          <a:xfrm>
            <a:off x="8054700" y="1371600"/>
            <a:ext cx="3657300" cy="4896000"/>
          </a:xfrm>
          <a:prstGeom prst="rect">
            <a:avLst/>
          </a:prstGeom>
        </p:spPr>
        <p:txBody>
          <a:bodyPr anchorCtr="0" anchor="t" bIns="45700" lIns="91425" spcFirstLastPara="1" rIns="91425" wrap="square" tIns="45700">
            <a:noAutofit/>
          </a:bodyPr>
          <a:lstStyle/>
          <a:p>
            <a:pPr indent="0" lvl="0" marL="0" rtl="0" algn="ctr">
              <a:spcBef>
                <a:spcPts val="800"/>
              </a:spcBef>
              <a:spcAft>
                <a:spcPts val="0"/>
              </a:spcAft>
              <a:buClr>
                <a:schemeClr val="dk1"/>
              </a:buClr>
              <a:buSzPts val="1100"/>
              <a:buFont typeface="Arial"/>
              <a:buNone/>
            </a:pPr>
            <a:r>
              <a:rPr b="1" lang="en-AU" sz="3000" u="sng"/>
              <a:t>Task 12</a:t>
            </a:r>
            <a:endParaRPr b="1" sz="3000" u="sng"/>
          </a:p>
          <a:p>
            <a:pPr indent="0" lvl="0" marL="0" rtl="0" algn="ctr">
              <a:spcBef>
                <a:spcPts val="800"/>
              </a:spcBef>
              <a:spcAft>
                <a:spcPts val="0"/>
              </a:spcAft>
              <a:buClr>
                <a:schemeClr val="dk1"/>
              </a:buClr>
              <a:buSzPts val="1100"/>
              <a:buFont typeface="Arial"/>
              <a:buNone/>
            </a:pPr>
            <a:r>
              <a:rPr b="1" lang="en-AU" sz="2000"/>
              <a:t>Conjunction</a:t>
            </a:r>
            <a:endParaRPr b="1" sz="3000" u="sng"/>
          </a:p>
          <a:p>
            <a:pPr indent="0" lvl="0" marL="0" rtl="0" algn="l">
              <a:spcBef>
                <a:spcPts val="800"/>
              </a:spcBef>
              <a:spcAft>
                <a:spcPts val="0"/>
              </a:spcAft>
              <a:buNone/>
            </a:pPr>
            <a:r>
              <a:t/>
            </a:r>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1| John and Mary travelled to the hallway.</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2| Sandra and Mary journeyed to the bedroom.</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3| Where is Mary?   bedroom    2</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4| Mary and Daniel travelled to the bathroom.</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5| Daniel and Sandra journeyed to the office.</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Clr>
                <a:schemeClr val="dk1"/>
              </a:buClr>
              <a:buSzPts val="1100"/>
              <a:buFont typeface="Arial"/>
              <a:buNone/>
            </a:pPr>
            <a:r>
              <a:rPr b="1" lang="en-AU" sz="1300">
                <a:solidFill>
                  <a:srgbClr val="B7B7B7"/>
                </a:solidFill>
                <a:highlight>
                  <a:srgbClr val="FFFFFF"/>
                </a:highlight>
                <a:latin typeface="Courier New"/>
                <a:ea typeface="Courier New"/>
                <a:cs typeface="Courier New"/>
                <a:sym typeface="Courier New"/>
              </a:rPr>
              <a:t>6| Where is Mary?   bathroom   4</a:t>
            </a:r>
            <a:endParaRPr b="1" sz="1300">
              <a:solidFill>
                <a:srgbClr val="B7B7B7"/>
              </a:solidFill>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sz="1300">
              <a:solidFill>
                <a:srgbClr val="B7B7B7"/>
              </a:solidFill>
              <a:latin typeface="Courier New"/>
              <a:ea typeface="Courier New"/>
              <a:cs typeface="Courier New"/>
              <a:sym typeface="Courier New"/>
            </a:endParaRPr>
          </a:p>
        </p:txBody>
      </p:sp>
      <p:sp>
        <p:nvSpPr>
          <p:cNvPr id="182" name="Google Shape;182;p21"/>
          <p:cNvSpPr/>
          <p:nvPr/>
        </p:nvSpPr>
        <p:spPr>
          <a:xfrm>
            <a:off x="721650" y="3669075"/>
            <a:ext cx="3174000" cy="28452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330200" lvl="0" marL="457200" rtl="0" algn="l">
              <a:spcBef>
                <a:spcPts val="1000"/>
              </a:spcBef>
              <a:spcAft>
                <a:spcPts val="0"/>
              </a:spcAft>
              <a:buClr>
                <a:srgbClr val="FFFFFF"/>
              </a:buClr>
              <a:buSzPts val="1600"/>
              <a:buChar char="●"/>
            </a:pPr>
            <a:r>
              <a:rPr b="1" lang="en-AU" sz="1600">
                <a:solidFill>
                  <a:srgbClr val="FFFFFF"/>
                </a:solidFill>
              </a:rPr>
              <a:t>No world knowledge required</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More difficult than simple word matching</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Worse performance than on SQUAD </a:t>
            </a:r>
            <a:endParaRPr b="1" sz="1600">
              <a:solidFill>
                <a:srgbClr val="FFFFFF"/>
              </a:solidFill>
            </a:endParaRPr>
          </a:p>
          <a:p>
            <a:pPr indent="0" lvl="0" marL="0" rtl="0" algn="l">
              <a:spcBef>
                <a:spcPts val="0"/>
              </a:spcBef>
              <a:spcAft>
                <a:spcPts val="0"/>
              </a:spcAft>
              <a:buNone/>
            </a:pPr>
            <a:r>
              <a:t/>
            </a:r>
            <a:endParaRPr/>
          </a:p>
        </p:txBody>
      </p:sp>
      <p:sp>
        <p:nvSpPr>
          <p:cNvPr id="183" name="Google Shape;183;p21"/>
          <p:cNvSpPr/>
          <p:nvPr/>
        </p:nvSpPr>
        <p:spPr>
          <a:xfrm>
            <a:off x="4759875" y="3669075"/>
            <a:ext cx="3174000" cy="28452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330200" lvl="0" marL="457200" rtl="0" algn="l">
              <a:spcBef>
                <a:spcPts val="1000"/>
              </a:spcBef>
              <a:spcAft>
                <a:spcPts val="0"/>
              </a:spcAft>
              <a:buClr>
                <a:srgbClr val="FFFFFF"/>
              </a:buClr>
              <a:buSzPts val="1600"/>
              <a:buChar char="●"/>
            </a:pPr>
            <a:r>
              <a:rPr b="1" lang="en-AU" sz="1600">
                <a:solidFill>
                  <a:srgbClr val="FFFFFF"/>
                </a:solidFill>
              </a:rPr>
              <a:t>World </a:t>
            </a:r>
            <a:r>
              <a:rPr b="1" lang="en-AU" sz="1600">
                <a:solidFill>
                  <a:srgbClr val="FFFFFF"/>
                </a:solidFill>
              </a:rPr>
              <a:t>knowledge REQUIRED</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North, South, East, West relations</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Worse performance than TASK 1</a:t>
            </a:r>
            <a:endParaRPr b="1" sz="1600">
              <a:solidFill>
                <a:srgbClr val="FFFFFF"/>
              </a:solidFill>
            </a:endParaRPr>
          </a:p>
        </p:txBody>
      </p:sp>
      <p:sp>
        <p:nvSpPr>
          <p:cNvPr id="184" name="Google Shape;184;p21"/>
          <p:cNvSpPr/>
          <p:nvPr/>
        </p:nvSpPr>
        <p:spPr>
          <a:xfrm>
            <a:off x="8798100" y="3669075"/>
            <a:ext cx="3174000" cy="2845200"/>
          </a:xfrm>
          <a:prstGeom prst="roundRect">
            <a:avLst>
              <a:gd fmla="val 16667" name="adj"/>
            </a:avLst>
          </a:prstGeom>
          <a:solidFill>
            <a:srgbClr val="E69138"/>
          </a:solidFill>
          <a:ln>
            <a:noFill/>
          </a:ln>
        </p:spPr>
        <p:txBody>
          <a:bodyPr anchorCtr="0" anchor="ctr" bIns="91425" lIns="91425" spcFirstLastPara="1" rIns="91425" wrap="square" tIns="91425">
            <a:noAutofit/>
          </a:bodyPr>
          <a:lstStyle/>
          <a:p>
            <a:pPr indent="-330200" lvl="0" marL="457200" rtl="0" algn="l">
              <a:spcBef>
                <a:spcPts val="1000"/>
              </a:spcBef>
              <a:spcAft>
                <a:spcPts val="0"/>
              </a:spcAft>
              <a:buClr>
                <a:srgbClr val="FFFFFF"/>
              </a:buClr>
              <a:buSzPts val="1600"/>
              <a:buChar char="●"/>
            </a:pPr>
            <a:r>
              <a:rPr b="1" lang="en-AU" sz="1600">
                <a:solidFill>
                  <a:srgbClr val="FFFFFF"/>
                </a:solidFill>
              </a:rPr>
              <a:t>No world knowledge required</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Simple extension from Task 1</a:t>
            </a:r>
            <a:endParaRPr b="1" sz="1600">
              <a:solidFill>
                <a:srgbClr val="FFFFFF"/>
              </a:solidFill>
            </a:endParaRPr>
          </a:p>
          <a:p>
            <a:pPr indent="-330200" lvl="0" marL="457200" rtl="0" algn="l">
              <a:spcBef>
                <a:spcPts val="1000"/>
              </a:spcBef>
              <a:spcAft>
                <a:spcPts val="0"/>
              </a:spcAft>
              <a:buClr>
                <a:srgbClr val="FFFFFF"/>
              </a:buClr>
              <a:buSzPts val="1600"/>
              <a:buChar char="●"/>
            </a:pPr>
            <a:r>
              <a:rPr b="1" lang="en-AU" sz="1600">
                <a:solidFill>
                  <a:srgbClr val="FFFFFF"/>
                </a:solidFill>
              </a:rPr>
              <a:t>Similar performance to Task 1</a:t>
            </a:r>
            <a:endParaRPr b="1" sz="1600">
              <a:solidFill>
                <a:srgbClr val="FFFFFF"/>
              </a:solidFill>
            </a:endParaRPr>
          </a:p>
          <a:p>
            <a:pPr indent="0" lvl="0" marL="0" rtl="0" algn="l">
              <a:spcBef>
                <a:spcPts val="0"/>
              </a:spcBef>
              <a:spcAft>
                <a:spcPts val="0"/>
              </a:spcAft>
              <a:buNone/>
            </a:pPr>
            <a:r>
              <a:t/>
            </a:r>
            <a:endParaRPr/>
          </a:p>
        </p:txBody>
      </p:sp>
      <p:sp>
        <p:nvSpPr>
          <p:cNvPr id="185" name="Google Shape;185;p21"/>
          <p:cNvSpPr txBox="1"/>
          <p:nvPr>
            <p:ph idx="10" type="dt"/>
          </p:nvPr>
        </p:nvSpPr>
        <p:spPr>
          <a:xfrm>
            <a:off x="384698" y="6328448"/>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86" name="Google Shape;186;p21"/>
          <p:cNvSpPr txBox="1"/>
          <p:nvPr>
            <p:ph idx="11" type="ftr"/>
          </p:nvPr>
        </p:nvSpPr>
        <p:spPr>
          <a:xfrm>
            <a:off x="3810002" y="6328448"/>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Environment and Set-Up</a:t>
            </a:r>
            <a:endParaRPr>
              <a:solidFill>
                <a:srgbClr val="E69138"/>
              </a:solidFill>
            </a:endParaRPr>
          </a:p>
        </p:txBody>
      </p:sp>
      <p:sp>
        <p:nvSpPr>
          <p:cNvPr id="193" name="Google Shape;193;p2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94" name="Google Shape;194;p22"/>
          <p:cNvSpPr txBox="1"/>
          <p:nvPr>
            <p:ph idx="1" type="body"/>
          </p:nvPr>
        </p:nvSpPr>
        <p:spPr>
          <a:xfrm>
            <a:off x="480000" y="1371600"/>
            <a:ext cx="113274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b="1" lang="en-AU" sz="2000"/>
              <a:t>Environment</a:t>
            </a:r>
            <a:endParaRPr sz="2000"/>
          </a:p>
          <a:p>
            <a:pPr indent="-355600" lvl="0" marL="457200" rtl="0" algn="l">
              <a:spcBef>
                <a:spcPts val="800"/>
              </a:spcBef>
              <a:spcAft>
                <a:spcPts val="0"/>
              </a:spcAft>
              <a:buSzPts val="2000"/>
              <a:buChar char="▪"/>
            </a:pPr>
            <a:r>
              <a:rPr lang="en-AU" sz="2000"/>
              <a:t>several python 3 (upto 3.7) Google Colab Notebooks</a:t>
            </a:r>
            <a:endParaRPr sz="2000"/>
          </a:p>
          <a:p>
            <a:pPr indent="-355600" lvl="1" marL="914400" rtl="0" algn="l">
              <a:spcBef>
                <a:spcPts val="0"/>
              </a:spcBef>
              <a:spcAft>
                <a:spcPts val="0"/>
              </a:spcAft>
              <a:buSzPts val="2000"/>
              <a:buChar char="•"/>
            </a:pPr>
            <a:r>
              <a:rPr lang="en-AU" sz="2000"/>
              <a:t>Tensorflow 1.15</a:t>
            </a:r>
            <a:endParaRPr sz="2000"/>
          </a:p>
          <a:p>
            <a:pPr indent="0" lvl="0" marL="914400" rtl="0" algn="l">
              <a:spcBef>
                <a:spcPts val="800"/>
              </a:spcBef>
              <a:spcAft>
                <a:spcPts val="0"/>
              </a:spcAft>
              <a:buNone/>
            </a:pPr>
            <a:r>
              <a:t/>
            </a:r>
            <a:endParaRPr sz="2000"/>
          </a:p>
          <a:p>
            <a:pPr indent="-355600" lvl="0" marL="457200" rtl="0" algn="l">
              <a:spcBef>
                <a:spcPts val="800"/>
              </a:spcBef>
              <a:spcAft>
                <a:spcPts val="0"/>
              </a:spcAft>
              <a:buSzPts val="2000"/>
              <a:buChar char="▪"/>
            </a:pPr>
            <a:r>
              <a:rPr lang="en-AU" sz="2000"/>
              <a:t>Dataset: bAbI as obtained from </a:t>
            </a:r>
            <a:r>
              <a:rPr lang="en-AU" sz="2000" u="sng">
                <a:solidFill>
                  <a:schemeClr val="hlink"/>
                </a:solidFill>
                <a:hlinkClick r:id="rId3"/>
              </a:rPr>
              <a:t>https://research.fb.com/downloads/babi</a:t>
            </a:r>
            <a:endParaRPr sz="2000"/>
          </a:p>
          <a:p>
            <a:pPr indent="-355600" lvl="1" marL="914400" rtl="0" algn="l">
              <a:spcBef>
                <a:spcPts val="0"/>
              </a:spcBef>
              <a:spcAft>
                <a:spcPts val="0"/>
              </a:spcAft>
              <a:buSzPts val="2000"/>
              <a:buChar char="•"/>
            </a:pPr>
            <a:r>
              <a:rPr lang="en-AU" sz="2000"/>
              <a:t>1000 questions in training and testing datasets for each task</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en-AU" sz="2000"/>
              <a:t>run_babi to execute</a:t>
            </a:r>
            <a:endParaRPr sz="2000"/>
          </a:p>
          <a:p>
            <a:pPr indent="0" lvl="0" marL="0" rtl="0" algn="l">
              <a:spcBef>
                <a:spcPts val="800"/>
              </a:spcBef>
              <a:spcAft>
                <a:spcPts val="0"/>
              </a:spcAft>
              <a:buNone/>
            </a:pPr>
            <a:r>
              <a:t/>
            </a:r>
            <a:endParaRPr sz="2000"/>
          </a:p>
          <a:p>
            <a:pPr indent="0" lvl="0" marL="0" rtl="0" algn="l">
              <a:spcBef>
                <a:spcPts val="800"/>
              </a:spcBef>
              <a:spcAft>
                <a:spcPts val="0"/>
              </a:spcAft>
              <a:buNone/>
            </a:pPr>
            <a:r>
              <a:t/>
            </a:r>
            <a:endParaRPr/>
          </a:p>
        </p:txBody>
      </p:sp>
      <p:sp>
        <p:nvSpPr>
          <p:cNvPr id="195" name="Google Shape;195;p2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96" name="Google Shape;196;p2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mobileBERT Execution Pipeline</a:t>
            </a:r>
            <a:endParaRPr>
              <a:solidFill>
                <a:srgbClr val="E69138"/>
              </a:solidFill>
            </a:endParaRPr>
          </a:p>
        </p:txBody>
      </p:sp>
      <p:sp>
        <p:nvSpPr>
          <p:cNvPr id="203" name="Google Shape;203;p23"/>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04" name="Google Shape;204;p2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05" name="Google Shape;205;p2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206" name="Google Shape;206;p23"/>
          <p:cNvPicPr preferRelativeResize="0"/>
          <p:nvPr/>
        </p:nvPicPr>
        <p:blipFill>
          <a:blip r:embed="rId3">
            <a:alphaModFix/>
          </a:blip>
          <a:stretch>
            <a:fillRect/>
          </a:stretch>
        </p:blipFill>
        <p:spPr>
          <a:xfrm>
            <a:off x="3475325" y="1191212"/>
            <a:ext cx="4930475" cy="48792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bAbI Pre-processing</a:t>
            </a:r>
            <a:endParaRPr>
              <a:solidFill>
                <a:srgbClr val="E69138"/>
              </a:solidFill>
            </a:endParaRPr>
          </a:p>
        </p:txBody>
      </p:sp>
      <p:sp>
        <p:nvSpPr>
          <p:cNvPr id="213" name="Google Shape;213;p24"/>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214" name="Google Shape;214;p24"/>
          <p:cNvPicPr preferRelativeResize="0"/>
          <p:nvPr/>
        </p:nvPicPr>
        <p:blipFill>
          <a:blip r:embed="rId3">
            <a:alphaModFix/>
          </a:blip>
          <a:stretch>
            <a:fillRect/>
          </a:stretch>
        </p:blipFill>
        <p:spPr>
          <a:xfrm>
            <a:off x="1659237" y="1736700"/>
            <a:ext cx="3247187" cy="4165800"/>
          </a:xfrm>
          <a:prstGeom prst="rect">
            <a:avLst/>
          </a:prstGeom>
          <a:noFill/>
          <a:ln>
            <a:noFill/>
          </a:ln>
        </p:spPr>
      </p:pic>
      <p:pic>
        <p:nvPicPr>
          <p:cNvPr id="215" name="Google Shape;215;p24"/>
          <p:cNvPicPr preferRelativeResize="0"/>
          <p:nvPr/>
        </p:nvPicPr>
        <p:blipFill rotWithShape="1">
          <a:blip r:embed="rId4">
            <a:alphaModFix/>
          </a:blip>
          <a:srcRect b="0" l="0" r="0" t="3651"/>
          <a:stretch/>
        </p:blipFill>
        <p:spPr>
          <a:xfrm>
            <a:off x="7178150" y="1304500"/>
            <a:ext cx="3604225" cy="5117550"/>
          </a:xfrm>
          <a:prstGeom prst="rect">
            <a:avLst/>
          </a:prstGeom>
          <a:noFill/>
          <a:ln>
            <a:noFill/>
          </a:ln>
        </p:spPr>
      </p:pic>
      <p:sp>
        <p:nvSpPr>
          <p:cNvPr id="216" name="Google Shape;216;p24"/>
          <p:cNvSpPr/>
          <p:nvPr/>
        </p:nvSpPr>
        <p:spPr>
          <a:xfrm>
            <a:off x="5484275" y="3679800"/>
            <a:ext cx="1332000" cy="27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18" name="Google Shape;218;p2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Pilot Experiments on local machine</a:t>
            </a:r>
            <a:endParaRPr>
              <a:solidFill>
                <a:srgbClr val="E69138"/>
              </a:solidFill>
            </a:endParaRPr>
          </a:p>
        </p:txBody>
      </p:sp>
      <p:sp>
        <p:nvSpPr>
          <p:cNvPr id="225" name="Google Shape;225;p25"/>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26" name="Google Shape;226;p2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27" name="Google Shape;227;p2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228" name="Google Shape;228;p25"/>
          <p:cNvPicPr preferRelativeResize="0"/>
          <p:nvPr/>
        </p:nvPicPr>
        <p:blipFill rotWithShape="1">
          <a:blip r:embed="rId3">
            <a:alphaModFix/>
          </a:blip>
          <a:srcRect b="28273" l="0" r="70013" t="5356"/>
          <a:stretch/>
        </p:blipFill>
        <p:spPr>
          <a:xfrm>
            <a:off x="4076800" y="1545925"/>
            <a:ext cx="3329999" cy="4516825"/>
          </a:xfrm>
          <a:prstGeom prst="rect">
            <a:avLst/>
          </a:prstGeom>
          <a:noFill/>
          <a:ln>
            <a:noFill/>
          </a:ln>
        </p:spPr>
      </p:pic>
      <p:pic>
        <p:nvPicPr>
          <p:cNvPr id="229" name="Google Shape;229;p25"/>
          <p:cNvPicPr preferRelativeResize="0"/>
          <p:nvPr/>
        </p:nvPicPr>
        <p:blipFill rotWithShape="1">
          <a:blip r:embed="rId4">
            <a:alphaModFix/>
          </a:blip>
          <a:srcRect b="45519" l="0" r="0" t="4138"/>
          <a:stretch/>
        </p:blipFill>
        <p:spPr>
          <a:xfrm>
            <a:off x="565750" y="1621325"/>
            <a:ext cx="3330000" cy="4441425"/>
          </a:xfrm>
          <a:prstGeom prst="rect">
            <a:avLst/>
          </a:prstGeom>
          <a:noFill/>
          <a:ln>
            <a:noFill/>
          </a:ln>
        </p:spPr>
      </p:pic>
      <p:pic>
        <p:nvPicPr>
          <p:cNvPr id="230" name="Google Shape;230;p25"/>
          <p:cNvPicPr preferRelativeResize="0"/>
          <p:nvPr/>
        </p:nvPicPr>
        <p:blipFill rotWithShape="1">
          <a:blip r:embed="rId5">
            <a:alphaModFix/>
          </a:blip>
          <a:srcRect b="0" l="0" r="0" t="4315"/>
          <a:stretch/>
        </p:blipFill>
        <p:spPr>
          <a:xfrm>
            <a:off x="8238000" y="1360425"/>
            <a:ext cx="2202425" cy="4815625"/>
          </a:xfrm>
          <a:prstGeom prst="rect">
            <a:avLst/>
          </a:prstGeom>
          <a:noFill/>
          <a:ln>
            <a:noFill/>
          </a:ln>
        </p:spPr>
      </p:pic>
      <p:cxnSp>
        <p:nvCxnSpPr>
          <p:cNvPr id="231" name="Google Shape;231;p25"/>
          <p:cNvCxnSpPr/>
          <p:nvPr/>
        </p:nvCxnSpPr>
        <p:spPr>
          <a:xfrm flipH="1" rot="10800000">
            <a:off x="3011950" y="3765550"/>
            <a:ext cx="883800" cy="5400"/>
          </a:xfrm>
          <a:prstGeom prst="straightConnector1">
            <a:avLst/>
          </a:prstGeom>
          <a:noFill/>
          <a:ln cap="flat" cmpd="sng" w="19050">
            <a:solidFill>
              <a:schemeClr val="dk2"/>
            </a:solidFill>
            <a:prstDash val="solid"/>
            <a:round/>
            <a:headEnd len="med" w="med" type="none"/>
            <a:tailEnd len="med" w="med" type="triangle"/>
          </a:ln>
        </p:spPr>
      </p:cxnSp>
      <p:cxnSp>
        <p:nvCxnSpPr>
          <p:cNvPr id="232" name="Google Shape;232;p25"/>
          <p:cNvCxnSpPr/>
          <p:nvPr/>
        </p:nvCxnSpPr>
        <p:spPr>
          <a:xfrm flipH="1" rot="10800000">
            <a:off x="7406800" y="3765537"/>
            <a:ext cx="883800" cy="5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Pilot Experiments on Google Colab</a:t>
            </a:r>
            <a:endParaRPr>
              <a:solidFill>
                <a:srgbClr val="E69138"/>
              </a:solidFill>
            </a:endParaRPr>
          </a:p>
        </p:txBody>
      </p:sp>
      <p:sp>
        <p:nvSpPr>
          <p:cNvPr id="239" name="Google Shape;239;p26"/>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40" name="Google Shape;240;p2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41" name="Google Shape;241;p2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242" name="Google Shape;242;p26"/>
          <p:cNvPicPr preferRelativeResize="0"/>
          <p:nvPr/>
        </p:nvPicPr>
        <p:blipFill rotWithShape="1">
          <a:blip r:embed="rId3">
            <a:alphaModFix/>
          </a:blip>
          <a:srcRect b="0" l="0" r="0" t="1048"/>
          <a:stretch/>
        </p:blipFill>
        <p:spPr>
          <a:xfrm>
            <a:off x="916475" y="1195800"/>
            <a:ext cx="2402475" cy="4980251"/>
          </a:xfrm>
          <a:prstGeom prst="rect">
            <a:avLst/>
          </a:prstGeom>
          <a:noFill/>
          <a:ln>
            <a:noFill/>
          </a:ln>
        </p:spPr>
      </p:pic>
      <p:pic>
        <p:nvPicPr>
          <p:cNvPr id="243" name="Google Shape;243;p26"/>
          <p:cNvPicPr preferRelativeResize="0"/>
          <p:nvPr/>
        </p:nvPicPr>
        <p:blipFill>
          <a:blip r:embed="rId4">
            <a:alphaModFix/>
          </a:blip>
          <a:stretch>
            <a:fillRect/>
          </a:stretch>
        </p:blipFill>
        <p:spPr>
          <a:xfrm>
            <a:off x="4757232" y="1143000"/>
            <a:ext cx="2113880" cy="5033047"/>
          </a:xfrm>
          <a:prstGeom prst="rect">
            <a:avLst/>
          </a:prstGeom>
          <a:noFill/>
          <a:ln>
            <a:noFill/>
          </a:ln>
        </p:spPr>
      </p:pic>
      <p:pic>
        <p:nvPicPr>
          <p:cNvPr id="244" name="Google Shape;244;p26"/>
          <p:cNvPicPr preferRelativeResize="0"/>
          <p:nvPr/>
        </p:nvPicPr>
        <p:blipFill>
          <a:blip r:embed="rId5">
            <a:alphaModFix/>
          </a:blip>
          <a:stretch>
            <a:fillRect/>
          </a:stretch>
        </p:blipFill>
        <p:spPr>
          <a:xfrm>
            <a:off x="8428462" y="1143000"/>
            <a:ext cx="2082165" cy="50330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Experiment Design</a:t>
            </a:r>
            <a:endParaRPr>
              <a:solidFill>
                <a:srgbClr val="E69138"/>
              </a:solidFill>
            </a:endParaRPr>
          </a:p>
        </p:txBody>
      </p:sp>
      <p:sp>
        <p:nvSpPr>
          <p:cNvPr id="251" name="Google Shape;251;p27"/>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graphicFrame>
        <p:nvGraphicFramePr>
          <p:cNvPr id="252" name="Google Shape;252;p27"/>
          <p:cNvGraphicFramePr/>
          <p:nvPr/>
        </p:nvGraphicFramePr>
        <p:xfrm>
          <a:off x="6495750" y="1494725"/>
          <a:ext cx="3000000" cy="3000000"/>
        </p:xfrm>
        <a:graphic>
          <a:graphicData uri="http://schemas.openxmlformats.org/drawingml/2006/table">
            <a:tbl>
              <a:tblPr>
                <a:noFill/>
                <a:tableStyleId>{3352C26E-A8ED-4E3A-A368-90CCFC1C9FD5}</a:tableStyleId>
              </a:tblPr>
              <a:tblGrid>
                <a:gridCol w="869375"/>
                <a:gridCol w="869375"/>
                <a:gridCol w="869375"/>
                <a:gridCol w="767300"/>
                <a:gridCol w="971450"/>
                <a:gridCol w="869375"/>
              </a:tblGrid>
              <a:tr h="492850">
                <a:tc gridSpan="6">
                  <a:txBody>
                    <a:bodyPr/>
                    <a:lstStyle/>
                    <a:p>
                      <a:pPr indent="0" lvl="0" marL="0" rtl="0" algn="ctr">
                        <a:lnSpc>
                          <a:spcPct val="115000"/>
                        </a:lnSpc>
                        <a:spcBef>
                          <a:spcPts val="0"/>
                        </a:spcBef>
                        <a:spcAft>
                          <a:spcPts val="0"/>
                        </a:spcAft>
                        <a:buNone/>
                      </a:pPr>
                      <a:r>
                        <a:rPr b="1" lang="en-AU" sz="1700">
                          <a:latin typeface="Calibri"/>
                          <a:ea typeface="Calibri"/>
                          <a:cs typeface="Calibri"/>
                          <a:sym typeface="Calibri"/>
                        </a:rPr>
                        <a:t>Example format of the experiments performed</a:t>
                      </a:r>
                      <a:endParaRPr b="1" sz="1700">
                        <a:latin typeface="Calibri"/>
                        <a:ea typeface="Calibri"/>
                        <a:cs typeface="Calibri"/>
                        <a:sym typeface="Calibri"/>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hMerge="1"/>
                <a:tc hMerge="1"/>
                <a:tc hMerge="1"/>
                <a:tc hMerge="1"/>
                <a:tc hMerge="1"/>
              </a:tr>
              <a:tr h="615325">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Test</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Num Epochs</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Learning Rate</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Batch Size</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mobileBERT Accuracy</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l">
                        <a:lnSpc>
                          <a:spcPct val="115000"/>
                        </a:lnSpc>
                        <a:spcBef>
                          <a:spcPts val="0"/>
                        </a:spcBef>
                        <a:spcAft>
                          <a:spcPts val="0"/>
                        </a:spcAft>
                        <a:buNone/>
                      </a:pPr>
                      <a:r>
                        <a:rPr b="1" lang="en-AU" sz="1300">
                          <a:latin typeface="Calibri"/>
                          <a:ea typeface="Calibri"/>
                          <a:cs typeface="Calibri"/>
                          <a:sym typeface="Calibri"/>
                        </a:rPr>
                        <a:t>BERT Accuracy</a:t>
                      </a:r>
                      <a:endParaRPr b="1"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1</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2</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2</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2.00E-05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4</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4.00E-06</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4.00E-07</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6</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4.00E-04</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7</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16</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32</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r h="335625">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test 9</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4.00E-05</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AU" sz="1300">
                          <a:latin typeface="Calibri"/>
                          <a:ea typeface="Calibri"/>
                          <a:cs typeface="Calibri"/>
                          <a:sym typeface="Calibri"/>
                        </a:rPr>
                        <a:t>8</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3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t/>
                      </a:r>
                      <a:endParaRPr sz="1200">
                        <a:latin typeface="Calibri"/>
                        <a:ea typeface="Calibri"/>
                        <a:cs typeface="Calibri"/>
                        <a:sym typeface="Calibri"/>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3F3F3"/>
                    </a:solidFill>
                  </a:tcPr>
                </a:tc>
              </a:tr>
            </a:tbl>
          </a:graphicData>
        </a:graphic>
      </p:graphicFrame>
      <p:sp>
        <p:nvSpPr>
          <p:cNvPr id="253" name="Google Shape;253;p27"/>
          <p:cNvSpPr txBox="1"/>
          <p:nvPr>
            <p:ph idx="1" type="body"/>
          </p:nvPr>
        </p:nvSpPr>
        <p:spPr>
          <a:xfrm>
            <a:off x="480000" y="1371600"/>
            <a:ext cx="5753100" cy="4896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en-AU" sz="2000"/>
              <a:t>Manipulation of 3 hyperparameters</a:t>
            </a:r>
            <a:endParaRPr sz="2000"/>
          </a:p>
          <a:p>
            <a:pPr indent="-355600" lvl="1" marL="914400" rtl="0" algn="l">
              <a:spcBef>
                <a:spcPts val="1000"/>
              </a:spcBef>
              <a:spcAft>
                <a:spcPts val="0"/>
              </a:spcAft>
              <a:buSzPts val="2000"/>
              <a:buChar char="•"/>
            </a:pPr>
            <a:r>
              <a:rPr lang="en-AU" sz="2000"/>
              <a:t># Epochs</a:t>
            </a:r>
            <a:endParaRPr sz="2000"/>
          </a:p>
          <a:p>
            <a:pPr indent="-355600" lvl="1" marL="914400" rtl="0" algn="l">
              <a:spcBef>
                <a:spcPts val="1000"/>
              </a:spcBef>
              <a:spcAft>
                <a:spcPts val="0"/>
              </a:spcAft>
              <a:buSzPts val="2000"/>
              <a:buChar char="•"/>
            </a:pPr>
            <a:r>
              <a:rPr lang="en-AU" sz="2000"/>
              <a:t>Learning Rate</a:t>
            </a:r>
            <a:endParaRPr sz="2000"/>
          </a:p>
          <a:p>
            <a:pPr indent="-355600" lvl="1" marL="914400" rtl="0" algn="l">
              <a:spcBef>
                <a:spcPts val="1000"/>
              </a:spcBef>
              <a:spcAft>
                <a:spcPts val="0"/>
              </a:spcAft>
              <a:buSzPts val="2000"/>
              <a:buChar char="•"/>
            </a:pPr>
            <a:r>
              <a:rPr lang="en-AU" sz="2000"/>
              <a:t>Training Batch Size</a:t>
            </a:r>
            <a:endParaRPr sz="2000"/>
          </a:p>
          <a:p>
            <a:pPr indent="0" lvl="0" marL="914400" rtl="0" algn="l">
              <a:spcBef>
                <a:spcPts val="1000"/>
              </a:spcBef>
              <a:spcAft>
                <a:spcPts val="0"/>
              </a:spcAft>
              <a:buNone/>
            </a:pPr>
            <a:r>
              <a:t/>
            </a:r>
            <a:endParaRPr sz="2000"/>
          </a:p>
          <a:p>
            <a:pPr indent="0" lvl="0" marL="914400" rtl="0" algn="l">
              <a:spcBef>
                <a:spcPts val="1000"/>
              </a:spcBef>
              <a:spcAft>
                <a:spcPts val="0"/>
              </a:spcAft>
              <a:buNone/>
            </a:pPr>
            <a:r>
              <a:t/>
            </a:r>
            <a:endParaRPr sz="2000"/>
          </a:p>
          <a:p>
            <a:pPr indent="-355600" lvl="0" marL="457200" rtl="0" algn="l">
              <a:spcBef>
                <a:spcPts val="1000"/>
              </a:spcBef>
              <a:spcAft>
                <a:spcPts val="0"/>
              </a:spcAft>
              <a:buSzPts val="2000"/>
              <a:buChar char="▪"/>
            </a:pPr>
            <a:r>
              <a:rPr lang="en-AU" sz="2000"/>
              <a:t>MobileBERT and BERT </a:t>
            </a:r>
            <a:endParaRPr sz="2000"/>
          </a:p>
          <a:p>
            <a:pPr indent="-355600" lvl="1" marL="914400" rtl="0" algn="l">
              <a:spcBef>
                <a:spcPts val="1000"/>
              </a:spcBef>
              <a:spcAft>
                <a:spcPts val="0"/>
              </a:spcAft>
              <a:buSzPts val="2000"/>
              <a:buChar char="•"/>
            </a:pPr>
            <a:r>
              <a:rPr lang="en-AU" sz="2000"/>
              <a:t>BERT as a control to check if indeed bAbI tasks are harder than SQuAD</a:t>
            </a:r>
            <a:endParaRPr sz="2000"/>
          </a:p>
          <a:p>
            <a:pPr indent="-355600" lvl="1" marL="914400" rtl="0" algn="l">
              <a:spcBef>
                <a:spcPts val="1000"/>
              </a:spcBef>
              <a:spcAft>
                <a:spcPts val="0"/>
              </a:spcAft>
              <a:buSzPts val="2000"/>
              <a:buChar char="•"/>
            </a:pPr>
            <a:r>
              <a:rPr lang="en-AU" sz="2000"/>
              <a:t>bare versions of both models used</a:t>
            </a:r>
            <a:endParaRPr sz="2000"/>
          </a:p>
          <a:p>
            <a:pPr indent="0" lvl="0" marL="0" rtl="0" algn="l">
              <a:spcBef>
                <a:spcPts val="800"/>
              </a:spcBef>
              <a:spcAft>
                <a:spcPts val="0"/>
              </a:spcAft>
              <a:buNone/>
            </a:pPr>
            <a:r>
              <a:t/>
            </a:r>
            <a:endParaRPr sz="2000"/>
          </a:p>
          <a:p>
            <a:pPr indent="0" lvl="0" marL="0" rtl="0" algn="l">
              <a:spcBef>
                <a:spcPts val="800"/>
              </a:spcBef>
              <a:spcAft>
                <a:spcPts val="0"/>
              </a:spcAft>
              <a:buNone/>
            </a:pPr>
            <a:r>
              <a:t/>
            </a:r>
            <a:endParaRPr/>
          </a:p>
        </p:txBody>
      </p:sp>
      <p:sp>
        <p:nvSpPr>
          <p:cNvPr id="254" name="Google Shape;254;p2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55" name="Google Shape;255;p2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Motivation and Question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Basics and Definition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Approach</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Results</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Discussion and Conclusion</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57" name="Google Shape;57;p10"/>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58" name="Google Shape;58;p10"/>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59" name="Google Shape;59;p10"/>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60" name="Google Shape;60;p10"/>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Results</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 and Conclusion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261" name="Google Shape;261;p28"/>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262" name="Google Shape;262;p28"/>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63" name="Google Shape;263;p28"/>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64" name="Google Shape;264;p28"/>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Tests Performed</a:t>
            </a:r>
            <a:endParaRPr>
              <a:solidFill>
                <a:srgbClr val="E69138"/>
              </a:solidFill>
            </a:endParaRPr>
          </a:p>
        </p:txBody>
      </p:sp>
      <p:sp>
        <p:nvSpPr>
          <p:cNvPr id="271" name="Google Shape;271;p29"/>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272" name="Google Shape;272;p2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273" name="Google Shape;273;p2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graphicFrame>
        <p:nvGraphicFramePr>
          <p:cNvPr id="274" name="Google Shape;274;p29"/>
          <p:cNvGraphicFramePr/>
          <p:nvPr/>
        </p:nvGraphicFramePr>
        <p:xfrm>
          <a:off x="6794400" y="2195465"/>
          <a:ext cx="3000000" cy="3000000"/>
        </p:xfrm>
        <a:graphic>
          <a:graphicData uri="http://schemas.openxmlformats.org/drawingml/2006/table">
            <a:tbl>
              <a:tblPr>
                <a:noFill/>
                <a:tableStyleId>{596BDB91-846F-4A23-8DAA-584C01CC5458}</a:tableStyleId>
              </a:tblPr>
              <a:tblGrid>
                <a:gridCol w="1481700"/>
                <a:gridCol w="1481700"/>
                <a:gridCol w="1481700"/>
              </a:tblGrid>
              <a:tr h="610575">
                <a:tc>
                  <a:txBody>
                    <a:bodyPr/>
                    <a:lstStyle/>
                    <a:p>
                      <a:pPr indent="0" lvl="0" marL="0" rtl="0" algn="ctr">
                        <a:spcBef>
                          <a:spcPts val="0"/>
                        </a:spcBef>
                        <a:spcAft>
                          <a:spcPts val="0"/>
                        </a:spcAft>
                        <a:buNone/>
                      </a:pPr>
                      <a:r>
                        <a:rPr b="1" lang="en-AU"/>
                        <a:t>1</a:t>
                      </a:r>
                      <a:endParaRPr b="1"/>
                    </a:p>
                  </a:txBody>
                  <a:tcPr marT="91425" marB="91425" marR="91425" marL="91425"/>
                </a:tc>
                <a:tc>
                  <a:txBody>
                    <a:bodyPr/>
                    <a:lstStyle/>
                    <a:p>
                      <a:pPr indent="0" lvl="0" marL="0" rtl="0" algn="ctr">
                        <a:spcBef>
                          <a:spcPts val="0"/>
                        </a:spcBef>
                        <a:spcAft>
                          <a:spcPts val="0"/>
                        </a:spcAft>
                        <a:buNone/>
                      </a:pPr>
                      <a:r>
                        <a:rPr lang="en-AU"/>
                        <a:t>20</a:t>
                      </a:r>
                      <a:endParaRPr/>
                    </a:p>
                  </a:txBody>
                  <a:tcPr marT="91425" marB="91425" marR="91425" marL="91425"/>
                </a:tc>
                <a:tc>
                  <a:txBody>
                    <a:bodyPr/>
                    <a:lstStyle/>
                    <a:p>
                      <a:pPr indent="0" lvl="0" marL="0" rtl="0" algn="ctr">
                        <a:spcBef>
                          <a:spcPts val="0"/>
                        </a:spcBef>
                        <a:spcAft>
                          <a:spcPts val="0"/>
                        </a:spcAft>
                        <a:buNone/>
                      </a:pPr>
                      <a:r>
                        <a:rPr lang="en-AU"/>
                        <a:t>10</a:t>
                      </a:r>
                      <a:endParaRPr/>
                    </a:p>
                  </a:txBody>
                  <a:tcPr marT="91425" marB="91425" marR="91425" marL="91425"/>
                </a:tc>
              </a:tr>
              <a:tr h="602375">
                <a:tc>
                  <a:txBody>
                    <a:bodyPr/>
                    <a:lstStyle/>
                    <a:p>
                      <a:pPr indent="0" lvl="0" marL="0" rtl="0" algn="ctr">
                        <a:spcBef>
                          <a:spcPts val="0"/>
                        </a:spcBef>
                        <a:spcAft>
                          <a:spcPts val="0"/>
                        </a:spcAft>
                        <a:buNone/>
                      </a:pPr>
                      <a:r>
                        <a:rPr b="1" lang="en-AU"/>
                        <a:t>4</a:t>
                      </a:r>
                      <a:endParaRPr b="1"/>
                    </a:p>
                  </a:txBody>
                  <a:tcPr marT="91425" marB="91425" marR="91425" marL="91425"/>
                </a:tc>
                <a:tc>
                  <a:txBody>
                    <a:bodyPr/>
                    <a:lstStyle/>
                    <a:p>
                      <a:pPr indent="0" lvl="0" marL="0" rtl="0" algn="ctr">
                        <a:spcBef>
                          <a:spcPts val="0"/>
                        </a:spcBef>
                        <a:spcAft>
                          <a:spcPts val="0"/>
                        </a:spcAft>
                        <a:buNone/>
                      </a:pPr>
                      <a:r>
                        <a:rPr lang="en-AU"/>
                        <a:t>13</a:t>
                      </a:r>
                      <a:endParaRPr/>
                    </a:p>
                  </a:txBody>
                  <a:tcPr marT="91425" marB="91425" marR="91425" marL="91425"/>
                </a:tc>
                <a:tc>
                  <a:txBody>
                    <a:bodyPr/>
                    <a:lstStyle/>
                    <a:p>
                      <a:pPr indent="0" lvl="0" marL="0" rtl="0" algn="ctr">
                        <a:spcBef>
                          <a:spcPts val="0"/>
                        </a:spcBef>
                        <a:spcAft>
                          <a:spcPts val="0"/>
                        </a:spcAft>
                        <a:buNone/>
                      </a:pPr>
                      <a:r>
                        <a:rPr lang="en-AU"/>
                        <a:t>10</a:t>
                      </a:r>
                      <a:endParaRPr/>
                    </a:p>
                  </a:txBody>
                  <a:tcPr marT="91425" marB="91425" marR="91425" marL="91425"/>
                </a:tc>
              </a:tr>
              <a:tr h="602375">
                <a:tc>
                  <a:txBody>
                    <a:bodyPr/>
                    <a:lstStyle/>
                    <a:p>
                      <a:pPr indent="0" lvl="0" marL="0" rtl="0" algn="ctr">
                        <a:spcBef>
                          <a:spcPts val="0"/>
                        </a:spcBef>
                        <a:spcAft>
                          <a:spcPts val="0"/>
                        </a:spcAft>
                        <a:buNone/>
                      </a:pPr>
                      <a:r>
                        <a:rPr b="1" lang="en-AU"/>
                        <a:t>12</a:t>
                      </a:r>
                      <a:endParaRPr b="1"/>
                    </a:p>
                  </a:txBody>
                  <a:tcPr marT="91425" marB="91425" marR="91425" marL="91425"/>
                </a:tc>
                <a:tc>
                  <a:txBody>
                    <a:bodyPr/>
                    <a:lstStyle/>
                    <a:p>
                      <a:pPr indent="0" lvl="0" marL="0" rtl="0" algn="ctr">
                        <a:spcBef>
                          <a:spcPts val="0"/>
                        </a:spcBef>
                        <a:spcAft>
                          <a:spcPts val="0"/>
                        </a:spcAft>
                        <a:buNone/>
                      </a:pPr>
                      <a:r>
                        <a:rPr lang="en-AU"/>
                        <a:t>31</a:t>
                      </a:r>
                      <a:endParaRPr/>
                    </a:p>
                  </a:txBody>
                  <a:tcPr marT="91425" marB="91425" marR="91425" marL="91425"/>
                </a:tc>
                <a:tc>
                  <a:txBody>
                    <a:bodyPr/>
                    <a:lstStyle/>
                    <a:p>
                      <a:pPr indent="0" lvl="0" marL="0" rtl="0" algn="ctr">
                        <a:spcBef>
                          <a:spcPts val="0"/>
                        </a:spcBef>
                        <a:spcAft>
                          <a:spcPts val="0"/>
                        </a:spcAft>
                        <a:buNone/>
                      </a:pPr>
                      <a:r>
                        <a:rPr lang="en-AU"/>
                        <a:t>10</a:t>
                      </a:r>
                      <a:endParaRPr/>
                    </a:p>
                  </a:txBody>
                  <a:tcPr marT="91425" marB="91425" marR="91425" marL="91425"/>
                </a:tc>
              </a:tr>
            </a:tbl>
          </a:graphicData>
        </a:graphic>
      </p:graphicFrame>
      <p:sp>
        <p:nvSpPr>
          <p:cNvPr id="275" name="Google Shape;275;p29"/>
          <p:cNvSpPr txBox="1"/>
          <p:nvPr/>
        </p:nvSpPr>
        <p:spPr>
          <a:xfrm>
            <a:off x="6794400" y="4486250"/>
            <a:ext cx="4445100" cy="2724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AU" sz="1700"/>
              <a:t>A total of 64 tests on mobileBERT with different configuration of hyperparameters</a:t>
            </a:r>
            <a:endParaRPr sz="1700"/>
          </a:p>
          <a:p>
            <a:pPr indent="-336550" lvl="0" marL="457200" rtl="0" algn="l">
              <a:spcBef>
                <a:spcPts val="0"/>
              </a:spcBef>
              <a:spcAft>
                <a:spcPts val="0"/>
              </a:spcAft>
              <a:buSzPts val="1700"/>
              <a:buChar char="●"/>
            </a:pPr>
            <a:r>
              <a:rPr lang="en-AU" sz="1700"/>
              <a:t>Similar tests, a total of 30, on BERT, wherever supported</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i="1" lang="en-AU" sz="1200"/>
              <a:t>count of </a:t>
            </a:r>
            <a:r>
              <a:rPr b="1" i="1" lang="en-AU" sz="1200"/>
              <a:t>reported </a:t>
            </a:r>
            <a:r>
              <a:rPr i="1" lang="en-AU" sz="1200"/>
              <a:t>results for tests</a:t>
            </a:r>
            <a:endParaRPr i="1" sz="1200"/>
          </a:p>
        </p:txBody>
      </p:sp>
      <p:sp>
        <p:nvSpPr>
          <p:cNvPr id="276" name="Google Shape;276;p29"/>
          <p:cNvSpPr txBox="1"/>
          <p:nvPr/>
        </p:nvSpPr>
        <p:spPr>
          <a:xfrm>
            <a:off x="190500" y="1063625"/>
            <a:ext cx="5572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AU" sz="1600"/>
              <a:t>Example of Parameter Set Used</a:t>
            </a:r>
            <a:endParaRPr b="1" sz="1600"/>
          </a:p>
        </p:txBody>
      </p:sp>
      <p:pic>
        <p:nvPicPr>
          <p:cNvPr id="277" name="Google Shape;277;p29"/>
          <p:cNvPicPr preferRelativeResize="0"/>
          <p:nvPr/>
        </p:nvPicPr>
        <p:blipFill>
          <a:blip r:embed="rId3">
            <a:alphaModFix/>
          </a:blip>
          <a:stretch>
            <a:fillRect/>
          </a:stretch>
        </p:blipFill>
        <p:spPr>
          <a:xfrm>
            <a:off x="384700" y="1685675"/>
            <a:ext cx="5503951" cy="4210401"/>
          </a:xfrm>
          <a:prstGeom prst="rect">
            <a:avLst/>
          </a:prstGeom>
          <a:noFill/>
          <a:ln>
            <a:noFill/>
          </a:ln>
        </p:spPr>
      </p:pic>
      <p:graphicFrame>
        <p:nvGraphicFramePr>
          <p:cNvPr id="278" name="Google Shape;278;p29"/>
          <p:cNvGraphicFramePr/>
          <p:nvPr/>
        </p:nvGraphicFramePr>
        <p:xfrm>
          <a:off x="6794400" y="1685663"/>
          <a:ext cx="3000000" cy="3000000"/>
        </p:xfrm>
        <a:graphic>
          <a:graphicData uri="http://schemas.openxmlformats.org/drawingml/2006/table">
            <a:tbl>
              <a:tblPr>
                <a:noFill/>
                <a:tableStyleId>{596BDB91-846F-4A23-8DAA-584C01CC5458}</a:tableStyleId>
              </a:tblPr>
              <a:tblGrid>
                <a:gridCol w="1481700"/>
                <a:gridCol w="1481700"/>
                <a:gridCol w="1481700"/>
              </a:tblGrid>
              <a:tr h="474600">
                <a:tc>
                  <a:txBody>
                    <a:bodyPr/>
                    <a:lstStyle/>
                    <a:p>
                      <a:pPr indent="0" lvl="0" marL="0" rtl="0" algn="ctr">
                        <a:spcBef>
                          <a:spcPts val="0"/>
                        </a:spcBef>
                        <a:spcAft>
                          <a:spcPts val="0"/>
                        </a:spcAft>
                        <a:buNone/>
                      </a:pPr>
                      <a:r>
                        <a:rPr b="1" lang="en-AU"/>
                        <a:t>Task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AU"/>
                        <a:t>mobileBERT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AU"/>
                        <a:t>BERT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9" name="Google Shape;279;p29"/>
          <p:cNvSpPr txBox="1"/>
          <p:nvPr/>
        </p:nvSpPr>
        <p:spPr>
          <a:xfrm>
            <a:off x="6794400" y="1071413"/>
            <a:ext cx="3936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AU" sz="1500">
                <a:solidFill>
                  <a:schemeClr val="dk1"/>
                </a:solidFill>
              </a:rPr>
              <a:t>Number of Tests for each Task</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Results: Predictions</a:t>
            </a:r>
            <a:endParaRPr>
              <a:solidFill>
                <a:srgbClr val="E69138"/>
              </a:solidFill>
            </a:endParaRPr>
          </a:p>
        </p:txBody>
      </p:sp>
      <p:sp>
        <p:nvSpPr>
          <p:cNvPr id="286" name="Google Shape;286;p3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287" name="Google Shape;287;p30"/>
          <p:cNvPicPr preferRelativeResize="0"/>
          <p:nvPr/>
        </p:nvPicPr>
        <p:blipFill>
          <a:blip r:embed="rId3">
            <a:alphaModFix/>
          </a:blip>
          <a:stretch>
            <a:fillRect/>
          </a:stretch>
        </p:blipFill>
        <p:spPr>
          <a:xfrm>
            <a:off x="717825" y="2530010"/>
            <a:ext cx="2702100" cy="4194793"/>
          </a:xfrm>
          <a:prstGeom prst="rect">
            <a:avLst/>
          </a:prstGeom>
          <a:noFill/>
          <a:ln>
            <a:noFill/>
          </a:ln>
        </p:spPr>
      </p:pic>
      <p:pic>
        <p:nvPicPr>
          <p:cNvPr id="288" name="Google Shape;288;p30"/>
          <p:cNvPicPr preferRelativeResize="0"/>
          <p:nvPr/>
        </p:nvPicPr>
        <p:blipFill>
          <a:blip r:embed="rId4">
            <a:alphaModFix/>
          </a:blip>
          <a:stretch>
            <a:fillRect/>
          </a:stretch>
        </p:blipFill>
        <p:spPr>
          <a:xfrm>
            <a:off x="6214363" y="2530000"/>
            <a:ext cx="5204687" cy="4194800"/>
          </a:xfrm>
          <a:prstGeom prst="rect">
            <a:avLst/>
          </a:prstGeom>
          <a:noFill/>
          <a:ln>
            <a:noFill/>
          </a:ln>
        </p:spPr>
      </p:pic>
      <p:sp>
        <p:nvSpPr>
          <p:cNvPr id="289" name="Google Shape;289;p30"/>
          <p:cNvSpPr txBox="1"/>
          <p:nvPr/>
        </p:nvSpPr>
        <p:spPr>
          <a:xfrm>
            <a:off x="853050" y="2124500"/>
            <a:ext cx="270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sz="1600"/>
              <a:t>predictions.json</a:t>
            </a:r>
            <a:endParaRPr b="1" sz="1600"/>
          </a:p>
        </p:txBody>
      </p:sp>
      <p:sp>
        <p:nvSpPr>
          <p:cNvPr id="290" name="Google Shape;290;p30"/>
          <p:cNvSpPr txBox="1"/>
          <p:nvPr/>
        </p:nvSpPr>
        <p:spPr>
          <a:xfrm>
            <a:off x="6214363" y="2155075"/>
            <a:ext cx="2702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sz="1500"/>
              <a:t>nbest_predictions.json</a:t>
            </a:r>
            <a:endParaRPr b="1" sz="1500"/>
          </a:p>
        </p:txBody>
      </p:sp>
      <p:sp>
        <p:nvSpPr>
          <p:cNvPr id="291" name="Google Shape;291;p30"/>
          <p:cNvSpPr txBox="1"/>
          <p:nvPr/>
        </p:nvSpPr>
        <p:spPr>
          <a:xfrm>
            <a:off x="853050" y="1154900"/>
            <a:ext cx="9606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sz="1700"/>
              <a:t>Context</a:t>
            </a:r>
            <a:r>
              <a:rPr lang="en-AU" sz="1700"/>
              <a:t>: "Mary moved to the bathroom. John went to the hallway.”</a:t>
            </a:r>
            <a:endParaRPr sz="1700"/>
          </a:p>
          <a:p>
            <a:pPr indent="0" lvl="0" marL="0" rtl="0" algn="l">
              <a:spcBef>
                <a:spcPts val="0"/>
              </a:spcBef>
              <a:spcAft>
                <a:spcPts val="0"/>
              </a:spcAft>
              <a:buNone/>
            </a:pPr>
            <a:r>
              <a:rPr b="1" lang="en-AU" sz="1700"/>
              <a:t>Question</a:t>
            </a:r>
            <a:r>
              <a:rPr lang="en-AU" sz="1700"/>
              <a:t>: Where is Mary?</a:t>
            </a:r>
            <a:endParaRPr sz="1700"/>
          </a:p>
          <a:p>
            <a:pPr indent="0" lvl="0" marL="0" rtl="0" algn="l">
              <a:spcBef>
                <a:spcPts val="0"/>
              </a:spcBef>
              <a:spcAft>
                <a:spcPts val="0"/>
              </a:spcAft>
              <a:buNone/>
            </a:pPr>
            <a:r>
              <a:rPr b="1" lang="en-AU" sz="1700"/>
              <a:t>ID</a:t>
            </a:r>
            <a:r>
              <a:rPr lang="en-AU" sz="1700"/>
              <a:t>: 0_0</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Results: Performance</a:t>
            </a:r>
            <a:endParaRPr>
              <a:solidFill>
                <a:srgbClr val="E69138"/>
              </a:solidFill>
            </a:endParaRPr>
          </a:p>
        </p:txBody>
      </p:sp>
      <p:sp>
        <p:nvSpPr>
          <p:cNvPr id="298" name="Google Shape;298;p31"/>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299" name="Google Shape;299;p31"/>
          <p:cNvPicPr preferRelativeResize="0"/>
          <p:nvPr/>
        </p:nvPicPr>
        <p:blipFill>
          <a:blip r:embed="rId3">
            <a:alphaModFix/>
          </a:blip>
          <a:stretch>
            <a:fillRect/>
          </a:stretch>
        </p:blipFill>
        <p:spPr>
          <a:xfrm>
            <a:off x="480000" y="2833650"/>
            <a:ext cx="5476500" cy="3556725"/>
          </a:xfrm>
          <a:prstGeom prst="rect">
            <a:avLst/>
          </a:prstGeom>
          <a:noFill/>
          <a:ln>
            <a:noFill/>
          </a:ln>
        </p:spPr>
      </p:pic>
      <p:sp>
        <p:nvSpPr>
          <p:cNvPr id="300" name="Google Shape;300;p31"/>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01" name="Google Shape;301;p31"/>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
        <p:nvSpPr>
          <p:cNvPr id="302" name="Google Shape;302;p31"/>
          <p:cNvSpPr txBox="1"/>
          <p:nvPr/>
        </p:nvSpPr>
        <p:spPr>
          <a:xfrm>
            <a:off x="480000" y="1558000"/>
            <a:ext cx="5476500" cy="1046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3300"/>
              </a:buClr>
              <a:buSzPts val="2000"/>
              <a:buFont typeface="Noto Sans Symbols"/>
              <a:buChar char="●"/>
            </a:pPr>
            <a:r>
              <a:rPr lang="en-AU" sz="1800">
                <a:solidFill>
                  <a:schemeClr val="dk1"/>
                </a:solidFill>
              </a:rPr>
              <a:t>The number of epochs did not influence the accuracy on Task 1 and Task 4 much, but it did for Task 12</a:t>
            </a:r>
            <a:endParaRPr sz="1800"/>
          </a:p>
        </p:txBody>
      </p:sp>
      <p:pic>
        <p:nvPicPr>
          <p:cNvPr id="303" name="Google Shape;303;p31"/>
          <p:cNvPicPr preferRelativeResize="0"/>
          <p:nvPr/>
        </p:nvPicPr>
        <p:blipFill>
          <a:blip r:embed="rId4">
            <a:alphaModFix/>
          </a:blip>
          <a:stretch>
            <a:fillRect/>
          </a:stretch>
        </p:blipFill>
        <p:spPr>
          <a:xfrm>
            <a:off x="6590400" y="1150662"/>
            <a:ext cx="4969200" cy="3280650"/>
          </a:xfrm>
          <a:prstGeom prst="rect">
            <a:avLst/>
          </a:prstGeom>
          <a:noFill/>
          <a:ln>
            <a:noFill/>
          </a:ln>
        </p:spPr>
      </p:pic>
      <p:sp>
        <p:nvSpPr>
          <p:cNvPr id="304" name="Google Shape;304;p31"/>
          <p:cNvSpPr txBox="1"/>
          <p:nvPr/>
        </p:nvSpPr>
        <p:spPr>
          <a:xfrm>
            <a:off x="6578425" y="4703575"/>
            <a:ext cx="391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5" name="Google Shape;305;p31"/>
          <p:cNvSpPr txBox="1"/>
          <p:nvPr/>
        </p:nvSpPr>
        <p:spPr>
          <a:xfrm>
            <a:off x="6330750" y="4703575"/>
            <a:ext cx="5476500" cy="1046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3300"/>
              </a:buClr>
              <a:buSzPts val="2000"/>
              <a:buFont typeface="Noto Sans Symbols"/>
              <a:buChar char="●"/>
            </a:pPr>
            <a:r>
              <a:rPr lang="en-AU" sz="1800">
                <a:solidFill>
                  <a:schemeClr val="dk1"/>
                </a:solidFill>
              </a:rPr>
              <a:t>mobileBERT &amp; BERT performances are comparable for task 1 &amp; 4 at least at lower epoch values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Results</a:t>
            </a:r>
            <a:endParaRPr>
              <a:solidFill>
                <a:srgbClr val="E69138"/>
              </a:solidFill>
            </a:endParaRPr>
          </a:p>
        </p:txBody>
      </p:sp>
      <p:sp>
        <p:nvSpPr>
          <p:cNvPr id="312" name="Google Shape;312;p3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313" name="Google Shape;313;p32"/>
          <p:cNvPicPr preferRelativeResize="0"/>
          <p:nvPr/>
        </p:nvPicPr>
        <p:blipFill>
          <a:blip r:embed="rId3">
            <a:alphaModFix/>
          </a:blip>
          <a:stretch>
            <a:fillRect/>
          </a:stretch>
        </p:blipFill>
        <p:spPr>
          <a:xfrm>
            <a:off x="4051982" y="2862460"/>
            <a:ext cx="3857246" cy="3131290"/>
          </a:xfrm>
          <a:prstGeom prst="rect">
            <a:avLst/>
          </a:prstGeom>
          <a:noFill/>
          <a:ln>
            <a:noFill/>
          </a:ln>
        </p:spPr>
      </p:pic>
      <p:pic>
        <p:nvPicPr>
          <p:cNvPr id="314" name="Google Shape;314;p32"/>
          <p:cNvPicPr preferRelativeResize="0"/>
          <p:nvPr/>
        </p:nvPicPr>
        <p:blipFill>
          <a:blip r:embed="rId4">
            <a:alphaModFix/>
          </a:blip>
          <a:stretch>
            <a:fillRect/>
          </a:stretch>
        </p:blipFill>
        <p:spPr>
          <a:xfrm>
            <a:off x="8120226" y="2876800"/>
            <a:ext cx="3620987" cy="3102612"/>
          </a:xfrm>
          <a:prstGeom prst="rect">
            <a:avLst/>
          </a:prstGeom>
          <a:noFill/>
          <a:ln>
            <a:noFill/>
          </a:ln>
        </p:spPr>
      </p:pic>
      <p:sp>
        <p:nvSpPr>
          <p:cNvPr id="315" name="Google Shape;315;p3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16" name="Google Shape;316;p3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
        <p:nvSpPr>
          <p:cNvPr id="317" name="Google Shape;317;p32"/>
          <p:cNvSpPr txBox="1"/>
          <p:nvPr/>
        </p:nvSpPr>
        <p:spPr>
          <a:xfrm>
            <a:off x="4077447" y="1385500"/>
            <a:ext cx="3667500" cy="1323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3300"/>
              </a:buClr>
              <a:buSzPts val="2000"/>
              <a:buFont typeface="Noto Sans Symbols"/>
              <a:buChar char="●"/>
            </a:pPr>
            <a:r>
              <a:rPr lang="en-AU" sz="1800">
                <a:solidFill>
                  <a:schemeClr val="dk1"/>
                </a:solidFill>
              </a:rPr>
              <a:t>For Task 12, using a smaller learning rate boosted the accuracy and reduced the loss</a:t>
            </a:r>
            <a:endParaRPr sz="1800"/>
          </a:p>
        </p:txBody>
      </p:sp>
      <p:sp>
        <p:nvSpPr>
          <p:cNvPr id="318" name="Google Shape;318;p32"/>
          <p:cNvSpPr txBox="1"/>
          <p:nvPr/>
        </p:nvSpPr>
        <p:spPr>
          <a:xfrm>
            <a:off x="8044500" y="1360425"/>
            <a:ext cx="3857100" cy="1523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3300"/>
              </a:buClr>
              <a:buSzPts val="2000"/>
              <a:buFont typeface="Noto Sans Symbols"/>
              <a:buChar char="●"/>
            </a:pPr>
            <a:r>
              <a:rPr lang="en-AU" sz="1800">
                <a:solidFill>
                  <a:schemeClr val="dk1"/>
                </a:solidFill>
              </a:rPr>
              <a:t>Accuracy almost doubles for Task 12 with smaller learning rate and bigger batch size of 16</a:t>
            </a:r>
            <a:br>
              <a:rPr lang="en-AU" sz="1800">
                <a:solidFill>
                  <a:schemeClr val="dk1"/>
                </a:solidFill>
              </a:rPr>
            </a:br>
            <a:br>
              <a:rPr lang="en-AU" sz="1800">
                <a:solidFill>
                  <a:schemeClr val="dk1"/>
                </a:solidFill>
              </a:rPr>
            </a:br>
            <a:r>
              <a:rPr lang="en-AU" sz="1300">
                <a:solidFill>
                  <a:schemeClr val="dk1"/>
                </a:solidFill>
              </a:rPr>
              <a:t>(Blue: lr=4E-05, Orange: lr=4E-06)</a:t>
            </a:r>
            <a:endParaRPr sz="1300">
              <a:solidFill>
                <a:schemeClr val="dk1"/>
              </a:solidFill>
            </a:endParaRPr>
          </a:p>
        </p:txBody>
      </p:sp>
      <p:pic>
        <p:nvPicPr>
          <p:cNvPr id="319" name="Google Shape;319;p32"/>
          <p:cNvPicPr preferRelativeResize="0"/>
          <p:nvPr/>
        </p:nvPicPr>
        <p:blipFill>
          <a:blip r:embed="rId5">
            <a:alphaModFix/>
          </a:blip>
          <a:stretch>
            <a:fillRect/>
          </a:stretch>
        </p:blipFill>
        <p:spPr>
          <a:xfrm>
            <a:off x="344062" y="2957980"/>
            <a:ext cx="3620975" cy="2940245"/>
          </a:xfrm>
          <a:prstGeom prst="rect">
            <a:avLst/>
          </a:prstGeom>
          <a:noFill/>
          <a:ln>
            <a:noFill/>
          </a:ln>
        </p:spPr>
      </p:pic>
      <p:sp>
        <p:nvSpPr>
          <p:cNvPr id="320" name="Google Shape;320;p32"/>
          <p:cNvSpPr txBox="1"/>
          <p:nvPr/>
        </p:nvSpPr>
        <p:spPr>
          <a:xfrm>
            <a:off x="234404" y="1360425"/>
            <a:ext cx="3667500" cy="1046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3300"/>
              </a:buClr>
              <a:buSzPts val="2000"/>
              <a:buFont typeface="Noto Sans Symbols"/>
              <a:buChar char="●"/>
            </a:pPr>
            <a:r>
              <a:rPr lang="en-AU" sz="1800">
                <a:solidFill>
                  <a:schemeClr val="dk1"/>
                </a:solidFill>
              </a:rPr>
              <a:t>Accuracy almost doubles for Task 12 when batch size was increased</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3"/>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Results</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Discussion and Conclusion</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326" name="Google Shape;326;p3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327" name="Google Shape;327;p33"/>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28" name="Google Shape;328;p3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29" name="Google Shape;329;p3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a:t>
            </a:r>
            <a:endParaRPr>
              <a:solidFill>
                <a:srgbClr val="E69138"/>
              </a:solidFill>
            </a:endParaRPr>
          </a:p>
        </p:txBody>
      </p:sp>
      <p:sp>
        <p:nvSpPr>
          <p:cNvPr id="336" name="Google Shape;336;p34"/>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37" name="Google Shape;337;p34"/>
          <p:cNvSpPr txBox="1"/>
          <p:nvPr>
            <p:ph idx="1" type="body"/>
          </p:nvPr>
        </p:nvSpPr>
        <p:spPr>
          <a:xfrm>
            <a:off x="480000" y="4389125"/>
            <a:ext cx="109092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b="1" lang="en-AU" sz="2100"/>
              <a:t>MobileBERT can be trained for bAbI tasks</a:t>
            </a:r>
            <a:endParaRPr b="1" sz="2100"/>
          </a:p>
          <a:p>
            <a:pPr indent="-355600" lvl="0" marL="457200" rtl="0" algn="l">
              <a:spcBef>
                <a:spcPts val="800"/>
              </a:spcBef>
              <a:spcAft>
                <a:spcPts val="0"/>
              </a:spcAft>
              <a:buSzPts val="2000"/>
              <a:buChar char="▪"/>
            </a:pPr>
            <a:r>
              <a:rPr lang="en-AU" sz="2000"/>
              <a:t>Hyperparameters should be optimized for each task individually</a:t>
            </a:r>
            <a:endParaRPr sz="2000"/>
          </a:p>
          <a:p>
            <a:pPr indent="-355600" lvl="1" marL="914400" rtl="0" algn="l">
              <a:spcBef>
                <a:spcPts val="400"/>
              </a:spcBef>
              <a:spcAft>
                <a:spcPts val="0"/>
              </a:spcAft>
              <a:buSzPts val="2000"/>
              <a:buChar char="•"/>
            </a:pPr>
            <a:r>
              <a:rPr lang="en-AU" sz="2000"/>
              <a:t>Accuracy for task 12 doubled with a smaller learning rate, but this was not the case for task 1 and 4</a:t>
            </a:r>
            <a:endParaRPr sz="2000"/>
          </a:p>
          <a:p>
            <a:pPr indent="0" lvl="0" marL="0" rtl="0" algn="l">
              <a:spcBef>
                <a:spcPts val="800"/>
              </a:spcBef>
              <a:spcAft>
                <a:spcPts val="800"/>
              </a:spcAft>
              <a:buNone/>
            </a:pPr>
            <a:r>
              <a:t/>
            </a:r>
            <a:endParaRPr sz="2000"/>
          </a:p>
        </p:txBody>
      </p:sp>
      <p:sp>
        <p:nvSpPr>
          <p:cNvPr id="338" name="Google Shape;338;p3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39" name="Google Shape;339;p3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graphicFrame>
        <p:nvGraphicFramePr>
          <p:cNvPr id="340" name="Google Shape;340;p34"/>
          <p:cNvGraphicFramePr/>
          <p:nvPr/>
        </p:nvGraphicFramePr>
        <p:xfrm>
          <a:off x="802788" y="1150745"/>
          <a:ext cx="3000000" cy="3000000"/>
        </p:xfrm>
        <a:graphic>
          <a:graphicData uri="http://schemas.openxmlformats.org/drawingml/2006/table">
            <a:tbl>
              <a:tblPr>
                <a:noFill/>
                <a:tableStyleId>{596BDB91-846F-4A23-8DAA-584C01CC5458}</a:tableStyleId>
              </a:tblPr>
              <a:tblGrid>
                <a:gridCol w="1512350"/>
                <a:gridCol w="1512350"/>
                <a:gridCol w="1120550"/>
                <a:gridCol w="1526075"/>
                <a:gridCol w="1890400"/>
                <a:gridCol w="1512350"/>
                <a:gridCol w="1512350"/>
              </a:tblGrid>
              <a:tr h="394000">
                <a:tc gridSpan="7">
                  <a:txBody>
                    <a:bodyPr/>
                    <a:lstStyle/>
                    <a:p>
                      <a:pPr indent="0" lvl="0" marL="0" rtl="0" algn="ctr">
                        <a:spcBef>
                          <a:spcPts val="0"/>
                        </a:spcBef>
                        <a:spcAft>
                          <a:spcPts val="0"/>
                        </a:spcAft>
                        <a:buNone/>
                      </a:pPr>
                      <a:r>
                        <a:rPr b="1" lang="en-AU" sz="1600"/>
                        <a:t>Results of mobileBERT and BERT</a:t>
                      </a:r>
                      <a:endParaRPr b="1" sz="1600"/>
                    </a:p>
                  </a:txBody>
                  <a:tcPr marT="91425" marB="91425" marR="91425" marL="91425">
                    <a:lnB cap="flat" cmpd="sng" w="38100">
                      <a:solidFill>
                        <a:srgbClr val="9E9E9E"/>
                      </a:solidFill>
                      <a:prstDash val="solid"/>
                      <a:round/>
                      <a:headEnd len="sm" w="sm" type="none"/>
                      <a:tailEnd len="sm" w="sm" type="none"/>
                    </a:lnB>
                    <a:solidFill>
                      <a:srgbClr val="EFEFEF"/>
                    </a:solidFill>
                  </a:tcPr>
                </a:tc>
                <a:tc hMerge="1"/>
                <a:tc hMerge="1"/>
                <a:tc hMerge="1"/>
                <a:tc hMerge="1"/>
                <a:tc hMerge="1"/>
                <a:tc hMerge="1"/>
              </a:tr>
              <a:tr h="364800">
                <a:tc>
                  <a:txBody>
                    <a:bodyPr/>
                    <a:lstStyle/>
                    <a:p>
                      <a:pPr indent="0" lvl="0" marL="0" rtl="0" algn="l">
                        <a:spcBef>
                          <a:spcPts val="0"/>
                        </a:spcBef>
                        <a:spcAft>
                          <a:spcPts val="0"/>
                        </a:spcAft>
                        <a:buNone/>
                      </a:pPr>
                      <a:r>
                        <a:rPr b="1" lang="en-AU" sz="1300"/>
                        <a:t>Task</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Model</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Epoch</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Learning Rate</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Training batch size</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Accuracy</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Loss</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64800">
                <a:tc rowSpan="2">
                  <a:txBody>
                    <a:bodyPr/>
                    <a:lstStyle/>
                    <a:p>
                      <a:pPr indent="0" lvl="0" marL="0" rtl="0" algn="ctr">
                        <a:spcBef>
                          <a:spcPts val="0"/>
                        </a:spcBef>
                        <a:spcAft>
                          <a:spcPts val="0"/>
                        </a:spcAft>
                        <a:buNone/>
                      </a:pPr>
                      <a:r>
                        <a:rPr b="1" lang="en-AU" sz="1300"/>
                        <a:t>1</a:t>
                      </a:r>
                      <a:endParaRPr b="1" sz="1300"/>
                    </a:p>
                  </a:txBody>
                  <a:tcPr marT="91425" marB="91425" marR="91425" marL="91425" anchor="ctr">
                    <a:lnT cap="flat" cmpd="sng" w="38100">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mobileBERT</a:t>
                      </a:r>
                      <a:endParaRPr sz="1300"/>
                    </a:p>
                  </a:txBody>
                  <a:tcPr marT="91425" marB="91425" marR="91425" marL="91425">
                    <a:lnT cap="flat" cmpd="sng" w="38100">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5</a:t>
                      </a:r>
                      <a:endParaRPr sz="1300"/>
                    </a:p>
                  </a:txBody>
                  <a:tcPr marT="91425" marB="91425" marR="91425" marL="91425">
                    <a:lnT cap="flat" cmpd="sng" w="38100">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4E-05</a:t>
                      </a:r>
                      <a:endParaRPr sz="1300"/>
                    </a:p>
                  </a:txBody>
                  <a:tcPr marT="91425" marB="91425" marR="91425" marL="91425">
                    <a:lnT cap="flat" cmpd="sng" w="38100">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8</a:t>
                      </a:r>
                      <a:endParaRPr sz="1300"/>
                    </a:p>
                  </a:txBody>
                  <a:tcPr marT="91425" marB="91425" marR="91425" marL="91425">
                    <a:lnT cap="flat" cmpd="sng" w="38100">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b="1" lang="en-AU" sz="1300"/>
                        <a:t>52.3</a:t>
                      </a:r>
                      <a:endParaRPr b="1" sz="1300"/>
                    </a:p>
                  </a:txBody>
                  <a:tcPr marT="91425" marB="91425" marR="91425" marL="91425">
                    <a:lnT cap="flat" cmpd="sng" w="38100">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1.23</a:t>
                      </a:r>
                      <a:endParaRPr sz="1300"/>
                    </a:p>
                  </a:txBody>
                  <a:tcPr marT="91425" marB="91425" marR="91425" marL="91425">
                    <a:lnT cap="flat" cmpd="sng" w="38100">
                      <a:solidFill>
                        <a:srgbClr val="9E9E9E"/>
                      </a:solidFill>
                      <a:prstDash val="solid"/>
                      <a:round/>
                      <a:headEnd len="sm" w="sm" type="none"/>
                      <a:tailEnd len="sm" w="sm" type="none"/>
                    </a:lnT>
                    <a:solidFill>
                      <a:srgbClr val="FCE5CD"/>
                    </a:solidFill>
                  </a:tcPr>
                </a:tc>
              </a:tr>
              <a:tr h="364800">
                <a:tc vMerge="1"/>
                <a:tc>
                  <a:txBody>
                    <a:bodyPr/>
                    <a:lstStyle/>
                    <a:p>
                      <a:pPr indent="0" lvl="0" marL="0" rtl="0" algn="l">
                        <a:spcBef>
                          <a:spcPts val="0"/>
                        </a:spcBef>
                        <a:spcAft>
                          <a:spcPts val="0"/>
                        </a:spcAft>
                        <a:buNone/>
                      </a:pPr>
                      <a:r>
                        <a:rPr lang="en-AU" sz="1300"/>
                        <a:t>BERT</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5</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52.6</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1.45</a:t>
                      </a:r>
                      <a:endParaRPr sz="1300"/>
                    </a:p>
                  </a:txBody>
                  <a:tcPr marT="91425" marB="91425" marR="91425" marL="91425">
                    <a:lnB cap="flat" cmpd="sng" w="28575">
                      <a:solidFill>
                        <a:srgbClr val="9E9E9E"/>
                      </a:solidFill>
                      <a:prstDash val="solid"/>
                      <a:round/>
                      <a:headEnd len="sm" w="sm" type="none"/>
                      <a:tailEnd len="sm" w="sm" type="none"/>
                    </a:lnB>
                  </a:tcPr>
                </a:tc>
              </a:tr>
              <a:tr h="364800">
                <a:tc rowSpan="2">
                  <a:txBody>
                    <a:bodyPr/>
                    <a:lstStyle/>
                    <a:p>
                      <a:pPr indent="0" lvl="0" marL="0" rtl="0" algn="ctr">
                        <a:spcBef>
                          <a:spcPts val="0"/>
                        </a:spcBef>
                        <a:spcAft>
                          <a:spcPts val="0"/>
                        </a:spcAft>
                        <a:buNone/>
                      </a:pPr>
                      <a:r>
                        <a:rPr b="1" lang="en-AU" sz="1300"/>
                        <a:t>4</a:t>
                      </a:r>
                      <a:endParaRPr b="1" sz="1300"/>
                    </a:p>
                  </a:txBody>
                  <a:tcPr marT="91425" marB="91425" marR="91425" marL="91425" anchor="ct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solidFill>
                            <a:schemeClr val="dk1"/>
                          </a:solidFill>
                        </a:rPr>
                        <a:t>mobileBERT</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10</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8</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b="1" lang="en-AU" sz="1300"/>
                        <a:t>55.8</a:t>
                      </a:r>
                      <a:endParaRPr b="1"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0.72</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r>
              <a:tr h="364800">
                <a:tc vMerge="1"/>
                <a:tc>
                  <a:txBody>
                    <a:bodyPr/>
                    <a:lstStyle/>
                    <a:p>
                      <a:pPr indent="0" lvl="0" marL="0" rtl="0" algn="l">
                        <a:spcBef>
                          <a:spcPts val="0"/>
                        </a:spcBef>
                        <a:spcAft>
                          <a:spcPts val="0"/>
                        </a:spcAft>
                        <a:buNone/>
                      </a:pPr>
                      <a:r>
                        <a:rPr lang="en-AU" sz="1300">
                          <a:solidFill>
                            <a:schemeClr val="dk1"/>
                          </a:solidFill>
                        </a:rPr>
                        <a:t>BERT</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10</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56.3</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0.70</a:t>
                      </a:r>
                      <a:endParaRPr sz="1300"/>
                    </a:p>
                  </a:txBody>
                  <a:tcPr marT="91425" marB="91425" marR="91425" marL="91425">
                    <a:lnB cap="flat" cmpd="sng" w="28575">
                      <a:solidFill>
                        <a:srgbClr val="9E9E9E"/>
                      </a:solidFill>
                      <a:prstDash val="solid"/>
                      <a:round/>
                      <a:headEnd len="sm" w="sm" type="none"/>
                      <a:tailEnd len="sm" w="sm" type="none"/>
                    </a:lnB>
                  </a:tcPr>
                </a:tc>
              </a:tr>
              <a:tr h="364800">
                <a:tc rowSpan="2">
                  <a:txBody>
                    <a:bodyPr/>
                    <a:lstStyle/>
                    <a:p>
                      <a:pPr indent="0" lvl="0" marL="0" rtl="0" algn="ctr">
                        <a:spcBef>
                          <a:spcPts val="0"/>
                        </a:spcBef>
                        <a:spcAft>
                          <a:spcPts val="0"/>
                        </a:spcAft>
                        <a:buNone/>
                      </a:pPr>
                      <a:r>
                        <a:rPr b="1" lang="en-AU" sz="1300"/>
                        <a:t>12</a:t>
                      </a:r>
                      <a:endParaRPr b="1" sz="1300"/>
                    </a:p>
                  </a:txBody>
                  <a:tcPr marT="91425" marB="91425" marR="91425" marL="91425" anchor="ct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solidFill>
                            <a:schemeClr val="dk1"/>
                          </a:solidFill>
                        </a:rPr>
                        <a:t>mobileBERT</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20</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solidFill>
                            <a:schemeClr val="dk1"/>
                          </a:solidFill>
                        </a:rPr>
                        <a:t>4E-06</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16</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b="1" lang="en-AU" sz="1300"/>
                        <a:t>75.4</a:t>
                      </a:r>
                      <a:endParaRPr b="1" sz="1300"/>
                    </a:p>
                  </a:txBody>
                  <a:tcPr marT="91425" marB="91425" marR="91425" marL="91425">
                    <a:lnT cap="flat" cmpd="sng" w="28575">
                      <a:solidFill>
                        <a:srgbClr val="9E9E9E"/>
                      </a:solidFill>
                      <a:prstDash val="solid"/>
                      <a:round/>
                      <a:headEnd len="sm" w="sm" type="none"/>
                      <a:tailEnd len="sm" w="sm" type="none"/>
                    </a:lnT>
                    <a:solidFill>
                      <a:srgbClr val="FCE5CD"/>
                    </a:solidFill>
                  </a:tcPr>
                </a:tc>
                <a:tc>
                  <a:txBody>
                    <a:bodyPr/>
                    <a:lstStyle/>
                    <a:p>
                      <a:pPr indent="0" lvl="0" marL="0" rtl="0" algn="l">
                        <a:spcBef>
                          <a:spcPts val="0"/>
                        </a:spcBef>
                        <a:spcAft>
                          <a:spcPts val="0"/>
                        </a:spcAft>
                        <a:buNone/>
                      </a:pPr>
                      <a:r>
                        <a:rPr lang="en-AU" sz="1300"/>
                        <a:t>0.59</a:t>
                      </a:r>
                      <a:endParaRPr sz="1300"/>
                    </a:p>
                  </a:txBody>
                  <a:tcPr marT="91425" marB="91425" marR="91425" marL="91425">
                    <a:lnT cap="flat" cmpd="sng" w="28575">
                      <a:solidFill>
                        <a:srgbClr val="9E9E9E"/>
                      </a:solidFill>
                      <a:prstDash val="solid"/>
                      <a:round/>
                      <a:headEnd len="sm" w="sm" type="none"/>
                      <a:tailEnd len="sm" w="sm" type="none"/>
                    </a:lnT>
                    <a:solidFill>
                      <a:srgbClr val="FCE5CD"/>
                    </a:solidFill>
                  </a:tcPr>
                </a:tc>
              </a:tr>
              <a:tr h="364800">
                <a:tc vMerge="1"/>
                <a:tc>
                  <a:txBody>
                    <a:bodyPr/>
                    <a:lstStyle/>
                    <a:p>
                      <a:pPr indent="0" lvl="0" marL="0" rtl="0" algn="l">
                        <a:spcBef>
                          <a:spcPts val="0"/>
                        </a:spcBef>
                        <a:spcAft>
                          <a:spcPts val="0"/>
                        </a:spcAft>
                        <a:buNone/>
                      </a:pPr>
                      <a:r>
                        <a:rPr lang="en-AU" sz="1300">
                          <a:solidFill>
                            <a:schemeClr val="dk1"/>
                          </a:solidFill>
                        </a:rPr>
                        <a:t>BERT</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20</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69.8</a:t>
                      </a:r>
                      <a:endParaRPr sz="1300"/>
                    </a:p>
                  </a:txBody>
                  <a:tcPr marT="91425" marB="91425" marR="91425" marL="91425">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AU" sz="1300"/>
                        <a:t>0.55</a:t>
                      </a:r>
                      <a:endParaRPr sz="1300"/>
                    </a:p>
                  </a:txBody>
                  <a:tcPr marT="91425" marB="91425" marR="91425" marL="91425">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Discussion</a:t>
            </a:r>
            <a:endParaRPr>
              <a:solidFill>
                <a:srgbClr val="E69138"/>
              </a:solidFill>
            </a:endParaRPr>
          </a:p>
        </p:txBody>
      </p:sp>
      <p:sp>
        <p:nvSpPr>
          <p:cNvPr id="347" name="Google Shape;347;p35"/>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48" name="Google Shape;348;p35"/>
          <p:cNvSpPr txBox="1"/>
          <p:nvPr/>
        </p:nvSpPr>
        <p:spPr>
          <a:xfrm>
            <a:off x="802775" y="4316550"/>
            <a:ext cx="10801800" cy="28014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b="1" lang="en-AU" sz="2100">
                <a:solidFill>
                  <a:schemeClr val="dk1"/>
                </a:solidFill>
              </a:rPr>
              <a:t>Actual vs Expected Performance</a:t>
            </a:r>
            <a:endParaRPr b="1" sz="2100">
              <a:solidFill>
                <a:schemeClr val="dk1"/>
              </a:solidFill>
            </a:endParaRPr>
          </a:p>
          <a:p>
            <a:pPr indent="-355600" lvl="0" marL="457200" rtl="0" algn="l">
              <a:spcBef>
                <a:spcPts val="800"/>
              </a:spcBef>
              <a:spcAft>
                <a:spcPts val="0"/>
              </a:spcAft>
              <a:buClr>
                <a:srgbClr val="FF3300"/>
              </a:buClr>
              <a:buSzPts val="2000"/>
              <a:buFont typeface="Noto Sans Symbols"/>
              <a:buChar char="▪"/>
            </a:pPr>
            <a:r>
              <a:rPr lang="en-AU" sz="2000">
                <a:solidFill>
                  <a:schemeClr val="dk1"/>
                </a:solidFill>
              </a:rPr>
              <a:t>bAbI tasks are indeed harder than SQuAD as seen by comparable performance by BERT </a:t>
            </a:r>
            <a:endParaRPr sz="2000">
              <a:solidFill>
                <a:schemeClr val="dk1"/>
              </a:solidFill>
            </a:endParaRPr>
          </a:p>
          <a:p>
            <a:pPr indent="-355600" lvl="0" marL="457200" rtl="0" algn="l">
              <a:spcBef>
                <a:spcPts val="800"/>
              </a:spcBef>
              <a:spcAft>
                <a:spcPts val="0"/>
              </a:spcAft>
              <a:buClr>
                <a:srgbClr val="FF3300"/>
              </a:buClr>
              <a:buSzPts val="2000"/>
              <a:buFont typeface="Noto Sans Symbols"/>
              <a:buChar char="▪"/>
            </a:pPr>
            <a:r>
              <a:rPr lang="en-AU" sz="2000">
                <a:solidFill>
                  <a:schemeClr val="dk1"/>
                </a:solidFill>
              </a:rPr>
              <a:t>Worse than expected performance on Task 1</a:t>
            </a:r>
            <a:endParaRPr sz="2000">
              <a:solidFill>
                <a:schemeClr val="dk1"/>
              </a:solidFill>
            </a:endParaRPr>
          </a:p>
          <a:p>
            <a:pPr indent="-355600" lvl="1" marL="914400" rtl="0" algn="l">
              <a:spcBef>
                <a:spcPts val="600"/>
              </a:spcBef>
              <a:spcAft>
                <a:spcPts val="0"/>
              </a:spcAft>
              <a:buClr>
                <a:srgbClr val="FF3300"/>
              </a:buClr>
              <a:buSzPts val="2000"/>
              <a:buChar char="•"/>
            </a:pPr>
            <a:r>
              <a:rPr lang="en-AU" sz="2000">
                <a:solidFill>
                  <a:schemeClr val="dk1"/>
                </a:solidFill>
              </a:rPr>
              <a:t>Performance on Task 4 &gt; Task 1</a:t>
            </a:r>
            <a:endParaRPr sz="2000">
              <a:solidFill>
                <a:schemeClr val="dk1"/>
              </a:solidFill>
            </a:endParaRPr>
          </a:p>
          <a:p>
            <a:pPr indent="-355600" lvl="1" marL="914400" rtl="0" algn="l">
              <a:spcBef>
                <a:spcPts val="400"/>
              </a:spcBef>
              <a:spcAft>
                <a:spcPts val="0"/>
              </a:spcAft>
              <a:buClr>
                <a:srgbClr val="FF3300"/>
              </a:buClr>
              <a:buSzPts val="2000"/>
              <a:buChar char="•"/>
            </a:pPr>
            <a:r>
              <a:rPr lang="en-AU" sz="2000">
                <a:solidFill>
                  <a:schemeClr val="dk1"/>
                </a:solidFill>
              </a:rPr>
              <a:t>Performance on Task 12 &gt; Task 1</a:t>
            </a:r>
            <a:endParaRPr sz="2000">
              <a:solidFill>
                <a:schemeClr val="dk1"/>
              </a:solidFill>
            </a:endParaRPr>
          </a:p>
          <a:p>
            <a:pPr indent="0" lvl="0" marL="0" rtl="0" algn="l">
              <a:spcBef>
                <a:spcPts val="800"/>
              </a:spcBef>
              <a:spcAft>
                <a:spcPts val="0"/>
              </a:spcAft>
              <a:buClr>
                <a:schemeClr val="dk1"/>
              </a:buClr>
              <a:buSzPts val="1100"/>
              <a:buFont typeface="Arial"/>
              <a:buNone/>
            </a:pPr>
            <a:r>
              <a:t/>
            </a:r>
            <a:endParaRPr sz="2000">
              <a:solidFill>
                <a:schemeClr val="dk1"/>
              </a:solidFill>
            </a:endParaRPr>
          </a:p>
          <a:p>
            <a:pPr indent="0" lvl="0" marL="0" rtl="0" algn="l">
              <a:spcBef>
                <a:spcPts val="800"/>
              </a:spcBef>
              <a:spcAft>
                <a:spcPts val="600"/>
              </a:spcAft>
              <a:buNone/>
            </a:pPr>
            <a:r>
              <a:t/>
            </a:r>
            <a:endParaRPr/>
          </a:p>
        </p:txBody>
      </p:sp>
      <p:sp>
        <p:nvSpPr>
          <p:cNvPr id="349" name="Google Shape;349;p3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50" name="Google Shape;350;p3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graphicFrame>
        <p:nvGraphicFramePr>
          <p:cNvPr id="351" name="Google Shape;351;p35"/>
          <p:cNvGraphicFramePr/>
          <p:nvPr/>
        </p:nvGraphicFramePr>
        <p:xfrm>
          <a:off x="802788" y="1114458"/>
          <a:ext cx="3000000" cy="3000000"/>
        </p:xfrm>
        <a:graphic>
          <a:graphicData uri="http://schemas.openxmlformats.org/drawingml/2006/table">
            <a:tbl>
              <a:tblPr>
                <a:noFill/>
                <a:tableStyleId>{596BDB91-846F-4A23-8DAA-584C01CC5458}</a:tableStyleId>
              </a:tblPr>
              <a:tblGrid>
                <a:gridCol w="1512350"/>
                <a:gridCol w="1512350"/>
                <a:gridCol w="1120550"/>
                <a:gridCol w="1526075"/>
                <a:gridCol w="1890400"/>
                <a:gridCol w="1512350"/>
                <a:gridCol w="1512350"/>
              </a:tblGrid>
              <a:tr h="394000">
                <a:tc gridSpan="7">
                  <a:txBody>
                    <a:bodyPr/>
                    <a:lstStyle/>
                    <a:p>
                      <a:pPr indent="0" lvl="0" marL="0" rtl="0" algn="ctr">
                        <a:spcBef>
                          <a:spcPts val="0"/>
                        </a:spcBef>
                        <a:spcAft>
                          <a:spcPts val="0"/>
                        </a:spcAft>
                        <a:buNone/>
                      </a:pPr>
                      <a:r>
                        <a:rPr b="1" lang="en-AU" sz="1500"/>
                        <a:t>Results of mobileBERT and BERT</a:t>
                      </a:r>
                      <a:endParaRPr b="1" sz="1500"/>
                    </a:p>
                  </a:txBody>
                  <a:tcPr marT="91425" marB="91425" marR="91425" marL="91425">
                    <a:lnB cap="flat" cmpd="sng" w="38100">
                      <a:solidFill>
                        <a:srgbClr val="9E9E9E"/>
                      </a:solidFill>
                      <a:prstDash val="solid"/>
                      <a:round/>
                      <a:headEnd len="sm" w="sm" type="none"/>
                      <a:tailEnd len="sm" w="sm" type="none"/>
                    </a:lnB>
                    <a:solidFill>
                      <a:srgbClr val="EFEFEF"/>
                    </a:solidFill>
                  </a:tcPr>
                </a:tc>
                <a:tc hMerge="1"/>
                <a:tc hMerge="1"/>
                <a:tc hMerge="1"/>
                <a:tc hMerge="1"/>
                <a:tc hMerge="1"/>
                <a:tc hMerge="1"/>
              </a:tr>
              <a:tr h="364800">
                <a:tc>
                  <a:txBody>
                    <a:bodyPr/>
                    <a:lstStyle/>
                    <a:p>
                      <a:pPr indent="0" lvl="0" marL="0" rtl="0" algn="l">
                        <a:spcBef>
                          <a:spcPts val="0"/>
                        </a:spcBef>
                        <a:spcAft>
                          <a:spcPts val="0"/>
                        </a:spcAft>
                        <a:buNone/>
                      </a:pPr>
                      <a:r>
                        <a:rPr b="1" lang="en-AU" sz="1300"/>
                        <a:t>Task</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Model</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Epoch</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Learning Rate</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Training batch size</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Accuracy</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AU" sz="1300"/>
                        <a:t>Loss</a:t>
                      </a:r>
                      <a:endParaRPr b="1" sz="1300"/>
                    </a:p>
                  </a:txBody>
                  <a:tcPr marT="91425" marB="91425" marR="91425" marL="91425">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64800">
                <a:tc rowSpan="2">
                  <a:txBody>
                    <a:bodyPr/>
                    <a:lstStyle/>
                    <a:p>
                      <a:pPr indent="0" lvl="0" marL="0" rtl="0" algn="ctr">
                        <a:spcBef>
                          <a:spcPts val="0"/>
                        </a:spcBef>
                        <a:spcAft>
                          <a:spcPts val="0"/>
                        </a:spcAft>
                        <a:buNone/>
                      </a:pPr>
                      <a:r>
                        <a:rPr b="1" lang="en-AU" sz="1300"/>
                        <a:t>1</a:t>
                      </a:r>
                      <a:endParaRPr b="1" sz="1300"/>
                    </a:p>
                  </a:txBody>
                  <a:tcPr marT="91425" marB="91425" marR="91425" marL="91425" anchor="ctr">
                    <a:lnT cap="flat" cmpd="sng" w="38100">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AU" sz="1300"/>
                        <a:t>mobileBERT</a:t>
                      </a:r>
                      <a:endParaRPr sz="1300"/>
                    </a:p>
                  </a:txBody>
                  <a:tcPr marT="91425" marB="91425" marR="91425" marL="91425">
                    <a:lnT cap="flat" cmpd="sng" w="38100">
                      <a:solidFill>
                        <a:srgbClr val="9E9E9E"/>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AU" sz="1300"/>
                        <a:t>5</a:t>
                      </a:r>
                      <a:endParaRPr sz="1300"/>
                    </a:p>
                  </a:txBody>
                  <a:tcPr marT="91425" marB="91425" marR="91425" marL="91425">
                    <a:lnT cap="flat" cmpd="sng" w="38100">
                      <a:solidFill>
                        <a:srgbClr val="9E9E9E"/>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AU" sz="1300"/>
                        <a:t>4E-05</a:t>
                      </a:r>
                      <a:endParaRPr sz="1300"/>
                    </a:p>
                  </a:txBody>
                  <a:tcPr marT="91425" marB="91425" marR="91425" marL="91425">
                    <a:lnT cap="flat" cmpd="sng" w="38100">
                      <a:solidFill>
                        <a:srgbClr val="9E9E9E"/>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AU" sz="1300"/>
                        <a:t>8</a:t>
                      </a:r>
                      <a:endParaRPr sz="1300"/>
                    </a:p>
                  </a:txBody>
                  <a:tcPr marT="91425" marB="91425" marR="91425" marL="91425">
                    <a:lnT cap="flat" cmpd="sng" w="38100">
                      <a:solidFill>
                        <a:srgbClr val="9E9E9E"/>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b="1" lang="en-AU" sz="1300"/>
                        <a:t>52.3</a:t>
                      </a:r>
                      <a:endParaRPr b="1" sz="1300"/>
                    </a:p>
                  </a:txBody>
                  <a:tcPr marT="91425" marB="91425" marR="91425" marL="91425">
                    <a:lnT cap="flat" cmpd="sng" w="38100">
                      <a:solidFill>
                        <a:srgbClr val="9E9E9E"/>
                      </a:solidFill>
                      <a:prstDash val="solid"/>
                      <a:round/>
                      <a:headEnd len="sm" w="sm" type="none"/>
                      <a:tailEnd len="sm" w="sm" type="none"/>
                    </a:lnT>
                    <a:solidFill>
                      <a:srgbClr val="C9DAF8"/>
                    </a:solidFill>
                  </a:tcPr>
                </a:tc>
                <a:tc>
                  <a:txBody>
                    <a:bodyPr/>
                    <a:lstStyle/>
                    <a:p>
                      <a:pPr indent="0" lvl="0" marL="0" rtl="0" algn="l">
                        <a:spcBef>
                          <a:spcPts val="0"/>
                        </a:spcBef>
                        <a:spcAft>
                          <a:spcPts val="0"/>
                        </a:spcAft>
                        <a:buNone/>
                      </a:pPr>
                      <a:r>
                        <a:rPr lang="en-AU" sz="1300"/>
                        <a:t>1.23</a:t>
                      </a:r>
                      <a:endParaRPr sz="1300"/>
                    </a:p>
                  </a:txBody>
                  <a:tcPr marT="91425" marB="91425" marR="91425" marL="91425">
                    <a:lnT cap="flat" cmpd="sng" w="38100">
                      <a:solidFill>
                        <a:srgbClr val="9E9E9E"/>
                      </a:solidFill>
                      <a:prstDash val="solid"/>
                      <a:round/>
                      <a:headEnd len="sm" w="sm" type="none"/>
                      <a:tailEnd len="sm" w="sm" type="none"/>
                    </a:lnT>
                    <a:solidFill>
                      <a:srgbClr val="C9DAF8"/>
                    </a:solidFill>
                  </a:tcPr>
                </a:tc>
              </a:tr>
              <a:tr h="364800">
                <a:tc vMerge="1"/>
                <a:tc>
                  <a:txBody>
                    <a:bodyPr/>
                    <a:lstStyle/>
                    <a:p>
                      <a:pPr indent="0" lvl="0" marL="0" rtl="0" algn="l">
                        <a:spcBef>
                          <a:spcPts val="0"/>
                        </a:spcBef>
                        <a:spcAft>
                          <a:spcPts val="0"/>
                        </a:spcAft>
                        <a:buNone/>
                      </a:pPr>
                      <a:r>
                        <a:rPr lang="en-AU" sz="1300"/>
                        <a:t>BERT</a:t>
                      </a:r>
                      <a:endParaRPr sz="1300"/>
                    </a:p>
                  </a:txBody>
                  <a:tcPr marT="91425" marB="91425" marR="91425" marL="91425">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AU" sz="1300"/>
                        <a:t>5</a:t>
                      </a:r>
                      <a:endParaRPr sz="1300"/>
                    </a:p>
                  </a:txBody>
                  <a:tcPr marT="91425" marB="91425" marR="91425" marL="91425">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AU" sz="1300"/>
                        <a:t>52.6</a:t>
                      </a:r>
                      <a:endParaRPr b="1" sz="1300"/>
                    </a:p>
                  </a:txBody>
                  <a:tcPr marT="91425" marB="91425" marR="91425" marL="91425">
                    <a:lnB cap="flat" cmpd="sng" w="2857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AU" sz="1300"/>
                        <a:t>1.45</a:t>
                      </a:r>
                      <a:endParaRPr sz="1300"/>
                    </a:p>
                  </a:txBody>
                  <a:tcPr marT="91425" marB="91425" marR="91425" marL="91425">
                    <a:lnB cap="flat" cmpd="sng" w="28575">
                      <a:solidFill>
                        <a:srgbClr val="9E9E9E"/>
                      </a:solidFill>
                      <a:prstDash val="solid"/>
                      <a:round/>
                      <a:headEnd len="sm" w="sm" type="none"/>
                      <a:tailEnd len="sm" w="sm" type="none"/>
                    </a:lnB>
                    <a:solidFill>
                      <a:srgbClr val="C9DAF8"/>
                    </a:solidFill>
                  </a:tcPr>
                </a:tc>
              </a:tr>
              <a:tr h="364800">
                <a:tc rowSpan="2">
                  <a:txBody>
                    <a:bodyPr/>
                    <a:lstStyle/>
                    <a:p>
                      <a:pPr indent="0" lvl="0" marL="0" rtl="0" algn="ctr">
                        <a:spcBef>
                          <a:spcPts val="0"/>
                        </a:spcBef>
                        <a:spcAft>
                          <a:spcPts val="0"/>
                        </a:spcAft>
                        <a:buNone/>
                      </a:pPr>
                      <a:r>
                        <a:rPr b="1" lang="en-AU" sz="1300"/>
                        <a:t>4</a:t>
                      </a:r>
                      <a:endParaRPr b="1" sz="1300"/>
                    </a:p>
                  </a:txBody>
                  <a:tcPr marT="91425" marB="91425" marR="91425" marL="91425" anchor="ct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AU" sz="1300">
                          <a:solidFill>
                            <a:schemeClr val="dk1"/>
                          </a:solidFill>
                        </a:rPr>
                        <a:t>mobileBERT</a:t>
                      </a:r>
                      <a:endParaRPr sz="1300"/>
                    </a:p>
                  </a:txBody>
                  <a:tcPr marT="91425" marB="91425" marR="91425" marL="91425">
                    <a:lnT cap="flat" cmpd="sng" w="28575">
                      <a:solidFill>
                        <a:srgbClr val="9E9E9E"/>
                      </a:solidFill>
                      <a:prstDash val="solid"/>
                      <a:round/>
                      <a:headEnd len="sm" w="sm" type="none"/>
                      <a:tailEnd len="sm" w="sm" type="none"/>
                    </a:lnT>
                    <a:solidFill>
                      <a:srgbClr val="F9CB9C"/>
                    </a:solidFill>
                  </a:tcPr>
                </a:tc>
                <a:tc>
                  <a:txBody>
                    <a:bodyPr/>
                    <a:lstStyle/>
                    <a:p>
                      <a:pPr indent="0" lvl="0" marL="0" rtl="0" algn="l">
                        <a:spcBef>
                          <a:spcPts val="0"/>
                        </a:spcBef>
                        <a:spcAft>
                          <a:spcPts val="0"/>
                        </a:spcAft>
                        <a:buNone/>
                      </a:pPr>
                      <a:r>
                        <a:rPr lang="en-AU" sz="1300"/>
                        <a:t>10</a:t>
                      </a:r>
                      <a:endParaRPr sz="1300"/>
                    </a:p>
                  </a:txBody>
                  <a:tcPr marT="91425" marB="91425" marR="91425" marL="91425">
                    <a:lnT cap="flat" cmpd="sng" w="28575">
                      <a:solidFill>
                        <a:srgbClr val="9E9E9E"/>
                      </a:solidFill>
                      <a:prstDash val="solid"/>
                      <a:round/>
                      <a:headEnd len="sm" w="sm" type="none"/>
                      <a:tailEnd len="sm" w="sm" type="none"/>
                    </a:lnT>
                    <a:solidFill>
                      <a:srgbClr val="F9CB9C"/>
                    </a:solidFill>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T cap="flat" cmpd="sng" w="28575">
                      <a:solidFill>
                        <a:srgbClr val="9E9E9E"/>
                      </a:solidFill>
                      <a:prstDash val="solid"/>
                      <a:round/>
                      <a:headEnd len="sm" w="sm" type="none"/>
                      <a:tailEnd len="sm" w="sm" type="none"/>
                    </a:lnT>
                    <a:solidFill>
                      <a:srgbClr val="F9CB9C"/>
                    </a:solidFill>
                  </a:tcPr>
                </a:tc>
                <a:tc>
                  <a:txBody>
                    <a:bodyPr/>
                    <a:lstStyle/>
                    <a:p>
                      <a:pPr indent="0" lvl="0" marL="0" rtl="0" algn="l">
                        <a:spcBef>
                          <a:spcPts val="0"/>
                        </a:spcBef>
                        <a:spcAft>
                          <a:spcPts val="0"/>
                        </a:spcAft>
                        <a:buNone/>
                      </a:pPr>
                      <a:r>
                        <a:rPr lang="en-AU" sz="1300"/>
                        <a:t>8</a:t>
                      </a:r>
                      <a:endParaRPr sz="1300"/>
                    </a:p>
                  </a:txBody>
                  <a:tcPr marT="91425" marB="91425" marR="91425" marL="91425">
                    <a:lnT cap="flat" cmpd="sng" w="28575">
                      <a:solidFill>
                        <a:srgbClr val="9E9E9E"/>
                      </a:solidFill>
                      <a:prstDash val="solid"/>
                      <a:round/>
                      <a:headEnd len="sm" w="sm" type="none"/>
                      <a:tailEnd len="sm" w="sm" type="none"/>
                    </a:lnT>
                    <a:solidFill>
                      <a:srgbClr val="F9CB9C"/>
                    </a:solidFill>
                  </a:tcPr>
                </a:tc>
                <a:tc>
                  <a:txBody>
                    <a:bodyPr/>
                    <a:lstStyle/>
                    <a:p>
                      <a:pPr indent="0" lvl="0" marL="0" rtl="0" algn="l">
                        <a:spcBef>
                          <a:spcPts val="0"/>
                        </a:spcBef>
                        <a:spcAft>
                          <a:spcPts val="0"/>
                        </a:spcAft>
                        <a:buNone/>
                      </a:pPr>
                      <a:r>
                        <a:rPr b="1" lang="en-AU" sz="1300"/>
                        <a:t>55.8</a:t>
                      </a:r>
                      <a:endParaRPr b="1" sz="1300"/>
                    </a:p>
                  </a:txBody>
                  <a:tcPr marT="91425" marB="91425" marR="91425" marL="91425">
                    <a:lnT cap="flat" cmpd="sng" w="28575">
                      <a:solidFill>
                        <a:srgbClr val="9E9E9E"/>
                      </a:solidFill>
                      <a:prstDash val="solid"/>
                      <a:round/>
                      <a:headEnd len="sm" w="sm" type="none"/>
                      <a:tailEnd len="sm" w="sm" type="none"/>
                    </a:lnT>
                    <a:solidFill>
                      <a:srgbClr val="F9CB9C"/>
                    </a:solidFill>
                  </a:tcPr>
                </a:tc>
                <a:tc>
                  <a:txBody>
                    <a:bodyPr/>
                    <a:lstStyle/>
                    <a:p>
                      <a:pPr indent="0" lvl="0" marL="0" rtl="0" algn="l">
                        <a:spcBef>
                          <a:spcPts val="0"/>
                        </a:spcBef>
                        <a:spcAft>
                          <a:spcPts val="0"/>
                        </a:spcAft>
                        <a:buNone/>
                      </a:pPr>
                      <a:r>
                        <a:rPr lang="en-AU" sz="1300"/>
                        <a:t>0.72</a:t>
                      </a:r>
                      <a:endParaRPr sz="1300"/>
                    </a:p>
                  </a:txBody>
                  <a:tcPr marT="91425" marB="91425" marR="91425" marL="91425">
                    <a:lnT cap="flat" cmpd="sng" w="28575">
                      <a:solidFill>
                        <a:srgbClr val="9E9E9E"/>
                      </a:solidFill>
                      <a:prstDash val="solid"/>
                      <a:round/>
                      <a:headEnd len="sm" w="sm" type="none"/>
                      <a:tailEnd len="sm" w="sm" type="none"/>
                    </a:lnT>
                    <a:solidFill>
                      <a:srgbClr val="F9CB9C"/>
                    </a:solidFill>
                  </a:tcPr>
                </a:tc>
              </a:tr>
              <a:tr h="364800">
                <a:tc vMerge="1"/>
                <a:tc>
                  <a:txBody>
                    <a:bodyPr/>
                    <a:lstStyle/>
                    <a:p>
                      <a:pPr indent="0" lvl="0" marL="0" rtl="0" algn="l">
                        <a:spcBef>
                          <a:spcPts val="0"/>
                        </a:spcBef>
                        <a:spcAft>
                          <a:spcPts val="0"/>
                        </a:spcAft>
                        <a:buNone/>
                      </a:pPr>
                      <a:r>
                        <a:rPr lang="en-AU" sz="1300">
                          <a:solidFill>
                            <a:schemeClr val="dk1"/>
                          </a:solidFill>
                        </a:rPr>
                        <a:t>BERT</a:t>
                      </a:r>
                      <a:endParaRPr sz="1300"/>
                    </a:p>
                  </a:txBody>
                  <a:tcPr marT="91425" marB="91425" marR="91425" marL="91425">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AU" sz="1300"/>
                        <a:t>10</a:t>
                      </a:r>
                      <a:endParaRPr sz="1300"/>
                    </a:p>
                  </a:txBody>
                  <a:tcPr marT="91425" marB="91425" marR="91425" marL="91425">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AU" sz="1300"/>
                        <a:t>56.3</a:t>
                      </a:r>
                      <a:endParaRPr b="1" sz="1300"/>
                    </a:p>
                  </a:txBody>
                  <a:tcPr marT="91425" marB="91425" marR="91425" marL="91425">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AU" sz="1300"/>
                        <a:t>0.70</a:t>
                      </a:r>
                      <a:endParaRPr sz="1300"/>
                    </a:p>
                  </a:txBody>
                  <a:tcPr marT="91425" marB="91425" marR="91425" marL="91425">
                    <a:lnB cap="flat" cmpd="sng" w="28575">
                      <a:solidFill>
                        <a:srgbClr val="9E9E9E"/>
                      </a:solidFill>
                      <a:prstDash val="solid"/>
                      <a:round/>
                      <a:headEnd len="sm" w="sm" type="none"/>
                      <a:tailEnd len="sm" w="sm" type="none"/>
                    </a:lnB>
                    <a:solidFill>
                      <a:srgbClr val="F9CB9C"/>
                    </a:solidFill>
                  </a:tcPr>
                </a:tc>
              </a:tr>
              <a:tr h="364800">
                <a:tc rowSpan="2">
                  <a:txBody>
                    <a:bodyPr/>
                    <a:lstStyle/>
                    <a:p>
                      <a:pPr indent="0" lvl="0" marL="0" rtl="0" algn="ctr">
                        <a:spcBef>
                          <a:spcPts val="0"/>
                        </a:spcBef>
                        <a:spcAft>
                          <a:spcPts val="0"/>
                        </a:spcAft>
                        <a:buNone/>
                      </a:pPr>
                      <a:r>
                        <a:rPr b="1" lang="en-AU" sz="1300"/>
                        <a:t>12</a:t>
                      </a:r>
                      <a:endParaRPr b="1" sz="1300"/>
                    </a:p>
                  </a:txBody>
                  <a:tcPr marT="91425" marB="91425" marR="91425" marL="91425" anchor="ct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AU" sz="1300">
                          <a:solidFill>
                            <a:schemeClr val="dk1"/>
                          </a:solidFill>
                        </a:rPr>
                        <a:t>mobileBERT</a:t>
                      </a:r>
                      <a:endParaRPr sz="1300"/>
                    </a:p>
                  </a:txBody>
                  <a:tcPr marT="91425" marB="91425" marR="91425" marL="91425">
                    <a:lnT cap="flat" cmpd="sng" w="28575">
                      <a:solidFill>
                        <a:srgbClr val="9E9E9E"/>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AU" sz="1300"/>
                        <a:t>20</a:t>
                      </a:r>
                      <a:endParaRPr sz="1300"/>
                    </a:p>
                  </a:txBody>
                  <a:tcPr marT="91425" marB="91425" marR="91425" marL="91425">
                    <a:lnT cap="flat" cmpd="sng" w="28575">
                      <a:solidFill>
                        <a:srgbClr val="9E9E9E"/>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AU" sz="1300">
                          <a:solidFill>
                            <a:schemeClr val="dk1"/>
                          </a:solidFill>
                        </a:rPr>
                        <a:t>4E-06</a:t>
                      </a:r>
                      <a:endParaRPr sz="1300"/>
                    </a:p>
                  </a:txBody>
                  <a:tcPr marT="91425" marB="91425" marR="91425" marL="91425">
                    <a:lnT cap="flat" cmpd="sng" w="28575">
                      <a:solidFill>
                        <a:srgbClr val="9E9E9E"/>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AU" sz="1300"/>
                        <a:t>16</a:t>
                      </a:r>
                      <a:endParaRPr sz="1300"/>
                    </a:p>
                  </a:txBody>
                  <a:tcPr marT="91425" marB="91425" marR="91425" marL="91425">
                    <a:lnT cap="flat" cmpd="sng" w="28575">
                      <a:solidFill>
                        <a:srgbClr val="9E9E9E"/>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b="1" lang="en-AU" sz="1300"/>
                        <a:t>75.4</a:t>
                      </a:r>
                      <a:endParaRPr b="1" sz="1300"/>
                    </a:p>
                  </a:txBody>
                  <a:tcPr marT="91425" marB="91425" marR="91425" marL="91425">
                    <a:lnT cap="flat" cmpd="sng" w="28575">
                      <a:solidFill>
                        <a:srgbClr val="9E9E9E"/>
                      </a:solidFill>
                      <a:prstDash val="solid"/>
                      <a:round/>
                      <a:headEnd len="sm" w="sm" type="none"/>
                      <a:tailEnd len="sm" w="sm" type="none"/>
                    </a:lnT>
                    <a:solidFill>
                      <a:srgbClr val="B6D7A8"/>
                    </a:solidFill>
                  </a:tcPr>
                </a:tc>
                <a:tc>
                  <a:txBody>
                    <a:bodyPr/>
                    <a:lstStyle/>
                    <a:p>
                      <a:pPr indent="0" lvl="0" marL="0" rtl="0" algn="l">
                        <a:spcBef>
                          <a:spcPts val="0"/>
                        </a:spcBef>
                        <a:spcAft>
                          <a:spcPts val="0"/>
                        </a:spcAft>
                        <a:buNone/>
                      </a:pPr>
                      <a:r>
                        <a:rPr lang="en-AU" sz="1300"/>
                        <a:t>0.59</a:t>
                      </a:r>
                      <a:endParaRPr sz="1300"/>
                    </a:p>
                  </a:txBody>
                  <a:tcPr marT="91425" marB="91425" marR="91425" marL="91425">
                    <a:lnT cap="flat" cmpd="sng" w="28575">
                      <a:solidFill>
                        <a:srgbClr val="9E9E9E"/>
                      </a:solidFill>
                      <a:prstDash val="solid"/>
                      <a:round/>
                      <a:headEnd len="sm" w="sm" type="none"/>
                      <a:tailEnd len="sm" w="sm" type="none"/>
                    </a:lnT>
                    <a:solidFill>
                      <a:srgbClr val="B6D7A8"/>
                    </a:solidFill>
                  </a:tcPr>
                </a:tc>
              </a:tr>
              <a:tr h="364800">
                <a:tc vMerge="1"/>
                <a:tc>
                  <a:txBody>
                    <a:bodyPr/>
                    <a:lstStyle/>
                    <a:p>
                      <a:pPr indent="0" lvl="0" marL="0" rtl="0" algn="l">
                        <a:spcBef>
                          <a:spcPts val="0"/>
                        </a:spcBef>
                        <a:spcAft>
                          <a:spcPts val="0"/>
                        </a:spcAft>
                        <a:buNone/>
                      </a:pPr>
                      <a:r>
                        <a:rPr lang="en-AU" sz="1300">
                          <a:solidFill>
                            <a:schemeClr val="dk1"/>
                          </a:solidFill>
                        </a:rPr>
                        <a:t>BERT</a:t>
                      </a:r>
                      <a:endParaRPr sz="1300"/>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AU" sz="1300"/>
                        <a:t>20</a:t>
                      </a:r>
                      <a:endParaRPr sz="1300"/>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AU" sz="1300">
                          <a:solidFill>
                            <a:schemeClr val="dk1"/>
                          </a:solidFill>
                        </a:rPr>
                        <a:t>4E-05</a:t>
                      </a:r>
                      <a:endParaRPr sz="1300"/>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AU" sz="1300"/>
                        <a:t>8</a:t>
                      </a:r>
                      <a:endParaRPr sz="1300"/>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AU" sz="1300"/>
                        <a:t>69.8</a:t>
                      </a:r>
                      <a:endParaRPr b="1" sz="1300"/>
                    </a:p>
                  </a:txBody>
                  <a:tcPr marT="91425" marB="91425" marR="91425" marL="91425">
                    <a:lnB cap="flat" cmpd="sng" w="28575">
                      <a:solidFill>
                        <a:srgbClr val="9E9E9E"/>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AU" sz="1300"/>
                        <a:t>0.55</a:t>
                      </a:r>
                      <a:endParaRPr sz="1300"/>
                    </a:p>
                  </a:txBody>
                  <a:tcPr marT="91425" marB="91425" marR="91425" marL="91425">
                    <a:lnB cap="flat" cmpd="sng" w="28575">
                      <a:solidFill>
                        <a:srgbClr val="9E9E9E"/>
                      </a:solidFill>
                      <a:prstDash val="solid"/>
                      <a:round/>
                      <a:headEnd len="sm" w="sm" type="none"/>
                      <a:tailEnd len="sm" w="sm" type="none"/>
                    </a:lnB>
                    <a:solidFill>
                      <a:srgbClr val="B6D7A8"/>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idx="4294967295" type="body"/>
          </p:nvPr>
        </p:nvSpPr>
        <p:spPr>
          <a:xfrm>
            <a:off x="480000" y="1371600"/>
            <a:ext cx="10664100" cy="4896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800"/>
              </a:spcBef>
              <a:spcAft>
                <a:spcPts val="0"/>
              </a:spcAft>
              <a:buNone/>
            </a:pPr>
            <a:r>
              <a:rPr lang="en-AU" sz="2400"/>
              <a:t>Adapting the mobileBERT model to solve tasks from bAbI dataset</a:t>
            </a:r>
            <a:endParaRPr sz="2400"/>
          </a:p>
          <a:p>
            <a:pPr indent="-248639" lvl="1" marL="842399" rtl="0" algn="l">
              <a:lnSpc>
                <a:spcPct val="90000"/>
              </a:lnSpc>
              <a:spcBef>
                <a:spcPts val="800"/>
              </a:spcBef>
              <a:spcAft>
                <a:spcPts val="0"/>
              </a:spcAft>
              <a:buSzPts val="1800"/>
              <a:buChar char="•"/>
            </a:pPr>
            <a:r>
              <a:rPr lang="en-AU" sz="1800"/>
              <a:t>Pre-processing bAbI datasets to give as input into mobileBERT</a:t>
            </a:r>
            <a:endParaRPr sz="1800"/>
          </a:p>
          <a:p>
            <a:pPr indent="-248639" lvl="1" marL="842399" rtl="0" algn="l">
              <a:lnSpc>
                <a:spcPct val="90000"/>
              </a:lnSpc>
              <a:spcBef>
                <a:spcPts val="800"/>
              </a:spcBef>
              <a:spcAft>
                <a:spcPts val="0"/>
              </a:spcAft>
              <a:buSzPts val="1800"/>
              <a:buChar char="•"/>
            </a:pPr>
            <a:r>
              <a:rPr lang="en-AU" sz="1800"/>
              <a:t>Optimizing Hyperparameters</a:t>
            </a:r>
            <a:endParaRPr sz="1800"/>
          </a:p>
          <a:p>
            <a:pPr indent="0" lvl="0" marL="842399" rtl="0" algn="l">
              <a:lnSpc>
                <a:spcPct val="90000"/>
              </a:lnSpc>
              <a:spcBef>
                <a:spcPts val="800"/>
              </a:spcBef>
              <a:spcAft>
                <a:spcPts val="0"/>
              </a:spcAft>
              <a:buNone/>
            </a:pPr>
            <a:r>
              <a:t/>
            </a:r>
            <a:endParaRPr sz="1800"/>
          </a:p>
          <a:p>
            <a:pPr indent="0" lvl="0" marL="0" rtl="0" algn="l">
              <a:lnSpc>
                <a:spcPct val="90000"/>
              </a:lnSpc>
              <a:spcBef>
                <a:spcPts val="800"/>
              </a:spcBef>
              <a:spcAft>
                <a:spcPts val="0"/>
              </a:spcAft>
              <a:buNone/>
            </a:pPr>
            <a:r>
              <a:rPr lang="en-AU" sz="2400"/>
              <a:t>MobileBERT performed worse on bAbI tasks than on SQuAD</a:t>
            </a:r>
            <a:endParaRPr sz="2400"/>
          </a:p>
          <a:p>
            <a:pPr indent="-248639" lvl="1" marL="842399" rtl="0" algn="l">
              <a:lnSpc>
                <a:spcPct val="90000"/>
              </a:lnSpc>
              <a:spcBef>
                <a:spcPts val="800"/>
              </a:spcBef>
              <a:spcAft>
                <a:spcPts val="0"/>
              </a:spcAft>
              <a:buSzPts val="1800"/>
              <a:buChar char="•"/>
            </a:pPr>
            <a:r>
              <a:rPr lang="en-AU" sz="1800"/>
              <a:t>As expected</a:t>
            </a:r>
            <a:endParaRPr sz="1800"/>
          </a:p>
          <a:p>
            <a:pPr indent="-248639" lvl="1" marL="842399" rtl="0" algn="l">
              <a:lnSpc>
                <a:spcPct val="90000"/>
              </a:lnSpc>
              <a:spcBef>
                <a:spcPts val="800"/>
              </a:spcBef>
              <a:spcAft>
                <a:spcPts val="0"/>
              </a:spcAft>
              <a:buSzPts val="1800"/>
              <a:buChar char="•"/>
            </a:pPr>
            <a:r>
              <a:rPr lang="en-AU" sz="1800"/>
              <a:t>However, bAbI performed worst on one of the easiest task and better on task requiring world knowledge</a:t>
            </a:r>
            <a:endParaRPr sz="1800"/>
          </a:p>
          <a:p>
            <a:pPr indent="0" lvl="4" marL="2240225" rtl="0" algn="l">
              <a:lnSpc>
                <a:spcPct val="90000"/>
              </a:lnSpc>
              <a:spcBef>
                <a:spcPts val="0"/>
              </a:spcBef>
              <a:spcAft>
                <a:spcPts val="0"/>
              </a:spcAft>
              <a:buSzPts val="1150"/>
              <a:buFont typeface="Arial"/>
              <a:buNone/>
            </a:pPr>
            <a:r>
              <a:t/>
            </a:r>
            <a:endParaRPr sz="1000"/>
          </a:p>
        </p:txBody>
      </p:sp>
      <p:sp>
        <p:nvSpPr>
          <p:cNvPr id="357" name="Google Shape;357;p36"/>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Conclusion</a:t>
            </a:r>
            <a:endParaRPr>
              <a:solidFill>
                <a:srgbClr val="E69138"/>
              </a:solidFill>
            </a:endParaRPr>
          </a:p>
        </p:txBody>
      </p:sp>
      <p:sp>
        <p:nvSpPr>
          <p:cNvPr id="358" name="Google Shape;358;p36"/>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59" name="Google Shape;359;p3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60" name="Google Shape;360;p3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Conclusion</a:t>
            </a:r>
            <a:endParaRPr>
              <a:solidFill>
                <a:srgbClr val="E69138"/>
              </a:solidFill>
            </a:endParaRPr>
          </a:p>
        </p:txBody>
      </p:sp>
      <p:sp>
        <p:nvSpPr>
          <p:cNvPr id="366" name="Google Shape;366;p37"/>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67" name="Google Shape;367;p3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68" name="Google Shape;368;p3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
        <p:nvSpPr>
          <p:cNvPr id="369" name="Google Shape;369;p37"/>
          <p:cNvSpPr txBox="1"/>
          <p:nvPr/>
        </p:nvSpPr>
        <p:spPr>
          <a:xfrm>
            <a:off x="708275" y="1710775"/>
            <a:ext cx="10324200" cy="338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lang="en-AU" sz="2400">
                <a:solidFill>
                  <a:schemeClr val="dk1"/>
                </a:solidFill>
              </a:rPr>
              <a:t>MobileBERT capable of solving bAbI tasks</a:t>
            </a:r>
            <a:endParaRPr sz="2400">
              <a:solidFill>
                <a:schemeClr val="dk1"/>
              </a:solidFill>
            </a:endParaRPr>
          </a:p>
          <a:p>
            <a:pPr indent="-336100" lvl="0" marL="399600" rtl="0" algn="l">
              <a:lnSpc>
                <a:spcPct val="90000"/>
              </a:lnSpc>
              <a:spcBef>
                <a:spcPts val="800"/>
              </a:spcBef>
              <a:spcAft>
                <a:spcPts val="0"/>
              </a:spcAft>
              <a:buClr>
                <a:srgbClr val="FF3300"/>
              </a:buClr>
              <a:buSzPts val="1800"/>
              <a:buFont typeface="Noto Sans Symbols"/>
              <a:buChar char="▪"/>
            </a:pPr>
            <a:r>
              <a:rPr lang="en-AU" sz="1800">
                <a:solidFill>
                  <a:schemeClr val="dk1"/>
                </a:solidFill>
              </a:rPr>
              <a:t>performed comparable to BERT</a:t>
            </a:r>
            <a:endParaRPr sz="1800">
              <a:solidFill>
                <a:schemeClr val="dk1"/>
              </a:solidFill>
            </a:endParaRPr>
          </a:p>
          <a:p>
            <a:pPr indent="0" lvl="0" marL="399600" rtl="0" algn="l">
              <a:lnSpc>
                <a:spcPct val="90000"/>
              </a:lnSpc>
              <a:spcBef>
                <a:spcPts val="800"/>
              </a:spcBef>
              <a:spcAft>
                <a:spcPts val="0"/>
              </a:spcAft>
              <a:buNone/>
            </a:pPr>
            <a:r>
              <a:rPr lang="en-AU" sz="1800">
                <a:solidFill>
                  <a:schemeClr val="dk1"/>
                </a:solidFill>
              </a:rPr>
              <a:t>→ due to difficulty in the bAbI dataset and not because mobileBERT is a poor model</a:t>
            </a:r>
            <a:endParaRPr sz="1800">
              <a:solidFill>
                <a:schemeClr val="dk1"/>
              </a:solidFill>
            </a:endParaRPr>
          </a:p>
          <a:p>
            <a:pPr indent="0" lvl="0" marL="399600" rtl="0" algn="l">
              <a:lnSpc>
                <a:spcPct val="90000"/>
              </a:lnSpc>
              <a:spcBef>
                <a:spcPts val="800"/>
              </a:spcBef>
              <a:spcAft>
                <a:spcPts val="0"/>
              </a:spcAft>
              <a:buNone/>
            </a:pPr>
            <a:r>
              <a:t/>
            </a:r>
            <a:endParaRPr sz="1800">
              <a:solidFill>
                <a:schemeClr val="dk1"/>
              </a:solidFill>
            </a:endParaRPr>
          </a:p>
          <a:p>
            <a:pPr indent="-175323" lvl="4" marL="2419200" rtl="0" algn="l">
              <a:lnSpc>
                <a:spcPct val="90000"/>
              </a:lnSpc>
              <a:spcBef>
                <a:spcPts val="0"/>
              </a:spcBef>
              <a:spcAft>
                <a:spcPts val="0"/>
              </a:spcAft>
              <a:buClr>
                <a:schemeClr val="dk1"/>
              </a:buClr>
              <a:buSzPts val="1208"/>
              <a:buFont typeface="Arial"/>
              <a:buNone/>
            </a:pPr>
            <a:r>
              <a:t/>
            </a:r>
            <a:endParaRPr sz="1050">
              <a:solidFill>
                <a:schemeClr val="dk1"/>
              </a:solidFill>
            </a:endParaRPr>
          </a:p>
          <a:p>
            <a:pPr indent="-399600" lvl="0" marL="399600" rtl="0" algn="l">
              <a:lnSpc>
                <a:spcPct val="90000"/>
              </a:lnSpc>
              <a:spcBef>
                <a:spcPts val="800"/>
              </a:spcBef>
              <a:spcAft>
                <a:spcPts val="0"/>
              </a:spcAft>
              <a:buNone/>
            </a:pPr>
            <a:r>
              <a:rPr lang="en-AU" sz="2400">
                <a:solidFill>
                  <a:schemeClr val="dk1"/>
                </a:solidFill>
              </a:rPr>
              <a:t>Future Work</a:t>
            </a:r>
            <a:endParaRPr sz="2400">
              <a:solidFill>
                <a:schemeClr val="dk1"/>
              </a:solidFill>
            </a:endParaRPr>
          </a:p>
          <a:p>
            <a:pPr indent="-336100" lvl="0" marL="399600" rtl="0" algn="l">
              <a:lnSpc>
                <a:spcPct val="90000"/>
              </a:lnSpc>
              <a:spcBef>
                <a:spcPts val="800"/>
              </a:spcBef>
              <a:spcAft>
                <a:spcPts val="0"/>
              </a:spcAft>
              <a:buClr>
                <a:srgbClr val="FF3300"/>
              </a:buClr>
              <a:buSzPts val="1800"/>
              <a:buFont typeface="Noto Sans Symbols"/>
              <a:buChar char="▪"/>
            </a:pPr>
            <a:r>
              <a:rPr lang="en-AU" sz="1800">
                <a:solidFill>
                  <a:schemeClr val="dk1"/>
                </a:solidFill>
              </a:rPr>
              <a:t>all tasks from bAbI</a:t>
            </a:r>
            <a:endParaRPr sz="1800">
              <a:solidFill>
                <a:schemeClr val="dk1"/>
              </a:solidFill>
            </a:endParaRPr>
          </a:p>
          <a:p>
            <a:pPr indent="-348800" lvl="0" marL="399600" rtl="0" algn="l">
              <a:spcBef>
                <a:spcPts val="0"/>
              </a:spcBef>
              <a:spcAft>
                <a:spcPts val="0"/>
              </a:spcAft>
              <a:buClr>
                <a:srgbClr val="FF3300"/>
              </a:buClr>
              <a:buSzPts val="2000"/>
              <a:buFont typeface="Noto Sans Symbols"/>
              <a:buChar char="▪"/>
            </a:pPr>
            <a:r>
              <a:rPr lang="en-AU" sz="1800">
                <a:solidFill>
                  <a:schemeClr val="dk1"/>
                </a:solidFill>
              </a:rPr>
              <a:t>pre-trained versions of mobileBERT for transfer learning</a:t>
            </a:r>
            <a:endParaRPr sz="2800">
              <a:solidFill>
                <a:schemeClr val="dk1"/>
              </a:solidFill>
            </a:endParaRPr>
          </a:p>
          <a:p>
            <a:pPr indent="0" lvl="0" marL="0" rtl="0" algn="l">
              <a:lnSpc>
                <a:spcPct val="90000"/>
              </a:lnSpc>
              <a:spcBef>
                <a:spcPts val="80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SzPts val="2800"/>
              <a:buChar char="▪"/>
            </a:pPr>
            <a:r>
              <a:rPr lang="en-AU"/>
              <a:t>Motivation and Question</a:t>
            </a:r>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Basics and Definition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Results</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 and Conclusion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66" name="Google Shape;66;p11"/>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67" name="Google Shape;67;p11"/>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68" name="Google Shape;68;p11"/>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69" name="Google Shape;69;p11"/>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8"/>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References</a:t>
            </a:r>
            <a:endParaRPr>
              <a:solidFill>
                <a:srgbClr val="E69138"/>
              </a:solidFill>
            </a:endParaRPr>
          </a:p>
        </p:txBody>
      </p:sp>
      <p:sp>
        <p:nvSpPr>
          <p:cNvPr id="376" name="Google Shape;376;p38"/>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77" name="Google Shape;377;p38"/>
          <p:cNvSpPr txBox="1"/>
          <p:nvPr>
            <p:ph idx="4294967295" type="body"/>
          </p:nvPr>
        </p:nvSpPr>
        <p:spPr>
          <a:xfrm>
            <a:off x="575250" y="1758425"/>
            <a:ext cx="11232000" cy="1674000"/>
          </a:xfrm>
          <a:prstGeom prst="rect">
            <a:avLst/>
          </a:prstGeom>
          <a:noFill/>
          <a:ln>
            <a:noFill/>
          </a:ln>
        </p:spPr>
        <p:txBody>
          <a:bodyPr anchorCtr="0" anchor="ctr" bIns="45700" lIns="91425" spcFirstLastPara="1" rIns="91425" wrap="square" tIns="45700">
            <a:noAutofit/>
          </a:bodyPr>
          <a:lstStyle/>
          <a:p>
            <a:pPr indent="-310700" lvl="0" marL="399600" rtl="0" algn="l">
              <a:spcBef>
                <a:spcPts val="800"/>
              </a:spcBef>
              <a:spcAft>
                <a:spcPts val="0"/>
              </a:spcAft>
              <a:buSzPts val="1400"/>
              <a:buAutoNum type="arabicPeriod"/>
            </a:pPr>
            <a:r>
              <a:rPr lang="en-AU" sz="1400"/>
              <a:t>Zhiqing Sun et al. “Mobilebert: a compact task-agnostic bert for resource-limited devices”. In:arXiv preprint arXiv:2004.02984 (2020)</a:t>
            </a:r>
            <a:endParaRPr sz="1400"/>
          </a:p>
          <a:p>
            <a:pPr indent="-310700" lvl="0" marL="399600" rtl="0" algn="l">
              <a:spcBef>
                <a:spcPts val="800"/>
              </a:spcBef>
              <a:spcAft>
                <a:spcPts val="0"/>
              </a:spcAft>
              <a:buSzPts val="1400"/>
              <a:buAutoNum type="arabicPeriod"/>
            </a:pPr>
            <a:r>
              <a:rPr lang="en-AU" sz="1400"/>
              <a:t>Devlin, Jacob, Ming-Wei Chang, Kenton Lee, and Kristina Toutanova. "Bert: Pre-training of deep bidirectional transformers for language understanding." (2018).</a:t>
            </a:r>
            <a:endParaRPr sz="1400"/>
          </a:p>
          <a:p>
            <a:pPr indent="-310700" lvl="0" marL="399600" rtl="0" algn="l">
              <a:spcBef>
                <a:spcPts val="800"/>
              </a:spcBef>
              <a:spcAft>
                <a:spcPts val="0"/>
              </a:spcAft>
              <a:buSzPts val="1400"/>
              <a:buAutoNum type="arabicPeriod"/>
            </a:pPr>
            <a:r>
              <a:rPr lang="en-AU" sz="1400"/>
              <a:t>Image retrieved from https://miro.medium.com/max/ 700/1*qUFgGhSERoWAa08MV6AVCQ.jpeg</a:t>
            </a:r>
            <a:endParaRPr sz="1400"/>
          </a:p>
          <a:p>
            <a:pPr indent="-310700" lvl="0" marL="399600" rtl="0" algn="l">
              <a:spcBef>
                <a:spcPts val="800"/>
              </a:spcBef>
              <a:spcAft>
                <a:spcPts val="0"/>
              </a:spcAft>
              <a:buSzPts val="1400"/>
              <a:buAutoNum type="arabicPeriod"/>
            </a:pPr>
            <a:r>
              <a:rPr lang="en-AU" sz="1400"/>
              <a:t>Image retrieved from https://miro.medium.com/max/886/1*Tqibs5z0zCntcK6kCpziaA.png</a:t>
            </a:r>
            <a:endParaRPr sz="1400"/>
          </a:p>
          <a:p>
            <a:pPr indent="-310700" lvl="0" marL="399600" rtl="0" algn="l">
              <a:spcBef>
                <a:spcPts val="800"/>
              </a:spcBef>
              <a:spcAft>
                <a:spcPts val="0"/>
              </a:spcAft>
              <a:buSzPts val="1400"/>
              <a:buAutoNum type="arabicPeriod"/>
            </a:pPr>
            <a:r>
              <a:rPr lang="en-AU" sz="1400"/>
              <a:t>Image retrieved from https://www.researchgate.net/profile/Sagar_Dhungel2/publication/336637712/figure/fig2/AS:815162017730561@1571361178811/bAbi-tasks-1-to-10-3.ppm</a:t>
            </a:r>
            <a:endParaRPr sz="1400"/>
          </a:p>
          <a:p>
            <a:pPr indent="0" lvl="0" marL="399600" rtl="0" algn="l">
              <a:spcBef>
                <a:spcPts val="800"/>
              </a:spcBef>
              <a:spcAft>
                <a:spcPts val="0"/>
              </a:spcAft>
              <a:buNone/>
            </a:pPr>
            <a:r>
              <a:t/>
            </a:r>
            <a:endParaRPr sz="2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9"/>
          <p:cNvSpPr txBox="1"/>
          <p:nvPr>
            <p:ph idx="4294967295" type="body"/>
          </p:nvPr>
        </p:nvSpPr>
        <p:spPr>
          <a:xfrm>
            <a:off x="480000" y="1371600"/>
            <a:ext cx="11232000" cy="4896000"/>
          </a:xfrm>
          <a:prstGeom prst="rect">
            <a:avLst/>
          </a:prstGeom>
          <a:noFill/>
          <a:ln>
            <a:noFill/>
          </a:ln>
        </p:spPr>
        <p:txBody>
          <a:bodyPr anchorCtr="0" anchor="ctr" bIns="45700" lIns="91425" spcFirstLastPara="1" rIns="91425" wrap="square" tIns="45700">
            <a:noAutofit/>
          </a:bodyPr>
          <a:lstStyle/>
          <a:p>
            <a:pPr indent="-399600" lvl="0" marL="399600" rtl="0" algn="ctr">
              <a:spcBef>
                <a:spcPts val="0"/>
              </a:spcBef>
              <a:spcAft>
                <a:spcPts val="0"/>
              </a:spcAft>
              <a:buSzPts val="2800"/>
              <a:buFont typeface="Noto Sans Symbols"/>
              <a:buNone/>
            </a:pPr>
            <a:r>
              <a:t/>
            </a:r>
            <a:endParaRPr/>
          </a:p>
          <a:p>
            <a:pPr indent="-399600" lvl="0" marL="399600" rtl="0" algn="ctr">
              <a:spcBef>
                <a:spcPts val="800"/>
              </a:spcBef>
              <a:spcAft>
                <a:spcPts val="0"/>
              </a:spcAft>
              <a:buSzPts val="2800"/>
              <a:buFont typeface="Noto Sans Symbols"/>
              <a:buNone/>
            </a:pPr>
            <a:r>
              <a:rPr lang="en-AU"/>
              <a:t>Thank you for your attention.</a:t>
            </a:r>
            <a:endParaRPr/>
          </a:p>
          <a:p>
            <a:pPr indent="-399600" lvl="0" marL="399600" rtl="0" algn="ctr">
              <a:spcBef>
                <a:spcPts val="800"/>
              </a:spcBef>
              <a:spcAft>
                <a:spcPts val="0"/>
              </a:spcAft>
              <a:buSzPts val="2800"/>
              <a:buFont typeface="Noto Sans Symbols"/>
              <a:buNone/>
            </a:pPr>
            <a:r>
              <a:rPr lang="en-AU"/>
              <a:t>Any question?</a:t>
            </a:r>
            <a:endParaRPr/>
          </a:p>
          <a:p>
            <a:pPr indent="-399600" lvl="0" marL="399600" rtl="0" algn="ctr">
              <a:spcBef>
                <a:spcPts val="800"/>
              </a:spcBef>
              <a:spcAft>
                <a:spcPts val="0"/>
              </a:spcAft>
              <a:buSzPts val="2800"/>
              <a:buFont typeface="Noto Sans Symbols"/>
              <a:buNone/>
            </a:pPr>
            <a:r>
              <a:t/>
            </a:r>
            <a:endParaRPr/>
          </a:p>
          <a:p>
            <a:pPr indent="0" lvl="0" marL="0" rtl="0" algn="l">
              <a:spcBef>
                <a:spcPts val="800"/>
              </a:spcBef>
              <a:spcAft>
                <a:spcPts val="0"/>
              </a:spcAft>
              <a:buSzPts val="2800"/>
              <a:buFont typeface="Noto Sans Symbols"/>
              <a:buNone/>
            </a:pPr>
            <a:r>
              <a:t/>
            </a:r>
            <a:endParaRPr/>
          </a:p>
          <a:p>
            <a:pPr indent="0" lvl="0" marL="0" rtl="0" algn="l">
              <a:spcBef>
                <a:spcPts val="800"/>
              </a:spcBef>
              <a:spcAft>
                <a:spcPts val="0"/>
              </a:spcAft>
              <a:buNone/>
            </a:pPr>
            <a:r>
              <a:t/>
            </a:r>
            <a:endParaRPr sz="2700"/>
          </a:p>
        </p:txBody>
      </p:sp>
      <p:sp>
        <p:nvSpPr>
          <p:cNvPr id="383" name="Google Shape;383;p39"/>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The End</a:t>
            </a:r>
            <a:endParaRPr>
              <a:solidFill>
                <a:srgbClr val="E69138"/>
              </a:solidFill>
            </a:endParaRPr>
          </a:p>
        </p:txBody>
      </p:sp>
      <p:sp>
        <p:nvSpPr>
          <p:cNvPr id="384" name="Google Shape;384;p39"/>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85" name="Google Shape;385;p39"/>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386" name="Google Shape;386;p39"/>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Appendix</a:t>
            </a:r>
            <a:endParaRPr>
              <a:solidFill>
                <a:srgbClr val="E69138"/>
              </a:solidFill>
            </a:endParaRPr>
          </a:p>
        </p:txBody>
      </p:sp>
      <p:sp>
        <p:nvSpPr>
          <p:cNvPr id="393" name="Google Shape;393;p40"/>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394" name="Google Shape;394;p40"/>
          <p:cNvSpPr txBox="1"/>
          <p:nvPr>
            <p:ph idx="1" type="body"/>
          </p:nvPr>
        </p:nvSpPr>
        <p:spPr>
          <a:xfrm>
            <a:off x="480000" y="1371600"/>
            <a:ext cx="11232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t/>
            </a:r>
            <a:endParaRPr/>
          </a:p>
        </p:txBody>
      </p:sp>
      <p:pic>
        <p:nvPicPr>
          <p:cNvPr id="395" name="Google Shape;395;p40"/>
          <p:cNvPicPr preferRelativeResize="0"/>
          <p:nvPr/>
        </p:nvPicPr>
        <p:blipFill>
          <a:blip r:embed="rId3">
            <a:alphaModFix/>
          </a:blip>
          <a:stretch>
            <a:fillRect/>
          </a:stretch>
        </p:blipFill>
        <p:spPr>
          <a:xfrm>
            <a:off x="2547232" y="1371600"/>
            <a:ext cx="7463919" cy="5486399"/>
          </a:xfrm>
          <a:prstGeom prst="rect">
            <a:avLst/>
          </a:prstGeom>
          <a:noFill/>
          <a:ln>
            <a:noFill/>
          </a:ln>
        </p:spPr>
      </p:pic>
      <p:sp>
        <p:nvSpPr>
          <p:cNvPr id="396" name="Google Shape;396;p40"/>
          <p:cNvSpPr txBox="1"/>
          <p:nvPr>
            <p:ph type="title"/>
          </p:nvPr>
        </p:nvSpPr>
        <p:spPr>
          <a:xfrm>
            <a:off x="480000" y="533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2300">
                <a:solidFill>
                  <a:srgbClr val="E69138"/>
                </a:solidFill>
              </a:rPr>
              <a:t>Test results Task 1</a:t>
            </a:r>
            <a:endParaRPr sz="2300">
              <a:solidFill>
                <a:srgbClr val="E6913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Appendix</a:t>
            </a:r>
            <a:endParaRPr>
              <a:solidFill>
                <a:srgbClr val="E69138"/>
              </a:solidFill>
            </a:endParaRPr>
          </a:p>
        </p:txBody>
      </p:sp>
      <p:sp>
        <p:nvSpPr>
          <p:cNvPr id="403" name="Google Shape;403;p41"/>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404" name="Google Shape;404;p41"/>
          <p:cNvSpPr txBox="1"/>
          <p:nvPr>
            <p:ph idx="1" type="body"/>
          </p:nvPr>
        </p:nvSpPr>
        <p:spPr>
          <a:xfrm>
            <a:off x="480000" y="1371600"/>
            <a:ext cx="11232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t/>
            </a:r>
            <a:endParaRPr/>
          </a:p>
        </p:txBody>
      </p:sp>
      <p:sp>
        <p:nvSpPr>
          <p:cNvPr id="405" name="Google Shape;405;p41"/>
          <p:cNvSpPr txBox="1"/>
          <p:nvPr>
            <p:ph type="title"/>
          </p:nvPr>
        </p:nvSpPr>
        <p:spPr>
          <a:xfrm>
            <a:off x="480000" y="533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2300">
                <a:solidFill>
                  <a:srgbClr val="E69138"/>
                </a:solidFill>
              </a:rPr>
              <a:t>Test results Task 4</a:t>
            </a:r>
            <a:endParaRPr sz="2300">
              <a:solidFill>
                <a:srgbClr val="E69138"/>
              </a:solidFill>
            </a:endParaRPr>
          </a:p>
        </p:txBody>
      </p:sp>
      <p:pic>
        <p:nvPicPr>
          <p:cNvPr id="406" name="Google Shape;406;p41"/>
          <p:cNvPicPr preferRelativeResize="0"/>
          <p:nvPr/>
        </p:nvPicPr>
        <p:blipFill>
          <a:blip r:embed="rId3">
            <a:alphaModFix/>
          </a:blip>
          <a:stretch>
            <a:fillRect/>
          </a:stretch>
        </p:blipFill>
        <p:spPr>
          <a:xfrm>
            <a:off x="1778000" y="1514377"/>
            <a:ext cx="8636000" cy="43507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Appendix</a:t>
            </a:r>
            <a:endParaRPr>
              <a:solidFill>
                <a:srgbClr val="E69138"/>
              </a:solidFill>
            </a:endParaRPr>
          </a:p>
        </p:txBody>
      </p:sp>
      <p:sp>
        <p:nvSpPr>
          <p:cNvPr id="413" name="Google Shape;413;p4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414" name="Google Shape;414;p42"/>
          <p:cNvSpPr txBox="1"/>
          <p:nvPr>
            <p:ph idx="1" type="body"/>
          </p:nvPr>
        </p:nvSpPr>
        <p:spPr>
          <a:xfrm>
            <a:off x="480000" y="1371600"/>
            <a:ext cx="11232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t/>
            </a:r>
            <a:endParaRPr/>
          </a:p>
        </p:txBody>
      </p:sp>
      <p:sp>
        <p:nvSpPr>
          <p:cNvPr id="415" name="Google Shape;415;p42"/>
          <p:cNvSpPr txBox="1"/>
          <p:nvPr>
            <p:ph type="title"/>
          </p:nvPr>
        </p:nvSpPr>
        <p:spPr>
          <a:xfrm>
            <a:off x="480000" y="533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sz="2300">
                <a:solidFill>
                  <a:srgbClr val="E69138"/>
                </a:solidFill>
              </a:rPr>
              <a:t>Test results Task 12</a:t>
            </a:r>
            <a:endParaRPr sz="2300">
              <a:solidFill>
                <a:srgbClr val="E69138"/>
              </a:solidFill>
            </a:endParaRPr>
          </a:p>
        </p:txBody>
      </p:sp>
      <p:pic>
        <p:nvPicPr>
          <p:cNvPr id="416" name="Google Shape;416;p42"/>
          <p:cNvPicPr preferRelativeResize="0"/>
          <p:nvPr/>
        </p:nvPicPr>
        <p:blipFill>
          <a:blip r:embed="rId3">
            <a:alphaModFix/>
          </a:blip>
          <a:stretch>
            <a:fillRect/>
          </a:stretch>
        </p:blipFill>
        <p:spPr>
          <a:xfrm>
            <a:off x="3700850" y="1371600"/>
            <a:ext cx="4790300" cy="5191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NLP &amp; QA Tasks</a:t>
            </a:r>
            <a:endParaRPr>
              <a:solidFill>
                <a:srgbClr val="E69138"/>
              </a:solidFill>
            </a:endParaRPr>
          </a:p>
        </p:txBody>
      </p:sp>
      <p:sp>
        <p:nvSpPr>
          <p:cNvPr id="76" name="Google Shape;76;p12"/>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77" name="Google Shape;77;p12"/>
          <p:cNvSpPr txBox="1"/>
          <p:nvPr>
            <p:ph idx="1" type="body"/>
          </p:nvPr>
        </p:nvSpPr>
        <p:spPr>
          <a:xfrm>
            <a:off x="5542325" y="1371600"/>
            <a:ext cx="61698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lang="en-AU"/>
              <a:t>Natural Language Processing (NLP): </a:t>
            </a:r>
            <a:endParaRPr/>
          </a:p>
          <a:p>
            <a:pPr indent="-355600" lvl="0" marL="457200" rtl="0" algn="l">
              <a:spcBef>
                <a:spcPts val="800"/>
              </a:spcBef>
              <a:spcAft>
                <a:spcPts val="0"/>
              </a:spcAft>
              <a:buSzPts val="2000"/>
              <a:buChar char="▪"/>
            </a:pPr>
            <a:r>
              <a:rPr lang="en-AU" sz="2000"/>
              <a:t>explores how </a:t>
            </a:r>
            <a:r>
              <a:rPr lang="en-AU" sz="2000">
                <a:solidFill>
                  <a:srgbClr val="202124"/>
                </a:solidFill>
                <a:highlight>
                  <a:srgbClr val="FFFFFF"/>
                </a:highlight>
              </a:rPr>
              <a:t>computers can understand, interpret and manipulate </a:t>
            </a:r>
            <a:r>
              <a:rPr b="1" lang="en-AU" sz="2000">
                <a:solidFill>
                  <a:srgbClr val="202124"/>
                </a:solidFill>
                <a:highlight>
                  <a:srgbClr val="FFFFFF"/>
                </a:highlight>
              </a:rPr>
              <a:t>human</a:t>
            </a:r>
            <a:r>
              <a:rPr lang="en-AU" sz="2000">
                <a:solidFill>
                  <a:srgbClr val="202124"/>
                </a:solidFill>
                <a:highlight>
                  <a:srgbClr val="FFFFFF"/>
                </a:highlight>
              </a:rPr>
              <a:t> </a:t>
            </a:r>
            <a:r>
              <a:rPr b="1" lang="en-AU" sz="2000">
                <a:solidFill>
                  <a:srgbClr val="202124"/>
                </a:solidFill>
                <a:highlight>
                  <a:srgbClr val="FFFFFF"/>
                </a:highlight>
              </a:rPr>
              <a:t>language</a:t>
            </a:r>
            <a:endParaRPr b="1" sz="2000">
              <a:solidFill>
                <a:srgbClr val="202124"/>
              </a:solidFill>
              <a:highlight>
                <a:srgbClr val="FFFFFF"/>
              </a:highlight>
            </a:endParaRPr>
          </a:p>
          <a:p>
            <a:pPr indent="0" lvl="0" marL="0" rtl="0" algn="l">
              <a:spcBef>
                <a:spcPts val="800"/>
              </a:spcBef>
              <a:spcAft>
                <a:spcPts val="0"/>
              </a:spcAft>
              <a:buNone/>
            </a:pPr>
            <a:r>
              <a:t/>
            </a:r>
            <a:endParaRPr b="1" sz="2000">
              <a:solidFill>
                <a:srgbClr val="202124"/>
              </a:solidFill>
              <a:highlight>
                <a:srgbClr val="FFFFFF"/>
              </a:highlight>
            </a:endParaRPr>
          </a:p>
          <a:p>
            <a:pPr indent="0" lvl="0" marL="0" rtl="0" algn="l">
              <a:spcBef>
                <a:spcPts val="800"/>
              </a:spcBef>
              <a:spcAft>
                <a:spcPts val="0"/>
              </a:spcAft>
              <a:buNone/>
            </a:pPr>
            <a:r>
              <a:t/>
            </a:r>
            <a:endParaRPr b="1" sz="2000">
              <a:solidFill>
                <a:srgbClr val="202124"/>
              </a:solidFill>
              <a:highlight>
                <a:srgbClr val="FFFFFF"/>
              </a:highlight>
            </a:endParaRPr>
          </a:p>
          <a:p>
            <a:pPr indent="0" lvl="0" marL="0" rtl="0" algn="l">
              <a:spcBef>
                <a:spcPts val="800"/>
              </a:spcBef>
              <a:spcAft>
                <a:spcPts val="0"/>
              </a:spcAft>
              <a:buNone/>
            </a:pPr>
            <a:r>
              <a:rPr lang="en-AU"/>
              <a:t>Question Answering (QA) Models: </a:t>
            </a:r>
            <a:endParaRPr/>
          </a:p>
          <a:p>
            <a:pPr indent="-355600" lvl="0" marL="457200" rtl="0" algn="l">
              <a:spcBef>
                <a:spcPts val="800"/>
              </a:spcBef>
              <a:spcAft>
                <a:spcPts val="0"/>
              </a:spcAft>
              <a:buSzPts val="2000"/>
              <a:buChar char="▪"/>
            </a:pPr>
            <a:r>
              <a:rPr lang="en-AU" sz="2000"/>
              <a:t>creating models that can automatically answer questions posed in natural language</a:t>
            </a:r>
            <a:endParaRPr sz="2000"/>
          </a:p>
          <a:p>
            <a:pPr indent="-355600" lvl="0" marL="457200" rtl="0" algn="l">
              <a:spcBef>
                <a:spcPts val="0"/>
              </a:spcBef>
              <a:spcAft>
                <a:spcPts val="0"/>
              </a:spcAft>
              <a:buSzPts val="2000"/>
              <a:buChar char="▪"/>
            </a:pPr>
            <a:r>
              <a:rPr lang="en-AU" sz="2000"/>
              <a:t>good models also avoid answering a question if it is not possible to answer a question that it is not able to answer</a:t>
            </a:r>
            <a:endParaRPr sz="2000"/>
          </a:p>
          <a:p>
            <a:pPr indent="0" lvl="0" marL="457200" rtl="0" algn="l">
              <a:spcBef>
                <a:spcPts val="800"/>
              </a:spcBef>
              <a:spcAft>
                <a:spcPts val="0"/>
              </a:spcAft>
              <a:buNone/>
            </a:pPr>
            <a:r>
              <a:t/>
            </a:r>
            <a:endParaRPr/>
          </a:p>
        </p:txBody>
      </p:sp>
      <p:sp>
        <p:nvSpPr>
          <p:cNvPr id="78" name="Google Shape;78;p12"/>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79" name="Google Shape;79;p12"/>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80" name="Google Shape;80;p12"/>
          <p:cNvPicPr preferRelativeResize="0"/>
          <p:nvPr/>
        </p:nvPicPr>
        <p:blipFill>
          <a:blip r:embed="rId3">
            <a:alphaModFix/>
          </a:blip>
          <a:stretch>
            <a:fillRect/>
          </a:stretch>
        </p:blipFill>
        <p:spPr>
          <a:xfrm>
            <a:off x="304800" y="2021512"/>
            <a:ext cx="5237522" cy="2946531"/>
          </a:xfrm>
          <a:prstGeom prst="rect">
            <a:avLst/>
          </a:prstGeom>
          <a:noFill/>
          <a:ln>
            <a:noFill/>
          </a:ln>
        </p:spPr>
      </p:pic>
      <p:sp>
        <p:nvSpPr>
          <p:cNvPr id="81" name="Google Shape;81;p12"/>
          <p:cNvSpPr txBox="1"/>
          <p:nvPr/>
        </p:nvSpPr>
        <p:spPr>
          <a:xfrm>
            <a:off x="4431055" y="4424000"/>
            <a:ext cx="420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sz="1000"/>
              <a:t>[3]</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body"/>
          </p:nvPr>
        </p:nvSpPr>
        <p:spPr>
          <a:xfrm>
            <a:off x="480000" y="1651200"/>
            <a:ext cx="11232000" cy="2390100"/>
          </a:xfrm>
          <a:prstGeom prst="rect">
            <a:avLst/>
          </a:prstGeom>
          <a:noFill/>
          <a:ln>
            <a:noFill/>
          </a:ln>
        </p:spPr>
        <p:txBody>
          <a:bodyPr anchorCtr="0" anchor="t" bIns="45700" lIns="91425" spcFirstLastPara="1" rIns="91425" wrap="square" tIns="45700">
            <a:noAutofit/>
          </a:bodyPr>
          <a:lstStyle/>
          <a:p>
            <a:pPr indent="-399600" lvl="0" marL="399600" rtl="0" algn="l">
              <a:spcBef>
                <a:spcPts val="1000"/>
              </a:spcBef>
              <a:spcAft>
                <a:spcPts val="0"/>
              </a:spcAft>
              <a:buSzPts val="2800"/>
              <a:buChar char="▪"/>
            </a:pPr>
            <a:r>
              <a:rPr lang="en-AU"/>
              <a:t>How one can train mobileBERT</a:t>
            </a:r>
            <a:r>
              <a:rPr baseline="30000" lang="en-AU" sz="2400"/>
              <a:t>[1]</a:t>
            </a:r>
            <a:r>
              <a:rPr lang="en-AU"/>
              <a:t> to answer QA tasks from the bAbI dataset?</a:t>
            </a:r>
            <a:endParaRPr/>
          </a:p>
          <a:p>
            <a:pPr indent="-309599" lvl="1" marL="842399" rtl="0" algn="l">
              <a:spcBef>
                <a:spcPts val="1000"/>
              </a:spcBef>
              <a:spcAft>
                <a:spcPts val="0"/>
              </a:spcAft>
              <a:buSzPts val="2760"/>
              <a:buChar char="•"/>
            </a:pPr>
            <a:r>
              <a:rPr lang="en-AU"/>
              <a:t>What are the optimal hyperparameters for mobileBERT?</a:t>
            </a:r>
            <a:endParaRPr/>
          </a:p>
          <a:p>
            <a:pPr indent="-309599" lvl="1" marL="842399" rtl="0" algn="l">
              <a:spcBef>
                <a:spcPts val="1000"/>
              </a:spcBef>
              <a:spcAft>
                <a:spcPts val="0"/>
              </a:spcAft>
              <a:buSzPts val="2760"/>
              <a:buChar char="•"/>
            </a:pPr>
            <a:r>
              <a:rPr lang="en-AU"/>
              <a:t>Can mobileBERT perform as well as BERT</a:t>
            </a:r>
            <a:r>
              <a:rPr baseline="30000" lang="en-AU"/>
              <a:t>[2]</a:t>
            </a:r>
            <a:r>
              <a:rPr lang="en-AU"/>
              <a:t>  like how researchers have claimed? </a:t>
            </a:r>
            <a:endParaRPr/>
          </a:p>
          <a:p>
            <a:pPr indent="0" lvl="0" marL="0" rtl="0" algn="l">
              <a:spcBef>
                <a:spcPts val="1000"/>
              </a:spcBef>
              <a:spcAft>
                <a:spcPts val="0"/>
              </a:spcAft>
              <a:buNone/>
            </a:pPr>
            <a:r>
              <a:t/>
            </a:r>
            <a:endParaRPr/>
          </a:p>
          <a:p>
            <a:pPr indent="-399600" lvl="0" marL="399600" rtl="0" algn="l">
              <a:spcBef>
                <a:spcPts val="800"/>
              </a:spcBef>
              <a:spcAft>
                <a:spcPts val="0"/>
              </a:spcAft>
              <a:buSzPts val="2800"/>
              <a:buFont typeface="Noto Sans Symbols"/>
              <a:buNone/>
            </a:pPr>
            <a:r>
              <a:t/>
            </a:r>
            <a:endParaRPr/>
          </a:p>
          <a:p>
            <a:pPr indent="-399600" lvl="0" marL="399600" rtl="0" algn="l">
              <a:spcBef>
                <a:spcPts val="800"/>
              </a:spcBef>
              <a:spcAft>
                <a:spcPts val="0"/>
              </a:spcAft>
              <a:buSzPts val="2800"/>
              <a:buFont typeface="Noto Sans Symbols"/>
              <a:buNone/>
            </a:pPr>
            <a:r>
              <a:t/>
            </a:r>
            <a:endParaRPr/>
          </a:p>
        </p:txBody>
      </p:sp>
      <p:sp>
        <p:nvSpPr>
          <p:cNvPr id="87" name="Google Shape;87;p13"/>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Motivation and Question</a:t>
            </a:r>
            <a:endParaRPr>
              <a:solidFill>
                <a:srgbClr val="E69138"/>
              </a:solidFill>
            </a:endParaRPr>
          </a:p>
        </p:txBody>
      </p:sp>
      <p:sp>
        <p:nvSpPr>
          <p:cNvPr id="88" name="Google Shape;88;p13"/>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89" name="Google Shape;89;p13"/>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
        <p:nvSpPr>
          <p:cNvPr id="90" name="Google Shape;90;p13"/>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4294967295" type="body"/>
          </p:nvPr>
        </p:nvSpPr>
        <p:spPr>
          <a:xfrm>
            <a:off x="480000" y="1371600"/>
            <a:ext cx="11232000" cy="4896000"/>
          </a:xfrm>
          <a:prstGeom prst="rect">
            <a:avLst/>
          </a:prstGeom>
          <a:noFill/>
          <a:ln>
            <a:noFill/>
          </a:ln>
        </p:spPr>
        <p:txBody>
          <a:bodyPr anchorCtr="0" anchor="t" bIns="45700" lIns="91425" spcFirstLastPara="1" rIns="91425" wrap="square" tIns="45700">
            <a:noAutofit/>
          </a:bodyPr>
          <a:lstStyle/>
          <a:p>
            <a:pPr indent="-221800" lvl="0" marL="399600" rtl="0" algn="l">
              <a:lnSpc>
                <a:spcPct val="80000"/>
              </a:lnSpc>
              <a:spcBef>
                <a:spcPts val="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Motivation and Question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000000"/>
              </a:buClr>
              <a:buSzPts val="2800"/>
              <a:buChar char="▪"/>
            </a:pPr>
            <a:r>
              <a:rPr lang="en-AU">
                <a:solidFill>
                  <a:srgbClr val="000000"/>
                </a:solidFill>
              </a:rPr>
              <a:t>Basics and Definition</a:t>
            </a:r>
            <a:endParaRPr>
              <a:solidFill>
                <a:srgbClr val="000000"/>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Approach</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Results</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399600" lvl="0" marL="399600" rtl="0" algn="l">
              <a:lnSpc>
                <a:spcPct val="80000"/>
              </a:lnSpc>
              <a:spcBef>
                <a:spcPts val="800"/>
              </a:spcBef>
              <a:spcAft>
                <a:spcPts val="0"/>
              </a:spcAft>
              <a:buClr>
                <a:srgbClr val="B7B7B7"/>
              </a:buClr>
              <a:buSzPts val="2800"/>
              <a:buChar char="▪"/>
            </a:pPr>
            <a:r>
              <a:rPr lang="en-AU">
                <a:solidFill>
                  <a:srgbClr val="B7B7B7"/>
                </a:solidFill>
              </a:rPr>
              <a:t>Discussion and Conclusion</a:t>
            </a:r>
            <a:endParaRPr>
              <a:solidFill>
                <a:srgbClr val="B7B7B7"/>
              </a:solidFill>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a:p>
            <a:pPr indent="-221800" lvl="0" marL="399600" rtl="0" algn="l">
              <a:lnSpc>
                <a:spcPct val="80000"/>
              </a:lnSpc>
              <a:spcBef>
                <a:spcPts val="800"/>
              </a:spcBef>
              <a:spcAft>
                <a:spcPts val="0"/>
              </a:spcAft>
              <a:buSzPts val="2800"/>
              <a:buNone/>
            </a:pPr>
            <a:r>
              <a:t/>
            </a:r>
            <a:endParaRPr/>
          </a:p>
        </p:txBody>
      </p:sp>
      <p:sp>
        <p:nvSpPr>
          <p:cNvPr id="96" name="Google Shape;96;p14"/>
          <p:cNvSpPr txBox="1"/>
          <p:nvPr>
            <p:ph type="title"/>
          </p:nvPr>
        </p:nvSpPr>
        <p:spPr>
          <a:xfrm>
            <a:off x="480000" y="152400"/>
            <a:ext cx="11232000" cy="838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Outline</a:t>
            </a:r>
            <a:endParaRPr>
              <a:solidFill>
                <a:srgbClr val="E69138"/>
              </a:solidFill>
            </a:endParaRPr>
          </a:p>
        </p:txBody>
      </p:sp>
      <p:sp>
        <p:nvSpPr>
          <p:cNvPr id="97" name="Google Shape;97;p14"/>
          <p:cNvSpPr txBox="1"/>
          <p:nvPr>
            <p:ph idx="12" type="sldNum"/>
          </p:nvPr>
        </p:nvSpPr>
        <p:spPr>
          <a:xfrm>
            <a:off x="11144253" y="6328447"/>
            <a:ext cx="663000" cy="474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8" name="Google Shape;98;p14"/>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99" name="Google Shape;99;p14"/>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Basics and Definition: BERT </a:t>
            </a:r>
            <a:endParaRPr>
              <a:solidFill>
                <a:srgbClr val="E69138"/>
              </a:solidFill>
            </a:endParaRPr>
          </a:p>
        </p:txBody>
      </p:sp>
      <p:sp>
        <p:nvSpPr>
          <p:cNvPr id="106" name="Google Shape;106;p15"/>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07" name="Google Shape;107;p15"/>
          <p:cNvSpPr txBox="1"/>
          <p:nvPr>
            <p:ph idx="1" type="body"/>
          </p:nvPr>
        </p:nvSpPr>
        <p:spPr>
          <a:xfrm>
            <a:off x="480000" y="1371600"/>
            <a:ext cx="62793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lang="en-AU"/>
              <a:t>BERT </a:t>
            </a:r>
            <a:endParaRPr/>
          </a:p>
          <a:p>
            <a:pPr indent="-355600" lvl="0" marL="457200" rtl="0" algn="l">
              <a:spcBef>
                <a:spcPts val="800"/>
              </a:spcBef>
              <a:spcAft>
                <a:spcPts val="0"/>
              </a:spcAft>
              <a:buSzPts val="2000"/>
              <a:buChar char="▪"/>
            </a:pPr>
            <a:r>
              <a:rPr b="1" lang="en-AU" sz="2000"/>
              <a:t>B</a:t>
            </a:r>
            <a:r>
              <a:rPr lang="en-AU" sz="2000"/>
              <a:t>idirectional, </a:t>
            </a:r>
            <a:r>
              <a:rPr b="1" lang="en-AU" sz="2000"/>
              <a:t>E</a:t>
            </a:r>
            <a:r>
              <a:rPr lang="en-AU" sz="2000"/>
              <a:t>ncoder, </a:t>
            </a:r>
            <a:r>
              <a:rPr b="1" lang="en-AU" sz="2000"/>
              <a:t>R</a:t>
            </a:r>
            <a:r>
              <a:rPr lang="en-AU" sz="2000"/>
              <a:t>epresentations from </a:t>
            </a:r>
            <a:r>
              <a:rPr b="1" lang="en-AU" sz="2000"/>
              <a:t>T</a:t>
            </a:r>
            <a:r>
              <a:rPr lang="en-AU" sz="2000"/>
              <a:t>ransformers </a:t>
            </a:r>
            <a:endParaRPr sz="2000"/>
          </a:p>
          <a:p>
            <a:pPr indent="-355600" lvl="0" marL="457200" rtl="0" algn="l">
              <a:spcBef>
                <a:spcPts val="1000"/>
              </a:spcBef>
              <a:spcAft>
                <a:spcPts val="0"/>
              </a:spcAft>
              <a:buSzPts val="2000"/>
              <a:buChar char="▪"/>
            </a:pPr>
            <a:r>
              <a:rPr lang="en-AU" sz="2000"/>
              <a:t>Bidirectional → context understanding</a:t>
            </a:r>
            <a:endParaRPr sz="2000"/>
          </a:p>
          <a:p>
            <a:pPr indent="-355600" lvl="0" marL="457200" rtl="0" algn="l">
              <a:spcBef>
                <a:spcPts val="1000"/>
              </a:spcBef>
              <a:spcAft>
                <a:spcPts val="0"/>
              </a:spcAft>
              <a:buSzPts val="2000"/>
              <a:buChar char="▪"/>
            </a:pPr>
            <a:r>
              <a:rPr lang="en-AU" sz="2000"/>
              <a:t>Transformer → utilizes multi-head attention </a:t>
            </a:r>
            <a:endParaRPr sz="2000"/>
          </a:p>
          <a:p>
            <a:pPr indent="-355600" lvl="0" marL="457200" rtl="0" algn="l">
              <a:spcBef>
                <a:spcPts val="1000"/>
              </a:spcBef>
              <a:spcAft>
                <a:spcPts val="0"/>
              </a:spcAft>
              <a:buSzPts val="2000"/>
              <a:buChar char="▪"/>
            </a:pPr>
            <a:r>
              <a:rPr lang="en-AU" sz="2000"/>
              <a:t>uses (1) Masked Language Modelling and (2) Next Sentence Prediction to ‘understand’ language</a:t>
            </a:r>
            <a:endParaRPr sz="2000"/>
          </a:p>
          <a:p>
            <a:pPr indent="-355600" lvl="0" marL="457200" rtl="0" algn="l">
              <a:spcBef>
                <a:spcPts val="1000"/>
              </a:spcBef>
              <a:spcAft>
                <a:spcPts val="0"/>
              </a:spcAft>
              <a:buSzPts val="2000"/>
              <a:buChar char="▪"/>
            </a:pPr>
            <a:r>
              <a:rPr lang="en-AU" sz="2000"/>
              <a:t>can be applied to many downstream tasks simply by adding a single layer</a:t>
            </a:r>
            <a:endParaRPr sz="2000"/>
          </a:p>
          <a:p>
            <a:pPr indent="-355600" lvl="1" marL="914400" rtl="0" algn="l">
              <a:spcBef>
                <a:spcPts val="1000"/>
              </a:spcBef>
              <a:spcAft>
                <a:spcPts val="0"/>
              </a:spcAft>
              <a:buSzPts val="2000"/>
              <a:buChar char="•"/>
            </a:pPr>
            <a:r>
              <a:rPr lang="en-AU" sz="2000"/>
              <a:t>state of art performance on many NLP tasks</a:t>
            </a:r>
            <a:endParaRPr sz="2000"/>
          </a:p>
          <a:p>
            <a:pPr indent="0" lvl="0" marL="0" rtl="0" algn="l">
              <a:spcBef>
                <a:spcPts val="1000"/>
              </a:spcBef>
              <a:spcAft>
                <a:spcPts val="0"/>
              </a:spcAft>
              <a:buNone/>
            </a:pPr>
            <a:r>
              <a:t/>
            </a:r>
            <a:endParaRPr/>
          </a:p>
        </p:txBody>
      </p:sp>
      <p:sp>
        <p:nvSpPr>
          <p:cNvPr id="108" name="Google Shape;108;p15"/>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09" name="Google Shape;109;p15"/>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110" name="Google Shape;110;p15"/>
          <p:cNvPicPr preferRelativeResize="0"/>
          <p:nvPr/>
        </p:nvPicPr>
        <p:blipFill>
          <a:blip r:embed="rId3">
            <a:alphaModFix/>
          </a:blip>
          <a:stretch>
            <a:fillRect/>
          </a:stretch>
        </p:blipFill>
        <p:spPr>
          <a:xfrm>
            <a:off x="7225500" y="2138412"/>
            <a:ext cx="4486500" cy="30422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Basics and Definition: mobileBERT </a:t>
            </a:r>
            <a:endParaRPr>
              <a:solidFill>
                <a:srgbClr val="E69138"/>
              </a:solidFill>
            </a:endParaRPr>
          </a:p>
        </p:txBody>
      </p:sp>
      <p:sp>
        <p:nvSpPr>
          <p:cNvPr id="117" name="Google Shape;117;p16"/>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18" name="Google Shape;118;p16"/>
          <p:cNvSpPr txBox="1"/>
          <p:nvPr>
            <p:ph idx="1" type="body"/>
          </p:nvPr>
        </p:nvSpPr>
        <p:spPr>
          <a:xfrm>
            <a:off x="384700" y="1322250"/>
            <a:ext cx="5001000" cy="4896000"/>
          </a:xfrm>
          <a:prstGeom prst="rect">
            <a:avLst/>
          </a:prstGeom>
        </p:spPr>
        <p:txBody>
          <a:bodyPr anchorCtr="0" anchor="t" bIns="45700" lIns="91425" spcFirstLastPara="1" rIns="91425" wrap="square" tIns="45700">
            <a:noAutofit/>
          </a:bodyPr>
          <a:lstStyle/>
          <a:p>
            <a:pPr indent="0" lvl="0" marL="0" rtl="0" algn="l">
              <a:spcBef>
                <a:spcPts val="800"/>
              </a:spcBef>
              <a:spcAft>
                <a:spcPts val="0"/>
              </a:spcAft>
              <a:buNone/>
            </a:pPr>
            <a:r>
              <a:rPr lang="en-AU"/>
              <a:t>mobileBERT </a:t>
            </a:r>
            <a:endParaRPr sz="2000"/>
          </a:p>
          <a:p>
            <a:pPr indent="-355600" lvl="0" marL="457200" rtl="0" algn="l">
              <a:spcBef>
                <a:spcPts val="800"/>
              </a:spcBef>
              <a:spcAft>
                <a:spcPts val="0"/>
              </a:spcAft>
              <a:buSzPts val="2000"/>
              <a:buChar char="▪"/>
            </a:pPr>
            <a:r>
              <a:rPr lang="en-AU" sz="2000"/>
              <a:t>Thin version of BERT, 4.3x smaller than 5.5x faster</a:t>
            </a:r>
            <a:endParaRPr sz="2000"/>
          </a:p>
          <a:p>
            <a:pPr indent="-355600" lvl="0" marL="457200" rtl="0" algn="l">
              <a:spcBef>
                <a:spcPts val="1000"/>
              </a:spcBef>
              <a:spcAft>
                <a:spcPts val="0"/>
              </a:spcAft>
              <a:buSzPts val="2000"/>
              <a:buChar char="▪"/>
            </a:pPr>
            <a:r>
              <a:rPr lang="en-AU" sz="2000"/>
              <a:t>Comparable performance</a:t>
            </a:r>
            <a:endParaRPr sz="2000"/>
          </a:p>
          <a:p>
            <a:pPr indent="-355600" lvl="0" marL="457200" rtl="0" algn="l">
              <a:spcBef>
                <a:spcPts val="1000"/>
              </a:spcBef>
              <a:spcAft>
                <a:spcPts val="0"/>
              </a:spcAft>
              <a:buSzPts val="2000"/>
              <a:buChar char="▪"/>
            </a:pPr>
            <a:r>
              <a:rPr lang="en-AU" sz="2000"/>
              <a:t>Takes advantage of bottleneck structures</a:t>
            </a:r>
            <a:endParaRPr sz="2000"/>
          </a:p>
          <a:p>
            <a:pPr indent="-355600" lvl="0" marL="457200" rtl="0" algn="l">
              <a:spcBef>
                <a:spcPts val="1000"/>
              </a:spcBef>
              <a:spcAft>
                <a:spcPts val="1000"/>
              </a:spcAft>
              <a:buSzPts val="2000"/>
              <a:buChar char="▪"/>
            </a:pPr>
            <a:r>
              <a:rPr lang="en-AU" sz="2000"/>
              <a:t>Significantly lower number of parameters for each layer due to carefully designed balance between self-attention and feed-forward network</a:t>
            </a:r>
            <a:endParaRPr sz="2000"/>
          </a:p>
        </p:txBody>
      </p:sp>
      <p:sp>
        <p:nvSpPr>
          <p:cNvPr id="119" name="Google Shape;119;p16"/>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20" name="Google Shape;120;p16"/>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121" name="Google Shape;121;p16"/>
          <p:cNvPicPr preferRelativeResize="0"/>
          <p:nvPr/>
        </p:nvPicPr>
        <p:blipFill>
          <a:blip r:embed="rId3">
            <a:alphaModFix/>
          </a:blip>
          <a:stretch>
            <a:fillRect/>
          </a:stretch>
        </p:blipFill>
        <p:spPr>
          <a:xfrm>
            <a:off x="5385700" y="1438525"/>
            <a:ext cx="6326300" cy="3682860"/>
          </a:xfrm>
          <a:prstGeom prst="rect">
            <a:avLst/>
          </a:prstGeom>
          <a:noFill/>
          <a:ln>
            <a:noFill/>
          </a:ln>
        </p:spPr>
      </p:pic>
      <p:sp>
        <p:nvSpPr>
          <p:cNvPr id="122" name="Google Shape;122;p16"/>
          <p:cNvSpPr txBox="1"/>
          <p:nvPr/>
        </p:nvSpPr>
        <p:spPr>
          <a:xfrm>
            <a:off x="7261113" y="5304588"/>
            <a:ext cx="4243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AU"/>
              <a:t>(a) BERT, (b) mobileBERT with inverted bottleneck structures which is used to teach (c) mobileBERT </a:t>
            </a:r>
            <a:endParaRPr/>
          </a:p>
        </p:txBody>
      </p:sp>
      <p:sp>
        <p:nvSpPr>
          <p:cNvPr id="123" name="Google Shape;123;p16"/>
          <p:cNvSpPr/>
          <p:nvPr/>
        </p:nvSpPr>
        <p:spPr>
          <a:xfrm>
            <a:off x="9855975" y="2155675"/>
            <a:ext cx="1724700" cy="61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480000" y="152400"/>
            <a:ext cx="11232000" cy="8382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AU">
                <a:solidFill>
                  <a:srgbClr val="E69138"/>
                </a:solidFill>
              </a:rPr>
              <a:t>Basics and Definition: SQuAD Dataset</a:t>
            </a:r>
            <a:endParaRPr>
              <a:solidFill>
                <a:srgbClr val="E69138"/>
              </a:solidFill>
            </a:endParaRPr>
          </a:p>
        </p:txBody>
      </p:sp>
      <p:sp>
        <p:nvSpPr>
          <p:cNvPr id="130" name="Google Shape;130;p17"/>
          <p:cNvSpPr txBox="1"/>
          <p:nvPr>
            <p:ph idx="12" type="sldNum"/>
          </p:nvPr>
        </p:nvSpPr>
        <p:spPr>
          <a:xfrm>
            <a:off x="11144253" y="6328447"/>
            <a:ext cx="663000" cy="474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131" name="Google Shape;131;p17"/>
          <p:cNvSpPr txBox="1"/>
          <p:nvPr>
            <p:ph idx="1" type="body"/>
          </p:nvPr>
        </p:nvSpPr>
        <p:spPr>
          <a:xfrm>
            <a:off x="480000" y="1620950"/>
            <a:ext cx="5598900" cy="3733500"/>
          </a:xfrm>
          <a:prstGeom prst="rect">
            <a:avLst/>
          </a:prstGeom>
        </p:spPr>
        <p:txBody>
          <a:bodyPr anchorCtr="0" anchor="t" bIns="45700" lIns="91425" spcFirstLastPara="1" rIns="91425" wrap="square" tIns="45700">
            <a:noAutofit/>
          </a:bodyPr>
          <a:lstStyle/>
          <a:p>
            <a:pPr indent="-342900" lvl="0" marL="457200" rtl="0" algn="l">
              <a:spcBef>
                <a:spcPts val="800"/>
              </a:spcBef>
              <a:spcAft>
                <a:spcPts val="0"/>
              </a:spcAft>
              <a:buSzPts val="1800"/>
              <a:buChar char="▪"/>
            </a:pPr>
            <a:r>
              <a:rPr lang="en-AU" sz="1800">
                <a:solidFill>
                  <a:srgbClr val="4D5156"/>
                </a:solidFill>
                <a:highlight>
                  <a:srgbClr val="FFFFFF"/>
                </a:highlight>
              </a:rPr>
              <a:t>Stanford Question Answering </a:t>
            </a:r>
            <a:r>
              <a:rPr lang="en-AU" sz="1800">
                <a:solidFill>
                  <a:srgbClr val="5F6368"/>
                </a:solidFill>
                <a:highlight>
                  <a:srgbClr val="FFFFFF"/>
                </a:highlight>
              </a:rPr>
              <a:t>Dataset</a:t>
            </a:r>
            <a:r>
              <a:rPr lang="en-AU" sz="1800">
                <a:solidFill>
                  <a:srgbClr val="4D5156"/>
                </a:solidFill>
                <a:highlight>
                  <a:srgbClr val="FFFFFF"/>
                </a:highlight>
              </a:rPr>
              <a:t> (</a:t>
            </a:r>
            <a:r>
              <a:rPr b="1" lang="en-AU" sz="1800">
                <a:solidFill>
                  <a:srgbClr val="5F6368"/>
                </a:solidFill>
                <a:highlight>
                  <a:srgbClr val="FFFFFF"/>
                </a:highlight>
              </a:rPr>
              <a:t>SQuAD</a:t>
            </a:r>
            <a:r>
              <a:rPr lang="en-AU" sz="1800">
                <a:solidFill>
                  <a:srgbClr val="4D5156"/>
                </a:solidFill>
                <a:highlight>
                  <a:srgbClr val="FFFFFF"/>
                </a:highlight>
              </a:rPr>
              <a:t>) </a:t>
            </a:r>
            <a:endParaRPr sz="1800">
              <a:solidFill>
                <a:srgbClr val="4D5156"/>
              </a:solidFill>
              <a:highlight>
                <a:srgbClr val="FFFFFF"/>
              </a:highlight>
            </a:endParaRPr>
          </a:p>
          <a:p>
            <a:pPr indent="-342900" lvl="0" marL="457200" rtl="0" algn="l">
              <a:spcBef>
                <a:spcPts val="1000"/>
              </a:spcBef>
              <a:spcAft>
                <a:spcPts val="0"/>
              </a:spcAft>
              <a:buSzPts val="1800"/>
              <a:buChar char="▪"/>
            </a:pPr>
            <a:r>
              <a:rPr lang="en-AU" sz="1800">
                <a:solidFill>
                  <a:srgbClr val="4D5156"/>
                </a:solidFill>
                <a:highlight>
                  <a:srgbClr val="FFFFFF"/>
                </a:highlight>
              </a:rPr>
              <a:t>Reading comprehension </a:t>
            </a:r>
            <a:r>
              <a:rPr lang="en-AU" sz="1800">
                <a:solidFill>
                  <a:srgbClr val="5F6368"/>
                </a:solidFill>
                <a:highlight>
                  <a:srgbClr val="FFFFFF"/>
                </a:highlight>
              </a:rPr>
              <a:t>dataset</a:t>
            </a:r>
            <a:endParaRPr sz="1800">
              <a:solidFill>
                <a:srgbClr val="4D5156"/>
              </a:solidFill>
              <a:highlight>
                <a:srgbClr val="FFFFFF"/>
              </a:highlight>
            </a:endParaRPr>
          </a:p>
          <a:p>
            <a:pPr indent="-336550" lvl="1" marL="914400" rtl="0" algn="l">
              <a:spcBef>
                <a:spcPts val="0"/>
              </a:spcBef>
              <a:spcAft>
                <a:spcPts val="0"/>
              </a:spcAft>
              <a:buClr>
                <a:srgbClr val="4D5156"/>
              </a:buClr>
              <a:buSzPts val="1700"/>
              <a:buChar char="•"/>
            </a:pPr>
            <a:r>
              <a:rPr lang="en-AU" sz="1700">
                <a:solidFill>
                  <a:srgbClr val="4D5156"/>
                </a:solidFill>
                <a:highlight>
                  <a:srgbClr val="FFFFFF"/>
                </a:highlight>
              </a:rPr>
              <a:t>Questions posed by crowdworkers on a set of Wikipedia articles</a:t>
            </a:r>
            <a:endParaRPr sz="1700">
              <a:solidFill>
                <a:srgbClr val="4D5156"/>
              </a:solidFill>
              <a:highlight>
                <a:srgbClr val="FFFFFF"/>
              </a:highlight>
            </a:endParaRPr>
          </a:p>
          <a:p>
            <a:pPr indent="-336550" lvl="1" marL="914400" rtl="0" algn="l">
              <a:spcBef>
                <a:spcPts val="0"/>
              </a:spcBef>
              <a:spcAft>
                <a:spcPts val="0"/>
              </a:spcAft>
              <a:buClr>
                <a:srgbClr val="4D5156"/>
              </a:buClr>
              <a:buSzPts val="1700"/>
              <a:buChar char="•"/>
            </a:pPr>
            <a:r>
              <a:rPr lang="en-AU" sz="1700">
                <a:solidFill>
                  <a:srgbClr val="4D5156"/>
                </a:solidFill>
                <a:highlight>
                  <a:srgbClr val="FFFFFF"/>
                </a:highlight>
              </a:rPr>
              <a:t>The answer to every question is a segment of text, or span, from the corresponding reading passage, or the question might be unanswerable.</a:t>
            </a:r>
            <a:endParaRPr sz="1700">
              <a:solidFill>
                <a:srgbClr val="4D5156"/>
              </a:solidFill>
              <a:highlight>
                <a:srgbClr val="FFFFFF"/>
              </a:highlight>
            </a:endParaRPr>
          </a:p>
          <a:p>
            <a:pPr indent="-336550" lvl="1" marL="914400" rtl="0" algn="l">
              <a:spcBef>
                <a:spcPts val="800"/>
              </a:spcBef>
              <a:spcAft>
                <a:spcPts val="0"/>
              </a:spcAft>
              <a:buClr>
                <a:srgbClr val="4D5156"/>
              </a:buClr>
              <a:buSzPts val="1700"/>
              <a:buChar char="•"/>
            </a:pPr>
            <a:r>
              <a:rPr lang="en-AU" sz="1700">
                <a:solidFill>
                  <a:srgbClr val="4D5156"/>
                </a:solidFill>
                <a:highlight>
                  <a:srgbClr val="FFFFFF"/>
                </a:highlight>
              </a:rPr>
              <a:t>Trained on both BERT and mobileBERT</a:t>
            </a:r>
            <a:endParaRPr sz="1700">
              <a:solidFill>
                <a:srgbClr val="4D5156"/>
              </a:solidFill>
              <a:highlight>
                <a:srgbClr val="FFFFFF"/>
              </a:highlight>
            </a:endParaRPr>
          </a:p>
        </p:txBody>
      </p:sp>
      <p:sp>
        <p:nvSpPr>
          <p:cNvPr id="132" name="Google Shape;132;p17"/>
          <p:cNvSpPr txBox="1"/>
          <p:nvPr>
            <p:ph idx="10" type="dt"/>
          </p:nvPr>
        </p:nvSpPr>
        <p:spPr>
          <a:xfrm>
            <a:off x="384698" y="6328447"/>
            <a:ext cx="3234900" cy="474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2800"/>
              <a:buNone/>
            </a:pPr>
            <a:r>
              <a:rPr lang="en-AU" sz="1200"/>
              <a:t>Sana Moin &amp; Nur Atiqah Zakiah Abdul Khaliq</a:t>
            </a:r>
            <a:endParaRPr sz="1200"/>
          </a:p>
        </p:txBody>
      </p:sp>
      <p:sp>
        <p:nvSpPr>
          <p:cNvPr id="133" name="Google Shape;133;p17"/>
          <p:cNvSpPr txBox="1"/>
          <p:nvPr>
            <p:ph idx="11" type="ftr"/>
          </p:nvPr>
        </p:nvSpPr>
        <p:spPr>
          <a:xfrm>
            <a:off x="3810002" y="6328447"/>
            <a:ext cx="7143900" cy="474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200"/>
              <a:t>Training mobileBERT on tasks from the bAbI dataset</a:t>
            </a:r>
            <a:endParaRPr sz="1200"/>
          </a:p>
        </p:txBody>
      </p:sp>
      <p:pic>
        <p:nvPicPr>
          <p:cNvPr id="134" name="Google Shape;134;p17"/>
          <p:cNvPicPr preferRelativeResize="0"/>
          <p:nvPr/>
        </p:nvPicPr>
        <p:blipFill>
          <a:blip r:embed="rId3">
            <a:alphaModFix/>
          </a:blip>
          <a:stretch>
            <a:fillRect/>
          </a:stretch>
        </p:blipFill>
        <p:spPr>
          <a:xfrm>
            <a:off x="6208350" y="1485813"/>
            <a:ext cx="5598900" cy="3886374"/>
          </a:xfrm>
          <a:prstGeom prst="rect">
            <a:avLst/>
          </a:prstGeom>
          <a:noFill/>
          <a:ln>
            <a:noFill/>
          </a:ln>
        </p:spPr>
      </p:pic>
      <p:sp>
        <p:nvSpPr>
          <p:cNvPr id="135" name="Google Shape;135;p17"/>
          <p:cNvSpPr txBox="1"/>
          <p:nvPr/>
        </p:nvSpPr>
        <p:spPr>
          <a:xfrm>
            <a:off x="11144250" y="4954250"/>
            <a:ext cx="423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t>[4]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TM">
  <a:themeElements>
    <a:clrScheme name="1_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