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10234600" cy="7099300"/>
  <p:embeddedFontLst>
    <p:embeddedFont>
      <p:font typeface="Tahoma"/>
      <p:regular r:id="rId29"/>
      <p:bold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Black-regular.fntdata"/><Relationship Id="rId3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73575" cy="382588"/>
          </a:xfrm>
          <a:prstGeom prst="rect">
            <a:avLst/>
          </a:prstGeom>
          <a:noFill/>
          <a:ln>
            <a:noFill/>
          </a:ln>
        </p:spPr>
        <p:txBody>
          <a:bodyPr anchorCtr="0" anchor="t" bIns="45750" lIns="91525" spcFirstLastPara="1" rIns="91525" wrap="square" tIns="457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851525" y="0"/>
            <a:ext cx="4357688" cy="382588"/>
          </a:xfrm>
          <a:prstGeom prst="rect">
            <a:avLst/>
          </a:prstGeom>
          <a:noFill/>
          <a:ln>
            <a:noFill/>
          </a:ln>
        </p:spPr>
        <p:txBody>
          <a:bodyPr anchorCtr="0" anchor="t" bIns="45750" lIns="91525" spcFirstLastPara="1" rIns="91525" wrap="square" tIns="4575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57988"/>
            <a:ext cx="4473575" cy="325437"/>
          </a:xfrm>
          <a:prstGeom prst="rect">
            <a:avLst/>
          </a:prstGeom>
          <a:noFill/>
          <a:ln>
            <a:noFill/>
          </a:ln>
        </p:spPr>
        <p:txBody>
          <a:bodyPr anchorCtr="0" anchor="b" bIns="45750" lIns="91525" spcFirstLastPara="1" rIns="91525" wrap="square" tIns="457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851525" y="6757988"/>
            <a:ext cx="4357688" cy="325437"/>
          </a:xfrm>
          <a:prstGeom prst="rect">
            <a:avLst/>
          </a:prstGeom>
          <a:noFill/>
          <a:ln>
            <a:noFill/>
          </a:ln>
        </p:spPr>
        <p:txBody>
          <a:bodyPr anchorCtr="0" anchor="b" bIns="45750" lIns="91525" spcFirstLastPara="1" rIns="91525" wrap="square" tIns="457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48" name="Google Shape;48;p1: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db84cfef0_0_4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8" name="Google Shape;188;g10db84cfef0_0_45: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189" name="Google Shape;189;g10db84cfef0_0_45: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7: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db84cfef0_0_3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g10db84cfef0_0_35: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219" name="Google Shape;219;g10db84cfef0_0_35: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1: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p12: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252" name="Google Shape;252;p12: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1c3c80c80_0_22: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gd1c3c80c80_0_22: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268" name="Google Shape;268;gd1c3c80c80_0_22: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db84cfef0_0_1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3" name="Google Shape;283;g10db84cfef0_0_13: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284" name="Google Shape;284;g10db84cfef0_0_13: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14: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15: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13" name="Google Shape;313;p15: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1c3c80c80_0_6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gd1c3c80c80_0_61: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26" name="Google Shape;326;gd1c3c80c80_0_61: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2:notes"/>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1c3c80c80_0_4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8" name="Google Shape;338;gd1c3c80c80_0_48: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39" name="Google Shape;339;gd1c3c80c80_0_48: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db84cfef0_0_7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g10db84cfef0_0_75: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52" name="Google Shape;352;g10db84cfef0_0_75: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db84cfef0_0_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4" name="Google Shape;364;g10db84cfef0_0_66: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65" name="Google Shape;365;g10db84cfef0_0_66: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77" name="Google Shape;377;p16: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9" name="Google Shape;389;p17: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390" name="Google Shape;390;p17: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3: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78" name="Google Shape;78;p4: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5: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b84cfef0_0_5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g10db84cfef0_0_56: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108" name="Google Shape;108;g10db84cfef0_0_56: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6: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8: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146" name="Google Shape;146;p8: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db8a1e401_0_20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g10db8a1e401_0_209: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lnSpc>
                <a:spcPct val="100000"/>
              </a:lnSpc>
              <a:spcBef>
                <a:spcPts val="360"/>
              </a:spcBef>
              <a:spcAft>
                <a:spcPts val="0"/>
              </a:spcAft>
              <a:buSzPts val="1400"/>
              <a:buNone/>
            </a:pPr>
            <a:r>
              <a:t/>
            </a:r>
            <a:endParaRPr/>
          </a:p>
        </p:txBody>
      </p:sp>
      <p:sp>
        <p:nvSpPr>
          <p:cNvPr id="164" name="Google Shape;164;g10db8a1e401_0_209:notes"/>
          <p:cNvSpPr txBox="1"/>
          <p:nvPr>
            <p:ph idx="12" type="sldNum"/>
          </p:nvPr>
        </p:nvSpPr>
        <p:spPr>
          <a:xfrm>
            <a:off x="5851525" y="6757988"/>
            <a:ext cx="4357800" cy="325500"/>
          </a:xfrm>
          <a:prstGeom prst="rect">
            <a:avLst/>
          </a:prstGeom>
          <a:noFill/>
          <a:ln>
            <a:noFill/>
          </a:ln>
        </p:spPr>
        <p:txBody>
          <a:bodyPr anchorCtr="0" anchor="b" bIns="45750" lIns="91525" spcFirstLastPara="1" rIns="91525" wrap="square" tIns="457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nvSpPr>
        <p:spPr>
          <a:xfrm>
            <a:off x="476251" y="5603138"/>
            <a:ext cx="11049000" cy="1143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http://www.informatik.uni-hamburg.de/WTM/</a:t>
            </a:r>
            <a:endParaRPr b="0" i="0" sz="1400" u="none" cap="none" strike="noStrike">
              <a:solidFill>
                <a:srgbClr val="000000"/>
              </a:solidFill>
              <a:latin typeface="Arial"/>
              <a:ea typeface="Arial"/>
              <a:cs typeface="Arial"/>
              <a:sym typeface="Arial"/>
            </a:endParaRPr>
          </a:p>
        </p:txBody>
      </p:sp>
      <p:sp>
        <p:nvSpPr>
          <p:cNvPr id="17" name="Google Shape;17;p2"/>
          <p:cNvSpPr txBox="1"/>
          <p:nvPr>
            <p:ph type="ctrTitle"/>
          </p:nvPr>
        </p:nvSpPr>
        <p:spPr>
          <a:xfrm>
            <a:off x="557561" y="520257"/>
            <a:ext cx="11117766" cy="114300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sz="3600">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
          <p:cNvSpPr txBox="1"/>
          <p:nvPr>
            <p:ph idx="1" type="subTitle"/>
          </p:nvPr>
        </p:nvSpPr>
        <p:spPr>
          <a:xfrm>
            <a:off x="557561" y="1734702"/>
            <a:ext cx="11117766" cy="1328553"/>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2800"/>
              <a:buFont typeface="Arial"/>
              <a:buNone/>
              <a:defRPr sz="2800">
                <a:latin typeface="Arial"/>
                <a:ea typeface="Arial"/>
                <a:cs typeface="Arial"/>
                <a:sym typeface="Arial"/>
              </a:defRPr>
            </a:lvl1pPr>
            <a:lvl2pPr lvl="1" algn="l">
              <a:lnSpc>
                <a:spcPct val="100000"/>
              </a:lnSpc>
              <a:spcBef>
                <a:spcPts val="800"/>
              </a:spcBef>
              <a:spcAft>
                <a:spcPts val="0"/>
              </a:spcAft>
              <a:buSzPts val="2070"/>
              <a:buChar char="•"/>
              <a:defRPr/>
            </a:lvl2pPr>
            <a:lvl3pPr lvl="2" algn="l">
              <a:lnSpc>
                <a:spcPct val="100000"/>
              </a:lnSpc>
              <a:spcBef>
                <a:spcPts val="700"/>
              </a:spcBef>
              <a:spcAft>
                <a:spcPts val="0"/>
              </a:spcAft>
              <a:buSzPts val="1800"/>
              <a:buChar char="▪"/>
              <a:defRPr/>
            </a:lvl3pPr>
            <a:lvl4pPr lvl="3" algn="l">
              <a:lnSpc>
                <a:spcPct val="100000"/>
              </a:lnSpc>
              <a:spcBef>
                <a:spcPts val="600"/>
              </a:spcBef>
              <a:spcAft>
                <a:spcPts val="0"/>
              </a:spcAft>
              <a:buSzPts val="2070"/>
              <a:buChar char="•"/>
              <a:defRPr/>
            </a:lvl4pPr>
            <a:lvl5pPr lvl="4" algn="l">
              <a:lnSpc>
                <a:spcPct val="100000"/>
              </a:lnSpc>
              <a:spcBef>
                <a:spcPts val="600"/>
              </a:spcBef>
              <a:spcAft>
                <a:spcPts val="0"/>
              </a:spcAft>
              <a:buSzPts val="207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pic>
        <p:nvPicPr>
          <p:cNvPr id="19" name="Google Shape;19;p2"/>
          <p:cNvPicPr preferRelativeResize="0"/>
          <p:nvPr/>
        </p:nvPicPr>
        <p:blipFill rotWithShape="1">
          <a:blip r:embed="rId2">
            <a:alphaModFix/>
          </a:blip>
          <a:srcRect b="0" l="0" r="0" t="0"/>
          <a:stretch/>
        </p:blipFill>
        <p:spPr>
          <a:xfrm>
            <a:off x="4942681" y="3275128"/>
            <a:ext cx="2116138" cy="21161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1"/>
              </a:buClr>
              <a:buSzPts val="1400"/>
              <a:buNone/>
              <a:defRPr sz="3600">
                <a:solidFill>
                  <a:schemeClr val="accen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800"/>
              </a:spcBef>
              <a:spcAft>
                <a:spcPts val="0"/>
              </a:spcAft>
              <a:buSzPts val="2800"/>
              <a:buFont typeface="Noto Sans Symbols"/>
              <a:buChar char="▪"/>
              <a:defRPr sz="2800">
                <a:latin typeface="Arial"/>
                <a:ea typeface="Arial"/>
                <a:cs typeface="Arial"/>
                <a:sym typeface="Arial"/>
              </a:defRPr>
            </a:lvl1pPr>
            <a:lvl2pPr indent="-403860" lvl="1" marL="914400" algn="l">
              <a:lnSpc>
                <a:spcPct val="100000"/>
              </a:lnSpc>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lnSpc>
                <a:spcPct val="100000"/>
              </a:lnSpc>
              <a:spcBef>
                <a:spcPts val="700"/>
              </a:spcBef>
              <a:spcAft>
                <a:spcPts val="0"/>
              </a:spcAft>
              <a:buSzPts val="2200"/>
              <a:buChar char="▪"/>
              <a:defRPr sz="2200"/>
            </a:lvl3pPr>
            <a:lvl4pPr indent="-374650" lvl="3" marL="1828800" algn="l">
              <a:lnSpc>
                <a:spcPct val="100000"/>
              </a:lnSpc>
              <a:spcBef>
                <a:spcPts val="600"/>
              </a:spcBef>
              <a:spcAft>
                <a:spcPts val="0"/>
              </a:spcAft>
              <a:buSzPts val="2300"/>
              <a:buFont typeface="Arial"/>
              <a:buChar char="•"/>
              <a:defRPr sz="2000"/>
            </a:lvl4pPr>
            <a:lvl5pPr indent="-360045" lvl="4" marL="2286000" algn="l">
              <a:lnSpc>
                <a:spcPct val="100000"/>
              </a:lnSpc>
              <a:spcBef>
                <a:spcPts val="600"/>
              </a:spcBef>
              <a:spcAft>
                <a:spcPts val="0"/>
              </a:spcAft>
              <a:buSzPts val="2070"/>
              <a:buFont typeface="Arial"/>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Column-Content">
  <p:cSld name="Title and Two-Column-Content">
    <p:spTree>
      <p:nvGrpSpPr>
        <p:cNvPr id="26" name="Shape 26"/>
        <p:cNvGrpSpPr/>
        <p:nvPr/>
      </p:nvGrpSpPr>
      <p:grpSpPr>
        <a:xfrm>
          <a:off x="0" y="0"/>
          <a:ext cx="0" cy="0"/>
          <a:chOff x="0" y="0"/>
          <a:chExt cx="0" cy="0"/>
        </a:xfrm>
      </p:grpSpPr>
      <p:sp>
        <p:nvSpPr>
          <p:cNvPr id="27" name="Google Shape;27;p4"/>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p:nvPr>
            <p:ph idx="2" type="pic"/>
          </p:nvPr>
        </p:nvSpPr>
        <p:spPr>
          <a:xfrm>
            <a:off x="6204000" y="1371600"/>
            <a:ext cx="5508000" cy="4895999"/>
          </a:xfrm>
          <a:prstGeom prst="rect">
            <a:avLst/>
          </a:prstGeom>
          <a:noFill/>
          <a:ln>
            <a:noFill/>
          </a:ln>
        </p:spPr>
      </p:sp>
      <p:sp>
        <p:nvSpPr>
          <p:cNvPr id="29" name="Google Shape;29;p4"/>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800"/>
              </a:spcBef>
              <a:spcAft>
                <a:spcPts val="0"/>
              </a:spcAft>
              <a:buSzPts val="2800"/>
              <a:buFont typeface="Noto Sans Symbols"/>
              <a:buChar char="▪"/>
              <a:defRPr sz="2800">
                <a:latin typeface="Arial"/>
                <a:ea typeface="Arial"/>
                <a:cs typeface="Arial"/>
                <a:sym typeface="Arial"/>
              </a:defRPr>
            </a:lvl1pPr>
            <a:lvl2pPr indent="-403860" lvl="1" marL="914400" algn="l">
              <a:lnSpc>
                <a:spcPct val="100000"/>
              </a:lnSpc>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lnSpc>
                <a:spcPct val="100000"/>
              </a:lnSpc>
              <a:spcBef>
                <a:spcPts val="700"/>
              </a:spcBef>
              <a:spcAft>
                <a:spcPts val="0"/>
              </a:spcAft>
              <a:buSzPts val="2200"/>
              <a:buChar char="▪"/>
              <a:defRPr sz="2200"/>
            </a:lvl3pPr>
            <a:lvl4pPr indent="-374650" lvl="3" marL="1828800" algn="l">
              <a:lnSpc>
                <a:spcPct val="100000"/>
              </a:lnSpc>
              <a:spcBef>
                <a:spcPts val="600"/>
              </a:spcBef>
              <a:spcAft>
                <a:spcPts val="0"/>
              </a:spcAft>
              <a:buSzPts val="2300"/>
              <a:buFont typeface="Arial"/>
              <a:buChar char="•"/>
              <a:defRPr sz="2000"/>
            </a:lvl4pPr>
            <a:lvl5pPr indent="-360045" lvl="4" marL="2286000" algn="l">
              <a:lnSpc>
                <a:spcPct val="100000"/>
              </a:lnSpc>
              <a:spcBef>
                <a:spcPts val="600"/>
              </a:spcBef>
              <a:spcAft>
                <a:spcPts val="0"/>
              </a:spcAft>
              <a:buSzPts val="2070"/>
              <a:buFont typeface="Arial"/>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Column-Content">
  <p:cSld name="1_Title and Two-Column-Content">
    <p:spTree>
      <p:nvGrpSpPr>
        <p:cNvPr id="33" name="Shape 33"/>
        <p:cNvGrpSpPr/>
        <p:nvPr/>
      </p:nvGrpSpPr>
      <p:grpSpPr>
        <a:xfrm>
          <a:off x="0" y="0"/>
          <a:ext cx="0" cy="0"/>
          <a:chOff x="0" y="0"/>
          <a:chExt cx="0" cy="0"/>
        </a:xfrm>
      </p:grpSpPr>
      <p:sp>
        <p:nvSpPr>
          <p:cNvPr id="34" name="Google Shape;34;p5"/>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0" type="dt"/>
          </p:nvPr>
        </p:nvSpPr>
        <p:spPr>
          <a:xfrm>
            <a:off x="384698" y="6328448"/>
            <a:ext cx="3234801" cy="4746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810002" y="6328448"/>
            <a:ext cx="7143751" cy="4746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11144252" y="6328448"/>
            <a:ext cx="663050" cy="47466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5"/>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800"/>
              </a:spcBef>
              <a:spcAft>
                <a:spcPts val="0"/>
              </a:spcAft>
              <a:buSzPts val="2800"/>
              <a:buFont typeface="Noto Sans Symbols"/>
              <a:buChar char="▪"/>
              <a:defRPr sz="2800">
                <a:latin typeface="Arial"/>
                <a:ea typeface="Arial"/>
                <a:cs typeface="Arial"/>
                <a:sym typeface="Arial"/>
              </a:defRPr>
            </a:lvl1pPr>
            <a:lvl2pPr indent="-403860" lvl="1" marL="914400" algn="l">
              <a:lnSpc>
                <a:spcPct val="100000"/>
              </a:lnSpc>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lnSpc>
                <a:spcPct val="100000"/>
              </a:lnSpc>
              <a:spcBef>
                <a:spcPts val="700"/>
              </a:spcBef>
              <a:spcAft>
                <a:spcPts val="0"/>
              </a:spcAft>
              <a:buSzPts val="2200"/>
              <a:buChar char="▪"/>
              <a:defRPr sz="2200"/>
            </a:lvl3pPr>
            <a:lvl4pPr indent="-374650" lvl="3" marL="1828800" algn="l">
              <a:lnSpc>
                <a:spcPct val="100000"/>
              </a:lnSpc>
              <a:spcBef>
                <a:spcPts val="600"/>
              </a:spcBef>
              <a:spcAft>
                <a:spcPts val="0"/>
              </a:spcAft>
              <a:buSzPts val="2300"/>
              <a:buFont typeface="Arial"/>
              <a:buChar char="•"/>
              <a:defRPr sz="2000"/>
            </a:lvl4pPr>
            <a:lvl5pPr indent="-360045" lvl="4" marL="2286000" algn="l">
              <a:lnSpc>
                <a:spcPct val="100000"/>
              </a:lnSpc>
              <a:spcBef>
                <a:spcPts val="600"/>
              </a:spcBef>
              <a:spcAft>
                <a:spcPts val="0"/>
              </a:spcAft>
              <a:buSzPts val="2070"/>
              <a:buFont typeface="Arial"/>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5"/>
          <p:cNvSpPr txBox="1"/>
          <p:nvPr>
            <p:ph idx="2" type="body"/>
          </p:nvPr>
        </p:nvSpPr>
        <p:spPr>
          <a:xfrm>
            <a:off x="6204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800"/>
              </a:spcBef>
              <a:spcAft>
                <a:spcPts val="0"/>
              </a:spcAft>
              <a:buSzPts val="2800"/>
              <a:buFont typeface="Noto Sans Symbols"/>
              <a:buChar char="▪"/>
              <a:defRPr sz="2800">
                <a:latin typeface="Arial"/>
                <a:ea typeface="Arial"/>
                <a:cs typeface="Arial"/>
                <a:sym typeface="Arial"/>
              </a:defRPr>
            </a:lvl1pPr>
            <a:lvl2pPr indent="-403860" lvl="1" marL="914400" algn="l">
              <a:lnSpc>
                <a:spcPct val="100000"/>
              </a:lnSpc>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lnSpc>
                <a:spcPct val="100000"/>
              </a:lnSpc>
              <a:spcBef>
                <a:spcPts val="700"/>
              </a:spcBef>
              <a:spcAft>
                <a:spcPts val="0"/>
              </a:spcAft>
              <a:buSzPts val="2200"/>
              <a:buChar char="▪"/>
              <a:defRPr sz="2200"/>
            </a:lvl3pPr>
            <a:lvl4pPr indent="-374650" lvl="3" marL="1828800" algn="l">
              <a:lnSpc>
                <a:spcPct val="100000"/>
              </a:lnSpc>
              <a:spcBef>
                <a:spcPts val="600"/>
              </a:spcBef>
              <a:spcAft>
                <a:spcPts val="0"/>
              </a:spcAft>
              <a:buSzPts val="2300"/>
              <a:buFont typeface="Arial"/>
              <a:buChar char="•"/>
              <a:defRPr sz="2000"/>
            </a:lvl4pPr>
            <a:lvl5pPr indent="-360045" lvl="4" marL="2286000" algn="l">
              <a:lnSpc>
                <a:spcPct val="100000"/>
              </a:lnSpc>
              <a:spcBef>
                <a:spcPts val="600"/>
              </a:spcBef>
              <a:spcAft>
                <a:spcPts val="0"/>
              </a:spcAft>
              <a:buSzPts val="2070"/>
              <a:buFont typeface="Arial"/>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out Footers">
  <p:cSld name="Title and Content without Footers">
    <p:spTree>
      <p:nvGrpSpPr>
        <p:cNvPr id="40" name="Shape 40"/>
        <p:cNvGrpSpPr/>
        <p:nvPr/>
      </p:nvGrpSpPr>
      <p:grpSpPr>
        <a:xfrm>
          <a:off x="0" y="0"/>
          <a:ext cx="0" cy="0"/>
          <a:chOff x="0" y="0"/>
          <a:chExt cx="0" cy="0"/>
        </a:xfrm>
      </p:grpSpPr>
      <p:sp>
        <p:nvSpPr>
          <p:cNvPr id="41" name="Google Shape;41;p6"/>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6"/>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800"/>
              </a:spcBef>
              <a:spcAft>
                <a:spcPts val="0"/>
              </a:spcAft>
              <a:buSzPts val="2800"/>
              <a:buFont typeface="Noto Sans Symbols"/>
              <a:buChar char="▪"/>
              <a:defRPr sz="2800">
                <a:latin typeface="Arial"/>
                <a:ea typeface="Arial"/>
                <a:cs typeface="Arial"/>
                <a:sym typeface="Arial"/>
              </a:defRPr>
            </a:lvl1pPr>
            <a:lvl2pPr indent="-403860" lvl="1" marL="914400" algn="l">
              <a:lnSpc>
                <a:spcPct val="100000"/>
              </a:lnSpc>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lnSpc>
                <a:spcPct val="100000"/>
              </a:lnSpc>
              <a:spcBef>
                <a:spcPts val="700"/>
              </a:spcBef>
              <a:spcAft>
                <a:spcPts val="0"/>
              </a:spcAft>
              <a:buSzPts val="2200"/>
              <a:buChar char="▪"/>
              <a:defRPr sz="2200"/>
            </a:lvl3pPr>
            <a:lvl4pPr indent="-374650" lvl="3" marL="1828800" algn="l">
              <a:lnSpc>
                <a:spcPct val="100000"/>
              </a:lnSpc>
              <a:spcBef>
                <a:spcPts val="600"/>
              </a:spcBef>
              <a:spcAft>
                <a:spcPts val="0"/>
              </a:spcAft>
              <a:buSzPts val="2300"/>
              <a:buFont typeface="Arial"/>
              <a:buChar char="•"/>
              <a:defRPr sz="2000"/>
            </a:lvl4pPr>
            <a:lvl5pPr indent="-360045" lvl="4" marL="2286000" algn="l">
              <a:lnSpc>
                <a:spcPct val="100000"/>
              </a:lnSpc>
              <a:spcBef>
                <a:spcPts val="600"/>
              </a:spcBef>
              <a:spcAft>
                <a:spcPts val="0"/>
              </a:spcAft>
              <a:buSzPts val="2070"/>
              <a:buFont typeface="Arial"/>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7"/>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800"/>
              </a:spcBef>
              <a:spcAft>
                <a:spcPts val="0"/>
              </a:spcAft>
              <a:buClr>
                <a:srgbClr val="FF3300"/>
              </a:buClr>
              <a:buSzPts val="2800"/>
              <a:buFont typeface="Noto Sans Symbols"/>
              <a:buChar char="▪"/>
              <a:defRPr b="0" i="0" sz="2800" u="none" cap="none" strike="noStrike">
                <a:solidFill>
                  <a:schemeClr val="dk1"/>
                </a:solidFill>
                <a:latin typeface="Arial"/>
                <a:ea typeface="Arial"/>
                <a:cs typeface="Arial"/>
                <a:sym typeface="Arial"/>
              </a:defRPr>
            </a:lvl1pPr>
            <a:lvl2pPr indent="-403860" lvl="1" marL="914400" marR="0" rtl="0" algn="l">
              <a:lnSpc>
                <a:spcPct val="100000"/>
              </a:lnSpc>
              <a:spcBef>
                <a:spcPts val="800"/>
              </a:spcBef>
              <a:spcAft>
                <a:spcPts val="0"/>
              </a:spcAft>
              <a:buClr>
                <a:srgbClr val="FF3300"/>
              </a:buClr>
              <a:buSzPts val="2760"/>
              <a:buFont typeface="Arial"/>
              <a:buChar char="•"/>
              <a:defRPr b="0" i="0" sz="2400" u="none" cap="none" strike="noStrike">
                <a:solidFill>
                  <a:schemeClr val="dk1"/>
                </a:solidFill>
                <a:latin typeface="Arial"/>
                <a:ea typeface="Arial"/>
                <a:cs typeface="Arial"/>
                <a:sym typeface="Arial"/>
              </a:defRPr>
            </a:lvl2pPr>
            <a:lvl3pPr indent="-368300" lvl="2" marL="1371600" marR="0" rtl="0" algn="l">
              <a:lnSpc>
                <a:spcPct val="100000"/>
              </a:lnSpc>
              <a:spcBef>
                <a:spcPts val="700"/>
              </a:spcBef>
              <a:spcAft>
                <a:spcPts val="0"/>
              </a:spcAft>
              <a:buClr>
                <a:srgbClr val="800000"/>
              </a:buClr>
              <a:buSzPts val="2200"/>
              <a:buFont typeface="Noto Sans Symbols"/>
              <a:buChar char="▪"/>
              <a:defRPr b="0" i="0" sz="2200" u="none" cap="none" strike="noStrike">
                <a:solidFill>
                  <a:schemeClr val="dk1"/>
                </a:solidFill>
                <a:latin typeface="Arial"/>
                <a:ea typeface="Arial"/>
                <a:cs typeface="Arial"/>
                <a:sym typeface="Arial"/>
              </a:defRPr>
            </a:lvl3pPr>
            <a:lvl4pPr indent="-374650" lvl="3" marL="1828800" marR="0" rtl="0" algn="l">
              <a:lnSpc>
                <a:spcPct val="100000"/>
              </a:lnSpc>
              <a:spcBef>
                <a:spcPts val="600"/>
              </a:spcBef>
              <a:spcAft>
                <a:spcPts val="0"/>
              </a:spcAft>
              <a:buClr>
                <a:srgbClr val="800000"/>
              </a:buClr>
              <a:buSzPts val="2300"/>
              <a:buFont typeface="Arial"/>
              <a:buChar char="•"/>
              <a:defRPr b="0" i="0" sz="2000" u="none" cap="none" strike="noStrike">
                <a:solidFill>
                  <a:schemeClr val="dk1"/>
                </a:solidFill>
                <a:latin typeface="Arial"/>
                <a:ea typeface="Arial"/>
                <a:cs typeface="Arial"/>
                <a:sym typeface="Arial"/>
              </a:defRPr>
            </a:lvl4pPr>
            <a:lvl5pPr indent="-360045" lvl="4" marL="2286000" marR="0" rtl="0" algn="l">
              <a:lnSpc>
                <a:spcPct val="100000"/>
              </a:lnSpc>
              <a:spcBef>
                <a:spcPts val="600"/>
              </a:spcBef>
              <a:spcAft>
                <a:spcPts val="0"/>
              </a:spcAft>
              <a:buClr>
                <a:srgbClr val="0066FF"/>
              </a:buClr>
              <a:buSzPts val="207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lnSpc>
                <a:spcPct val="100000"/>
              </a:lnSpc>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lnSpc>
                <a:spcPct val="100000"/>
              </a:lnSpc>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lnSpc>
                <a:spcPct val="100000"/>
              </a:lnSpc>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FF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Black"/>
                <a:ea typeface="Arial Black"/>
                <a:cs typeface="Arial Black"/>
                <a:sym typeface="Arial Blac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4.png"/><Relationship Id="rId5"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4.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3.png"/><Relationship Id="rId13" Type="http://schemas.openxmlformats.org/officeDocument/2006/relationships/image" Target="../media/image3.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3.png"/><Relationship Id="rId7" Type="http://schemas.openxmlformats.org/officeDocument/2006/relationships/image" Target="../media/image27.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ctrTitle"/>
          </p:nvPr>
        </p:nvSpPr>
        <p:spPr>
          <a:xfrm>
            <a:off x="1881188" y="1176338"/>
            <a:ext cx="8286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FF0000"/>
                </a:solidFill>
              </a:rPr>
              <a:t>Model-Based Reinforcement Learning: MuZero</a:t>
            </a:r>
            <a:endParaRPr>
              <a:solidFill>
                <a:srgbClr val="FF0000"/>
              </a:solidFill>
            </a:endParaRPr>
          </a:p>
        </p:txBody>
      </p:sp>
      <p:sp>
        <p:nvSpPr>
          <p:cNvPr id="51" name="Google Shape;51;p9"/>
          <p:cNvSpPr txBox="1"/>
          <p:nvPr>
            <p:ph idx="1" type="subTitle"/>
          </p:nvPr>
        </p:nvSpPr>
        <p:spPr>
          <a:xfrm>
            <a:off x="1881188" y="2390778"/>
            <a:ext cx="8286600" cy="128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lang="en-US" sz="2000"/>
              <a:t>Navneet Singh Arora &amp; Sana Moin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cxnSp>
        <p:nvCxnSpPr>
          <p:cNvPr id="191" name="Google Shape;191;p18"/>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92" name="Google Shape;192;p18"/>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3" name="Google Shape;193;p18"/>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94" name="Google Shape;194;p18"/>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95" name="Google Shape;195;p18"/>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96" name="Google Shape;196;p18"/>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MuZero</a:t>
            </a:r>
            <a:endParaRPr>
              <a:solidFill>
                <a:srgbClr val="FF3300"/>
              </a:solidFill>
            </a:endParaRPr>
          </a:p>
        </p:txBody>
      </p:sp>
      <p:pic>
        <p:nvPicPr>
          <p:cNvPr id="197" name="Google Shape;197;p18"/>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198" name="Google Shape;198;p18"/>
          <p:cNvSpPr txBox="1"/>
          <p:nvPr/>
        </p:nvSpPr>
        <p:spPr>
          <a:xfrm>
            <a:off x="2590200" y="5997850"/>
            <a:ext cx="713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https://deepmind.com/blog/article/muzero-mastering-go-chess-shogi-and-atari-without-rules</a:t>
            </a:r>
            <a:endParaRPr sz="1000"/>
          </a:p>
        </p:txBody>
      </p:sp>
      <p:pic>
        <p:nvPicPr>
          <p:cNvPr id="199" name="Google Shape;199;p18"/>
          <p:cNvPicPr preferRelativeResize="0"/>
          <p:nvPr/>
        </p:nvPicPr>
        <p:blipFill>
          <a:blip r:embed="rId4">
            <a:alphaModFix/>
          </a:blip>
          <a:stretch>
            <a:fillRect/>
          </a:stretch>
        </p:blipFill>
        <p:spPr>
          <a:xfrm>
            <a:off x="539250" y="2134050"/>
            <a:ext cx="5240449" cy="2098365"/>
          </a:xfrm>
          <a:prstGeom prst="rect">
            <a:avLst/>
          </a:prstGeom>
          <a:noFill/>
          <a:ln>
            <a:noFill/>
          </a:ln>
        </p:spPr>
      </p:pic>
      <p:pic>
        <p:nvPicPr>
          <p:cNvPr id="200" name="Google Shape;200;p18"/>
          <p:cNvPicPr preferRelativeResize="0"/>
          <p:nvPr/>
        </p:nvPicPr>
        <p:blipFill>
          <a:blip r:embed="rId5">
            <a:alphaModFix/>
          </a:blip>
          <a:stretch>
            <a:fillRect/>
          </a:stretch>
        </p:blipFill>
        <p:spPr>
          <a:xfrm>
            <a:off x="6412300" y="2015800"/>
            <a:ext cx="5240439" cy="2098350"/>
          </a:xfrm>
          <a:prstGeom prst="rect">
            <a:avLst/>
          </a:prstGeom>
          <a:noFill/>
          <a:ln>
            <a:noFill/>
          </a:ln>
        </p:spPr>
      </p:pic>
      <p:sp>
        <p:nvSpPr>
          <p:cNvPr id="201" name="Google Shape;201;p18"/>
          <p:cNvSpPr txBox="1"/>
          <p:nvPr/>
        </p:nvSpPr>
        <p:spPr>
          <a:xfrm>
            <a:off x="2590205" y="4114150"/>
            <a:ext cx="57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a</a:t>
            </a:r>
            <a:endParaRPr sz="1000"/>
          </a:p>
        </p:txBody>
      </p:sp>
      <p:sp>
        <p:nvSpPr>
          <p:cNvPr id="202" name="Google Shape;202;p18"/>
          <p:cNvSpPr txBox="1"/>
          <p:nvPr/>
        </p:nvSpPr>
        <p:spPr>
          <a:xfrm>
            <a:off x="8742580" y="4114150"/>
            <a:ext cx="57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b</a:t>
            </a:r>
            <a:endParaRPr sz="1000"/>
          </a:p>
        </p:txBody>
      </p:sp>
      <p:sp>
        <p:nvSpPr>
          <p:cNvPr id="203" name="Google Shape;203;p18"/>
          <p:cNvSpPr txBox="1"/>
          <p:nvPr/>
        </p:nvSpPr>
        <p:spPr>
          <a:xfrm>
            <a:off x="10637075" y="4615600"/>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idx="4294967295" type="body"/>
          </p:nvPr>
        </p:nvSpPr>
        <p:spPr>
          <a:xfrm>
            <a:off x="598500" y="1371600"/>
            <a:ext cx="10269600" cy="46014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Introduction</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Prior Work</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MuZero Algorithm</a:t>
            </a:r>
            <a:endParaRPr sz="1800">
              <a:solidFill>
                <a:schemeClr val="dk1"/>
              </a:solidFill>
            </a:endParaRPr>
          </a:p>
          <a:p>
            <a:pPr indent="-336100" lvl="0" marL="399600" rtl="0" algn="l">
              <a:lnSpc>
                <a:spcPct val="115000"/>
              </a:lnSpc>
              <a:spcBef>
                <a:spcPts val="800"/>
              </a:spcBef>
              <a:spcAft>
                <a:spcPts val="0"/>
              </a:spcAft>
              <a:buSzPts val="1800"/>
              <a:buChar char="▪"/>
            </a:pPr>
            <a:r>
              <a:rPr lang="en-US" sz="1800"/>
              <a:t>Experimental Setup</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Results</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Discussion and Conclusion</a:t>
            </a:r>
            <a:endParaRPr sz="1800"/>
          </a:p>
        </p:txBody>
      </p:sp>
      <p:cxnSp>
        <p:nvCxnSpPr>
          <p:cNvPr id="209" name="Google Shape;209;p19"/>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10" name="Google Shape;210;p19"/>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11" name="Google Shape;211;p19"/>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12" name="Google Shape;212;p19"/>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13" name="Google Shape;213;p19"/>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19"/>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215" name="Google Shape;215;p19"/>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20"/>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22" name="Google Shape;222;p20"/>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23" name="Google Shape;223;p20"/>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24" name="Google Shape;224;p20"/>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25" name="Google Shape;225;p20"/>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26" name="Google Shape;226;p20"/>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en-US">
                <a:solidFill>
                  <a:srgbClr val="FF3300"/>
                </a:solidFill>
              </a:rPr>
              <a:t>Games Trained</a:t>
            </a:r>
            <a:endParaRPr>
              <a:solidFill>
                <a:srgbClr val="FF3300"/>
              </a:solidFill>
            </a:endParaRPr>
          </a:p>
        </p:txBody>
      </p:sp>
      <p:pic>
        <p:nvPicPr>
          <p:cNvPr id="227" name="Google Shape;227;p20"/>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228" name="Google Shape;228;p20"/>
          <p:cNvSpPr txBox="1"/>
          <p:nvPr/>
        </p:nvSpPr>
        <p:spPr>
          <a:xfrm>
            <a:off x="644700" y="1364125"/>
            <a:ext cx="4980000" cy="46485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US" sz="2000">
                <a:solidFill>
                  <a:schemeClr val="dk1"/>
                </a:solidFill>
              </a:rPr>
              <a:t>Grid Based Games:</a:t>
            </a:r>
            <a:endParaRPr b="1" sz="2000">
              <a:solidFill>
                <a:schemeClr val="dk1"/>
              </a:solidFill>
            </a:endParaRPr>
          </a:p>
          <a:p>
            <a:pPr indent="457200" lvl="0" marL="914400" rtl="0" algn="l">
              <a:spcBef>
                <a:spcPts val="0"/>
              </a:spcBef>
              <a:spcAft>
                <a:spcPts val="0"/>
              </a:spcAft>
              <a:buNone/>
            </a:pPr>
            <a:r>
              <a:t/>
            </a:r>
            <a:endParaRPr b="1" sz="1800">
              <a:solidFill>
                <a:schemeClr val="dk1"/>
              </a:solidFill>
            </a:endParaRPr>
          </a:p>
          <a:p>
            <a:pPr indent="457200" lvl="0" marL="914400" rtl="0" algn="l">
              <a:spcBef>
                <a:spcPts val="0"/>
              </a:spcBef>
              <a:spcAft>
                <a:spcPts val="0"/>
              </a:spcAft>
              <a:buNone/>
            </a:pPr>
            <a:r>
              <a:t/>
            </a:r>
            <a:endParaRPr b="1" sz="1800">
              <a:solidFill>
                <a:schemeClr val="dk1"/>
              </a:solidFill>
            </a:endParaRPr>
          </a:p>
          <a:p>
            <a:pPr indent="457200" lvl="0" marL="914400" rtl="0" algn="l">
              <a:spcBef>
                <a:spcPts val="0"/>
              </a:spcBef>
              <a:spcAft>
                <a:spcPts val="0"/>
              </a:spcAft>
              <a:buClr>
                <a:schemeClr val="dk1"/>
              </a:buClr>
              <a:buSzPts val="1100"/>
              <a:buFont typeface="Arial"/>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Simple Grid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Gridworld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Tic-tac-toe</a:t>
            </a:r>
            <a:endParaRPr sz="1800">
              <a:solidFill>
                <a:schemeClr val="dk1"/>
              </a:solidFill>
            </a:endParaRPr>
          </a:p>
          <a:p>
            <a:pPr indent="0" lvl="0" marL="0" rtl="0" algn="l">
              <a:spcBef>
                <a:spcPts val="0"/>
              </a:spcBef>
              <a:spcAft>
                <a:spcPts val="0"/>
              </a:spcAft>
              <a:buNone/>
            </a:pPr>
            <a:r>
              <a:t/>
            </a:r>
            <a:endParaRPr sz="1800"/>
          </a:p>
        </p:txBody>
      </p:sp>
      <p:pic>
        <p:nvPicPr>
          <p:cNvPr id="229" name="Google Shape;229;p20"/>
          <p:cNvPicPr preferRelativeResize="0"/>
          <p:nvPr/>
        </p:nvPicPr>
        <p:blipFill>
          <a:blip r:embed="rId4">
            <a:alphaModFix/>
          </a:blip>
          <a:stretch>
            <a:fillRect/>
          </a:stretch>
        </p:blipFill>
        <p:spPr>
          <a:xfrm>
            <a:off x="3226350" y="2159100"/>
            <a:ext cx="1815375" cy="759625"/>
          </a:xfrm>
          <a:prstGeom prst="rect">
            <a:avLst/>
          </a:prstGeom>
          <a:noFill/>
          <a:ln>
            <a:noFill/>
          </a:ln>
        </p:spPr>
      </p:pic>
      <p:pic>
        <p:nvPicPr>
          <p:cNvPr id="230" name="Google Shape;230;p20"/>
          <p:cNvPicPr preferRelativeResize="0"/>
          <p:nvPr/>
        </p:nvPicPr>
        <p:blipFill>
          <a:blip r:embed="rId5">
            <a:alphaModFix/>
          </a:blip>
          <a:stretch>
            <a:fillRect/>
          </a:stretch>
        </p:blipFill>
        <p:spPr>
          <a:xfrm>
            <a:off x="3226350" y="3481300"/>
            <a:ext cx="1239775" cy="1215655"/>
          </a:xfrm>
          <a:prstGeom prst="rect">
            <a:avLst/>
          </a:prstGeom>
          <a:noFill/>
          <a:ln>
            <a:noFill/>
          </a:ln>
        </p:spPr>
      </p:pic>
      <p:pic>
        <p:nvPicPr>
          <p:cNvPr id="231" name="Google Shape;231;p20"/>
          <p:cNvPicPr preferRelativeResize="0"/>
          <p:nvPr/>
        </p:nvPicPr>
        <p:blipFill rotWithShape="1">
          <a:blip r:embed="rId6">
            <a:alphaModFix/>
          </a:blip>
          <a:srcRect b="0" l="0" r="0" t="7655"/>
          <a:stretch/>
        </p:blipFill>
        <p:spPr>
          <a:xfrm>
            <a:off x="3226350" y="5113425"/>
            <a:ext cx="1729501" cy="798550"/>
          </a:xfrm>
          <a:prstGeom prst="rect">
            <a:avLst/>
          </a:prstGeom>
          <a:noFill/>
          <a:ln>
            <a:noFill/>
          </a:ln>
        </p:spPr>
      </p:pic>
      <p:sp>
        <p:nvSpPr>
          <p:cNvPr id="232" name="Google Shape;232;p20"/>
          <p:cNvSpPr txBox="1"/>
          <p:nvPr/>
        </p:nvSpPr>
        <p:spPr>
          <a:xfrm>
            <a:off x="5502075" y="1326750"/>
            <a:ext cx="4980000" cy="52026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US" sz="2000">
                <a:solidFill>
                  <a:schemeClr val="dk1"/>
                </a:solidFill>
              </a:rPr>
              <a:t>Non-</a:t>
            </a:r>
            <a:r>
              <a:rPr b="1" lang="en-US" sz="2000">
                <a:solidFill>
                  <a:schemeClr val="dk1"/>
                </a:solidFill>
              </a:rPr>
              <a:t>Grid Based Games:</a:t>
            </a:r>
            <a:endParaRPr b="1" sz="2000">
              <a:solidFill>
                <a:schemeClr val="dk1"/>
              </a:solidFill>
            </a:endParaRPr>
          </a:p>
          <a:p>
            <a:pPr indent="457200" lvl="0" marL="914400" rtl="0" algn="l">
              <a:spcBef>
                <a:spcPts val="0"/>
              </a:spcBef>
              <a:spcAft>
                <a:spcPts val="0"/>
              </a:spcAft>
              <a:buNone/>
            </a:pPr>
            <a:r>
              <a:t/>
            </a:r>
            <a:endParaRPr b="1" sz="1800">
              <a:solidFill>
                <a:schemeClr val="dk1"/>
              </a:solidFill>
            </a:endParaRPr>
          </a:p>
          <a:p>
            <a:pPr indent="457200" lvl="0" marL="914400" rtl="0" algn="l">
              <a:spcBef>
                <a:spcPts val="0"/>
              </a:spcBef>
              <a:spcAft>
                <a:spcPts val="0"/>
              </a:spcAft>
              <a:buNone/>
            </a:pPr>
            <a:r>
              <a:t/>
            </a:r>
            <a:endParaRPr b="1" sz="1800">
              <a:solidFill>
                <a:schemeClr val="dk1"/>
              </a:solidFill>
            </a:endParaRPr>
          </a:p>
          <a:p>
            <a:pPr indent="457200" lvl="0" marL="91440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Cartpole: Inverted pendulum</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Lunarlander: Land the vessel</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Twenty-One: Blackjack</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33" name="Google Shape;233;p20"/>
          <p:cNvPicPr preferRelativeResize="0"/>
          <p:nvPr/>
        </p:nvPicPr>
        <p:blipFill>
          <a:blip r:embed="rId7">
            <a:alphaModFix/>
          </a:blip>
          <a:stretch>
            <a:fillRect/>
          </a:stretch>
        </p:blipFill>
        <p:spPr>
          <a:xfrm>
            <a:off x="9179100" y="2159100"/>
            <a:ext cx="1317400" cy="1064275"/>
          </a:xfrm>
          <a:prstGeom prst="rect">
            <a:avLst/>
          </a:prstGeom>
          <a:noFill/>
          <a:ln>
            <a:noFill/>
          </a:ln>
        </p:spPr>
      </p:pic>
      <p:pic>
        <p:nvPicPr>
          <p:cNvPr id="234" name="Google Shape;234;p20"/>
          <p:cNvPicPr preferRelativeResize="0"/>
          <p:nvPr/>
        </p:nvPicPr>
        <p:blipFill>
          <a:blip r:embed="rId8">
            <a:alphaModFix/>
          </a:blip>
          <a:stretch>
            <a:fillRect/>
          </a:stretch>
        </p:blipFill>
        <p:spPr>
          <a:xfrm>
            <a:off x="9179100" y="3481300"/>
            <a:ext cx="1645000" cy="1286100"/>
          </a:xfrm>
          <a:prstGeom prst="rect">
            <a:avLst/>
          </a:prstGeom>
          <a:noFill/>
          <a:ln>
            <a:noFill/>
          </a:ln>
        </p:spPr>
      </p:pic>
      <p:pic>
        <p:nvPicPr>
          <p:cNvPr id="235" name="Google Shape;235;p20"/>
          <p:cNvPicPr preferRelativeResize="0"/>
          <p:nvPr/>
        </p:nvPicPr>
        <p:blipFill>
          <a:blip r:embed="rId9">
            <a:alphaModFix/>
          </a:blip>
          <a:stretch>
            <a:fillRect/>
          </a:stretch>
        </p:blipFill>
        <p:spPr>
          <a:xfrm>
            <a:off x="9179100" y="5113425"/>
            <a:ext cx="2590800" cy="933450"/>
          </a:xfrm>
          <a:prstGeom prst="rect">
            <a:avLst/>
          </a:prstGeom>
          <a:noFill/>
          <a:ln>
            <a:noFill/>
          </a:ln>
        </p:spPr>
      </p:pic>
      <p:sp>
        <p:nvSpPr>
          <p:cNvPr id="236" name="Google Shape;236;p20"/>
          <p:cNvSpPr txBox="1"/>
          <p:nvPr/>
        </p:nvSpPr>
        <p:spPr>
          <a:xfrm>
            <a:off x="5325700" y="5911975"/>
            <a:ext cx="11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6-11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Introduction</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Prior Work</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MuZero Algorithm</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Experimental Setup</a:t>
            </a:r>
            <a:endParaRPr sz="1800">
              <a:solidFill>
                <a:schemeClr val="dk1"/>
              </a:solidFill>
            </a:endParaRPr>
          </a:p>
          <a:p>
            <a:pPr indent="-336100" lvl="0" marL="399600" rtl="0" algn="l">
              <a:lnSpc>
                <a:spcPct val="115000"/>
              </a:lnSpc>
              <a:spcBef>
                <a:spcPts val="800"/>
              </a:spcBef>
              <a:spcAft>
                <a:spcPts val="0"/>
              </a:spcAft>
              <a:buSzPts val="1800"/>
              <a:buChar char="▪"/>
            </a:pPr>
            <a:r>
              <a:rPr lang="en-US" sz="1800"/>
              <a:t>Results</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Discussion and Conclusion</a:t>
            </a:r>
            <a:endParaRPr sz="1800"/>
          </a:p>
        </p:txBody>
      </p:sp>
      <p:cxnSp>
        <p:nvCxnSpPr>
          <p:cNvPr id="242" name="Google Shape;242;p21"/>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43" name="Google Shape;243;p21"/>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44" name="Google Shape;244;p21"/>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45" name="Google Shape;245;p21"/>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46" name="Google Shape;246;p21"/>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21"/>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248" name="Google Shape;248;p21"/>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2"/>
          <p:cNvPicPr preferRelativeResize="0"/>
          <p:nvPr/>
        </p:nvPicPr>
        <p:blipFill>
          <a:blip r:embed="rId3">
            <a:alphaModFix/>
          </a:blip>
          <a:stretch>
            <a:fillRect/>
          </a:stretch>
        </p:blipFill>
        <p:spPr>
          <a:xfrm>
            <a:off x="5216650" y="2455450"/>
            <a:ext cx="6495349" cy="3058721"/>
          </a:xfrm>
          <a:prstGeom prst="rect">
            <a:avLst/>
          </a:prstGeom>
          <a:noFill/>
          <a:ln>
            <a:noFill/>
          </a:ln>
        </p:spPr>
      </p:pic>
      <p:cxnSp>
        <p:nvCxnSpPr>
          <p:cNvPr id="255" name="Google Shape;255;p22"/>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56" name="Google Shape;256;p22"/>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57" name="Google Shape;257;p22"/>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58" name="Google Shape;258;p22"/>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59" name="Google Shape;259;p22"/>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60" name="Google Shape;260;p22"/>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Results</a:t>
            </a:r>
            <a:endParaRPr>
              <a:solidFill>
                <a:srgbClr val="FF3300"/>
              </a:solidFill>
            </a:endParaRPr>
          </a:p>
        </p:txBody>
      </p:sp>
      <p:pic>
        <p:nvPicPr>
          <p:cNvPr id="261" name="Google Shape;261;p22"/>
          <p:cNvPicPr preferRelativeResize="0"/>
          <p:nvPr/>
        </p:nvPicPr>
        <p:blipFill>
          <a:blip r:embed="rId4">
            <a:alphaModFix/>
          </a:blip>
          <a:stretch>
            <a:fillRect/>
          </a:stretch>
        </p:blipFill>
        <p:spPr>
          <a:xfrm>
            <a:off x="10637075" y="116525"/>
            <a:ext cx="1015675" cy="798550"/>
          </a:xfrm>
          <a:prstGeom prst="rect">
            <a:avLst/>
          </a:prstGeom>
          <a:noFill/>
          <a:ln>
            <a:noFill/>
          </a:ln>
        </p:spPr>
      </p:pic>
      <p:sp>
        <p:nvSpPr>
          <p:cNvPr id="262" name="Google Shape;262;p22"/>
          <p:cNvSpPr txBox="1"/>
          <p:nvPr/>
        </p:nvSpPr>
        <p:spPr>
          <a:xfrm>
            <a:off x="5166200" y="1420000"/>
            <a:ext cx="6241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rPr>
              <a:t>Total rewards per training step</a:t>
            </a:r>
            <a:endParaRPr b="1" sz="2000"/>
          </a:p>
        </p:txBody>
      </p:sp>
      <p:sp>
        <p:nvSpPr>
          <p:cNvPr id="263" name="Google Shape;263;p22"/>
          <p:cNvSpPr txBox="1"/>
          <p:nvPr/>
        </p:nvSpPr>
        <p:spPr>
          <a:xfrm>
            <a:off x="598500" y="1316075"/>
            <a:ext cx="5033100" cy="4188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1900">
                <a:solidFill>
                  <a:schemeClr val="dk1"/>
                </a:solidFill>
              </a:rPr>
              <a:t>Grid Based: </a:t>
            </a:r>
            <a:br>
              <a:rPr b="1" lang="en-US" sz="1900">
                <a:solidFill>
                  <a:schemeClr val="dk1"/>
                </a:solidFill>
              </a:rPr>
            </a:br>
            <a:endParaRPr b="1"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Simple Grid and Grid World and </a:t>
            </a:r>
            <a:r>
              <a:rPr lang="en-US" sz="1800">
                <a:solidFill>
                  <a:schemeClr val="dk1"/>
                </a:solidFill>
              </a:rPr>
              <a:t>TicTacToe</a:t>
            </a:r>
            <a:r>
              <a:rPr lang="en-US" sz="1800">
                <a:solidFill>
                  <a:schemeClr val="dk1"/>
                </a:solidFill>
              </a:rPr>
              <a:t>:</a:t>
            </a:r>
            <a:endParaRPr sz="1800">
              <a:solidFill>
                <a:schemeClr val="dk1"/>
              </a:solidFill>
            </a:endParaRPr>
          </a:p>
          <a:p>
            <a:pPr indent="-336550" lvl="1" marL="914400" rtl="0" algn="l">
              <a:lnSpc>
                <a:spcPct val="90000"/>
              </a:lnSpc>
              <a:spcBef>
                <a:spcPts val="0"/>
              </a:spcBef>
              <a:spcAft>
                <a:spcPts val="0"/>
              </a:spcAft>
              <a:buClr>
                <a:schemeClr val="dk1"/>
              </a:buClr>
              <a:buSzPts val="1700"/>
              <a:buChar char="○"/>
            </a:pPr>
            <a:r>
              <a:rPr lang="en-US" sz="1700">
                <a:solidFill>
                  <a:schemeClr val="dk1"/>
                </a:solidFill>
              </a:rPr>
              <a:t>Consistent</a:t>
            </a:r>
            <a:endParaRPr sz="17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a:p>
            <a:pPr indent="0" lvl="0" marL="0" rtl="0" algn="l">
              <a:lnSpc>
                <a:spcPct val="90000"/>
              </a:lnSpc>
              <a:spcBef>
                <a:spcPts val="0"/>
              </a:spcBef>
              <a:spcAft>
                <a:spcPts val="0"/>
              </a:spcAft>
              <a:buNone/>
            </a:pPr>
            <a:r>
              <a:rPr b="1" lang="en-US" sz="1900">
                <a:solidFill>
                  <a:schemeClr val="dk1"/>
                </a:solidFill>
              </a:rPr>
              <a:t>Non-Grid Based:</a:t>
            </a:r>
            <a:br>
              <a:rPr b="1" lang="en-US" sz="1900">
                <a:solidFill>
                  <a:schemeClr val="dk1"/>
                </a:solidFill>
              </a:rPr>
            </a:br>
            <a:endParaRPr b="1" sz="19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Cartpole: </a:t>
            </a:r>
            <a:endParaRPr sz="1800">
              <a:solidFill>
                <a:schemeClr val="dk1"/>
              </a:solidFill>
            </a:endParaRPr>
          </a:p>
          <a:p>
            <a:pPr indent="-342900" lvl="1" marL="914400" rtl="0" algn="l">
              <a:lnSpc>
                <a:spcPct val="90000"/>
              </a:lnSpc>
              <a:spcBef>
                <a:spcPts val="0"/>
              </a:spcBef>
              <a:spcAft>
                <a:spcPts val="0"/>
              </a:spcAft>
              <a:buClr>
                <a:schemeClr val="dk1"/>
              </a:buClr>
              <a:buSzPts val="1800"/>
              <a:buChar char="○"/>
            </a:pPr>
            <a:r>
              <a:rPr lang="en-US" sz="1700">
                <a:solidFill>
                  <a:schemeClr val="dk1"/>
                </a:solidFill>
              </a:rPr>
              <a:t>Sharp increase</a:t>
            </a:r>
            <a:br>
              <a:rPr lang="en-US" sz="1800">
                <a:solidFill>
                  <a:schemeClr val="dk1"/>
                </a:solidFill>
              </a:rPr>
            </a:b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Twenty-One: </a:t>
            </a:r>
            <a:endParaRPr sz="1800">
              <a:solidFill>
                <a:schemeClr val="dk1"/>
              </a:solidFill>
            </a:endParaRPr>
          </a:p>
          <a:p>
            <a:pPr indent="-342900" lvl="1" marL="914400" rtl="0" algn="l">
              <a:lnSpc>
                <a:spcPct val="90000"/>
              </a:lnSpc>
              <a:spcBef>
                <a:spcPts val="0"/>
              </a:spcBef>
              <a:spcAft>
                <a:spcPts val="0"/>
              </a:spcAft>
              <a:buClr>
                <a:schemeClr val="dk1"/>
              </a:buClr>
              <a:buSzPts val="1800"/>
              <a:buChar char="○"/>
            </a:pPr>
            <a:r>
              <a:rPr lang="en-US" sz="1700">
                <a:solidFill>
                  <a:schemeClr val="dk1"/>
                </a:solidFill>
              </a:rPr>
              <a:t>Consistent reward</a:t>
            </a:r>
            <a:br>
              <a:rPr lang="en-US" sz="1800">
                <a:solidFill>
                  <a:schemeClr val="dk1"/>
                </a:solidFill>
              </a:rPr>
            </a:b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Lunarlander: </a:t>
            </a:r>
            <a:endParaRPr sz="1800">
              <a:solidFill>
                <a:schemeClr val="dk1"/>
              </a:solidFill>
            </a:endParaRPr>
          </a:p>
          <a:p>
            <a:pPr indent="-336550" lvl="1" marL="914400" rtl="0" algn="l">
              <a:lnSpc>
                <a:spcPct val="90000"/>
              </a:lnSpc>
              <a:spcBef>
                <a:spcPts val="0"/>
              </a:spcBef>
              <a:spcAft>
                <a:spcPts val="0"/>
              </a:spcAft>
              <a:buClr>
                <a:schemeClr val="dk1"/>
              </a:buClr>
              <a:buSzPts val="1700"/>
              <a:buChar char="○"/>
            </a:pPr>
            <a:r>
              <a:rPr lang="en-US" sz="1700">
                <a:solidFill>
                  <a:schemeClr val="dk1"/>
                </a:solidFill>
              </a:rPr>
              <a:t>Small incline</a:t>
            </a:r>
            <a:endParaRPr sz="1700">
              <a:solidFill>
                <a:schemeClr val="dk1"/>
              </a:solidFill>
            </a:endParaRPr>
          </a:p>
        </p:txBody>
      </p:sp>
      <p:sp>
        <p:nvSpPr>
          <p:cNvPr id="264" name="Google Shape;264;p22"/>
          <p:cNvSpPr txBox="1"/>
          <p:nvPr/>
        </p:nvSpPr>
        <p:spPr>
          <a:xfrm>
            <a:off x="7492200" y="5643375"/>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12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cxnSp>
        <p:nvCxnSpPr>
          <p:cNvPr id="270" name="Google Shape;270;p23"/>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71" name="Google Shape;271;p23"/>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72" name="Google Shape;272;p23"/>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73" name="Google Shape;273;p23"/>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74" name="Google Shape;274;p23"/>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75" name="Google Shape;275;p23"/>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Results</a:t>
            </a:r>
            <a:endParaRPr>
              <a:solidFill>
                <a:srgbClr val="FF3300"/>
              </a:solidFill>
            </a:endParaRPr>
          </a:p>
        </p:txBody>
      </p:sp>
      <p:pic>
        <p:nvPicPr>
          <p:cNvPr id="276" name="Google Shape;276;p23"/>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277" name="Google Shape;277;p23"/>
          <p:cNvSpPr txBox="1"/>
          <p:nvPr/>
        </p:nvSpPr>
        <p:spPr>
          <a:xfrm>
            <a:off x="5470800" y="1564413"/>
            <a:ext cx="6241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rPr>
              <a:t>Total weighted loss per training step</a:t>
            </a:r>
            <a:endParaRPr b="1" sz="2000"/>
          </a:p>
        </p:txBody>
      </p:sp>
      <p:pic>
        <p:nvPicPr>
          <p:cNvPr id="278" name="Google Shape;278;p23"/>
          <p:cNvPicPr preferRelativeResize="0"/>
          <p:nvPr/>
        </p:nvPicPr>
        <p:blipFill>
          <a:blip r:embed="rId4">
            <a:alphaModFix/>
          </a:blip>
          <a:stretch>
            <a:fillRect/>
          </a:stretch>
        </p:blipFill>
        <p:spPr>
          <a:xfrm>
            <a:off x="5908772" y="2599860"/>
            <a:ext cx="5720300" cy="2693726"/>
          </a:xfrm>
          <a:prstGeom prst="rect">
            <a:avLst/>
          </a:prstGeom>
          <a:noFill/>
          <a:ln>
            <a:noFill/>
          </a:ln>
        </p:spPr>
      </p:pic>
      <p:sp>
        <p:nvSpPr>
          <p:cNvPr id="279" name="Google Shape;279;p23"/>
          <p:cNvSpPr txBox="1"/>
          <p:nvPr/>
        </p:nvSpPr>
        <p:spPr>
          <a:xfrm>
            <a:off x="539250" y="1564425"/>
            <a:ext cx="51855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Independent of the type of game</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TicTacToe: </a:t>
            </a:r>
            <a:endParaRPr sz="1800"/>
          </a:p>
          <a:p>
            <a:pPr indent="-342900" lvl="1" marL="914400" rtl="0" algn="l">
              <a:spcBef>
                <a:spcPts val="0"/>
              </a:spcBef>
              <a:spcAft>
                <a:spcPts val="0"/>
              </a:spcAft>
              <a:buSzPts val="1800"/>
              <a:buChar char="○"/>
            </a:pPr>
            <a:r>
              <a:rPr lang="en-US" sz="1800"/>
              <a:t>Fluctuates</a:t>
            </a:r>
            <a:br>
              <a:rPr lang="en-US" sz="1800"/>
            </a:br>
            <a:endParaRPr sz="1800"/>
          </a:p>
          <a:p>
            <a:pPr indent="-342900" lvl="0" marL="457200" rtl="0" algn="l">
              <a:spcBef>
                <a:spcPts val="0"/>
              </a:spcBef>
              <a:spcAft>
                <a:spcPts val="0"/>
              </a:spcAft>
              <a:buSzPts val="1800"/>
              <a:buChar char="●"/>
            </a:pPr>
            <a:r>
              <a:rPr lang="en-US" sz="1800"/>
              <a:t>GridWorld and Twenty-One: </a:t>
            </a:r>
            <a:endParaRPr sz="1800"/>
          </a:p>
          <a:p>
            <a:pPr indent="-342900" lvl="1" marL="914400" rtl="0" algn="l">
              <a:spcBef>
                <a:spcPts val="0"/>
              </a:spcBef>
              <a:spcAft>
                <a:spcPts val="0"/>
              </a:spcAft>
              <a:buSzPts val="1800"/>
              <a:buChar char="○"/>
            </a:pPr>
            <a:r>
              <a:rPr lang="en-US" sz="1800"/>
              <a:t>Decreases and then consistent</a:t>
            </a:r>
            <a:br>
              <a:rPr lang="en-US" sz="1800"/>
            </a:br>
            <a:endParaRPr sz="1800"/>
          </a:p>
          <a:p>
            <a:pPr indent="-342900" lvl="0" marL="457200" rtl="0" algn="l">
              <a:spcBef>
                <a:spcPts val="0"/>
              </a:spcBef>
              <a:spcAft>
                <a:spcPts val="0"/>
              </a:spcAft>
              <a:buSzPts val="1800"/>
              <a:buChar char="●"/>
            </a:pPr>
            <a:r>
              <a:rPr lang="en-US" sz="1800"/>
              <a:t>Simple Grid, Lunarlander and Cartpole:</a:t>
            </a:r>
            <a:endParaRPr sz="1800"/>
          </a:p>
          <a:p>
            <a:pPr indent="-342900" lvl="1" marL="914400" rtl="0" algn="l">
              <a:spcBef>
                <a:spcPts val="0"/>
              </a:spcBef>
              <a:spcAft>
                <a:spcPts val="0"/>
              </a:spcAft>
              <a:buSzPts val="1800"/>
              <a:buChar char="○"/>
            </a:pPr>
            <a:r>
              <a:rPr lang="en-US" sz="1800"/>
              <a:t>Increases and then decreases</a:t>
            </a:r>
            <a:br>
              <a:rPr lang="en-US" sz="1800"/>
            </a:br>
            <a:endParaRPr sz="1800"/>
          </a:p>
        </p:txBody>
      </p:sp>
      <p:sp>
        <p:nvSpPr>
          <p:cNvPr id="280" name="Google Shape;280;p23"/>
          <p:cNvSpPr txBox="1"/>
          <p:nvPr/>
        </p:nvSpPr>
        <p:spPr>
          <a:xfrm>
            <a:off x="8208300" y="5610913"/>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nvSpPr>
        <p:spPr>
          <a:xfrm>
            <a:off x="6578425" y="4703575"/>
            <a:ext cx="391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7" name="Google Shape;287;p24"/>
          <p:cNvPicPr preferRelativeResize="0"/>
          <p:nvPr/>
        </p:nvPicPr>
        <p:blipFill>
          <a:blip r:embed="rId3">
            <a:alphaModFix/>
          </a:blip>
          <a:stretch>
            <a:fillRect/>
          </a:stretch>
        </p:blipFill>
        <p:spPr>
          <a:xfrm>
            <a:off x="6932750" y="2893000"/>
            <a:ext cx="3064600" cy="2648350"/>
          </a:xfrm>
          <a:prstGeom prst="rect">
            <a:avLst/>
          </a:prstGeom>
          <a:noFill/>
          <a:ln>
            <a:noFill/>
          </a:ln>
        </p:spPr>
      </p:pic>
      <p:cxnSp>
        <p:nvCxnSpPr>
          <p:cNvPr id="288" name="Google Shape;288;p24"/>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89" name="Google Shape;289;p24"/>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0" name="Google Shape;290;p24"/>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291" name="Google Shape;291;p24"/>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292" name="Google Shape;292;p24"/>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293" name="Google Shape;293;p24"/>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Latent Space Representation</a:t>
            </a:r>
            <a:endParaRPr>
              <a:solidFill>
                <a:srgbClr val="FF3300"/>
              </a:solidFill>
            </a:endParaRPr>
          </a:p>
        </p:txBody>
      </p:sp>
      <p:pic>
        <p:nvPicPr>
          <p:cNvPr id="294" name="Google Shape;294;p24"/>
          <p:cNvPicPr preferRelativeResize="0"/>
          <p:nvPr/>
        </p:nvPicPr>
        <p:blipFill>
          <a:blip r:embed="rId4">
            <a:alphaModFix/>
          </a:blip>
          <a:stretch>
            <a:fillRect/>
          </a:stretch>
        </p:blipFill>
        <p:spPr>
          <a:xfrm>
            <a:off x="10637075" y="116525"/>
            <a:ext cx="1015675" cy="798550"/>
          </a:xfrm>
          <a:prstGeom prst="rect">
            <a:avLst/>
          </a:prstGeom>
          <a:noFill/>
          <a:ln>
            <a:noFill/>
          </a:ln>
        </p:spPr>
      </p:pic>
      <p:pic>
        <p:nvPicPr>
          <p:cNvPr id="295" name="Google Shape;295;p24"/>
          <p:cNvPicPr preferRelativeResize="0"/>
          <p:nvPr/>
        </p:nvPicPr>
        <p:blipFill>
          <a:blip r:embed="rId5">
            <a:alphaModFix/>
          </a:blip>
          <a:stretch>
            <a:fillRect/>
          </a:stretch>
        </p:blipFill>
        <p:spPr>
          <a:xfrm>
            <a:off x="993305" y="2634625"/>
            <a:ext cx="3502696" cy="3216625"/>
          </a:xfrm>
          <a:prstGeom prst="rect">
            <a:avLst/>
          </a:prstGeom>
          <a:noFill/>
          <a:ln>
            <a:noFill/>
          </a:ln>
        </p:spPr>
      </p:pic>
      <p:sp>
        <p:nvSpPr>
          <p:cNvPr id="296" name="Google Shape;296;p24"/>
          <p:cNvSpPr txBox="1"/>
          <p:nvPr/>
        </p:nvSpPr>
        <p:spPr>
          <a:xfrm>
            <a:off x="728775" y="1242650"/>
            <a:ext cx="11113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Mountain Car game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Visualize latent space representation of embeddings after Principal Component Analysis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Agent covers the entire latent space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Dynamically close states grouped</a:t>
            </a:r>
            <a:endParaRPr sz="1800">
              <a:solidFill>
                <a:schemeClr val="dk1"/>
              </a:solidFill>
            </a:endParaRPr>
          </a:p>
        </p:txBody>
      </p:sp>
      <p:sp>
        <p:nvSpPr>
          <p:cNvPr id="297" name="Google Shape;297;p24"/>
          <p:cNvSpPr txBox="1"/>
          <p:nvPr/>
        </p:nvSpPr>
        <p:spPr>
          <a:xfrm>
            <a:off x="256525" y="5750250"/>
            <a:ext cx="10236000" cy="369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US" sz="1200"/>
              <a:t>       Fig.14  Value estimate plot									Fig. 15: 4D latent space representation</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Introduction</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Prior Work</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MuZero Algorithm</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Experiment Setup</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Results</a:t>
            </a:r>
            <a:endParaRPr sz="1800">
              <a:solidFill>
                <a:schemeClr val="dk1"/>
              </a:solidFill>
            </a:endParaRPr>
          </a:p>
          <a:p>
            <a:pPr indent="-336100" lvl="0" marL="399600" rtl="0" algn="l">
              <a:lnSpc>
                <a:spcPct val="115000"/>
              </a:lnSpc>
              <a:spcBef>
                <a:spcPts val="800"/>
              </a:spcBef>
              <a:spcAft>
                <a:spcPts val="0"/>
              </a:spcAft>
              <a:buSzPts val="1800"/>
              <a:buChar char="▪"/>
            </a:pPr>
            <a:r>
              <a:rPr lang="en-US" sz="1800"/>
              <a:t>Discussion and Conclusion</a:t>
            </a:r>
            <a:endParaRPr sz="1800"/>
          </a:p>
        </p:txBody>
      </p:sp>
      <p:cxnSp>
        <p:nvCxnSpPr>
          <p:cNvPr id="303" name="Google Shape;303;p25"/>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04" name="Google Shape;304;p25"/>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05" name="Google Shape;305;p25"/>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06" name="Google Shape;306;p25"/>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07" name="Google Shape;307;p25"/>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08" name="Google Shape;308;p25"/>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309" name="Google Shape;309;p25"/>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cxnSp>
        <p:nvCxnSpPr>
          <p:cNvPr id="315" name="Google Shape;315;p26"/>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16" name="Google Shape;316;p26"/>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17" name="Google Shape;317;p26"/>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18" name="Google Shape;318;p26"/>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19" name="Google Shape;319;p26"/>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20" name="Google Shape;320;p26"/>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Discussion</a:t>
            </a:r>
            <a:endParaRPr>
              <a:solidFill>
                <a:srgbClr val="FF3300"/>
              </a:solidFill>
            </a:endParaRPr>
          </a:p>
        </p:txBody>
      </p:sp>
      <p:pic>
        <p:nvPicPr>
          <p:cNvPr id="321" name="Google Shape;321;p26"/>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322" name="Google Shape;322;p26"/>
          <p:cNvSpPr txBox="1"/>
          <p:nvPr/>
        </p:nvSpPr>
        <p:spPr>
          <a:xfrm>
            <a:off x="663375" y="1298725"/>
            <a:ext cx="109317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Multiple aspects of a game </a:t>
            </a:r>
            <a:r>
              <a:rPr lang="en-US" sz="1800">
                <a:solidFill>
                  <a:schemeClr val="dk1"/>
                </a:solidFill>
              </a:rPr>
              <a:t>involved</a:t>
            </a:r>
            <a:r>
              <a:rPr lang="en-US" sz="1800">
                <a:solidFill>
                  <a:schemeClr val="dk1"/>
                </a:solidFill>
              </a:rPr>
              <a:t> in learning</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Grid type</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Complexity</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Draw in a game</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Latent space representation and interpretability can aid in future research and development</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cxnSp>
        <p:nvCxnSpPr>
          <p:cNvPr id="328" name="Google Shape;328;p27"/>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27"/>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30" name="Google Shape;330;p27"/>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31" name="Google Shape;331;p27"/>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32" name="Google Shape;332;p27"/>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27"/>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Discussion: Strengths</a:t>
            </a:r>
            <a:endParaRPr>
              <a:solidFill>
                <a:srgbClr val="FF3300"/>
              </a:solidFill>
            </a:endParaRPr>
          </a:p>
        </p:txBody>
      </p:sp>
      <p:pic>
        <p:nvPicPr>
          <p:cNvPr id="334" name="Google Shape;334;p27"/>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335" name="Google Shape;335;p27"/>
          <p:cNvSpPr txBox="1"/>
          <p:nvPr/>
        </p:nvSpPr>
        <p:spPr>
          <a:xfrm>
            <a:off x="663375" y="1298725"/>
            <a:ext cx="10931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The MuZero algorithm: state-of-the-art performance with less information</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Intermediary information computed through the hidden states. </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Past observations utilized to improve hidden state, policy, and value computation before action</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Better generalization than predecessor algorithms</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4294967295" type="body"/>
          </p:nvPr>
        </p:nvSpPr>
        <p:spPr>
          <a:xfrm>
            <a:off x="598500" y="1379775"/>
            <a:ext cx="8682000" cy="45852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SzPts val="1800"/>
              <a:buChar char="▪"/>
            </a:pPr>
            <a:r>
              <a:rPr lang="en-US" sz="1800"/>
              <a:t>Introduction</a:t>
            </a:r>
            <a:endParaRPr sz="1800"/>
          </a:p>
          <a:p>
            <a:pPr indent="-336100" lvl="0" marL="399600" rtl="0" algn="l">
              <a:lnSpc>
                <a:spcPct val="115000"/>
              </a:lnSpc>
              <a:spcBef>
                <a:spcPts val="800"/>
              </a:spcBef>
              <a:spcAft>
                <a:spcPts val="0"/>
              </a:spcAft>
              <a:buSzPts val="1800"/>
              <a:buChar char="▪"/>
            </a:pPr>
            <a:r>
              <a:rPr lang="en-US" sz="1800"/>
              <a:t>Prior Work</a:t>
            </a:r>
            <a:endParaRPr sz="1800"/>
          </a:p>
          <a:p>
            <a:pPr indent="-336100" lvl="0" marL="399600" rtl="0" algn="l">
              <a:lnSpc>
                <a:spcPct val="115000"/>
              </a:lnSpc>
              <a:spcBef>
                <a:spcPts val="800"/>
              </a:spcBef>
              <a:spcAft>
                <a:spcPts val="0"/>
              </a:spcAft>
              <a:buSzPts val="1800"/>
              <a:buChar char="▪"/>
            </a:pPr>
            <a:r>
              <a:rPr lang="en-US" sz="1800"/>
              <a:t>MuZero Algorithm</a:t>
            </a:r>
            <a:endParaRPr sz="1800"/>
          </a:p>
          <a:p>
            <a:pPr indent="-336100" lvl="0" marL="399600" rtl="0" algn="l">
              <a:lnSpc>
                <a:spcPct val="115000"/>
              </a:lnSpc>
              <a:spcBef>
                <a:spcPts val="800"/>
              </a:spcBef>
              <a:spcAft>
                <a:spcPts val="0"/>
              </a:spcAft>
              <a:buSzPts val="1800"/>
              <a:buChar char="▪"/>
            </a:pPr>
            <a:r>
              <a:rPr lang="en-US" sz="1800"/>
              <a:t>Experimental Setup</a:t>
            </a:r>
            <a:endParaRPr sz="1800"/>
          </a:p>
          <a:p>
            <a:pPr indent="-336100" lvl="0" marL="399600" rtl="0" algn="l">
              <a:lnSpc>
                <a:spcPct val="115000"/>
              </a:lnSpc>
              <a:spcBef>
                <a:spcPts val="800"/>
              </a:spcBef>
              <a:spcAft>
                <a:spcPts val="0"/>
              </a:spcAft>
              <a:buSzPts val="1800"/>
              <a:buChar char="▪"/>
            </a:pPr>
            <a:r>
              <a:rPr lang="en-US" sz="1800"/>
              <a:t>Results</a:t>
            </a:r>
            <a:endParaRPr sz="1800"/>
          </a:p>
          <a:p>
            <a:pPr indent="-336100" lvl="0" marL="399600" rtl="0" algn="l">
              <a:lnSpc>
                <a:spcPct val="115000"/>
              </a:lnSpc>
              <a:spcBef>
                <a:spcPts val="800"/>
              </a:spcBef>
              <a:spcAft>
                <a:spcPts val="0"/>
              </a:spcAft>
              <a:buSzPts val="1800"/>
              <a:buChar char="▪"/>
            </a:pPr>
            <a:r>
              <a:rPr lang="en-US" sz="1800"/>
              <a:t>Discussion and Conclusion</a:t>
            </a:r>
            <a:endParaRPr sz="1800"/>
          </a:p>
        </p:txBody>
      </p:sp>
      <p:sp>
        <p:nvSpPr>
          <p:cNvPr id="57" name="Google Shape;57;p10"/>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sp>
        <p:nvSpPr>
          <p:cNvPr id="58" name="Google Shape;58;p10"/>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9" name="Google Shape;59;p10"/>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60" name="Google Shape;60;p10"/>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61" name="Google Shape;61;p10"/>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cxnSp>
        <p:nvCxnSpPr>
          <p:cNvPr id="62" name="Google Shape;62;p10"/>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pic>
        <p:nvPicPr>
          <p:cNvPr id="63" name="Google Shape;63;p10"/>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cxnSp>
        <p:nvCxnSpPr>
          <p:cNvPr id="341" name="Google Shape;341;p28"/>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42" name="Google Shape;342;p28"/>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43" name="Google Shape;343;p28"/>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44" name="Google Shape;344;p28"/>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45" name="Google Shape;345;p28"/>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28"/>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Discussion: Weaknesses</a:t>
            </a:r>
            <a:endParaRPr>
              <a:solidFill>
                <a:srgbClr val="FF3300"/>
              </a:solidFill>
            </a:endParaRPr>
          </a:p>
        </p:txBody>
      </p:sp>
      <p:pic>
        <p:nvPicPr>
          <p:cNvPr id="347" name="Google Shape;347;p28"/>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348" name="Google Shape;348;p28"/>
          <p:cNvSpPr txBox="1"/>
          <p:nvPr/>
        </p:nvSpPr>
        <p:spPr>
          <a:xfrm>
            <a:off x="663375" y="1298725"/>
            <a:ext cx="10931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Real-time weight updates: </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Computationally expensive</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Non-intuitive to understand how environment learns</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Hidden states computation is a black-box</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cxnSp>
        <p:nvCxnSpPr>
          <p:cNvPr id="354" name="Google Shape;354;p29"/>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55" name="Google Shape;355;p29"/>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56" name="Google Shape;356;p29"/>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57" name="Google Shape;357;p29"/>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58" name="Google Shape;358;p29"/>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59" name="Google Shape;359;p29"/>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Conclusion</a:t>
            </a:r>
            <a:endParaRPr>
              <a:solidFill>
                <a:srgbClr val="FF3300"/>
              </a:solidFill>
            </a:endParaRPr>
          </a:p>
        </p:txBody>
      </p:sp>
      <p:pic>
        <p:nvPicPr>
          <p:cNvPr id="360" name="Google Shape;360;p29"/>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361" name="Google Shape;361;p29"/>
          <p:cNvSpPr txBox="1"/>
          <p:nvPr/>
        </p:nvSpPr>
        <p:spPr>
          <a:xfrm>
            <a:off x="644700" y="1177250"/>
            <a:ext cx="106608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Properties of MuZero algorithm and predecessor algorithms  </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Analyzed games and their execution results</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Visual representation of latent space </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Analyzed the strengths and weaknesses of Muzero</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Future work:</a:t>
            </a:r>
            <a:r>
              <a:rPr lang="en-US" sz="1800">
                <a:solidFill>
                  <a:schemeClr val="dk1"/>
                </a:solidFill>
              </a:rPr>
              <a:t> multiple outcome possibility, possibility of application on non-game scenarios</a:t>
            </a:r>
            <a:br>
              <a:rPr lang="en-US" sz="1800">
                <a:solidFill>
                  <a:schemeClr val="dk1"/>
                </a:solidFill>
              </a:rPr>
            </a:b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cxnSp>
        <p:nvCxnSpPr>
          <p:cNvPr id="367" name="Google Shape;367;p30"/>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68" name="Google Shape;368;p30"/>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69" name="Google Shape;369;p30"/>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70" name="Google Shape;370;p30"/>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71" name="Google Shape;371;p30"/>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72" name="Google Shape;372;p30"/>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References</a:t>
            </a:r>
            <a:endParaRPr>
              <a:solidFill>
                <a:srgbClr val="FF3300"/>
              </a:solidFill>
            </a:endParaRPr>
          </a:p>
        </p:txBody>
      </p:sp>
      <p:pic>
        <p:nvPicPr>
          <p:cNvPr id="373" name="Google Shape;373;p30"/>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374" name="Google Shape;374;p30"/>
          <p:cNvSpPr txBox="1"/>
          <p:nvPr/>
        </p:nvSpPr>
        <p:spPr>
          <a:xfrm>
            <a:off x="700750" y="1336100"/>
            <a:ext cx="109521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[1] https://en.chessbase.com/post/muzero-figures-out-chess-rules-and-all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a:t>
            </a:r>
            <a:r>
              <a:rPr lang="en-US">
                <a:solidFill>
                  <a:schemeClr val="dk1"/>
                </a:solidFill>
              </a:rPr>
              <a:t>2] Joery A. de Vries, Ken S. Voskuil, Thomas M. Moerland, and AskePlaat. Visualizing muzero models. CoRR, abs/2102.12924, 2021.</a:t>
            </a:r>
            <a:br>
              <a:rPr lang="en-US">
                <a:solidFill>
                  <a:schemeClr val="dk1"/>
                </a:solidFill>
              </a:rPr>
            </a:br>
            <a:endParaRPr>
              <a:solidFill>
                <a:schemeClr val="dk1"/>
              </a:solidFill>
            </a:endParaRPr>
          </a:p>
          <a:p>
            <a:pPr indent="0" lvl="0" marL="0" rtl="0" algn="l">
              <a:spcBef>
                <a:spcPts val="0"/>
              </a:spcBef>
              <a:spcAft>
                <a:spcPts val="0"/>
              </a:spcAft>
              <a:buNone/>
            </a:pPr>
            <a:r>
              <a:rPr lang="en-US">
                <a:solidFill>
                  <a:schemeClr val="dk1"/>
                </a:solidFill>
              </a:rPr>
              <a:t>[3] Julian Schrittwieser, Ioannis Antonoglou, Thomas Hubert, Karen Simonyan, Laurent Sifre, Simon Schmitt, Arthur Guez, Edward Lockhart,Demis Hassabis, Thore Graepel, et al. Mastering atari, go, chess and shogi by planning with a learned model. Nature, 588(7839):604–609, 2020.</a:t>
            </a:r>
            <a:br>
              <a:rPr lang="en-US">
                <a:solidFill>
                  <a:schemeClr val="dk1"/>
                </a:solidFill>
              </a:rPr>
            </a:br>
            <a:endParaRPr>
              <a:solidFill>
                <a:schemeClr val="dk1"/>
              </a:solidFill>
            </a:endParaRPr>
          </a:p>
          <a:p>
            <a:pPr indent="0" lvl="0" marL="0" rtl="0" algn="l">
              <a:spcBef>
                <a:spcPts val="0"/>
              </a:spcBef>
              <a:spcAft>
                <a:spcPts val="0"/>
              </a:spcAft>
              <a:buNone/>
            </a:pPr>
            <a:r>
              <a:rPr lang="en-US">
                <a:solidFill>
                  <a:schemeClr val="dk1"/>
                </a:solidFill>
              </a:rPr>
              <a:t>[4] David Silver, Aja Huang, Chris J Maddison, Arthur Guez, Laurent Sifre, George Van Den Driessche, Julian Schrittwieser, Ioannis Antonoglou, Veda Panneershelvam, Marc Lanctot, et al. Mastering the game of go with deep neural networks and tree search. nature, 529(7587):484–489, 2016.</a:t>
            </a:r>
            <a:br>
              <a:rPr lang="en-US">
                <a:solidFill>
                  <a:schemeClr val="dk1"/>
                </a:solidFill>
              </a:rPr>
            </a:br>
            <a:endParaRPr>
              <a:solidFill>
                <a:schemeClr val="dk1"/>
              </a:solidFill>
            </a:endParaRPr>
          </a:p>
          <a:p>
            <a:pPr indent="0" lvl="0" marL="0" rtl="0" algn="l">
              <a:spcBef>
                <a:spcPts val="0"/>
              </a:spcBef>
              <a:spcAft>
                <a:spcPts val="0"/>
              </a:spcAft>
              <a:buNone/>
            </a:pPr>
            <a:r>
              <a:rPr lang="en-US">
                <a:solidFill>
                  <a:schemeClr val="dk1"/>
                </a:solidFill>
              </a:rPr>
              <a:t>[5] David Silver, Thomas Hubert, Julian Schrittwieser, Ioannis Antonoglou, Matthew Lai, Arthur Guez, Marc Lanctot, Laurent Sifre, Dharshan Kumaran, Thore Graepel, et al. A general reinforcement learning algorithm that masters chess, shogi, and go through self-play. Science, 362(6419):1140–1144, 2018.</a:t>
            </a:r>
            <a:br>
              <a:rPr lang="en-US">
                <a:solidFill>
                  <a:schemeClr val="dk1"/>
                </a:solidFill>
              </a:rPr>
            </a:br>
            <a:endParaRPr>
              <a:solidFill>
                <a:schemeClr val="dk1"/>
              </a:solidFill>
            </a:endParaRPr>
          </a:p>
          <a:p>
            <a:pPr indent="0" lvl="0" marL="0" rtl="0" algn="l">
              <a:spcBef>
                <a:spcPts val="0"/>
              </a:spcBef>
              <a:spcAft>
                <a:spcPts val="0"/>
              </a:spcAft>
              <a:buNone/>
            </a:pPr>
            <a:r>
              <a:rPr lang="en-US">
                <a:solidFill>
                  <a:schemeClr val="dk1"/>
                </a:solidFill>
              </a:rPr>
              <a:t>[6] David Silver, Julian Schrittwieser, Karen Simonyan, Ioannis Antonoglou, Aja Huang, Arthur Guez, Thomas Hubert, Lucas Baker, Matthew Lai, Adrian Bolton, et al. Mastering the game of go without human knowledge. nature, 550(7676):354–359, 2017</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[7] Greg Brockman, Vicki Cheung, Ludwig Pettersson, Jonas Schneider, John Schulman, Jie Tang, and Wojciech Zaremba. Openai gym, 2016.</a:t>
            </a:r>
            <a:br>
              <a:rPr lang="en-US">
                <a:solidFill>
                  <a:schemeClr val="dk1"/>
                </a:solidFill>
              </a:rPr>
            </a:b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1"/>
          <p:cNvSpPr txBox="1"/>
          <p:nvPr>
            <p:ph idx="4294967295" type="body"/>
          </p:nvPr>
        </p:nvSpPr>
        <p:spPr>
          <a:xfrm>
            <a:off x="598500" y="1371600"/>
            <a:ext cx="11054400" cy="4473600"/>
          </a:xfrm>
          <a:prstGeom prst="rect">
            <a:avLst/>
          </a:prstGeom>
          <a:noFill/>
          <a:ln>
            <a:noFill/>
          </a:ln>
        </p:spPr>
        <p:txBody>
          <a:bodyPr anchorCtr="0" anchor="ctr" bIns="45700" lIns="91425" spcFirstLastPara="1" rIns="91425" wrap="square" tIns="45700">
            <a:noAutofit/>
          </a:bodyPr>
          <a:lstStyle/>
          <a:p>
            <a:pPr indent="-399600" lvl="0" marL="399600" rtl="0" algn="ctr">
              <a:lnSpc>
                <a:spcPct val="100000"/>
              </a:lnSpc>
              <a:spcBef>
                <a:spcPts val="0"/>
              </a:spcBef>
              <a:spcAft>
                <a:spcPts val="0"/>
              </a:spcAft>
              <a:buSzPts val="2800"/>
              <a:buFont typeface="Noto Sans Symbols"/>
              <a:buNone/>
            </a:pPr>
            <a:r>
              <a:t/>
            </a:r>
            <a:endParaRPr sz="1800"/>
          </a:p>
          <a:p>
            <a:pPr indent="-399600" lvl="0" marL="399600" rtl="0" algn="ctr">
              <a:lnSpc>
                <a:spcPct val="100000"/>
              </a:lnSpc>
              <a:spcBef>
                <a:spcPts val="800"/>
              </a:spcBef>
              <a:spcAft>
                <a:spcPts val="0"/>
              </a:spcAft>
              <a:buSzPts val="2800"/>
              <a:buFont typeface="Noto Sans Symbols"/>
              <a:buNone/>
            </a:pPr>
            <a:r>
              <a:rPr lang="en-US" sz="1800"/>
              <a:t>Thank you for your attention.</a:t>
            </a:r>
            <a:endParaRPr sz="1800"/>
          </a:p>
          <a:p>
            <a:pPr indent="-399600" lvl="0" marL="399600" rtl="0" algn="ctr">
              <a:lnSpc>
                <a:spcPct val="100000"/>
              </a:lnSpc>
              <a:spcBef>
                <a:spcPts val="800"/>
              </a:spcBef>
              <a:spcAft>
                <a:spcPts val="0"/>
              </a:spcAft>
              <a:buSzPts val="2800"/>
              <a:buFont typeface="Noto Sans Symbols"/>
              <a:buNone/>
            </a:pPr>
            <a:r>
              <a:rPr lang="en-US" sz="1800"/>
              <a:t>Any questions?</a:t>
            </a:r>
            <a:endParaRPr sz="1800"/>
          </a:p>
          <a:p>
            <a:pPr indent="-399600" lvl="0" marL="399600" rtl="0" algn="ctr">
              <a:lnSpc>
                <a:spcPct val="100000"/>
              </a:lnSpc>
              <a:spcBef>
                <a:spcPts val="800"/>
              </a:spcBef>
              <a:spcAft>
                <a:spcPts val="0"/>
              </a:spcAft>
              <a:buSzPts val="2800"/>
              <a:buFont typeface="Noto Sans Symbols"/>
              <a:buNone/>
            </a:pPr>
            <a:r>
              <a:t/>
            </a:r>
            <a:endParaRPr sz="1800"/>
          </a:p>
          <a:p>
            <a:pPr indent="0" lvl="0" marL="0" rtl="0" algn="l">
              <a:lnSpc>
                <a:spcPct val="100000"/>
              </a:lnSpc>
              <a:spcBef>
                <a:spcPts val="800"/>
              </a:spcBef>
              <a:spcAft>
                <a:spcPts val="0"/>
              </a:spcAft>
              <a:buSzPts val="2800"/>
              <a:buFont typeface="Noto Sans Symbols"/>
              <a:buNone/>
            </a:pPr>
            <a:r>
              <a:t/>
            </a:r>
            <a:endParaRPr sz="1800"/>
          </a:p>
          <a:p>
            <a:pPr indent="0" lvl="0" marL="0" rtl="0" algn="l">
              <a:lnSpc>
                <a:spcPct val="100000"/>
              </a:lnSpc>
              <a:spcBef>
                <a:spcPts val="800"/>
              </a:spcBef>
              <a:spcAft>
                <a:spcPts val="0"/>
              </a:spcAft>
              <a:buSzPts val="2800"/>
              <a:buNone/>
            </a:pPr>
            <a:r>
              <a:t/>
            </a:r>
            <a:endParaRPr sz="1800"/>
          </a:p>
        </p:txBody>
      </p:sp>
      <p:cxnSp>
        <p:nvCxnSpPr>
          <p:cNvPr id="380" name="Google Shape;380;p31"/>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81" name="Google Shape;381;p31"/>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82" name="Google Shape;382;p31"/>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83" name="Google Shape;383;p31"/>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84" name="Google Shape;384;p31"/>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85" name="Google Shape;385;p31"/>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The End</a:t>
            </a:r>
            <a:endParaRPr>
              <a:solidFill>
                <a:srgbClr val="FF3300"/>
              </a:solidFill>
            </a:endParaRPr>
          </a:p>
        </p:txBody>
      </p:sp>
      <p:pic>
        <p:nvPicPr>
          <p:cNvPr id="386" name="Google Shape;386;p31"/>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cxnSp>
        <p:nvCxnSpPr>
          <p:cNvPr id="392" name="Google Shape;392;p32"/>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93" name="Google Shape;393;p32"/>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94" name="Google Shape;394;p32"/>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395" name="Google Shape;395;p32"/>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396" name="Google Shape;396;p32"/>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397" name="Google Shape;397;p32"/>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Appendix</a:t>
            </a:r>
            <a:endParaRPr>
              <a:solidFill>
                <a:srgbClr val="FF3300"/>
              </a:solidFill>
            </a:endParaRPr>
          </a:p>
        </p:txBody>
      </p:sp>
      <p:pic>
        <p:nvPicPr>
          <p:cNvPr id="398" name="Google Shape;398;p32"/>
          <p:cNvPicPr preferRelativeResize="0"/>
          <p:nvPr/>
        </p:nvPicPr>
        <p:blipFill>
          <a:blip r:embed="rId3">
            <a:alphaModFix/>
          </a:blip>
          <a:stretch>
            <a:fillRect/>
          </a:stretch>
        </p:blipFill>
        <p:spPr>
          <a:xfrm>
            <a:off x="10637075" y="116525"/>
            <a:ext cx="1015675" cy="798550"/>
          </a:xfrm>
          <a:prstGeom prst="rect">
            <a:avLst/>
          </a:prstGeom>
          <a:noFill/>
          <a:ln>
            <a:noFill/>
          </a:ln>
        </p:spPr>
      </p:pic>
      <p:pic>
        <p:nvPicPr>
          <p:cNvPr id="399" name="Google Shape;399;p32"/>
          <p:cNvPicPr preferRelativeResize="0"/>
          <p:nvPr/>
        </p:nvPicPr>
        <p:blipFill>
          <a:blip r:embed="rId4">
            <a:alphaModFix/>
          </a:blip>
          <a:stretch>
            <a:fillRect/>
          </a:stretch>
        </p:blipFill>
        <p:spPr>
          <a:xfrm>
            <a:off x="1559973" y="2450575"/>
            <a:ext cx="7784224" cy="2811800"/>
          </a:xfrm>
          <a:prstGeom prst="rect">
            <a:avLst/>
          </a:prstGeom>
          <a:noFill/>
          <a:ln>
            <a:noFill/>
          </a:ln>
        </p:spPr>
      </p:pic>
      <p:sp>
        <p:nvSpPr>
          <p:cNvPr id="400" name="Google Shape;400;p32"/>
          <p:cNvSpPr txBox="1"/>
          <p:nvPr>
            <p:ph type="title"/>
          </p:nvPr>
        </p:nvSpPr>
        <p:spPr>
          <a:xfrm>
            <a:off x="1513650" y="1612375"/>
            <a:ext cx="916470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None/>
            </a:pPr>
            <a:r>
              <a:rPr lang="en-US" sz="3000">
                <a:solidFill>
                  <a:srgbClr val="FF3300"/>
                </a:solidFill>
              </a:rPr>
              <a:t>Hyperparameters</a:t>
            </a:r>
            <a:endParaRPr sz="3000">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idx="4294967295" type="body"/>
          </p:nvPr>
        </p:nvSpPr>
        <p:spPr>
          <a:xfrm>
            <a:off x="598500" y="1371600"/>
            <a:ext cx="10269600" cy="45852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SzPts val="1800"/>
              <a:buChar char="▪"/>
            </a:pPr>
            <a:r>
              <a:rPr lang="en-US" sz="1800"/>
              <a:t>Introduction</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Prior Work</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MuZero Algorithm</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Experimental Setup</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Results</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Discussion and Conclusion</a:t>
            </a:r>
            <a:endParaRPr sz="1800"/>
          </a:p>
        </p:txBody>
      </p:sp>
      <p:cxnSp>
        <p:nvCxnSpPr>
          <p:cNvPr id="69" name="Google Shape;69;p11"/>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70" name="Google Shape;70;p11"/>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71" name="Google Shape;71;p11"/>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72" name="Google Shape;72;p11"/>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73" name="Google Shape;73;p11"/>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74" name="Google Shape;74;p11"/>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75" name="Google Shape;75;p11"/>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cxnSp>
        <p:nvCxnSpPr>
          <p:cNvPr id="80" name="Google Shape;80;p12"/>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81" name="Google Shape;81;p12"/>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82" name="Google Shape;82;p12"/>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83" name="Google Shape;83;p12"/>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84" name="Google Shape;84;p12"/>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85" name="Google Shape;85;p12"/>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Introduction</a:t>
            </a:r>
            <a:endParaRPr>
              <a:solidFill>
                <a:srgbClr val="FF3300"/>
              </a:solidFill>
            </a:endParaRPr>
          </a:p>
        </p:txBody>
      </p:sp>
      <p:pic>
        <p:nvPicPr>
          <p:cNvPr id="86" name="Google Shape;86;p12"/>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87" name="Google Shape;87;p12"/>
          <p:cNvSpPr txBox="1"/>
          <p:nvPr/>
        </p:nvSpPr>
        <p:spPr>
          <a:xfrm>
            <a:off x="598500" y="1347750"/>
            <a:ext cx="9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8" name="Google Shape;88;p12"/>
          <p:cNvPicPr preferRelativeResize="0"/>
          <p:nvPr/>
        </p:nvPicPr>
        <p:blipFill>
          <a:blip r:embed="rId4">
            <a:alphaModFix/>
          </a:blip>
          <a:stretch>
            <a:fillRect/>
          </a:stretch>
        </p:blipFill>
        <p:spPr>
          <a:xfrm>
            <a:off x="7482350" y="1747950"/>
            <a:ext cx="3661900" cy="2436825"/>
          </a:xfrm>
          <a:prstGeom prst="rect">
            <a:avLst/>
          </a:prstGeom>
          <a:noFill/>
          <a:ln>
            <a:noFill/>
          </a:ln>
        </p:spPr>
      </p:pic>
      <p:sp>
        <p:nvSpPr>
          <p:cNvPr id="89" name="Google Shape;89;p12"/>
          <p:cNvSpPr txBox="1"/>
          <p:nvPr/>
        </p:nvSpPr>
        <p:spPr>
          <a:xfrm>
            <a:off x="10879200" y="4255275"/>
            <a:ext cx="33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[1]</a:t>
            </a:r>
            <a:endParaRPr/>
          </a:p>
        </p:txBody>
      </p:sp>
      <p:sp>
        <p:nvSpPr>
          <p:cNvPr id="90" name="Google Shape;90;p12"/>
          <p:cNvSpPr txBox="1"/>
          <p:nvPr/>
        </p:nvSpPr>
        <p:spPr>
          <a:xfrm>
            <a:off x="598500" y="1490875"/>
            <a:ext cx="6319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Model-Free Reinforcement Learning</a:t>
            </a:r>
            <a:endParaRPr sz="1800"/>
          </a:p>
          <a:p>
            <a:pPr indent="-342900" lvl="1" marL="914400" rtl="0" algn="l">
              <a:spcBef>
                <a:spcPts val="0"/>
              </a:spcBef>
              <a:spcAft>
                <a:spcPts val="0"/>
              </a:spcAft>
              <a:buSzPts val="1800"/>
              <a:buChar char="○"/>
            </a:pPr>
            <a:r>
              <a:rPr lang="en-US" sz="1800"/>
              <a:t>Actor-Critic based approach</a:t>
            </a:r>
            <a:endParaRPr sz="1800"/>
          </a:p>
          <a:p>
            <a:pPr indent="-342900" lvl="1" marL="914400" rtl="0" algn="l">
              <a:spcBef>
                <a:spcPts val="0"/>
              </a:spcBef>
              <a:spcAft>
                <a:spcPts val="0"/>
              </a:spcAft>
              <a:buSzPts val="1800"/>
              <a:buChar char="○"/>
            </a:pPr>
            <a:r>
              <a:rPr lang="en-US" sz="1800"/>
              <a:t>Task based approach</a:t>
            </a:r>
            <a:endParaRPr sz="1800"/>
          </a:p>
          <a:p>
            <a:pPr indent="-342900" lvl="1" marL="914400" rtl="0" algn="l">
              <a:spcBef>
                <a:spcPts val="0"/>
              </a:spcBef>
              <a:spcAft>
                <a:spcPts val="0"/>
              </a:spcAft>
              <a:buSzPts val="1800"/>
              <a:buChar char="○"/>
            </a:pPr>
            <a:r>
              <a:rPr lang="en-US" sz="1800"/>
              <a:t>Pre-defined environment</a:t>
            </a:r>
            <a:endParaRPr sz="1800"/>
          </a:p>
          <a:p>
            <a:pPr indent="-342900" lvl="1" marL="914400" rtl="0" algn="l">
              <a:spcBef>
                <a:spcPts val="0"/>
              </a:spcBef>
              <a:spcAft>
                <a:spcPts val="0"/>
              </a:spcAft>
              <a:buSzPts val="1800"/>
              <a:buChar char="○"/>
            </a:pPr>
            <a:r>
              <a:rPr lang="en-US" sz="1800">
                <a:solidFill>
                  <a:schemeClr val="dk1"/>
                </a:solidFill>
              </a:rPr>
              <a:t>Rely on environment states and rewards</a:t>
            </a:r>
            <a:br>
              <a:rPr lang="en-US" sz="1800"/>
            </a:br>
            <a:endParaRPr sz="1800"/>
          </a:p>
          <a:p>
            <a:pPr indent="-342900" lvl="0" marL="457200" rtl="0" algn="l">
              <a:spcBef>
                <a:spcPts val="0"/>
              </a:spcBef>
              <a:spcAft>
                <a:spcPts val="0"/>
              </a:spcAft>
              <a:buSzPts val="1800"/>
              <a:buChar char="●"/>
            </a:pPr>
            <a:r>
              <a:rPr lang="en-US" sz="1800"/>
              <a:t>Model-Based Reinforcement Learning</a:t>
            </a:r>
            <a:endParaRPr sz="1800"/>
          </a:p>
          <a:p>
            <a:pPr indent="-342900" lvl="1" marL="914400" rtl="0" algn="l">
              <a:spcBef>
                <a:spcPts val="0"/>
              </a:spcBef>
              <a:spcAft>
                <a:spcPts val="0"/>
              </a:spcAft>
              <a:buSzPts val="1800"/>
              <a:buChar char="○"/>
            </a:pPr>
            <a:r>
              <a:rPr lang="en-US" sz="1800"/>
              <a:t>Dynamic behavior</a:t>
            </a:r>
            <a:endParaRPr sz="1800"/>
          </a:p>
          <a:p>
            <a:pPr indent="-342900" lvl="1" marL="914400" rtl="0" algn="l">
              <a:spcBef>
                <a:spcPts val="0"/>
              </a:spcBef>
              <a:spcAft>
                <a:spcPts val="0"/>
              </a:spcAft>
              <a:buSzPts val="1800"/>
              <a:buChar char="○"/>
            </a:pPr>
            <a:r>
              <a:rPr lang="en-US" sz="1800"/>
              <a:t>Generalized approach</a:t>
            </a:r>
            <a:endParaRPr sz="1800"/>
          </a:p>
          <a:p>
            <a:pPr indent="-342900" lvl="1" marL="914400" rtl="0" algn="l">
              <a:spcBef>
                <a:spcPts val="0"/>
              </a:spcBef>
              <a:spcAft>
                <a:spcPts val="0"/>
              </a:spcAft>
              <a:buSzPts val="1800"/>
              <a:buChar char="○"/>
            </a:pPr>
            <a:r>
              <a:rPr lang="en-US" sz="1800"/>
              <a:t>Environment is learnt</a:t>
            </a:r>
            <a:endParaRPr sz="1800"/>
          </a:p>
          <a:p>
            <a:pPr indent="-342900" lvl="1" marL="914400" rtl="0" algn="l">
              <a:spcBef>
                <a:spcPts val="0"/>
              </a:spcBef>
              <a:spcAft>
                <a:spcPts val="0"/>
              </a:spcAft>
              <a:buSzPts val="1800"/>
              <a:buChar char="○"/>
            </a:pPr>
            <a:r>
              <a:rPr lang="en-US" sz="1800"/>
              <a:t>Rely on environment state and reward predictions</a:t>
            </a:r>
            <a:endParaRPr sz="1800"/>
          </a:p>
        </p:txBody>
      </p:sp>
      <p:sp>
        <p:nvSpPr>
          <p:cNvPr id="91" name="Google Shape;91;p12"/>
          <p:cNvSpPr txBox="1"/>
          <p:nvPr/>
        </p:nvSpPr>
        <p:spPr>
          <a:xfrm>
            <a:off x="2590200" y="5989750"/>
            <a:ext cx="713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rPr>
              <a:t>[1] https://en.chessbase.com/post/muzero-figures-out-chess-rules-and-all</a:t>
            </a:r>
            <a:endParaRPr sz="1000"/>
          </a:p>
        </p:txBody>
      </p:sp>
      <p:sp>
        <p:nvSpPr>
          <p:cNvPr id="92" name="Google Shape;92;p12"/>
          <p:cNvSpPr txBox="1"/>
          <p:nvPr/>
        </p:nvSpPr>
        <p:spPr>
          <a:xfrm>
            <a:off x="11268050" y="3812075"/>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4294967295" type="body"/>
          </p:nvPr>
        </p:nvSpPr>
        <p:spPr>
          <a:xfrm>
            <a:off x="598500" y="1371600"/>
            <a:ext cx="10277700" cy="46056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Introduction</a:t>
            </a:r>
            <a:endParaRPr sz="1800">
              <a:solidFill>
                <a:schemeClr val="dk1"/>
              </a:solidFill>
            </a:endParaRPr>
          </a:p>
          <a:p>
            <a:pPr indent="-336100" lvl="0" marL="399600" rtl="0" algn="l">
              <a:lnSpc>
                <a:spcPct val="115000"/>
              </a:lnSpc>
              <a:spcBef>
                <a:spcPts val="800"/>
              </a:spcBef>
              <a:spcAft>
                <a:spcPts val="0"/>
              </a:spcAft>
              <a:buSzPts val="1800"/>
              <a:buChar char="▪"/>
            </a:pPr>
            <a:r>
              <a:rPr lang="en-US" sz="1800"/>
              <a:t>Prior Work</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MuZero Algorithm</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Experimental Setup</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Results</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Discussion and Conclusion</a:t>
            </a:r>
            <a:endParaRPr sz="1800"/>
          </a:p>
        </p:txBody>
      </p:sp>
      <p:cxnSp>
        <p:nvCxnSpPr>
          <p:cNvPr id="98" name="Google Shape;98;p13"/>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99" name="Google Shape;99;p13"/>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00" name="Google Shape;100;p13"/>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01" name="Google Shape;101;p13"/>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02" name="Google Shape;102;p13"/>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3"/>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104" name="Google Shape;104;p13"/>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cxnSp>
        <p:nvCxnSpPr>
          <p:cNvPr id="110" name="Google Shape;110;p14"/>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11" name="Google Shape;111;p14"/>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12" name="Google Shape;112;p14"/>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13" name="Google Shape;113;p14"/>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14" name="Google Shape;114;p14"/>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15" name="Google Shape;115;p14"/>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Prior Work</a:t>
            </a:r>
            <a:endParaRPr>
              <a:solidFill>
                <a:srgbClr val="FF3300"/>
              </a:solidFill>
            </a:endParaRPr>
          </a:p>
        </p:txBody>
      </p:sp>
      <p:pic>
        <p:nvPicPr>
          <p:cNvPr id="116" name="Google Shape;116;p14"/>
          <p:cNvPicPr preferRelativeResize="0"/>
          <p:nvPr/>
        </p:nvPicPr>
        <p:blipFill>
          <a:blip r:embed="rId3">
            <a:alphaModFix/>
          </a:blip>
          <a:stretch>
            <a:fillRect/>
          </a:stretch>
        </p:blipFill>
        <p:spPr>
          <a:xfrm>
            <a:off x="10637075" y="116525"/>
            <a:ext cx="1015675" cy="798550"/>
          </a:xfrm>
          <a:prstGeom prst="rect">
            <a:avLst/>
          </a:prstGeom>
          <a:noFill/>
          <a:ln>
            <a:noFill/>
          </a:ln>
        </p:spPr>
      </p:pic>
      <p:sp>
        <p:nvSpPr>
          <p:cNvPr id="117" name="Google Shape;117;p14"/>
          <p:cNvSpPr txBox="1"/>
          <p:nvPr/>
        </p:nvSpPr>
        <p:spPr>
          <a:xfrm>
            <a:off x="2590200" y="5997850"/>
            <a:ext cx="713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https://deepmind.com/blog/article/muzero-mastering-go-chess-shogi-and-atari-without-rules</a:t>
            </a:r>
            <a:endParaRPr sz="1000"/>
          </a:p>
        </p:txBody>
      </p:sp>
      <p:pic>
        <p:nvPicPr>
          <p:cNvPr id="118" name="Google Shape;118;p14"/>
          <p:cNvPicPr preferRelativeResize="0"/>
          <p:nvPr/>
        </p:nvPicPr>
        <p:blipFill>
          <a:blip r:embed="rId4">
            <a:alphaModFix/>
          </a:blip>
          <a:stretch>
            <a:fillRect/>
          </a:stretch>
        </p:blipFill>
        <p:spPr>
          <a:xfrm>
            <a:off x="1789536" y="1181925"/>
            <a:ext cx="1272275" cy="1272275"/>
          </a:xfrm>
          <a:prstGeom prst="rect">
            <a:avLst/>
          </a:prstGeom>
          <a:noFill/>
          <a:ln>
            <a:noFill/>
          </a:ln>
        </p:spPr>
      </p:pic>
      <p:pic>
        <p:nvPicPr>
          <p:cNvPr id="119" name="Google Shape;119;p14"/>
          <p:cNvPicPr preferRelativeResize="0"/>
          <p:nvPr/>
        </p:nvPicPr>
        <p:blipFill>
          <a:blip r:embed="rId5">
            <a:alphaModFix/>
          </a:blip>
          <a:stretch>
            <a:fillRect/>
          </a:stretch>
        </p:blipFill>
        <p:spPr>
          <a:xfrm>
            <a:off x="5519112" y="1181925"/>
            <a:ext cx="1272275" cy="1272275"/>
          </a:xfrm>
          <a:prstGeom prst="rect">
            <a:avLst/>
          </a:prstGeom>
          <a:noFill/>
          <a:ln>
            <a:noFill/>
          </a:ln>
        </p:spPr>
      </p:pic>
      <p:pic>
        <p:nvPicPr>
          <p:cNvPr id="120" name="Google Shape;120;p14"/>
          <p:cNvPicPr preferRelativeResize="0"/>
          <p:nvPr/>
        </p:nvPicPr>
        <p:blipFill>
          <a:blip r:embed="rId6">
            <a:alphaModFix/>
          </a:blip>
          <a:stretch>
            <a:fillRect/>
          </a:stretch>
        </p:blipFill>
        <p:spPr>
          <a:xfrm>
            <a:off x="9248675" y="1181925"/>
            <a:ext cx="1272275" cy="1272275"/>
          </a:xfrm>
          <a:prstGeom prst="rect">
            <a:avLst/>
          </a:prstGeom>
          <a:noFill/>
          <a:ln>
            <a:noFill/>
          </a:ln>
        </p:spPr>
      </p:pic>
      <p:pic>
        <p:nvPicPr>
          <p:cNvPr id="121" name="Google Shape;121;p14"/>
          <p:cNvPicPr preferRelativeResize="0"/>
          <p:nvPr/>
        </p:nvPicPr>
        <p:blipFill>
          <a:blip r:embed="rId7">
            <a:alphaModFix/>
          </a:blip>
          <a:stretch>
            <a:fillRect/>
          </a:stretch>
        </p:blipFill>
        <p:spPr>
          <a:xfrm>
            <a:off x="1122463" y="2792888"/>
            <a:ext cx="2606397" cy="1272275"/>
          </a:xfrm>
          <a:prstGeom prst="rect">
            <a:avLst/>
          </a:prstGeom>
          <a:noFill/>
          <a:ln>
            <a:noFill/>
          </a:ln>
        </p:spPr>
      </p:pic>
      <p:pic>
        <p:nvPicPr>
          <p:cNvPr id="122" name="Google Shape;122;p14"/>
          <p:cNvPicPr preferRelativeResize="0"/>
          <p:nvPr/>
        </p:nvPicPr>
        <p:blipFill>
          <a:blip r:embed="rId8">
            <a:alphaModFix/>
          </a:blip>
          <a:stretch>
            <a:fillRect/>
          </a:stretch>
        </p:blipFill>
        <p:spPr>
          <a:xfrm>
            <a:off x="4852055" y="2792875"/>
            <a:ext cx="2606375" cy="1272262"/>
          </a:xfrm>
          <a:prstGeom prst="rect">
            <a:avLst/>
          </a:prstGeom>
          <a:noFill/>
          <a:ln>
            <a:noFill/>
          </a:ln>
        </p:spPr>
      </p:pic>
      <p:pic>
        <p:nvPicPr>
          <p:cNvPr id="123" name="Google Shape;123;p14"/>
          <p:cNvPicPr preferRelativeResize="0"/>
          <p:nvPr/>
        </p:nvPicPr>
        <p:blipFill>
          <a:blip r:embed="rId9">
            <a:alphaModFix/>
          </a:blip>
          <a:stretch>
            <a:fillRect/>
          </a:stretch>
        </p:blipFill>
        <p:spPr>
          <a:xfrm>
            <a:off x="8581622" y="2792875"/>
            <a:ext cx="2606375" cy="1272261"/>
          </a:xfrm>
          <a:prstGeom prst="rect">
            <a:avLst/>
          </a:prstGeom>
          <a:noFill/>
          <a:ln>
            <a:noFill/>
          </a:ln>
        </p:spPr>
      </p:pic>
      <p:pic>
        <p:nvPicPr>
          <p:cNvPr id="124" name="Google Shape;124;p14"/>
          <p:cNvPicPr preferRelativeResize="0"/>
          <p:nvPr/>
        </p:nvPicPr>
        <p:blipFill>
          <a:blip r:embed="rId10">
            <a:alphaModFix/>
          </a:blip>
          <a:stretch>
            <a:fillRect/>
          </a:stretch>
        </p:blipFill>
        <p:spPr>
          <a:xfrm>
            <a:off x="729300" y="4276950"/>
            <a:ext cx="3392727" cy="1272275"/>
          </a:xfrm>
          <a:prstGeom prst="rect">
            <a:avLst/>
          </a:prstGeom>
          <a:noFill/>
          <a:ln>
            <a:noFill/>
          </a:ln>
        </p:spPr>
      </p:pic>
      <p:pic>
        <p:nvPicPr>
          <p:cNvPr id="125" name="Google Shape;125;p14"/>
          <p:cNvPicPr preferRelativeResize="0"/>
          <p:nvPr/>
        </p:nvPicPr>
        <p:blipFill>
          <a:blip r:embed="rId11">
            <a:alphaModFix/>
          </a:blip>
          <a:stretch>
            <a:fillRect/>
          </a:stretch>
        </p:blipFill>
        <p:spPr>
          <a:xfrm>
            <a:off x="4458875" y="4276950"/>
            <a:ext cx="3392733" cy="1272275"/>
          </a:xfrm>
          <a:prstGeom prst="rect">
            <a:avLst/>
          </a:prstGeom>
          <a:noFill/>
          <a:ln>
            <a:noFill/>
          </a:ln>
        </p:spPr>
      </p:pic>
      <p:pic>
        <p:nvPicPr>
          <p:cNvPr id="126" name="Google Shape;126;p14"/>
          <p:cNvPicPr preferRelativeResize="0"/>
          <p:nvPr/>
        </p:nvPicPr>
        <p:blipFill>
          <a:blip r:embed="rId12">
            <a:alphaModFix/>
          </a:blip>
          <a:stretch>
            <a:fillRect/>
          </a:stretch>
        </p:blipFill>
        <p:spPr>
          <a:xfrm>
            <a:off x="8188450" y="4276950"/>
            <a:ext cx="3392725" cy="1272272"/>
          </a:xfrm>
          <a:prstGeom prst="rect">
            <a:avLst/>
          </a:prstGeom>
          <a:noFill/>
          <a:ln>
            <a:noFill/>
          </a:ln>
        </p:spPr>
      </p:pic>
      <p:sp>
        <p:nvSpPr>
          <p:cNvPr id="127" name="Google Shape;127;p14"/>
          <p:cNvSpPr txBox="1"/>
          <p:nvPr/>
        </p:nvSpPr>
        <p:spPr>
          <a:xfrm>
            <a:off x="5947038" y="5481975"/>
            <a:ext cx="41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a:t>
            </a:r>
            <a:endParaRPr sz="1000"/>
          </a:p>
        </p:txBody>
      </p:sp>
      <p:pic>
        <p:nvPicPr>
          <p:cNvPr id="128" name="Google Shape;128;p14"/>
          <p:cNvPicPr preferRelativeResize="0"/>
          <p:nvPr/>
        </p:nvPicPr>
        <p:blipFill>
          <a:blip r:embed="rId13">
            <a:alphaModFix/>
          </a:blip>
          <a:stretch>
            <a:fillRect/>
          </a:stretch>
        </p:blipFill>
        <p:spPr>
          <a:xfrm rot="-5400000">
            <a:off x="4078200" y="1148863"/>
            <a:ext cx="424500" cy="1485750"/>
          </a:xfrm>
          <a:prstGeom prst="rect">
            <a:avLst/>
          </a:prstGeom>
          <a:noFill/>
          <a:ln>
            <a:noFill/>
          </a:ln>
        </p:spPr>
      </p:pic>
      <p:pic>
        <p:nvPicPr>
          <p:cNvPr id="129" name="Google Shape;129;p14"/>
          <p:cNvPicPr preferRelativeResize="0"/>
          <p:nvPr/>
        </p:nvPicPr>
        <p:blipFill>
          <a:blip r:embed="rId13">
            <a:alphaModFix/>
          </a:blip>
          <a:stretch>
            <a:fillRect/>
          </a:stretch>
        </p:blipFill>
        <p:spPr>
          <a:xfrm rot="-5400000">
            <a:off x="7807775" y="1152900"/>
            <a:ext cx="424500" cy="1485750"/>
          </a:xfrm>
          <a:prstGeom prst="rect">
            <a:avLst/>
          </a:prstGeom>
          <a:noFill/>
          <a:ln>
            <a:noFill/>
          </a:ln>
        </p:spPr>
      </p:pic>
      <p:sp>
        <p:nvSpPr>
          <p:cNvPr id="130" name="Google Shape;130;p14"/>
          <p:cNvSpPr txBox="1"/>
          <p:nvPr/>
        </p:nvSpPr>
        <p:spPr>
          <a:xfrm>
            <a:off x="10761813" y="5761050"/>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idx="4294967295" type="body"/>
          </p:nvPr>
        </p:nvSpPr>
        <p:spPr>
          <a:xfrm>
            <a:off x="598500" y="1371600"/>
            <a:ext cx="9991200" cy="4613700"/>
          </a:xfrm>
          <a:prstGeom prst="rect">
            <a:avLst/>
          </a:prstGeom>
          <a:noFill/>
          <a:ln>
            <a:noFill/>
          </a:ln>
        </p:spPr>
        <p:txBody>
          <a:bodyPr anchorCtr="0" anchor="t" bIns="45700" lIns="91425" spcFirstLastPara="1" rIns="91425" wrap="square" tIns="45700">
            <a:noAutofit/>
          </a:bodyPr>
          <a:lstStyle/>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Introduction</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Prior Work</a:t>
            </a:r>
            <a:endParaRPr sz="1800">
              <a:solidFill>
                <a:schemeClr val="dk1"/>
              </a:solidFill>
            </a:endParaRPr>
          </a:p>
          <a:p>
            <a:pPr indent="-336100" lvl="0" marL="399600" rtl="0" algn="l">
              <a:lnSpc>
                <a:spcPct val="115000"/>
              </a:lnSpc>
              <a:spcBef>
                <a:spcPts val="800"/>
              </a:spcBef>
              <a:spcAft>
                <a:spcPts val="0"/>
              </a:spcAft>
              <a:buSzPts val="1800"/>
              <a:buChar char="▪"/>
            </a:pPr>
            <a:r>
              <a:rPr lang="en-US" sz="1800"/>
              <a:t>MuZero Algorithm</a:t>
            </a:r>
            <a:endParaRPr sz="1800"/>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Experimental Setup</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Results</a:t>
            </a:r>
            <a:endParaRPr sz="1800">
              <a:solidFill>
                <a:srgbClr val="B7B7B7"/>
              </a:solidFill>
            </a:endParaRPr>
          </a:p>
          <a:p>
            <a:pPr indent="-336100" lvl="0" marL="399600" rtl="0" algn="l">
              <a:lnSpc>
                <a:spcPct val="115000"/>
              </a:lnSpc>
              <a:spcBef>
                <a:spcPts val="800"/>
              </a:spcBef>
              <a:spcAft>
                <a:spcPts val="0"/>
              </a:spcAft>
              <a:buClr>
                <a:srgbClr val="B7B7B7"/>
              </a:buClr>
              <a:buSzPts val="1800"/>
              <a:buChar char="▪"/>
            </a:pPr>
            <a:r>
              <a:rPr lang="en-US" sz="1800">
                <a:solidFill>
                  <a:srgbClr val="B7B7B7"/>
                </a:solidFill>
              </a:rPr>
              <a:t>Discussion and Conclusion</a:t>
            </a:r>
            <a:endParaRPr sz="1800"/>
          </a:p>
        </p:txBody>
      </p:sp>
      <p:cxnSp>
        <p:nvCxnSpPr>
          <p:cNvPr id="136" name="Google Shape;136;p15"/>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37" name="Google Shape;137;p15"/>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38" name="Google Shape;138;p15"/>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39" name="Google Shape;139;p15"/>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40" name="Google Shape;140;p15"/>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41" name="Google Shape;141;p15"/>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Outline</a:t>
            </a:r>
            <a:endParaRPr>
              <a:solidFill>
                <a:srgbClr val="FF3300"/>
              </a:solidFill>
            </a:endParaRPr>
          </a:p>
        </p:txBody>
      </p:sp>
      <p:pic>
        <p:nvPicPr>
          <p:cNvPr id="142" name="Google Shape;142;p15"/>
          <p:cNvPicPr preferRelativeResize="0"/>
          <p:nvPr/>
        </p:nvPicPr>
        <p:blipFill>
          <a:blip r:embed="rId3">
            <a:alphaModFix/>
          </a:blip>
          <a:stretch>
            <a:fillRect/>
          </a:stretch>
        </p:blipFill>
        <p:spPr>
          <a:xfrm>
            <a:off x="10637075" y="116525"/>
            <a:ext cx="1015675" cy="79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cxnSp>
        <p:nvCxnSpPr>
          <p:cNvPr id="148" name="Google Shape;148;p16"/>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49" name="Google Shape;149;p16"/>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50" name="Google Shape;150;p16"/>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51" name="Google Shape;151;p16"/>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52" name="Google Shape;152;p16"/>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53" name="Google Shape;153;p16"/>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MuZero</a:t>
            </a:r>
            <a:endParaRPr>
              <a:solidFill>
                <a:srgbClr val="FF3300"/>
              </a:solidFill>
            </a:endParaRPr>
          </a:p>
        </p:txBody>
      </p:sp>
      <p:pic>
        <p:nvPicPr>
          <p:cNvPr id="154" name="Google Shape;154;p16"/>
          <p:cNvPicPr preferRelativeResize="0"/>
          <p:nvPr/>
        </p:nvPicPr>
        <p:blipFill>
          <a:blip r:embed="rId3">
            <a:alphaModFix/>
          </a:blip>
          <a:stretch>
            <a:fillRect/>
          </a:stretch>
        </p:blipFill>
        <p:spPr>
          <a:xfrm>
            <a:off x="10637075" y="116525"/>
            <a:ext cx="1015675" cy="798550"/>
          </a:xfrm>
          <a:prstGeom prst="rect">
            <a:avLst/>
          </a:prstGeom>
          <a:noFill/>
          <a:ln>
            <a:noFill/>
          </a:ln>
        </p:spPr>
      </p:pic>
      <p:pic>
        <p:nvPicPr>
          <p:cNvPr id="155" name="Google Shape;155;p16"/>
          <p:cNvPicPr preferRelativeResize="0"/>
          <p:nvPr/>
        </p:nvPicPr>
        <p:blipFill>
          <a:blip r:embed="rId4">
            <a:alphaModFix/>
          </a:blip>
          <a:stretch>
            <a:fillRect/>
          </a:stretch>
        </p:blipFill>
        <p:spPr>
          <a:xfrm>
            <a:off x="4314038" y="4260000"/>
            <a:ext cx="3682401" cy="1380900"/>
          </a:xfrm>
          <a:prstGeom prst="rect">
            <a:avLst/>
          </a:prstGeom>
          <a:noFill/>
          <a:ln>
            <a:noFill/>
          </a:ln>
        </p:spPr>
      </p:pic>
      <p:pic>
        <p:nvPicPr>
          <p:cNvPr id="156" name="Google Shape;156;p16"/>
          <p:cNvPicPr preferRelativeResize="0"/>
          <p:nvPr/>
        </p:nvPicPr>
        <p:blipFill>
          <a:blip r:embed="rId5">
            <a:alphaModFix/>
          </a:blip>
          <a:stretch>
            <a:fillRect/>
          </a:stretch>
        </p:blipFill>
        <p:spPr>
          <a:xfrm>
            <a:off x="5051738" y="2816325"/>
            <a:ext cx="2207000" cy="1096050"/>
          </a:xfrm>
          <a:prstGeom prst="rect">
            <a:avLst/>
          </a:prstGeom>
          <a:noFill/>
          <a:ln>
            <a:noFill/>
          </a:ln>
        </p:spPr>
      </p:pic>
      <p:pic>
        <p:nvPicPr>
          <p:cNvPr id="157" name="Google Shape;157;p16"/>
          <p:cNvPicPr preferRelativeResize="0"/>
          <p:nvPr/>
        </p:nvPicPr>
        <p:blipFill>
          <a:blip r:embed="rId6">
            <a:alphaModFix/>
          </a:blip>
          <a:stretch>
            <a:fillRect/>
          </a:stretch>
        </p:blipFill>
        <p:spPr>
          <a:xfrm>
            <a:off x="5496600" y="1142275"/>
            <a:ext cx="1317275" cy="1326425"/>
          </a:xfrm>
          <a:prstGeom prst="rect">
            <a:avLst/>
          </a:prstGeom>
          <a:noFill/>
          <a:ln>
            <a:noFill/>
          </a:ln>
        </p:spPr>
      </p:pic>
      <p:sp>
        <p:nvSpPr>
          <p:cNvPr id="158" name="Google Shape;158;p16"/>
          <p:cNvSpPr txBox="1"/>
          <p:nvPr/>
        </p:nvSpPr>
        <p:spPr>
          <a:xfrm>
            <a:off x="5947038" y="5640900"/>
            <a:ext cx="41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a:t>
            </a:r>
            <a:endParaRPr sz="1000"/>
          </a:p>
        </p:txBody>
      </p:sp>
      <p:sp>
        <p:nvSpPr>
          <p:cNvPr id="159" name="Google Shape;159;p16"/>
          <p:cNvSpPr txBox="1"/>
          <p:nvPr/>
        </p:nvSpPr>
        <p:spPr>
          <a:xfrm>
            <a:off x="2590200" y="5997850"/>
            <a:ext cx="713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https://deepmind.com/blog/article/muzero-mastering-go-chess-shogi-and-atari-without-rules</a:t>
            </a:r>
            <a:endParaRPr sz="1000"/>
          </a:p>
        </p:txBody>
      </p:sp>
      <p:sp>
        <p:nvSpPr>
          <p:cNvPr id="160" name="Google Shape;160;p16"/>
          <p:cNvSpPr txBox="1"/>
          <p:nvPr/>
        </p:nvSpPr>
        <p:spPr>
          <a:xfrm>
            <a:off x="8558475" y="5240700"/>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17"/>
          <p:cNvCxnSpPr/>
          <p:nvPr/>
        </p:nvCxnSpPr>
        <p:spPr>
          <a:xfrm flipH="1" rot="10800000">
            <a:off x="539250" y="632845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67" name="Google Shape;167;p17"/>
          <p:cNvSpPr txBox="1"/>
          <p:nvPr>
            <p:ph idx="12" type="sldNum"/>
          </p:nvPr>
        </p:nvSpPr>
        <p:spPr>
          <a:xfrm>
            <a:off x="11144251" y="6328449"/>
            <a:ext cx="508500" cy="324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6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68" name="Google Shape;168;p17"/>
          <p:cNvSpPr txBox="1"/>
          <p:nvPr>
            <p:ph idx="10" type="dt"/>
          </p:nvPr>
        </p:nvSpPr>
        <p:spPr>
          <a:xfrm>
            <a:off x="539250" y="6328450"/>
            <a:ext cx="2349600" cy="324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sz="1000"/>
              <a:t>Navneet Singh Arora &amp; Sana Moin</a:t>
            </a:r>
            <a:endParaRPr sz="1000"/>
          </a:p>
        </p:txBody>
      </p:sp>
      <p:sp>
        <p:nvSpPr>
          <p:cNvPr id="169" name="Google Shape;169;p17"/>
          <p:cNvSpPr txBox="1"/>
          <p:nvPr>
            <p:ph idx="11" type="ftr"/>
          </p:nvPr>
        </p:nvSpPr>
        <p:spPr>
          <a:xfrm>
            <a:off x="3933600" y="6328450"/>
            <a:ext cx="4324800" cy="32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1000"/>
              <a:t>Model-Based Reinforcement Learning: MuZero</a:t>
            </a:r>
            <a:endParaRPr sz="1000"/>
          </a:p>
        </p:txBody>
      </p:sp>
      <p:cxnSp>
        <p:nvCxnSpPr>
          <p:cNvPr id="170" name="Google Shape;170;p17"/>
          <p:cNvCxnSpPr/>
          <p:nvPr/>
        </p:nvCxnSpPr>
        <p:spPr>
          <a:xfrm flipH="1" rot="10800000">
            <a:off x="598500" y="990600"/>
            <a:ext cx="11113500" cy="8100"/>
          </a:xfrm>
          <a:prstGeom prst="straightConnector1">
            <a:avLst/>
          </a:prstGeom>
          <a:noFill/>
          <a:ln cap="flat" cmpd="sng" w="19050">
            <a:solidFill>
              <a:schemeClr val="dk2"/>
            </a:solidFill>
            <a:prstDash val="solid"/>
            <a:round/>
            <a:headEnd len="med" w="med" type="none"/>
            <a:tailEnd len="med" w="med" type="none"/>
          </a:ln>
        </p:spPr>
      </p:cxnSp>
      <p:sp>
        <p:nvSpPr>
          <p:cNvPr id="171" name="Google Shape;171;p17"/>
          <p:cNvSpPr txBox="1"/>
          <p:nvPr>
            <p:ph type="title"/>
          </p:nvPr>
        </p:nvSpPr>
        <p:spPr>
          <a:xfrm>
            <a:off x="598500" y="152400"/>
            <a:ext cx="91647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3300"/>
                </a:solidFill>
              </a:rPr>
              <a:t>MuZero</a:t>
            </a:r>
            <a:endParaRPr>
              <a:solidFill>
                <a:srgbClr val="FF3300"/>
              </a:solidFill>
            </a:endParaRPr>
          </a:p>
        </p:txBody>
      </p:sp>
      <p:pic>
        <p:nvPicPr>
          <p:cNvPr id="172" name="Google Shape;172;p17"/>
          <p:cNvPicPr preferRelativeResize="0"/>
          <p:nvPr/>
        </p:nvPicPr>
        <p:blipFill>
          <a:blip r:embed="rId3">
            <a:alphaModFix/>
          </a:blip>
          <a:stretch>
            <a:fillRect/>
          </a:stretch>
        </p:blipFill>
        <p:spPr>
          <a:xfrm>
            <a:off x="10637075" y="116525"/>
            <a:ext cx="1015675" cy="798550"/>
          </a:xfrm>
          <a:prstGeom prst="rect">
            <a:avLst/>
          </a:prstGeom>
          <a:noFill/>
          <a:ln>
            <a:noFill/>
          </a:ln>
        </p:spPr>
      </p:pic>
      <p:pic>
        <p:nvPicPr>
          <p:cNvPr id="173" name="Google Shape;173;p17"/>
          <p:cNvPicPr preferRelativeResize="0"/>
          <p:nvPr/>
        </p:nvPicPr>
        <p:blipFill>
          <a:blip r:embed="rId4">
            <a:alphaModFix/>
          </a:blip>
          <a:stretch>
            <a:fillRect/>
          </a:stretch>
        </p:blipFill>
        <p:spPr>
          <a:xfrm>
            <a:off x="738350" y="1359250"/>
            <a:ext cx="1558900" cy="373025"/>
          </a:xfrm>
          <a:prstGeom prst="rect">
            <a:avLst/>
          </a:prstGeom>
          <a:noFill/>
          <a:ln>
            <a:noFill/>
          </a:ln>
        </p:spPr>
      </p:pic>
      <p:pic>
        <p:nvPicPr>
          <p:cNvPr id="174" name="Google Shape;174;p17"/>
          <p:cNvPicPr preferRelativeResize="0"/>
          <p:nvPr/>
        </p:nvPicPr>
        <p:blipFill>
          <a:blip r:embed="rId5">
            <a:alphaModFix/>
          </a:blip>
          <a:stretch>
            <a:fillRect/>
          </a:stretch>
        </p:blipFill>
        <p:spPr>
          <a:xfrm>
            <a:off x="2297250" y="1359250"/>
            <a:ext cx="1558901" cy="1170925"/>
          </a:xfrm>
          <a:prstGeom prst="rect">
            <a:avLst/>
          </a:prstGeom>
          <a:noFill/>
          <a:ln>
            <a:noFill/>
          </a:ln>
        </p:spPr>
      </p:pic>
      <p:pic>
        <p:nvPicPr>
          <p:cNvPr id="175" name="Google Shape;175;p17"/>
          <p:cNvPicPr preferRelativeResize="0"/>
          <p:nvPr/>
        </p:nvPicPr>
        <p:blipFill>
          <a:blip r:embed="rId6">
            <a:alphaModFix/>
          </a:blip>
          <a:stretch>
            <a:fillRect/>
          </a:stretch>
        </p:blipFill>
        <p:spPr>
          <a:xfrm>
            <a:off x="3856150" y="1359250"/>
            <a:ext cx="2180700" cy="1984750"/>
          </a:xfrm>
          <a:prstGeom prst="rect">
            <a:avLst/>
          </a:prstGeom>
          <a:noFill/>
          <a:ln>
            <a:noFill/>
          </a:ln>
        </p:spPr>
      </p:pic>
      <p:pic>
        <p:nvPicPr>
          <p:cNvPr id="176" name="Google Shape;176;p17"/>
          <p:cNvPicPr preferRelativeResize="0"/>
          <p:nvPr/>
        </p:nvPicPr>
        <p:blipFill>
          <a:blip r:embed="rId7">
            <a:alphaModFix/>
          </a:blip>
          <a:stretch>
            <a:fillRect/>
          </a:stretch>
        </p:blipFill>
        <p:spPr>
          <a:xfrm>
            <a:off x="6036850" y="1359250"/>
            <a:ext cx="2473808" cy="2695550"/>
          </a:xfrm>
          <a:prstGeom prst="rect">
            <a:avLst/>
          </a:prstGeom>
          <a:noFill/>
          <a:ln>
            <a:noFill/>
          </a:ln>
        </p:spPr>
      </p:pic>
      <p:pic>
        <p:nvPicPr>
          <p:cNvPr id="177" name="Google Shape;177;p17"/>
          <p:cNvPicPr preferRelativeResize="0"/>
          <p:nvPr/>
        </p:nvPicPr>
        <p:blipFill>
          <a:blip r:embed="rId8">
            <a:alphaModFix/>
          </a:blip>
          <a:stretch>
            <a:fillRect/>
          </a:stretch>
        </p:blipFill>
        <p:spPr>
          <a:xfrm>
            <a:off x="8510650" y="1359248"/>
            <a:ext cx="3142103" cy="3493478"/>
          </a:xfrm>
          <a:prstGeom prst="rect">
            <a:avLst/>
          </a:prstGeom>
          <a:noFill/>
          <a:ln>
            <a:noFill/>
          </a:ln>
        </p:spPr>
      </p:pic>
      <p:sp>
        <p:nvSpPr>
          <p:cNvPr id="178" name="Google Shape;178;p17"/>
          <p:cNvSpPr txBox="1"/>
          <p:nvPr/>
        </p:nvSpPr>
        <p:spPr>
          <a:xfrm>
            <a:off x="698125" y="4852725"/>
            <a:ext cx="1558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Environment’s Current Position</a:t>
            </a:r>
            <a:endParaRPr sz="1200"/>
          </a:p>
        </p:txBody>
      </p:sp>
      <p:sp>
        <p:nvSpPr>
          <p:cNvPr id="179" name="Google Shape;179;p17"/>
          <p:cNvSpPr txBox="1"/>
          <p:nvPr/>
        </p:nvSpPr>
        <p:spPr>
          <a:xfrm>
            <a:off x="2257025" y="4852725"/>
            <a:ext cx="1558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Representation Function to map observation to an embedding</a:t>
            </a:r>
            <a:endParaRPr sz="1200"/>
          </a:p>
        </p:txBody>
      </p:sp>
      <p:sp>
        <p:nvSpPr>
          <p:cNvPr id="180" name="Google Shape;180;p17"/>
          <p:cNvSpPr txBox="1"/>
          <p:nvPr/>
        </p:nvSpPr>
        <p:spPr>
          <a:xfrm>
            <a:off x="3893325" y="4852725"/>
            <a:ext cx="179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Dynamics Function computes future states</a:t>
            </a:r>
            <a:endParaRPr sz="1200"/>
          </a:p>
        </p:txBody>
      </p:sp>
      <p:sp>
        <p:nvSpPr>
          <p:cNvPr id="181" name="Google Shape;181;p17"/>
          <p:cNvSpPr txBox="1"/>
          <p:nvPr/>
        </p:nvSpPr>
        <p:spPr>
          <a:xfrm>
            <a:off x="5870425" y="4852725"/>
            <a:ext cx="247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Prediction Function computes policy and value predictions for subsequent actions</a:t>
            </a:r>
            <a:endParaRPr sz="1200"/>
          </a:p>
        </p:txBody>
      </p:sp>
      <p:sp>
        <p:nvSpPr>
          <p:cNvPr id="182" name="Google Shape;182;p17"/>
          <p:cNvSpPr txBox="1"/>
          <p:nvPr/>
        </p:nvSpPr>
        <p:spPr>
          <a:xfrm>
            <a:off x="8678375" y="4852725"/>
            <a:ext cx="293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Using these representations, possible future sequences are predicted and best one is chosen using </a:t>
            </a:r>
            <a:endParaRPr sz="1200"/>
          </a:p>
          <a:p>
            <a:pPr indent="0" lvl="0" marL="0" rtl="0" algn="ctr">
              <a:spcBef>
                <a:spcPts val="0"/>
              </a:spcBef>
              <a:spcAft>
                <a:spcPts val="0"/>
              </a:spcAft>
              <a:buNone/>
            </a:pPr>
            <a:r>
              <a:rPr lang="en-US" sz="1200"/>
              <a:t>Monte Carlo Tree Search</a:t>
            </a:r>
            <a:endParaRPr sz="1200"/>
          </a:p>
        </p:txBody>
      </p:sp>
      <p:sp>
        <p:nvSpPr>
          <p:cNvPr id="183" name="Google Shape;183;p17"/>
          <p:cNvSpPr txBox="1"/>
          <p:nvPr/>
        </p:nvSpPr>
        <p:spPr>
          <a:xfrm>
            <a:off x="2590200" y="5997850"/>
            <a:ext cx="713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https://deepmind.com/blog/article/muzero-mastering-go-chess-shogi-and-atari-without-rules</a:t>
            </a:r>
            <a:endParaRPr sz="1000"/>
          </a:p>
        </p:txBody>
      </p:sp>
      <p:sp>
        <p:nvSpPr>
          <p:cNvPr id="184" name="Google Shape;184;p17"/>
          <p:cNvSpPr txBox="1"/>
          <p:nvPr/>
        </p:nvSpPr>
        <p:spPr>
          <a:xfrm>
            <a:off x="5887788" y="4501575"/>
            <a:ext cx="41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[1] </a:t>
            </a:r>
            <a:endParaRPr sz="1000"/>
          </a:p>
        </p:txBody>
      </p:sp>
      <p:sp>
        <p:nvSpPr>
          <p:cNvPr id="185" name="Google Shape;185;p17"/>
          <p:cNvSpPr txBox="1"/>
          <p:nvPr/>
        </p:nvSpPr>
        <p:spPr>
          <a:xfrm>
            <a:off x="10464525" y="5852188"/>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TM">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