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12192000"/>
  <p:notesSz cx="10234600" cy="7099300"/>
  <p:embeddedFontLst>
    <p:embeddedFont>
      <p:font typeface="Tahoma"/>
      <p:regular r:id="rId40"/>
      <p:bold r:id="rId41"/>
    </p:embeddedFont>
    <p:embeddedFont>
      <p:font typeface="Arial Black"/>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FB2323-61A5-4C55-8A7D-B9C4C629E451}">
  <a:tblStyle styleId="{ADFB2323-61A5-4C55-8A7D-B9C4C629E45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Tahoma-regular.fntdata"/><Relationship Id="rId20" Type="http://schemas.openxmlformats.org/officeDocument/2006/relationships/slide" Target="slides/slide15.xml"/><Relationship Id="rId42" Type="http://schemas.openxmlformats.org/officeDocument/2006/relationships/font" Target="fonts/ArialBlack-regular.fntdata"/><Relationship Id="rId41" Type="http://schemas.openxmlformats.org/officeDocument/2006/relationships/font" Target="fonts/Tahoma-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473575" cy="382588"/>
          </a:xfrm>
          <a:prstGeom prst="rect">
            <a:avLst/>
          </a:prstGeom>
          <a:noFill/>
          <a:ln>
            <a:noFill/>
          </a:ln>
        </p:spPr>
        <p:txBody>
          <a:bodyPr anchorCtr="0" anchor="t" bIns="45750" lIns="91525" spcFirstLastPara="1" rIns="91525" wrap="square" tIns="45750">
            <a:noAutofit/>
          </a:bodyPr>
          <a:lstStyle>
            <a:lvl1pPr lvl="0" marR="0" rtl="0" algn="l">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5851525" y="0"/>
            <a:ext cx="4357688" cy="382588"/>
          </a:xfrm>
          <a:prstGeom prst="rect">
            <a:avLst/>
          </a:prstGeom>
          <a:noFill/>
          <a:ln>
            <a:noFill/>
          </a:ln>
        </p:spPr>
        <p:txBody>
          <a:bodyPr anchorCtr="0" anchor="t" bIns="45750" lIns="91525" spcFirstLastPara="1" rIns="91525" wrap="square" tIns="45750">
            <a:noAutofit/>
          </a:bodyPr>
          <a:lstStyle>
            <a:lvl1pPr lvl="0" marR="0" rtl="0" algn="r">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740025" y="546100"/>
            <a:ext cx="4741863" cy="26685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1377950" y="3378200"/>
            <a:ext cx="7456488" cy="3216275"/>
          </a:xfrm>
          <a:prstGeom prst="rect">
            <a:avLst/>
          </a:prstGeom>
          <a:noFill/>
          <a:ln>
            <a:noFill/>
          </a:ln>
        </p:spPr>
        <p:txBody>
          <a:bodyPr anchorCtr="0" anchor="t" bIns="45750" lIns="91525" spcFirstLastPara="1" rIns="91525" wrap="square" tIns="4575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757988"/>
            <a:ext cx="4473575" cy="325437"/>
          </a:xfrm>
          <a:prstGeom prst="rect">
            <a:avLst/>
          </a:prstGeom>
          <a:noFill/>
          <a:ln>
            <a:noFill/>
          </a:ln>
        </p:spPr>
        <p:txBody>
          <a:bodyPr anchorCtr="0" anchor="b" bIns="45750" lIns="91525" spcFirstLastPara="1" rIns="91525" wrap="square" tIns="45750">
            <a:noAutofit/>
          </a:bodyPr>
          <a:lstStyle>
            <a:lvl1pPr lvl="0" marR="0" rtl="0" algn="l">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5851525" y="6757988"/>
            <a:ext cx="4357688" cy="325437"/>
          </a:xfrm>
          <a:prstGeom prst="rect">
            <a:avLst/>
          </a:prstGeom>
          <a:noFill/>
          <a:ln>
            <a:noFill/>
          </a:ln>
        </p:spPr>
        <p:txBody>
          <a:bodyPr anchorCtr="0" anchor="b" bIns="45750" lIns="91525" spcFirstLastPara="1" rIns="91525" wrap="square" tIns="45750">
            <a:noAutofit/>
          </a:bodyPr>
          <a:lstStyle/>
          <a:p>
            <a:pPr indent="0" lvl="0" marL="0" marR="0" rtl="0" algn="r">
              <a:spcBef>
                <a:spcPts val="0"/>
              </a:spcBef>
              <a:spcAft>
                <a:spcPts val="0"/>
              </a:spcAft>
              <a:buNone/>
            </a:pPr>
            <a:fld id="{00000000-1234-1234-1234-123412341234}" type="slidenum">
              <a:rPr b="0" i="0" lang="en-AU"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bfbe809765_0_18: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rPr lang="en-AU"/>
              <a:t>Good morning everyone :-)</a:t>
            </a:r>
            <a:endParaRPr/>
          </a:p>
          <a:p>
            <a:pPr indent="0" lvl="0" marL="0" rtl="0" algn="l">
              <a:spcBef>
                <a:spcPts val="360"/>
              </a:spcBef>
              <a:spcAft>
                <a:spcPts val="0"/>
              </a:spcAft>
              <a:buNone/>
            </a:pPr>
            <a:r>
              <a:rPr lang="en-AU"/>
              <a:t>Myself, Atiqah Khaliq, and my partner Sana Moin will present our literature survey on multi-modal deep reinforcement learning for robot contro. First, I would like to thank our supervisor Dr Muhammad Burhan Hafez.</a:t>
            </a:r>
            <a:endParaRPr/>
          </a:p>
        </p:txBody>
      </p:sp>
      <p:sp>
        <p:nvSpPr>
          <p:cNvPr id="48" name="Google Shape;48;gbfbe809765_0_18: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fbe809765_0_110: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gbfbe809765_0_110:notes"/>
          <p:cNvSpPr txBox="1"/>
          <p:nvPr>
            <p:ph idx="1" type="body"/>
          </p:nvPr>
        </p:nvSpPr>
        <p:spPr>
          <a:xfrm>
            <a:off x="1377950" y="3378200"/>
            <a:ext cx="7456500" cy="3216300"/>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None/>
            </a:pPr>
            <a:r>
              <a:rPr lang="en-AU"/>
              <a:t>So now, we dive into the various approaches we came across in our survey.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34c8ea19f_0_34: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34c8ea19f_0_34: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rPr lang="en-AU"/>
              <a:t>This is the first one, from Chang and </a:t>
            </a:r>
            <a:r>
              <a:rPr lang="en-AU"/>
              <a:t>colleagues. </a:t>
            </a:r>
            <a:r>
              <a:rPr lang="en-AU"/>
              <a:t>The architecture of their proposed system is an end-to-end architecture that receives sound features and images from each time step to output an action policy. The sound signals are processed in a biLSTM, the images are processed in a CNN and the state vector simply in a dense layer. The CNN output is split into two parts, one is fused with the sound concept and one is fused with the state vector, then these parts are concatenated and passed to a reinforcement learning component to generate action and value functions. It uses several task specific losses, Ls for associating sound to target, Lo for object recognition and Lt for target recognition. </a:t>
            </a:r>
            <a:endParaRPr/>
          </a:p>
          <a:p>
            <a:pPr indent="0" lvl="0" marL="0" rtl="0" algn="l">
              <a:spcBef>
                <a:spcPts val="360"/>
              </a:spcBef>
              <a:spcAft>
                <a:spcPts val="0"/>
              </a:spcAft>
              <a:buClr>
                <a:schemeClr val="dk1"/>
              </a:buClr>
              <a:buSzPts val="1100"/>
              <a:buFont typeface="Arial"/>
              <a:buNone/>
            </a:pPr>
            <a:r>
              <a:rPr lang="en-AU"/>
              <a:t>In the purple part: </a:t>
            </a:r>
            <a:r>
              <a:rPr lang="en-AU"/>
              <a:t>Proximal Policy Optimization (PPO) from OpenAI Baselines, model-free,  </a:t>
            </a:r>
            <a:r>
              <a:rPr lang="en-AU"/>
              <a:t>is used to train the policy and value function when given the fused sound-image and image-state vectors </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None/>
            </a:pPr>
            <a:r>
              <a:t/>
            </a:r>
            <a:endParaRPr/>
          </a:p>
        </p:txBody>
      </p:sp>
      <p:sp>
        <p:nvSpPr>
          <p:cNvPr id="147" name="Google Shape;147;ge34c8ea19f_0_34: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75866b6d0_0_28: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75866b6d0_0_28: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rPr lang="en-AU"/>
              <a:t>The </a:t>
            </a:r>
            <a:r>
              <a:rPr lang="en-AU"/>
              <a:t>authors focussed on the sound concepts and how it can be fused with vision. They experimented with three things, whether their architecture is robust to different types of sound, whether it can learn to map multiple sound types to one object and they wanted to show that sound concepts can evolve. </a:t>
            </a:r>
            <a:endParaRPr/>
          </a:p>
        </p:txBody>
      </p:sp>
      <p:sp>
        <p:nvSpPr>
          <p:cNvPr id="157" name="Google Shape;157;ge75866b6d0_0_28: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75866b6d0_0_2: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75866b6d0_0_2: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rPr lang="en-AU"/>
              <a:t>They simulated two environments, a 2d and a 3d one. In the 2d world, the agent had to move the gripper above the target block and in the 3d world the agent had to move towards and stay near the target.</a:t>
            </a:r>
            <a:endParaRPr/>
          </a:p>
        </p:txBody>
      </p:sp>
      <p:sp>
        <p:nvSpPr>
          <p:cNvPr id="167" name="Google Shape;167;ge75866b6d0_0_2: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75866b6d0_0_15: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75866b6d0_0_15: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rPr i="1" lang="en-AU" sz="1000"/>
              <a:t>First Graph LOSS Functions: researchers  removed  one  loss  function  at  a  time  to identify its importance in the model</a:t>
            </a:r>
            <a:endParaRPr i="1" sz="1000"/>
          </a:p>
          <a:p>
            <a:pPr indent="0" lvl="0" marL="0" rtl="0" algn="l">
              <a:spcBef>
                <a:spcPts val="360"/>
              </a:spcBef>
              <a:spcAft>
                <a:spcPts val="0"/>
              </a:spcAft>
              <a:buNone/>
            </a:pPr>
            <a:r>
              <a:rPr i="1" lang="en-AU" sz="1000"/>
              <a:t>They found that loss function for sound provides guidance for sound interpretation, which facilitates policy learning.  On the other hand, we did not see a big impact of loss function of object or target identification during training.  But without these loss functions, the agent performs badly in new situations - it could not identify the correct target ad often went for the first object it saw. As such, the researchers deemed it necessary to have all three auxiliary losses for any agent in the dynamic Turtlebot environment.</a:t>
            </a:r>
            <a:endParaRPr i="1" sz="1000"/>
          </a:p>
          <a:p>
            <a:pPr indent="0" lvl="0" marL="0" rtl="0" algn="l">
              <a:spcBef>
                <a:spcPts val="360"/>
              </a:spcBef>
              <a:spcAft>
                <a:spcPts val="0"/>
              </a:spcAft>
              <a:buClr>
                <a:schemeClr val="dk1"/>
              </a:buClr>
              <a:buSzPts val="1100"/>
              <a:buFont typeface="Arial"/>
              <a:buNone/>
            </a:pPr>
            <a:r>
              <a:rPr lang="en-AU"/>
              <a:t>Results; There are two rows, but this is because the authors tested their network on two virtual simulation environments. </a:t>
            </a:r>
            <a:endParaRPr/>
          </a:p>
          <a:p>
            <a:pPr indent="0" lvl="0" marL="0" rtl="0" algn="l">
              <a:spcBef>
                <a:spcPts val="360"/>
              </a:spcBef>
              <a:spcAft>
                <a:spcPts val="0"/>
              </a:spcAft>
              <a:buNone/>
            </a:pPr>
            <a:r>
              <a:rPr lang="en-AU"/>
              <a:t>SOUND:</a:t>
            </a:r>
            <a:endParaRPr/>
          </a:p>
          <a:p>
            <a:pPr indent="0" lvl="0" marL="0" rtl="0" algn="l">
              <a:spcBef>
                <a:spcPts val="360"/>
              </a:spcBef>
              <a:spcAft>
                <a:spcPts val="0"/>
              </a:spcAft>
              <a:buNone/>
            </a:pPr>
            <a:r>
              <a:rPr lang="en-AU"/>
              <a:t>Third Graph: Network performed </a:t>
            </a:r>
            <a:r>
              <a:rPr lang="en-AU"/>
              <a:t>similarly for the different types of sounds (wordsets contain word utterances, nsynth contained pure tones and urbahnsound8k contains environmental sounds), this suggests that all types of sound could be processed by the network and potentially be used if relevant to a robot’s task</a:t>
            </a:r>
            <a:endParaRPr/>
          </a:p>
          <a:p>
            <a:pPr indent="0" lvl="0" marL="0" rtl="0" algn="l">
              <a:spcBef>
                <a:spcPts val="360"/>
              </a:spcBef>
              <a:spcAft>
                <a:spcPts val="0"/>
              </a:spcAft>
              <a:buNone/>
            </a:pPr>
            <a:r>
              <a:rPr lang="en-AU"/>
              <a:t>Third Graph (MIX label) in orange, where the dataset contained multiple sound types associated to the same visual object:  network can associate the utterance ”dog” and the sounds of a dog barking in the same visual object</a:t>
            </a:r>
            <a:endParaRPr/>
          </a:p>
          <a:p>
            <a:pPr indent="0" lvl="0" marL="0" rtl="0" algn="l">
              <a:spcBef>
                <a:spcPts val="360"/>
              </a:spcBef>
              <a:spcAft>
                <a:spcPts val="0"/>
              </a:spcAft>
              <a:buNone/>
            </a:pPr>
            <a:r>
              <a:rPr lang="en-AU"/>
              <a:t>Fourth Graph: Dynamic interpretation:  From Figure 4 in the graph of using only word utterances and slater adding different sound types, we see that the reward dips slightly, corresponding to the addition of two new types of sound signals associated to the same visual object, but it quickly increases and achieves a similar reward and success rate as on the other sound datasets.</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AU"/>
              <a:t>WordSet 2 only includes word utterances and Mix dataset combines word utterances with environmental sounds - what happened here was the network was trained only with words utterances and after several timesteps environmental sounds were used to refer to the same object was introduced. There was a dip in average reward, but it quickly bounced back suggesting that the sound concept can evolve and the model can map two types of sound to a single visual object.</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178" name="Google Shape;178;ge75866b6d0_0_15: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34c8ea19f_0_69: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34c8ea19f_0_69: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rPr lang="en-AU"/>
              <a:t>In this </a:t>
            </a:r>
            <a:r>
              <a:rPr lang="en-AU"/>
              <a:t>approach</a:t>
            </a:r>
            <a:r>
              <a:rPr lang="en-AU"/>
              <a:t>, three types of input are considered. </a:t>
            </a:r>
            <a:r>
              <a:rPr lang="en-AU"/>
              <a:t>Audio signals are first pre-processed into spectrograms. Visual signals are given as RGB(D) image. Moreover, a relative displacement vector of the agent to the goal in 2D space </a:t>
            </a:r>
            <a:r>
              <a:rPr lang="en-AU"/>
              <a:t>is provided by the third input, GPS</a:t>
            </a:r>
            <a:r>
              <a:rPr lang="en-AU"/>
              <a:t>. </a:t>
            </a:r>
            <a:endParaRPr/>
          </a:p>
          <a:p>
            <a:pPr indent="0" lvl="0" marL="0" rtl="0" algn="l">
              <a:spcBef>
                <a:spcPts val="360"/>
              </a:spcBef>
              <a:spcAft>
                <a:spcPts val="0"/>
              </a:spcAft>
              <a:buNone/>
            </a:pPr>
            <a:r>
              <a:rPr lang="en-AU"/>
              <a:t>Both audio and visual inputs are processed using CNNs.The outputs of the CNNs are concatenated together along with the relative displacement vector.</a:t>
            </a:r>
            <a:endParaRPr/>
          </a:p>
          <a:p>
            <a:pPr indent="0" lvl="0" marL="0" rtl="0" algn="l">
              <a:spcBef>
                <a:spcPts val="360"/>
              </a:spcBef>
              <a:spcAft>
                <a:spcPts val="0"/>
              </a:spcAft>
              <a:buNone/>
            </a:pPr>
            <a:r>
              <a:rPr lang="en-AU"/>
              <a:t>This concatenated result is given as input to GRU that operates on the current step's input and the accumulated history of states. </a:t>
            </a:r>
            <a:endParaRPr/>
          </a:p>
          <a:p>
            <a:pPr indent="0" lvl="0" marL="0" rtl="0" algn="l">
              <a:spcBef>
                <a:spcPts val="360"/>
              </a:spcBef>
              <a:spcAft>
                <a:spcPts val="0"/>
              </a:spcAft>
              <a:buNone/>
            </a:pPr>
            <a:r>
              <a:rPr lang="en-AU"/>
              <a:t>Finally, through Proximal Policy Optimization, the value of the state are estimated using the critic and actor heads of the model, which are both linear layers. The reward depends upon the action correctness and the distance from the goal location.</a:t>
            </a:r>
            <a:endParaRPr/>
          </a:p>
        </p:txBody>
      </p:sp>
      <p:sp>
        <p:nvSpPr>
          <p:cNvPr id="188" name="Google Shape;188;ge34c8ea19f_0_69: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7598196e1_0_0: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7598196e1_0_0: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Clr>
                <a:schemeClr val="dk1"/>
              </a:buClr>
              <a:buSzPts val="1100"/>
              <a:buFont typeface="Arial"/>
              <a:buNone/>
            </a:pPr>
            <a:r>
              <a:rPr lang="en-AU"/>
              <a:t>For training and validating this model, 2 visually realistic environments are used. </a:t>
            </a:r>
            <a:endParaRPr/>
          </a:p>
          <a:p>
            <a:pPr indent="0" lvl="0" marL="0" rtl="0" algn="l">
              <a:spcBef>
                <a:spcPts val="360"/>
              </a:spcBef>
              <a:spcAft>
                <a:spcPts val="0"/>
              </a:spcAft>
              <a:buNone/>
            </a:pPr>
            <a:r>
              <a:rPr lang="en-AU"/>
              <a:t>Replica: It is a dataset of 18 apartments, hotels, oces, and room scenes with 3D meshes.</a:t>
            </a:r>
            <a:endParaRPr/>
          </a:p>
          <a:p>
            <a:pPr indent="0" lvl="0" marL="0" rtl="0" algn="l">
              <a:spcBef>
                <a:spcPts val="360"/>
              </a:spcBef>
              <a:spcAft>
                <a:spcPts val="0"/>
              </a:spcAft>
              <a:buNone/>
            </a:pPr>
            <a:r>
              <a:rPr lang="en-AU"/>
              <a:t>Matterport3D: These are the realworld homes and other indoor environments with 3D meshes and image scans,</a:t>
            </a:r>
            <a:endParaRPr/>
          </a:p>
          <a:p>
            <a:pPr indent="0" lvl="0" marL="0" rtl="0" algn="l">
              <a:spcBef>
                <a:spcPts val="360"/>
              </a:spcBef>
              <a:spcAft>
                <a:spcPts val="0"/>
              </a:spcAft>
              <a:buClr>
                <a:schemeClr val="dk1"/>
              </a:buClr>
              <a:buSzPts val="1100"/>
              <a:buFont typeface="Arial"/>
              <a:buNone/>
            </a:pPr>
            <a:r>
              <a:rPr lang="en-AU"/>
              <a:t>These two are </a:t>
            </a:r>
            <a:r>
              <a:rPr lang="en-AU"/>
              <a:t>hosted within Habitat</a:t>
            </a:r>
            <a:r>
              <a:rPr lang="en-AU"/>
              <a:t> which is an open-source platform.</a:t>
            </a:r>
            <a:endParaRPr/>
          </a:p>
          <a:p>
            <a:pPr indent="0" lvl="0" marL="0" rtl="0" algn="l">
              <a:spcBef>
                <a:spcPts val="360"/>
              </a:spcBef>
              <a:spcAft>
                <a:spcPts val="0"/>
              </a:spcAft>
              <a:buNone/>
            </a:pPr>
            <a:r>
              <a:t/>
            </a:r>
            <a:endParaRPr/>
          </a:p>
        </p:txBody>
      </p:sp>
      <p:sp>
        <p:nvSpPr>
          <p:cNvPr id="198" name="Google Shape;198;ge7598196e1_0_0: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7598196e1_0_12: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7598196e1_0_12: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rPr lang="en-AU"/>
              <a:t>For the navigation tasks,there are three variants that are considered. </a:t>
            </a:r>
            <a:endParaRPr/>
          </a:p>
          <a:p>
            <a:pPr indent="0" lvl="0" marL="0" rtl="0" algn="l">
              <a:spcBef>
                <a:spcPts val="360"/>
              </a:spcBef>
              <a:spcAft>
                <a:spcPts val="0"/>
              </a:spcAft>
              <a:buNone/>
            </a:pPr>
            <a:r>
              <a:rPr lang="en-AU"/>
              <a:t>1. PointGoal: The target is identified by a GPS cue. </a:t>
            </a:r>
            <a:endParaRPr/>
          </a:p>
          <a:p>
            <a:pPr indent="0" lvl="0" marL="0" rtl="0" algn="l">
              <a:spcBef>
                <a:spcPts val="360"/>
              </a:spcBef>
              <a:spcAft>
                <a:spcPts val="0"/>
              </a:spcAft>
              <a:buNone/>
            </a:pPr>
            <a:r>
              <a:rPr lang="en-AU"/>
              <a:t>2. AudioGoal: The target is identified by the sound it emits by audio hint, even when it is not in the visual space.</a:t>
            </a:r>
            <a:endParaRPr/>
          </a:p>
          <a:p>
            <a:pPr indent="0" lvl="0" marL="0" rtl="0" algn="l">
              <a:spcBef>
                <a:spcPts val="360"/>
              </a:spcBef>
              <a:spcAft>
                <a:spcPts val="0"/>
              </a:spcAft>
              <a:buNone/>
            </a:pPr>
            <a:r>
              <a:rPr lang="en-AU"/>
              <a:t>3. AudioPointGoal: The target is identified by the sound it emits and a GPS cue. The agent gets both audio and directional hints.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AU"/>
              <a:t>The image on the right shows the top  down map of the room of replica. Green path indicates the shortest path. The top three shows for Replica where for the PointGoal, the  agent bumps into the wall several times. In contrast, the AudioGoal and AudioPointGoal agents get a better sense of the target: the sound travels through the door and the agent leaves the starting room immediately.</a:t>
            </a:r>
            <a:endParaRPr/>
          </a:p>
          <a:p>
            <a:pPr indent="0" lvl="0" marL="0" rtl="0" algn="l">
              <a:spcBef>
                <a:spcPts val="360"/>
              </a:spcBef>
              <a:spcAft>
                <a:spcPts val="0"/>
              </a:spcAft>
              <a:buClr>
                <a:schemeClr val="dk1"/>
              </a:buClr>
              <a:buSzPts val="1100"/>
              <a:buFont typeface="Arial"/>
              <a:buNone/>
            </a:pPr>
            <a:r>
              <a:rPr lang="en-AU"/>
              <a:t>In the Bottom for Matterport, the AudioGoal agent best again avoids backtracking to efficiently reach the target in a large multi-room home.</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Clr>
                <a:schemeClr val="dk1"/>
              </a:buClr>
              <a:buSzPts val="1100"/>
              <a:buFont typeface="Arial"/>
              <a:buNone/>
            </a:pPr>
            <a:r>
              <a:t/>
            </a:r>
            <a:endParaRPr/>
          </a:p>
        </p:txBody>
      </p:sp>
      <p:sp>
        <p:nvSpPr>
          <p:cNvPr id="211" name="Google Shape;211;ge7598196e1_0_12: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7598196e1_0_23: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e7598196e1_0_23: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rPr lang="en-AU"/>
              <a:t>The graph shows the</a:t>
            </a:r>
            <a:r>
              <a:rPr lang="en-AU"/>
              <a:t> Navigation accuracy with increasing GPS noise for different tasks. Unlike existing PointGoal agents, the AudioGoal agent does not rely on GPS, </a:t>
            </a:r>
            <a:endParaRPr/>
          </a:p>
          <a:p>
            <a:pPr indent="0" lvl="0" marL="0" rtl="0" algn="l">
              <a:spcBef>
                <a:spcPts val="360"/>
              </a:spcBef>
              <a:spcAft>
                <a:spcPts val="0"/>
              </a:spcAft>
              <a:buNone/>
            </a:pPr>
            <a:r>
              <a:rPr lang="en-AU"/>
              <a:t>and hence is immune to GPS noise.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222" name="Google Shape;222;ge7598196e1_0_23: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34c8ea19f_0_79: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e34c8ea19f_0_79: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rPr lang="en-AU"/>
              <a:t>This task becomes even more dicult when it comes to the robot being in a new environment. In this approach, the authors try to address three different issues in such a robot navigation system in a 3D environment: (1) Cross-Model Grounding, (2) Ill-posed feedback, which means that a feedback that can deviate the agent from optimal policy learning and (3) Generalization.</a:t>
            </a:r>
            <a:endParaRPr/>
          </a:p>
          <a:p>
            <a:pPr indent="0" lvl="0" marL="0" rtl="0" algn="l">
              <a:spcBef>
                <a:spcPts val="360"/>
              </a:spcBef>
              <a:spcAft>
                <a:spcPts val="0"/>
              </a:spcAft>
              <a:buNone/>
            </a:pPr>
            <a:r>
              <a:rPr lang="en-AU"/>
              <a:t>So to address them, the authors came up with two approaches, </a:t>
            </a:r>
            <a:r>
              <a:rPr lang="en-AU"/>
              <a:t>cross</a:t>
            </a:r>
            <a:r>
              <a:rPr lang="en-AU"/>
              <a:t> modal matching and self supervised imitation learning, that I will describe in just a moment.</a:t>
            </a:r>
            <a:endParaRPr/>
          </a:p>
          <a:p>
            <a:pPr indent="0" lvl="0" marL="0" rtl="0" algn="l">
              <a:spcBef>
                <a:spcPts val="360"/>
              </a:spcBef>
              <a:spcAft>
                <a:spcPts val="0"/>
              </a:spcAft>
              <a:buNone/>
            </a:pPr>
            <a:r>
              <a:rPr lang="en-AU"/>
              <a:t>Room-to-Room (R2R) dataset, which consists of panoramic view images of rooms</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234" name="Google Shape;234;ge34c8ea19f_0_79: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bfbe809765_0_23: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 name="Google Shape;54;gbfbe809765_0_23:notes"/>
          <p:cNvSpPr txBox="1"/>
          <p:nvPr>
            <p:ph idx="1" type="body"/>
          </p:nvPr>
        </p:nvSpPr>
        <p:spPr>
          <a:xfrm>
            <a:off x="1377950" y="3378200"/>
            <a:ext cx="7456500" cy="3216300"/>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None/>
            </a:pPr>
            <a:r>
              <a:rPr lang="en-AU"/>
              <a:t>Here is the outline of our presentation.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7598196e1_0_51: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e7598196e1_0_51: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rPr lang="en-AU"/>
              <a:t>We first look at </a:t>
            </a:r>
            <a:r>
              <a:rPr lang="en-AU"/>
              <a:t> Reinforced Cross-modal Matching(RCM) model proposed.</a:t>
            </a:r>
            <a:endParaRPr/>
          </a:p>
          <a:p>
            <a:pPr indent="0" lvl="0" marL="0" rtl="0" algn="l">
              <a:spcBef>
                <a:spcPts val="360"/>
              </a:spcBef>
              <a:spcAft>
                <a:spcPts val="0"/>
              </a:spcAft>
              <a:buNone/>
            </a:pPr>
            <a:r>
              <a:rPr lang="en-AU"/>
              <a:t> This model comprises two modules: 1) a reasoning navigator , 2) a matching critic V.</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AU"/>
              <a:t>The Reasoning Navigator  module is responsible for interpreting the text</a:t>
            </a:r>
            <a:endParaRPr/>
          </a:p>
          <a:p>
            <a:pPr indent="0" lvl="0" marL="0" rtl="0" algn="l">
              <a:spcBef>
                <a:spcPts val="360"/>
              </a:spcBef>
              <a:spcAft>
                <a:spcPts val="0"/>
              </a:spcAft>
              <a:buNone/>
            </a:pPr>
            <a:r>
              <a:rPr lang="en-AU"/>
              <a:t>instructions into a sequence of actions by incorporating both text instructions</a:t>
            </a:r>
            <a:endParaRPr/>
          </a:p>
          <a:p>
            <a:pPr indent="0" lvl="0" marL="0" rtl="0" algn="l">
              <a:spcBef>
                <a:spcPts val="360"/>
              </a:spcBef>
              <a:spcAft>
                <a:spcPts val="0"/>
              </a:spcAft>
              <a:buNone/>
            </a:pPr>
            <a:r>
              <a:rPr lang="en-AU"/>
              <a:t>with the panoramic view and a historical context. The reasoning navigator takes as input the trajectory history, textual and visual context to predict an output. For policy learning, the extrinsic reward function is used that</a:t>
            </a:r>
            <a:r>
              <a:rPr lang="en-AU"/>
              <a:t> measures the success signal and the navigation error of each action</a:t>
            </a:r>
            <a:r>
              <a:rPr lang="en-AU"/>
              <a: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AU"/>
              <a:t>Matching Critic- in this case, The intrinsic reward function from the matching critic</a:t>
            </a:r>
            <a:endParaRPr/>
          </a:p>
          <a:p>
            <a:pPr indent="0" lvl="0" marL="0" rtl="0" algn="l">
              <a:spcBef>
                <a:spcPts val="360"/>
              </a:spcBef>
              <a:spcAft>
                <a:spcPts val="0"/>
              </a:spcAft>
              <a:buNone/>
            </a:pPr>
            <a:r>
              <a:rPr lang="en-AU"/>
              <a:t>is introduced. It computes how well the actions generated from the reasoning</a:t>
            </a:r>
            <a:endParaRPr/>
          </a:p>
          <a:p>
            <a:pPr indent="0" lvl="0" marL="0" rtl="0" algn="l">
              <a:spcBef>
                <a:spcPts val="360"/>
              </a:spcBef>
              <a:spcAft>
                <a:spcPts val="0"/>
              </a:spcAft>
              <a:buNone/>
            </a:pPr>
            <a:r>
              <a:rPr lang="en-AU"/>
              <a:t>navigator matches the textual instructions. It is helpful if the robot had followed a different path to reach the correct destination, hence penalizing the deviation from the path.</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247" name="Google Shape;247;ge7598196e1_0_51: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e7598196e1_0_94: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e7598196e1_0_94: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Clr>
                <a:schemeClr val="dk1"/>
              </a:buClr>
              <a:buSzPts val="1100"/>
              <a:buFont typeface="Arial"/>
              <a:buNone/>
            </a:pPr>
            <a:r>
              <a:rPr lang="en-AU"/>
              <a:t>The robots may perform well when they learn from an already seen environment, but it is challenging for them to perform well in unseen environments. This new approach, SIL, which can explore and adapt by itself in unseen environments. It takes advantage of the trajectories that the matching critic had evaluated. In the image, where given an instruction, the navigator produces a set of possible trajectories. The matching critic determines the best trajectory, ^ , and that is stored in the Replay Buffer. The agent optimizes itself by self-supervision by reusing these good trajectories from the replay buffer.</a:t>
            </a:r>
            <a:endParaRPr/>
          </a:p>
          <a:p>
            <a:pPr indent="0" lvl="0" marL="0" rtl="0" algn="l">
              <a:spcBef>
                <a:spcPts val="360"/>
              </a:spcBef>
              <a:spcAft>
                <a:spcPts val="0"/>
              </a:spcAft>
              <a:buNone/>
            </a:pPr>
            <a:r>
              <a:t/>
            </a:r>
            <a:endParaRPr/>
          </a:p>
        </p:txBody>
      </p:sp>
      <p:sp>
        <p:nvSpPr>
          <p:cNvPr id="258" name="Google Shape;258;ge7598196e1_0_94: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e7598196e1_0_66: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e7598196e1_0_66: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solidFill>
                <a:srgbClr val="202124"/>
              </a:solidFill>
              <a:highlight>
                <a:srgbClr val="FFFFFF"/>
              </a:highlight>
            </a:endParaRPr>
          </a:p>
          <a:p>
            <a:pPr indent="0" lvl="0" marL="0" rtl="0" algn="l">
              <a:spcBef>
                <a:spcPts val="360"/>
              </a:spcBef>
              <a:spcAft>
                <a:spcPts val="0"/>
              </a:spcAft>
              <a:buNone/>
            </a:pPr>
            <a:r>
              <a:rPr lang="en-AU"/>
              <a:t>Success rate weighted by inverse Path Length (SPL) because it considers both effectiveness and efficiency.</a:t>
            </a:r>
            <a:endParaRPr>
              <a:solidFill>
                <a:srgbClr val="202124"/>
              </a:solidFill>
              <a:highlight>
                <a:srgbClr val="FFFFFF"/>
              </a:highlight>
            </a:endParaRPr>
          </a:p>
          <a:p>
            <a:pPr indent="0" lvl="0" marL="0" rtl="0" algn="l">
              <a:spcBef>
                <a:spcPts val="360"/>
              </a:spcBef>
              <a:spcAft>
                <a:spcPts val="0"/>
              </a:spcAft>
              <a:buNone/>
            </a:pPr>
            <a:r>
              <a:t/>
            </a:r>
            <a:endParaRPr>
              <a:solidFill>
                <a:srgbClr val="202124"/>
              </a:solidFill>
              <a:highlight>
                <a:srgbClr val="FFFFFF"/>
              </a:highlight>
            </a:endParaRPr>
          </a:p>
          <a:p>
            <a:pPr indent="0" lvl="0" marL="0" rtl="0" algn="l">
              <a:spcBef>
                <a:spcPts val="360"/>
              </a:spcBef>
              <a:spcAft>
                <a:spcPts val="0"/>
              </a:spcAft>
              <a:buNone/>
            </a:pPr>
            <a:r>
              <a:rPr lang="en-AU">
                <a:solidFill>
                  <a:srgbClr val="202124"/>
                </a:solidFill>
                <a:highlight>
                  <a:srgbClr val="FFFFFF"/>
                </a:highlight>
              </a:rPr>
              <a:t>The standard testing scenario of the task is to train the agent in seen environments and then test it in previously unseen environments in a zero-shot fashion. </a:t>
            </a:r>
            <a:endParaRPr>
              <a:solidFill>
                <a:srgbClr val="202124"/>
              </a:solidFill>
              <a:highlight>
                <a:srgbClr val="FFFFFF"/>
              </a:highlight>
            </a:endParaRPr>
          </a:p>
          <a:p>
            <a:pPr indent="0" lvl="0" marL="0" rtl="0" algn="l">
              <a:spcBef>
                <a:spcPts val="360"/>
              </a:spcBef>
              <a:spcAft>
                <a:spcPts val="0"/>
              </a:spcAft>
              <a:buNone/>
            </a:pPr>
            <a:r>
              <a:t/>
            </a:r>
            <a:endParaRPr>
              <a:solidFill>
                <a:srgbClr val="202124"/>
              </a:solidFill>
              <a:highlight>
                <a:srgbClr val="FFFFFF"/>
              </a:highlight>
            </a:endParaRPr>
          </a:p>
          <a:p>
            <a:pPr indent="0" lvl="0" marL="0" rtl="0" algn="l">
              <a:spcBef>
                <a:spcPts val="360"/>
              </a:spcBef>
              <a:spcAft>
                <a:spcPts val="0"/>
              </a:spcAft>
              <a:buNone/>
            </a:pPr>
            <a:r>
              <a:rPr lang="en-AU"/>
              <a:t>The RCM outperforms the existing methods and SIL was able to imitate the RCM agent's behaviors and generate efficient policies.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AU"/>
              <a:t>It was observed by the ablation study that the Success Rate for unseen environments dropped when the intrinsic reward was removed, indicating its importance for exploration of such environment. Similar as when extrinsic rewards were not used.</a:t>
            </a:r>
            <a:endParaRPr/>
          </a:p>
        </p:txBody>
      </p:sp>
      <p:sp>
        <p:nvSpPr>
          <p:cNvPr id="270" name="Google Shape;270;ge7598196e1_0_66: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bfbe809765_0_229: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9" name="Google Shape;279;gbfbe809765_0_229:notes"/>
          <p:cNvSpPr txBox="1"/>
          <p:nvPr>
            <p:ph idx="1" type="body"/>
          </p:nvPr>
        </p:nvSpPr>
        <p:spPr>
          <a:xfrm>
            <a:off x="1377950" y="3378200"/>
            <a:ext cx="7456500" cy="3216300"/>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34c8ea19f_0_89: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e34c8ea19f_0_89: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rPr lang="en-AU"/>
              <a:t>The indoor environments are dynamic. The robots should be designed in a way that they can localize themselves with time and perform well. Reinforcement learning has helped with this aspect, as it enables the robot to learn continuously. </a:t>
            </a:r>
            <a:endParaRPr/>
          </a:p>
          <a:p>
            <a:pPr indent="0" lvl="0" marL="0" rtl="0" algn="l">
              <a:spcBef>
                <a:spcPts val="360"/>
              </a:spcBef>
              <a:spcAft>
                <a:spcPts val="0"/>
              </a:spcAft>
              <a:buNone/>
            </a:pPr>
            <a:r>
              <a:rPr lang="en-AU"/>
              <a:t>We saw how sounds can be used to navigate in an unknown environments. We also saw how generalizability can be enhanced through self-supervised imitation learning.  Additionally, we see that in first and second approach, the proposed models were able to handle different types of sound signals, beyond speech.</a:t>
            </a:r>
            <a:endParaRPr/>
          </a:p>
        </p:txBody>
      </p:sp>
      <p:sp>
        <p:nvSpPr>
          <p:cNvPr id="289" name="Google Shape;289;ge34c8ea19f_0_89: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e34c8ea19f_0_99: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e34c8ea19f_0_99: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Clr>
                <a:schemeClr val="dk1"/>
              </a:buClr>
              <a:buSzPts val="1100"/>
              <a:buFont typeface="Arial"/>
              <a:buNone/>
            </a:pPr>
            <a:r>
              <a:rPr lang="en-AU"/>
              <a:t>Most of the approaches had architectures that were easy to understand because</a:t>
            </a:r>
            <a:endParaRPr/>
          </a:p>
          <a:p>
            <a:pPr indent="0" lvl="0" marL="0" rtl="0" algn="l">
              <a:spcBef>
                <a:spcPts val="360"/>
              </a:spcBef>
              <a:spcAft>
                <a:spcPts val="0"/>
              </a:spcAft>
              <a:buClr>
                <a:schemeClr val="dk1"/>
              </a:buClr>
              <a:buSzPts val="1100"/>
              <a:buFont typeface="Arial"/>
              <a:buNone/>
            </a:pPr>
            <a:r>
              <a:rPr lang="en-AU"/>
              <a:t>they could be broken down into smaller components. We observed in most of the approaches that there are always components that handle each modality, and they are connected downstream to a</a:t>
            </a:r>
            <a:endParaRPr/>
          </a:p>
          <a:p>
            <a:pPr indent="0" lvl="0" marL="0" rtl="0" algn="l">
              <a:spcBef>
                <a:spcPts val="360"/>
              </a:spcBef>
              <a:spcAft>
                <a:spcPts val="0"/>
              </a:spcAft>
              <a:buClr>
                <a:schemeClr val="dk1"/>
              </a:buClr>
              <a:buSzPts val="1100"/>
              <a:buFont typeface="Arial"/>
              <a:buNone/>
            </a:pPr>
            <a:r>
              <a:rPr lang="en-AU"/>
              <a:t>reinforcement learning component which is responsible for deciding which action</a:t>
            </a:r>
            <a:endParaRPr/>
          </a:p>
          <a:p>
            <a:pPr indent="0" lvl="0" marL="0" rtl="0" algn="l">
              <a:spcBef>
                <a:spcPts val="360"/>
              </a:spcBef>
              <a:spcAft>
                <a:spcPts val="0"/>
              </a:spcAft>
              <a:buClr>
                <a:schemeClr val="dk1"/>
              </a:buClr>
              <a:buSzPts val="1100"/>
              <a:buFont typeface="Arial"/>
              <a:buNone/>
            </a:pPr>
            <a:r>
              <a:rPr lang="en-AU"/>
              <a:t>to take next. </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rPr lang="en-AU"/>
              <a:t>These decisions depend on what the researchers </a:t>
            </a:r>
            <a:r>
              <a:rPr lang="en-AU"/>
              <a:t>wish the network to learn, some</a:t>
            </a:r>
            <a:endParaRPr/>
          </a:p>
          <a:p>
            <a:pPr indent="0" lvl="0" marL="0" rtl="0" algn="l">
              <a:spcBef>
                <a:spcPts val="360"/>
              </a:spcBef>
              <a:spcAft>
                <a:spcPts val="0"/>
              </a:spcAft>
              <a:buClr>
                <a:schemeClr val="dk1"/>
              </a:buClr>
              <a:buSzPts val="1100"/>
              <a:buFont typeface="Arial"/>
              <a:buNone/>
            </a:pPr>
            <a:r>
              <a:rPr lang="en-AU"/>
              <a:t>may want to extract features while others may want to create a mapping between</a:t>
            </a:r>
            <a:endParaRPr/>
          </a:p>
          <a:p>
            <a:pPr indent="0" lvl="0" marL="0" rtl="0" algn="l">
              <a:spcBef>
                <a:spcPts val="360"/>
              </a:spcBef>
              <a:spcAft>
                <a:spcPts val="0"/>
              </a:spcAft>
              <a:buClr>
                <a:schemeClr val="dk1"/>
              </a:buClr>
              <a:buSzPts val="1100"/>
              <a:buFont typeface="Arial"/>
              <a:buNone/>
            </a:pPr>
            <a:r>
              <a:rPr lang="en-AU"/>
              <a:t>input and a concept.</a:t>
            </a:r>
            <a:endParaRPr/>
          </a:p>
          <a:p>
            <a:pPr indent="0" lvl="0" marL="0" rtl="0" algn="l">
              <a:spcBef>
                <a:spcPts val="360"/>
              </a:spcBef>
              <a:spcAft>
                <a:spcPts val="0"/>
              </a:spcAft>
              <a:buNone/>
            </a:pPr>
            <a:r>
              <a:t/>
            </a:r>
            <a:endParaRPr/>
          </a:p>
        </p:txBody>
      </p:sp>
      <p:sp>
        <p:nvSpPr>
          <p:cNvPr id="299" name="Google Shape;299;ge34c8ea19f_0_99: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34c8ea19f_0_109: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34c8ea19f_0_109: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rPr lang="en-AU"/>
              <a:t>T</a:t>
            </a:r>
            <a:r>
              <a:rPr lang="en-AU"/>
              <a:t>here are different ways to pass the information downstream. Most architectures concatenate the outputs from the different modal-specific components. However, some may utilize a Gated Recurrent Unit to accumulate information from several time steps. </a:t>
            </a:r>
            <a:endParaRPr/>
          </a:p>
          <a:p>
            <a:pPr indent="0" lvl="0" marL="0" rtl="0" algn="l">
              <a:spcBef>
                <a:spcPts val="360"/>
              </a:spcBef>
              <a:spcAft>
                <a:spcPts val="0"/>
              </a:spcAft>
              <a:buNone/>
            </a:pPr>
            <a:r>
              <a:rPr lang="en-AU"/>
              <a:t>\\ \\ </a:t>
            </a:r>
            <a:endParaRPr/>
          </a:p>
          <a:p>
            <a:pPr indent="0" lvl="0" marL="0" rtl="0" algn="l">
              <a:spcBef>
                <a:spcPts val="360"/>
              </a:spcBef>
              <a:spcAft>
                <a:spcPts val="0"/>
              </a:spcAft>
              <a:buNone/>
            </a:pPr>
            <a:r>
              <a:rPr lang="en-AU"/>
              <a:t>As such, an end-to-end network provide a means to overcome the fusion of data from different modality. The reinforcement learning components essentially act as the integrator to address this problem. As long as the outputs of each modal-specific component can be represented in the same way, i.e., in a tensor, the MMDRL architecture can be trained as a whole. </a:t>
            </a:r>
            <a:endParaRPr/>
          </a:p>
          <a:p>
            <a:pPr indent="0" lvl="0" marL="0" rtl="0" algn="l">
              <a:spcBef>
                <a:spcPts val="360"/>
              </a:spcBef>
              <a:spcAft>
                <a:spcPts val="0"/>
              </a:spcAft>
              <a:buNone/>
            </a:pPr>
            <a:r>
              <a:t/>
            </a:r>
            <a:endParaRPr/>
          </a:p>
        </p:txBody>
      </p:sp>
      <p:sp>
        <p:nvSpPr>
          <p:cNvPr id="309" name="Google Shape;309;ge34c8ea19f_0_109: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34c8ea19f_0_137: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e34c8ea19f_0_137: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rPr lang="en-AU"/>
              <a:t>First advantage, Robustness of object concept</a:t>
            </a:r>
            <a:endParaRPr/>
          </a:p>
          <a:p>
            <a:pPr indent="0" lvl="0" marL="0" rtl="0" algn="l">
              <a:spcBef>
                <a:spcPts val="360"/>
              </a:spcBef>
              <a:spcAft>
                <a:spcPts val="0"/>
              </a:spcAft>
              <a:buNone/>
            </a:pPr>
            <a:r>
              <a:rPr lang="en-AU"/>
              <a:t>When the modalities are combined, the agent has a more robust concept of an object i.e. a ringing phone and ‘telephone’ refer to the same visual scene.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AU"/>
              <a:t>Multi-modality helps infer spatial information from several types of information and sensors - this is because MMDRL helps with cross-grounding by integrating different modalities. </a:t>
            </a:r>
            <a:endParaRPr/>
          </a:p>
          <a:p>
            <a:pPr indent="0" lvl="0" marL="0" rtl="0" algn="l">
              <a:spcBef>
                <a:spcPts val="360"/>
              </a:spcBef>
              <a:spcAft>
                <a:spcPts val="0"/>
              </a:spcAft>
              <a:buNone/>
            </a:pPr>
            <a:r>
              <a:rPr lang="en-AU"/>
              <a:t>Think of the McGurk Effect.</a:t>
            </a:r>
            <a:endParaRPr/>
          </a:p>
          <a:p>
            <a:pPr indent="0" lvl="0" marL="0" rtl="0" algn="l">
              <a:spcBef>
                <a:spcPts val="360"/>
              </a:spcBef>
              <a:spcAft>
                <a:spcPts val="0"/>
              </a:spcAft>
              <a:buNone/>
            </a:pPr>
            <a:r>
              <a:rPr lang="en-AU"/>
              <a:t>An example we saw earlier, Audio signals boost the robot’s spatial awareness even when GPS signals are noisy</a:t>
            </a:r>
            <a:endParaRPr/>
          </a:p>
          <a:p>
            <a:pPr indent="0" lvl="0" marL="0" rtl="0" algn="l">
              <a:spcBef>
                <a:spcPts val="360"/>
              </a:spcBef>
              <a:spcAft>
                <a:spcPts val="0"/>
              </a:spcAft>
              <a:buNone/>
            </a:pPr>
            <a:r>
              <a:t/>
            </a:r>
            <a:endParaRPr/>
          </a:p>
        </p:txBody>
      </p:sp>
      <p:sp>
        <p:nvSpPr>
          <p:cNvPr id="319" name="Google Shape;319;ge34c8ea19f_0_137: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e75866b6d0_0_45: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e75866b6d0_0_45: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rPr lang="en-AU"/>
              <a:t>These networks are also easily trained in virtual simulations</a:t>
            </a:r>
            <a:endParaRPr/>
          </a:p>
          <a:p>
            <a:pPr indent="0" lvl="0" marL="0" rtl="0" algn="l">
              <a:spcBef>
                <a:spcPts val="360"/>
              </a:spcBef>
              <a:spcAft>
                <a:spcPts val="0"/>
              </a:spcAft>
              <a:buNone/>
            </a:pPr>
            <a:r>
              <a:rPr lang="en-AU"/>
              <a:t>And because they can be trained end2end, the </a:t>
            </a:r>
            <a:r>
              <a:rPr lang="en-AU"/>
              <a:t>network</a:t>
            </a:r>
            <a:r>
              <a:rPr lang="en-AU"/>
              <a:t> can identify for itself which features of the text/sound/visual information is relevant. This means less reliance on domain </a:t>
            </a:r>
            <a:r>
              <a:rPr lang="en-AU"/>
              <a:t>knowledge</a:t>
            </a:r>
            <a:r>
              <a:rPr lang="en-AU"/>
              <a:t> or handwritten features.</a:t>
            </a:r>
            <a:endParaRPr/>
          </a:p>
          <a:p>
            <a:pPr indent="0" lvl="0" marL="0" rtl="0" algn="l">
              <a:spcBef>
                <a:spcPts val="360"/>
              </a:spcBef>
              <a:spcAft>
                <a:spcPts val="0"/>
              </a:spcAft>
              <a:buNone/>
            </a:pPr>
            <a:r>
              <a:t/>
            </a:r>
            <a:endParaRPr/>
          </a:p>
        </p:txBody>
      </p:sp>
      <p:sp>
        <p:nvSpPr>
          <p:cNvPr id="329" name="Google Shape;329;ge75866b6d0_0_45: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e34c8ea19f_0_147: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e34c8ea19f_0_147: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rPr lang="en-AU"/>
              <a:t>A </a:t>
            </a:r>
            <a:r>
              <a:rPr lang="en-AU"/>
              <a:t>challenge</a:t>
            </a:r>
            <a:r>
              <a:rPr lang="en-AU"/>
              <a:t> is still the generalizability of the models, they are trained only one one specific task at a time. </a:t>
            </a:r>
            <a:endParaRPr/>
          </a:p>
          <a:p>
            <a:pPr indent="0" lvl="0" marL="0" rtl="0" algn="l">
              <a:spcBef>
                <a:spcPts val="360"/>
              </a:spcBef>
              <a:spcAft>
                <a:spcPts val="0"/>
              </a:spcAft>
              <a:buNone/>
            </a:pPr>
            <a:r>
              <a:rPr lang="en-AU"/>
              <a:t>Error can accumulate and can lead to bad action policies in complex tasks.</a:t>
            </a:r>
            <a:endParaRPr/>
          </a:p>
          <a:p>
            <a:pPr indent="0" lvl="0" marL="0" rtl="0" algn="l">
              <a:spcBef>
                <a:spcPts val="360"/>
              </a:spcBef>
              <a:spcAft>
                <a:spcPts val="0"/>
              </a:spcAft>
              <a:buNone/>
            </a:pPr>
            <a:r>
              <a:rPr lang="en-AU"/>
              <a:t>As such, more work needs to be done before multi-tasking robots can be trained with such an architecture.</a:t>
            </a:r>
            <a:endParaRPr/>
          </a:p>
          <a:p>
            <a:pPr indent="0" lvl="0" marL="0" rtl="0" algn="l">
              <a:spcBef>
                <a:spcPts val="360"/>
              </a:spcBef>
              <a:spcAft>
                <a:spcPts val="0"/>
              </a:spcAft>
              <a:buNone/>
            </a:pPr>
            <a:r>
              <a:rPr lang="en-AU"/>
              <a:t>Additionally, the RL algorithms needs to be suitable for the respective task. </a:t>
            </a:r>
            <a:endParaRPr/>
          </a:p>
        </p:txBody>
      </p:sp>
      <p:sp>
        <p:nvSpPr>
          <p:cNvPr id="339" name="Google Shape;339;ge34c8ea19f_0_147: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34c8ea19f_0_1: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 name="Google Shape;63;ge34c8ea19f_0_1:notes"/>
          <p:cNvSpPr txBox="1"/>
          <p:nvPr>
            <p:ph idx="1" type="body"/>
          </p:nvPr>
        </p:nvSpPr>
        <p:spPr>
          <a:xfrm>
            <a:off x="1377950" y="3378200"/>
            <a:ext cx="7456500" cy="3216300"/>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None/>
            </a:pPr>
            <a:r>
              <a:rPr lang="en-AU"/>
              <a:t>We will start with the Motivation and Research Question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34c8ea19f_0_26: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8" name="Google Shape;348;ge34c8ea19f_0_26:notes"/>
          <p:cNvSpPr txBox="1"/>
          <p:nvPr>
            <p:ph idx="1" type="body"/>
          </p:nvPr>
        </p:nvSpPr>
        <p:spPr>
          <a:xfrm>
            <a:off x="1377950" y="3378200"/>
            <a:ext cx="7456500" cy="3216300"/>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e34c8ea19f_0_127: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e34c8ea19f_0_127: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1100"/>
              <a:buFont typeface="Arial"/>
              <a:buNone/>
            </a:pPr>
            <a:r>
              <a:rPr lang="en-AU" sz="950">
                <a:highlight>
                  <a:srgbClr val="F4F5F8"/>
                </a:highlight>
              </a:rPr>
              <a:t>Researchers should stick to the general architecture of MMDRL - with components for each modality</a:t>
            </a:r>
            <a:endParaRPr sz="950">
              <a:highlight>
                <a:srgbClr val="F4F5F8"/>
              </a:highlight>
            </a:endParaRPr>
          </a:p>
          <a:p>
            <a:pPr indent="0" lvl="0" marL="0" rtl="0" algn="l">
              <a:spcBef>
                <a:spcPts val="0"/>
              </a:spcBef>
              <a:spcAft>
                <a:spcPts val="0"/>
              </a:spcAft>
              <a:buClr>
                <a:schemeClr val="dk1"/>
              </a:buClr>
              <a:buSzPts val="1100"/>
              <a:buFont typeface="Arial"/>
              <a:buNone/>
            </a:pPr>
            <a:r>
              <a:rPr lang="en-AU" sz="950">
                <a:highlight>
                  <a:srgbClr val="F4F5F8"/>
                </a:highlight>
              </a:rPr>
              <a:t>that is fused together in the reinforcement learning component.  </a:t>
            </a:r>
            <a:endParaRPr sz="950">
              <a:highlight>
                <a:srgbClr val="F4F5F8"/>
              </a:highlight>
            </a:endParaRPr>
          </a:p>
          <a:p>
            <a:pPr indent="0" lvl="0" marL="0" rtl="0" algn="l">
              <a:spcBef>
                <a:spcPts val="0"/>
              </a:spcBef>
              <a:spcAft>
                <a:spcPts val="0"/>
              </a:spcAft>
              <a:buClr>
                <a:schemeClr val="dk1"/>
              </a:buClr>
              <a:buSzPts val="1100"/>
              <a:buFont typeface="Arial"/>
              <a:buNone/>
            </a:pPr>
            <a:r>
              <a:rPr lang="en-AU" sz="950">
                <a:highlight>
                  <a:srgbClr val="F4F5F8"/>
                </a:highlight>
              </a:rPr>
              <a:t>More thought can be placed into selecting the best sub-architectures for each component,</a:t>
            </a:r>
            <a:endParaRPr sz="950">
              <a:highlight>
                <a:srgbClr val="F4F5F8"/>
              </a:highlight>
            </a:endParaRPr>
          </a:p>
          <a:p>
            <a:pPr indent="0" lvl="0" marL="0" rtl="0" algn="l">
              <a:spcBef>
                <a:spcPts val="0"/>
              </a:spcBef>
              <a:spcAft>
                <a:spcPts val="0"/>
              </a:spcAft>
              <a:buClr>
                <a:schemeClr val="dk1"/>
              </a:buClr>
              <a:buSzPts val="1100"/>
              <a:buFont typeface="Arial"/>
              <a:buNone/>
            </a:pPr>
            <a:r>
              <a:rPr lang="en-AU" sz="950">
                <a:highlight>
                  <a:srgbClr val="F4F5F8"/>
                </a:highlight>
              </a:rPr>
              <a:t>how these components should be connected, loss functions, and reward functions.</a:t>
            </a:r>
            <a:endParaRPr sz="950">
              <a:highlight>
                <a:srgbClr val="F4F5F8"/>
              </a:highlight>
            </a:endParaRPr>
          </a:p>
          <a:p>
            <a:pPr indent="0" lvl="0" marL="0" rtl="0" algn="l">
              <a:spcBef>
                <a:spcPts val="0"/>
              </a:spcBef>
              <a:spcAft>
                <a:spcPts val="0"/>
              </a:spcAft>
              <a:buClr>
                <a:schemeClr val="dk1"/>
              </a:buClr>
              <a:buSzPts val="1100"/>
              <a:buFont typeface="Arial"/>
              <a:buNone/>
            </a:pPr>
            <a:r>
              <a:t/>
            </a:r>
            <a:endParaRPr sz="950">
              <a:highlight>
                <a:srgbClr val="F4F5F8"/>
              </a:highlight>
            </a:endParaRPr>
          </a:p>
          <a:p>
            <a:pPr indent="0" lvl="0" marL="0" rtl="0" algn="l">
              <a:spcBef>
                <a:spcPts val="0"/>
              </a:spcBef>
              <a:spcAft>
                <a:spcPts val="0"/>
              </a:spcAft>
              <a:buClr>
                <a:schemeClr val="dk1"/>
              </a:buClr>
              <a:buSzPts val="1100"/>
              <a:buFont typeface="Arial"/>
              <a:buNone/>
            </a:pPr>
            <a:r>
              <a:rPr lang="en-AU" sz="950">
                <a:highlight>
                  <a:srgbClr val="F4F5F8"/>
                </a:highlight>
              </a:rPr>
              <a:t> best  if  loss  functions  are  used  in  every  component  in  the  network,.  This would facilitate the learning in each component.</a:t>
            </a:r>
            <a:endParaRPr sz="950">
              <a:highlight>
                <a:srgbClr val="F4F5F8"/>
              </a:highlight>
            </a:endParaRPr>
          </a:p>
          <a:p>
            <a:pPr indent="0" lvl="0" marL="0" rtl="0" algn="l">
              <a:spcBef>
                <a:spcPts val="0"/>
              </a:spcBef>
              <a:spcAft>
                <a:spcPts val="0"/>
              </a:spcAft>
              <a:buClr>
                <a:schemeClr val="dk1"/>
              </a:buClr>
              <a:buSzPts val="1100"/>
              <a:buFont typeface="Arial"/>
              <a:buNone/>
            </a:pPr>
            <a:r>
              <a:t/>
            </a:r>
            <a:endParaRPr sz="950">
              <a:highlight>
                <a:srgbClr val="F4F5F8"/>
              </a:highlight>
            </a:endParaRPr>
          </a:p>
        </p:txBody>
      </p:sp>
      <p:sp>
        <p:nvSpPr>
          <p:cNvPr id="358" name="Google Shape;358;ge34c8ea19f_0_127: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e75866b6d0_0_55: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e75866b6d0_0_55: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0"/>
              </a:spcBef>
              <a:spcAft>
                <a:spcPts val="0"/>
              </a:spcAft>
              <a:buNone/>
            </a:pPr>
            <a:r>
              <a:t/>
            </a:r>
            <a:endParaRPr sz="950">
              <a:highlight>
                <a:srgbClr val="F4F5F8"/>
              </a:highlight>
            </a:endParaRPr>
          </a:p>
          <a:p>
            <a:pPr indent="0" lvl="0" marL="0" rtl="0" algn="l">
              <a:spcBef>
                <a:spcPts val="0"/>
              </a:spcBef>
              <a:spcAft>
                <a:spcPts val="0"/>
              </a:spcAft>
              <a:buNone/>
            </a:pPr>
            <a:r>
              <a:rPr lang="en-AU" sz="950">
                <a:highlight>
                  <a:srgbClr val="F4F5F8"/>
                </a:highlight>
              </a:rPr>
              <a:t>Furthermore,  the  reward  functions  should  be  prioritized  and  assigned  based  on</a:t>
            </a:r>
            <a:endParaRPr sz="950">
              <a:highlight>
                <a:srgbClr val="F4F5F8"/>
              </a:highlight>
            </a:endParaRPr>
          </a:p>
          <a:p>
            <a:pPr indent="0" lvl="0" marL="0" rtl="0" algn="l">
              <a:spcBef>
                <a:spcPts val="0"/>
              </a:spcBef>
              <a:spcAft>
                <a:spcPts val="0"/>
              </a:spcAft>
              <a:buNone/>
            </a:pPr>
            <a:r>
              <a:rPr lang="en-AU" sz="950">
                <a:highlight>
                  <a:srgbClr val="F4F5F8"/>
                </a:highlight>
              </a:rPr>
              <a:t>their  relevance  to  the  agent’s  progress </a:t>
            </a:r>
            <a:endParaRPr sz="950">
              <a:highlight>
                <a:srgbClr val="F4F5F8"/>
              </a:highlight>
            </a:endParaRPr>
          </a:p>
          <a:p>
            <a:pPr indent="0" lvl="0" marL="0" rtl="0" algn="l">
              <a:spcBef>
                <a:spcPts val="0"/>
              </a:spcBef>
              <a:spcAft>
                <a:spcPts val="0"/>
              </a:spcAft>
              <a:buNone/>
            </a:pPr>
            <a:r>
              <a:t/>
            </a:r>
            <a:endParaRPr sz="950">
              <a:highlight>
                <a:srgbClr val="F4F5F8"/>
              </a:highlight>
            </a:endParaRPr>
          </a:p>
          <a:p>
            <a:pPr indent="0" lvl="0" marL="0" rtl="0" algn="l">
              <a:spcBef>
                <a:spcPts val="0"/>
              </a:spcBef>
              <a:spcAft>
                <a:spcPts val="0"/>
              </a:spcAft>
              <a:buNone/>
            </a:pPr>
            <a:r>
              <a:t/>
            </a:r>
            <a:endParaRPr sz="950">
              <a:highlight>
                <a:srgbClr val="F4F5F8"/>
              </a:highlight>
            </a:endParaRPr>
          </a:p>
          <a:p>
            <a:pPr indent="0" lvl="0" marL="0" rtl="0" algn="l">
              <a:spcBef>
                <a:spcPts val="0"/>
              </a:spcBef>
              <a:spcAft>
                <a:spcPts val="0"/>
              </a:spcAft>
              <a:buClr>
                <a:schemeClr val="dk1"/>
              </a:buClr>
              <a:buSzPts val="1100"/>
              <a:buFont typeface="Arial"/>
              <a:buNone/>
            </a:pPr>
            <a:r>
              <a:rPr lang="en-AU" sz="950">
                <a:highlight>
                  <a:srgbClr val="F4F5F8"/>
                </a:highlight>
              </a:rPr>
              <a:t>MMDRL networks are great because they can be used to meet different</a:t>
            </a:r>
            <a:endParaRPr sz="950">
              <a:highlight>
                <a:srgbClr val="F4F5F8"/>
              </a:highlight>
            </a:endParaRPr>
          </a:p>
          <a:p>
            <a:pPr indent="0" lvl="0" marL="0" rtl="0" algn="l">
              <a:spcBef>
                <a:spcPts val="0"/>
              </a:spcBef>
              <a:spcAft>
                <a:spcPts val="0"/>
              </a:spcAft>
              <a:buNone/>
            </a:pPr>
            <a:r>
              <a:rPr lang="en-AU" sz="950">
                <a:highlight>
                  <a:srgbClr val="F4F5F8"/>
                </a:highlight>
              </a:rPr>
              <a:t>aims without significant changes to the architecture. </a:t>
            </a:r>
            <a:endParaRPr sz="950">
              <a:highlight>
                <a:srgbClr val="F4F5F8"/>
              </a:highlight>
            </a:endParaRPr>
          </a:p>
          <a:p>
            <a:pPr indent="0" lvl="0" marL="0" rtl="0" algn="l">
              <a:spcBef>
                <a:spcPts val="0"/>
              </a:spcBef>
              <a:spcAft>
                <a:spcPts val="0"/>
              </a:spcAft>
              <a:buNone/>
            </a:pPr>
            <a:r>
              <a:rPr lang="en-AU" sz="950">
                <a:highlight>
                  <a:srgbClr val="F4F5F8"/>
                </a:highlight>
              </a:rPr>
              <a:t>However,  the  researcher  would  also  have  to  take  into  consideration  the  aim  of</a:t>
            </a:r>
            <a:endParaRPr sz="950">
              <a:highlight>
                <a:srgbClr val="F4F5F8"/>
              </a:highlight>
            </a:endParaRPr>
          </a:p>
          <a:p>
            <a:pPr indent="0" lvl="0" marL="0" rtl="0" algn="l">
              <a:spcBef>
                <a:spcPts val="0"/>
              </a:spcBef>
              <a:spcAft>
                <a:spcPts val="0"/>
              </a:spcAft>
              <a:buNone/>
            </a:pPr>
            <a:r>
              <a:rPr lang="en-AU" sz="950">
                <a:highlight>
                  <a:srgbClr val="F4F5F8"/>
                </a:highlight>
              </a:rPr>
              <a:t>the robot.  There is a trade-off between the amount of computation</a:t>
            </a:r>
            <a:endParaRPr sz="950">
              <a:highlight>
                <a:srgbClr val="F4F5F8"/>
              </a:highlight>
            </a:endParaRPr>
          </a:p>
          <a:p>
            <a:pPr indent="0" lvl="0" marL="0" rtl="0" algn="l">
              <a:spcBef>
                <a:spcPts val="0"/>
              </a:spcBef>
              <a:spcAft>
                <a:spcPts val="0"/>
              </a:spcAft>
              <a:buNone/>
            </a:pPr>
            <a:r>
              <a:rPr lang="en-AU" sz="950">
                <a:highlight>
                  <a:srgbClr val="F4F5F8"/>
                </a:highlight>
              </a:rPr>
              <a:t>and generalizability. </a:t>
            </a:r>
            <a:endParaRPr sz="950">
              <a:highlight>
                <a:srgbClr val="F4F5F8"/>
              </a:highlight>
            </a:endParaRPr>
          </a:p>
          <a:p>
            <a:pPr indent="0" lvl="0" marL="0" rtl="0" algn="l">
              <a:spcBef>
                <a:spcPts val="0"/>
              </a:spcBef>
              <a:spcAft>
                <a:spcPts val="0"/>
              </a:spcAft>
              <a:buNone/>
            </a:pPr>
            <a:r>
              <a:t/>
            </a:r>
            <a:endParaRPr sz="950">
              <a:highlight>
                <a:srgbClr val="F4F5F8"/>
              </a:highlight>
            </a:endParaRPr>
          </a:p>
          <a:p>
            <a:pPr indent="0" lvl="0" marL="0" rtl="0" algn="l">
              <a:spcBef>
                <a:spcPts val="0"/>
              </a:spcBef>
              <a:spcAft>
                <a:spcPts val="0"/>
              </a:spcAft>
              <a:buNone/>
            </a:pPr>
            <a:r>
              <a:t/>
            </a:r>
            <a:endParaRPr sz="950">
              <a:highlight>
                <a:srgbClr val="F4F5F8"/>
              </a:highlight>
            </a:endParaRPr>
          </a:p>
          <a:p>
            <a:pPr indent="0" lvl="0" marL="0" rtl="0" algn="l">
              <a:spcBef>
                <a:spcPts val="0"/>
              </a:spcBef>
              <a:spcAft>
                <a:spcPts val="0"/>
              </a:spcAft>
              <a:buNone/>
            </a:pPr>
            <a:r>
              <a:rPr lang="en-AU" sz="950">
                <a:highlight>
                  <a:srgbClr val="F4F5F8"/>
                </a:highlight>
              </a:rPr>
              <a:t>A multi-tasking MMDRL agent would be  beneficial  in  a  household,  but,  several  action  policies  would  be  necessary</a:t>
            </a:r>
            <a:endParaRPr sz="950">
              <a:highlight>
                <a:srgbClr val="F4F5F8"/>
              </a:highlight>
            </a:endParaRPr>
          </a:p>
          <a:p>
            <a:pPr indent="0" lvl="0" marL="0" rtl="0" algn="l">
              <a:spcBef>
                <a:spcPts val="0"/>
              </a:spcBef>
              <a:spcAft>
                <a:spcPts val="0"/>
              </a:spcAft>
              <a:buNone/>
            </a:pPr>
            <a:r>
              <a:rPr lang="en-AU" sz="950">
                <a:highlight>
                  <a:srgbClr val="F4F5F8"/>
                </a:highlight>
              </a:rPr>
              <a:t>for the robot to learn leading to more computation, and the agent would have to learn when to switch between policies. </a:t>
            </a:r>
            <a:endParaRPr sz="950">
              <a:highlight>
                <a:srgbClr val="F4F5F8"/>
              </a:highlight>
            </a:endParaRPr>
          </a:p>
          <a:p>
            <a:pPr indent="0" lvl="0" marL="0" rtl="0" algn="l">
              <a:spcBef>
                <a:spcPts val="360"/>
              </a:spcBef>
              <a:spcAft>
                <a:spcPts val="0"/>
              </a:spcAft>
              <a:buNone/>
            </a:pPr>
            <a:r>
              <a:t/>
            </a:r>
            <a:endParaRPr/>
          </a:p>
        </p:txBody>
      </p:sp>
      <p:sp>
        <p:nvSpPr>
          <p:cNvPr id="368" name="Google Shape;368;ge75866b6d0_0_55: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bfbe809765_0_333: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bfbe809765_0_333: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378" name="Google Shape;378;gbfbe809765_0_333: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bfbe809765_0_340: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385" name="Google Shape;385;gbfbe809765_0_340: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fbe809765_0_39: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72" name="Google Shape;72;gbfbe809765_0_39: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rPr lang="en-AU"/>
              <a:t>We know that humans use multiple senses to help us complete out tasks, for example when the doorbell rings and we open the door we use our eyes and ears to know that someone is there. However, robots typically only rely on vision and they tend to be ignorant to sound in the environment. Integrating information from </a:t>
            </a:r>
            <a:r>
              <a:rPr lang="en-AU"/>
              <a:t>multiple</a:t>
            </a:r>
            <a:r>
              <a:rPr lang="en-AU"/>
              <a:t> </a:t>
            </a:r>
            <a:r>
              <a:rPr lang="en-AU"/>
              <a:t>modalities</a:t>
            </a:r>
            <a:r>
              <a:rPr lang="en-AU"/>
              <a:t> is a challenge. </a:t>
            </a:r>
            <a:endParaRPr/>
          </a:p>
        </p:txBody>
      </p:sp>
      <p:sp>
        <p:nvSpPr>
          <p:cNvPr id="73" name="Google Shape;73;gbfbe809765_0_39: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fbe809765_0_50: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rPr lang="en-AU"/>
              <a:t>Thus, the aim of our survey is to get an overview of current multi modal deep </a:t>
            </a:r>
            <a:r>
              <a:rPr lang="en-AU"/>
              <a:t>reinforcement</a:t>
            </a:r>
            <a:r>
              <a:rPr lang="en-AU"/>
              <a:t> learning.</a:t>
            </a:r>
            <a:endParaRPr/>
          </a:p>
          <a:p>
            <a:pPr indent="0" lvl="0" marL="0" rtl="0" algn="l">
              <a:spcBef>
                <a:spcPts val="360"/>
              </a:spcBef>
              <a:spcAft>
                <a:spcPts val="0"/>
              </a:spcAft>
              <a:buNone/>
            </a:pPr>
            <a:r>
              <a:rPr lang="en-AU"/>
              <a:t>We narrowed the scope down to indoor navigation, we will summarise several approaches that we have reviewed</a:t>
            </a:r>
            <a:endParaRPr/>
          </a:p>
          <a:p>
            <a:pPr indent="0" lvl="0" marL="0" rtl="0" algn="l">
              <a:spcBef>
                <a:spcPts val="360"/>
              </a:spcBef>
              <a:spcAft>
                <a:spcPts val="0"/>
              </a:spcAft>
              <a:buNone/>
            </a:pPr>
            <a:r>
              <a:rPr lang="en-AU"/>
              <a:t>And discusses the pros and cons of multi modal deep </a:t>
            </a:r>
            <a:r>
              <a:rPr lang="en-AU"/>
              <a:t>reinforcement</a:t>
            </a:r>
            <a:r>
              <a:rPr lang="en-AU"/>
              <a:t> learning approaches </a:t>
            </a:r>
            <a:endParaRPr/>
          </a:p>
          <a:p>
            <a:pPr indent="0" lvl="0" marL="0" rtl="0" algn="l">
              <a:spcBef>
                <a:spcPts val="360"/>
              </a:spcBef>
              <a:spcAft>
                <a:spcPts val="0"/>
              </a:spcAft>
              <a:buNone/>
            </a:pPr>
            <a:r>
              <a:rPr lang="en-AU"/>
              <a:t>We will also give recommendations for future work </a:t>
            </a:r>
            <a:endParaRPr/>
          </a:p>
        </p:txBody>
      </p:sp>
      <p:sp>
        <p:nvSpPr>
          <p:cNvPr id="84" name="Google Shape;84;gbfbe809765_0_50: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34c8ea19f_0_45: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93" name="Google Shape;93;ge34c8ea19f_0_45: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rPr lang="en-AU"/>
              <a:t>Before we go into the details, we should discuss the task we chose to focus our survey on. </a:t>
            </a:r>
            <a:endParaRPr/>
          </a:p>
          <a:p>
            <a:pPr indent="0" lvl="0" marL="0" rtl="0" algn="l">
              <a:spcBef>
                <a:spcPts val="360"/>
              </a:spcBef>
              <a:spcAft>
                <a:spcPts val="0"/>
              </a:spcAft>
              <a:buNone/>
            </a:pPr>
            <a:r>
              <a:rPr lang="en-AU"/>
              <a:t>Indoor Robot Navigation is used in households, warehouses, shops etc. These spaces tend to be dense and contain dynamic elements such as people walking. This navigation is crucial, and robots should take advantage of multiple modalities such as sight, sound, text etc to understand their environments. </a:t>
            </a:r>
            <a:endParaRPr/>
          </a:p>
        </p:txBody>
      </p:sp>
      <p:sp>
        <p:nvSpPr>
          <p:cNvPr id="94" name="Google Shape;94;ge34c8ea19f_0_45: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fbe809765_0_58: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gbfbe809765_0_58:notes"/>
          <p:cNvSpPr txBox="1"/>
          <p:nvPr>
            <p:ph idx="1" type="body"/>
          </p:nvPr>
        </p:nvSpPr>
        <p:spPr>
          <a:xfrm>
            <a:off x="1377950" y="3378200"/>
            <a:ext cx="7456500" cy="3216300"/>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None/>
            </a:pPr>
            <a:r>
              <a:rPr lang="en-AU"/>
              <a:t>Now we will go through some basic definitions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fbe809765_0_66: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fbe809765_0_66: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rPr lang="en-AU"/>
              <a:t>So Multi-modality is the use of information from more than one modality. Modalities that humans use are typically sight, smell, </a:t>
            </a:r>
            <a:r>
              <a:rPr lang="en-AU"/>
              <a:t>tactile</a:t>
            </a:r>
            <a:r>
              <a:rPr lang="en-AU"/>
              <a:t>, audio, taste. Most robots rely on vision and the principal modality.</a:t>
            </a:r>
            <a:endParaRPr/>
          </a:p>
        </p:txBody>
      </p:sp>
      <p:sp>
        <p:nvSpPr>
          <p:cNvPr id="115" name="Google Shape;115;gbfbe809765_0_66: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34c8ea19f_0_14: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34c8ea19f_0_14: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rPr lang="en-AU"/>
              <a:t>I will now give a very brief idea of reinforcement learning - it is how agents can learn in an interactive environment using feedback from its actions and experiences. All approaches require a reward function so that the agent has feedback on how well it is doing. From there, the agent learns a policy which is a mapping of what action to take in a given state. </a:t>
            </a:r>
            <a:endParaRPr/>
          </a:p>
        </p:txBody>
      </p:sp>
      <p:sp>
        <p:nvSpPr>
          <p:cNvPr id="126" name="Google Shape;126;ge34c8ea19f_0_14: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nvSpPr>
        <p:spPr>
          <a:xfrm>
            <a:off x="476251" y="5603138"/>
            <a:ext cx="11049000" cy="1143000"/>
          </a:xfrm>
          <a:prstGeom prst="rect">
            <a:avLst/>
          </a:prstGeom>
          <a:noFill/>
          <a:ln>
            <a:noFill/>
          </a:ln>
        </p:spPr>
        <p:txBody>
          <a:bodyPr anchorCtr="0" anchor="t" bIns="45700" lIns="91425" spcFirstLastPara="1" rIns="91425" wrap="square" tIns="45700">
            <a:noAutofit/>
          </a:bodyPr>
          <a:lstStyle/>
          <a:p>
            <a:pPr indent="-342900" lvl="0" marL="342900" marR="0" rtl="0" algn="ctr">
              <a:spcBef>
                <a:spcPts val="0"/>
              </a:spcBef>
              <a:spcAft>
                <a:spcPts val="0"/>
              </a:spcAft>
              <a:buNone/>
            </a:pPr>
            <a:r>
              <a:rPr b="0" i="0" lang="en-AU" sz="2400" u="none" cap="none" strike="noStrike">
                <a:solidFill>
                  <a:schemeClr val="dk1"/>
                </a:solidFill>
                <a:latin typeface="Arial"/>
                <a:ea typeface="Arial"/>
                <a:cs typeface="Arial"/>
                <a:sym typeface="Arial"/>
              </a:rPr>
              <a:t>http://www.informatik.uni-hamburg.de/WTM/</a:t>
            </a:r>
            <a:endParaRPr/>
          </a:p>
        </p:txBody>
      </p:sp>
      <p:sp>
        <p:nvSpPr>
          <p:cNvPr id="17" name="Google Shape;17;p2"/>
          <p:cNvSpPr txBox="1"/>
          <p:nvPr>
            <p:ph type="ctrTitle"/>
          </p:nvPr>
        </p:nvSpPr>
        <p:spPr>
          <a:xfrm>
            <a:off x="557561" y="520257"/>
            <a:ext cx="11117766" cy="1143008"/>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b="0" sz="3600">
                <a:solidFill>
                  <a:srgbClr val="FF0000"/>
                </a:solidFill>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2"/>
          <p:cNvSpPr txBox="1"/>
          <p:nvPr>
            <p:ph idx="1" type="subTitle"/>
          </p:nvPr>
        </p:nvSpPr>
        <p:spPr>
          <a:xfrm>
            <a:off x="557561" y="1734702"/>
            <a:ext cx="11117766" cy="1328553"/>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2800"/>
              <a:buFont typeface="Arial"/>
              <a:buNone/>
              <a:defRPr sz="2800">
                <a:latin typeface="Arial"/>
                <a:ea typeface="Arial"/>
                <a:cs typeface="Arial"/>
                <a:sym typeface="Arial"/>
              </a:defRPr>
            </a:lvl1pPr>
            <a:lvl2pPr lvl="1" algn="l">
              <a:spcBef>
                <a:spcPts val="800"/>
              </a:spcBef>
              <a:spcAft>
                <a:spcPts val="0"/>
              </a:spcAft>
              <a:buSzPts val="2070"/>
              <a:buChar char="•"/>
              <a:defRPr/>
            </a:lvl2pPr>
            <a:lvl3pPr lvl="2" algn="l">
              <a:spcBef>
                <a:spcPts val="700"/>
              </a:spcBef>
              <a:spcAft>
                <a:spcPts val="0"/>
              </a:spcAft>
              <a:buSzPts val="1800"/>
              <a:buChar char="▪"/>
              <a:defRPr/>
            </a:lvl3pPr>
            <a:lvl4pPr lvl="3" algn="l">
              <a:spcBef>
                <a:spcPts val="600"/>
              </a:spcBef>
              <a:spcAft>
                <a:spcPts val="0"/>
              </a:spcAft>
              <a:buSzPts val="2070"/>
              <a:buChar char="•"/>
              <a:defRPr/>
            </a:lvl4pPr>
            <a:lvl5pPr lvl="4" algn="l">
              <a:spcBef>
                <a:spcPts val="600"/>
              </a:spcBef>
              <a:spcAft>
                <a:spcPts val="0"/>
              </a:spcAft>
              <a:buSzPts val="207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pic>
        <p:nvPicPr>
          <p:cNvPr id="19" name="Google Shape;19;p2"/>
          <p:cNvPicPr preferRelativeResize="0"/>
          <p:nvPr/>
        </p:nvPicPr>
        <p:blipFill rotWithShape="1">
          <a:blip r:embed="rId2">
            <a:alphaModFix/>
          </a:blip>
          <a:srcRect b="0" l="0" r="0" t="0"/>
          <a:stretch/>
        </p:blipFill>
        <p:spPr>
          <a:xfrm>
            <a:off x="4942681" y="3275128"/>
            <a:ext cx="2116138" cy="211613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sp>
        <p:nvSpPr>
          <p:cNvPr id="21" name="Google Shape;21;p3"/>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1400"/>
              <a:buNone/>
              <a:defRPr sz="3600">
                <a:solidFill>
                  <a:schemeClr val="accen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 name="Google Shape;22;p3"/>
          <p:cNvSpPr txBox="1"/>
          <p:nvPr>
            <p:ph idx="10" type="dt"/>
          </p:nvPr>
        </p:nvSpPr>
        <p:spPr>
          <a:xfrm>
            <a:off x="384698" y="6328447"/>
            <a:ext cx="3234801" cy="47466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600">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810002" y="6328447"/>
            <a:ext cx="7143751" cy="47466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600">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11144253" y="6328447"/>
            <a:ext cx="663050" cy="47466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6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6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6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6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6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6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6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6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AU"/>
              <a:t>‹#›</a:t>
            </a:fld>
            <a:endParaRPr/>
          </a:p>
        </p:txBody>
      </p:sp>
      <p:sp>
        <p:nvSpPr>
          <p:cNvPr id="25" name="Google Shape;25;p3"/>
          <p:cNvSpPr txBox="1"/>
          <p:nvPr>
            <p:ph idx="1" type="body"/>
          </p:nvPr>
        </p:nvSpPr>
        <p:spPr>
          <a:xfrm>
            <a:off x="480000" y="1371600"/>
            <a:ext cx="11232000" cy="4896000"/>
          </a:xfrm>
          <a:prstGeom prst="rect">
            <a:avLst/>
          </a:prstGeom>
          <a:noFill/>
          <a:ln>
            <a:noFill/>
          </a:ln>
        </p:spPr>
        <p:txBody>
          <a:bodyPr anchorCtr="0" anchor="t" bIns="45700" lIns="91425" spcFirstLastPara="1" rIns="91425" wrap="square" tIns="45700">
            <a:noAutofit/>
          </a:bodyPr>
          <a:lstStyle>
            <a:lvl1pPr indent="-406400" lvl="0" marL="457200" algn="l">
              <a:spcBef>
                <a:spcPts val="800"/>
              </a:spcBef>
              <a:spcAft>
                <a:spcPts val="0"/>
              </a:spcAft>
              <a:buSzPts val="2800"/>
              <a:buFont typeface="Noto Sans Symbols"/>
              <a:buChar char="▪"/>
              <a:defRPr sz="2800">
                <a:latin typeface="Arial"/>
                <a:ea typeface="Arial"/>
                <a:cs typeface="Arial"/>
                <a:sym typeface="Arial"/>
              </a:defRPr>
            </a:lvl1pPr>
            <a:lvl2pPr indent="-403860" lvl="1" marL="914400" algn="l">
              <a:spcBef>
                <a:spcPts val="800"/>
              </a:spcBef>
              <a:spcAft>
                <a:spcPts val="0"/>
              </a:spcAft>
              <a:buClr>
                <a:srgbClr val="FF3300"/>
              </a:buClr>
              <a:buSzPts val="2760"/>
              <a:buFont typeface="Arial"/>
              <a:buChar char="•"/>
              <a:defRPr sz="2400">
                <a:latin typeface="Arial"/>
                <a:ea typeface="Arial"/>
                <a:cs typeface="Arial"/>
                <a:sym typeface="Arial"/>
              </a:defRPr>
            </a:lvl2pPr>
            <a:lvl3pPr indent="-368300" lvl="2" marL="1371600" algn="l">
              <a:spcBef>
                <a:spcPts val="700"/>
              </a:spcBef>
              <a:spcAft>
                <a:spcPts val="0"/>
              </a:spcAft>
              <a:buSzPts val="2200"/>
              <a:buChar char="▪"/>
              <a:defRPr sz="2200"/>
            </a:lvl3pPr>
            <a:lvl4pPr indent="-374650" lvl="3" marL="1828800" algn="l">
              <a:spcBef>
                <a:spcPts val="600"/>
              </a:spcBef>
              <a:spcAft>
                <a:spcPts val="0"/>
              </a:spcAft>
              <a:buSzPts val="2300"/>
              <a:buFont typeface="Arial"/>
              <a:buChar char="•"/>
              <a:defRPr sz="2000"/>
            </a:lvl4pPr>
            <a:lvl5pPr indent="-360045" lvl="4" marL="2286000" algn="l">
              <a:spcBef>
                <a:spcPts val="600"/>
              </a:spcBef>
              <a:spcAft>
                <a:spcPts val="0"/>
              </a:spcAft>
              <a:buSzPts val="2070"/>
              <a:buFont typeface="Arial"/>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Column-Content">
  <p:cSld name="Title and Two-Column-Content">
    <p:spTree>
      <p:nvGrpSpPr>
        <p:cNvPr id="26" name="Shape 26"/>
        <p:cNvGrpSpPr/>
        <p:nvPr/>
      </p:nvGrpSpPr>
      <p:grpSpPr>
        <a:xfrm>
          <a:off x="0" y="0"/>
          <a:ext cx="0" cy="0"/>
          <a:chOff x="0" y="0"/>
          <a:chExt cx="0" cy="0"/>
        </a:xfrm>
      </p:grpSpPr>
      <p:sp>
        <p:nvSpPr>
          <p:cNvPr id="27" name="Google Shape;27;p4"/>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 name="Google Shape;28;p4"/>
          <p:cNvSpPr/>
          <p:nvPr>
            <p:ph idx="2" type="pic"/>
          </p:nvPr>
        </p:nvSpPr>
        <p:spPr>
          <a:xfrm>
            <a:off x="6204000" y="1371600"/>
            <a:ext cx="5508000" cy="4895999"/>
          </a:xfrm>
          <a:prstGeom prst="rect">
            <a:avLst/>
          </a:prstGeom>
          <a:noFill/>
          <a:ln>
            <a:noFill/>
          </a:ln>
        </p:spPr>
        <p:txBody>
          <a:bodyPr anchorCtr="0" anchor="t" bIns="45700" lIns="91425" spcFirstLastPara="1" rIns="91425" wrap="square" tIns="45700">
            <a:noAutofit/>
          </a:bodyPr>
          <a:lstStyle>
            <a:lvl1pPr lvl="0" marR="0" rtl="0" algn="l">
              <a:spcBef>
                <a:spcPts val="800"/>
              </a:spcBef>
              <a:spcAft>
                <a:spcPts val="0"/>
              </a:spcAft>
              <a:buClr>
                <a:srgbClr val="FF3300"/>
              </a:buClr>
              <a:buSzPts val="2800"/>
              <a:buFont typeface="Noto Sans Symbols"/>
              <a:buNone/>
              <a:defRPr b="0" i="0" sz="2800" u="none" cap="none" strike="noStrike">
                <a:solidFill>
                  <a:schemeClr val="dk1"/>
                </a:solidFill>
                <a:latin typeface="Arial"/>
                <a:ea typeface="Arial"/>
                <a:cs typeface="Arial"/>
                <a:sym typeface="Arial"/>
              </a:defRPr>
            </a:lvl1pPr>
            <a:lvl2pPr lvl="1" marR="0" rtl="0" algn="l">
              <a:spcBef>
                <a:spcPts val="800"/>
              </a:spcBef>
              <a:spcAft>
                <a:spcPts val="0"/>
              </a:spcAft>
              <a:buClr>
                <a:srgbClr val="FF3300"/>
              </a:buClr>
              <a:buSzPts val="3220"/>
              <a:buFont typeface="Arial"/>
              <a:buNone/>
              <a:defRPr b="0" i="0" sz="2800" u="none" cap="none" strike="noStrike">
                <a:solidFill>
                  <a:schemeClr val="dk1"/>
                </a:solidFill>
                <a:latin typeface="Arial"/>
                <a:ea typeface="Arial"/>
                <a:cs typeface="Arial"/>
                <a:sym typeface="Arial"/>
              </a:defRPr>
            </a:lvl2pPr>
            <a:lvl3pPr lvl="2" marR="0" rtl="0" algn="l">
              <a:spcBef>
                <a:spcPts val="700"/>
              </a:spcBef>
              <a:spcAft>
                <a:spcPts val="0"/>
              </a:spcAft>
              <a:buClr>
                <a:srgbClr val="800000"/>
              </a:buClr>
              <a:buSzPts val="2400"/>
              <a:buFont typeface="Noto Sans Symbols"/>
              <a:buNone/>
              <a:defRPr b="0" i="0" sz="2400" u="none" cap="none" strike="noStrike">
                <a:solidFill>
                  <a:schemeClr val="dk1"/>
                </a:solidFill>
                <a:latin typeface="Arial"/>
                <a:ea typeface="Arial"/>
                <a:cs typeface="Arial"/>
                <a:sym typeface="Arial"/>
              </a:defRPr>
            </a:lvl3pPr>
            <a:lvl4pPr lvl="3" marR="0" rtl="0" algn="l">
              <a:spcBef>
                <a:spcPts val="600"/>
              </a:spcBef>
              <a:spcAft>
                <a:spcPts val="0"/>
              </a:spcAft>
              <a:buClr>
                <a:srgbClr val="800000"/>
              </a:buClr>
              <a:buSzPts val="2300"/>
              <a:buFont typeface="Arial"/>
              <a:buNone/>
              <a:defRPr b="0" i="0" sz="2000" u="none" cap="none" strike="noStrike">
                <a:solidFill>
                  <a:schemeClr val="dk1"/>
                </a:solidFill>
                <a:latin typeface="Arial"/>
                <a:ea typeface="Arial"/>
                <a:cs typeface="Arial"/>
                <a:sym typeface="Arial"/>
              </a:defRPr>
            </a:lvl4pPr>
            <a:lvl5pPr lvl="4" marR="0" rtl="0" algn="l">
              <a:spcBef>
                <a:spcPts val="600"/>
              </a:spcBef>
              <a:spcAft>
                <a:spcPts val="0"/>
              </a:spcAft>
              <a:buClr>
                <a:srgbClr val="0066FF"/>
              </a:buClr>
              <a:buSzPts val="23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accent2"/>
              </a:buClr>
              <a:buSzPts val="2000"/>
              <a:buFont typeface="Tahoma"/>
              <a:buNone/>
              <a:defRPr b="0" i="0" sz="2000" u="none" cap="none" strike="noStrike">
                <a:solidFill>
                  <a:schemeClr val="dk1"/>
                </a:solidFill>
                <a:latin typeface="Tahoma"/>
                <a:ea typeface="Tahoma"/>
                <a:cs typeface="Tahoma"/>
                <a:sym typeface="Tahoma"/>
              </a:defRPr>
            </a:lvl6pPr>
            <a:lvl7pPr lvl="6" marR="0" rtl="0" algn="l">
              <a:spcBef>
                <a:spcPts val="400"/>
              </a:spcBef>
              <a:spcAft>
                <a:spcPts val="0"/>
              </a:spcAft>
              <a:buClr>
                <a:schemeClr val="accent2"/>
              </a:buClr>
              <a:buSzPts val="2000"/>
              <a:buFont typeface="Tahoma"/>
              <a:buNone/>
              <a:defRPr b="0" i="0" sz="2000" u="none" cap="none" strike="noStrike">
                <a:solidFill>
                  <a:schemeClr val="dk1"/>
                </a:solidFill>
                <a:latin typeface="Tahoma"/>
                <a:ea typeface="Tahoma"/>
                <a:cs typeface="Tahoma"/>
                <a:sym typeface="Tahoma"/>
              </a:defRPr>
            </a:lvl7pPr>
            <a:lvl8pPr lvl="7" marR="0" rtl="0" algn="l">
              <a:spcBef>
                <a:spcPts val="400"/>
              </a:spcBef>
              <a:spcAft>
                <a:spcPts val="0"/>
              </a:spcAft>
              <a:buClr>
                <a:schemeClr val="accent2"/>
              </a:buClr>
              <a:buSzPts val="2000"/>
              <a:buFont typeface="Tahoma"/>
              <a:buNone/>
              <a:defRPr b="0" i="0" sz="2000" u="none" cap="none" strike="noStrike">
                <a:solidFill>
                  <a:schemeClr val="dk1"/>
                </a:solidFill>
                <a:latin typeface="Tahoma"/>
                <a:ea typeface="Tahoma"/>
                <a:cs typeface="Tahoma"/>
                <a:sym typeface="Tahoma"/>
              </a:defRPr>
            </a:lvl8pPr>
            <a:lvl9pPr lvl="8" marR="0" rtl="0" algn="l">
              <a:spcBef>
                <a:spcPts val="400"/>
              </a:spcBef>
              <a:spcAft>
                <a:spcPts val="0"/>
              </a:spcAft>
              <a:buClr>
                <a:schemeClr val="accent2"/>
              </a:buClr>
              <a:buSzPts val="2000"/>
              <a:buFont typeface="Tahoma"/>
              <a:buNone/>
              <a:defRPr b="0" i="0" sz="2000" u="none" cap="none" strike="noStrike">
                <a:solidFill>
                  <a:schemeClr val="dk1"/>
                </a:solidFill>
                <a:latin typeface="Tahoma"/>
                <a:ea typeface="Tahoma"/>
                <a:cs typeface="Tahoma"/>
                <a:sym typeface="Tahoma"/>
              </a:defRPr>
            </a:lvl9pPr>
          </a:lstStyle>
          <a:p/>
        </p:txBody>
      </p:sp>
      <p:sp>
        <p:nvSpPr>
          <p:cNvPr id="29" name="Google Shape;29;p4"/>
          <p:cNvSpPr txBox="1"/>
          <p:nvPr>
            <p:ph idx="10" type="dt"/>
          </p:nvPr>
        </p:nvSpPr>
        <p:spPr>
          <a:xfrm>
            <a:off x="384698" y="6328447"/>
            <a:ext cx="3234801" cy="47466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600">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3810002" y="6328447"/>
            <a:ext cx="7143751" cy="47466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600">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11144253" y="6328447"/>
            <a:ext cx="663050" cy="47466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6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6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6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6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6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6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6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6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AU"/>
              <a:t>‹#›</a:t>
            </a:fld>
            <a:endParaRPr/>
          </a:p>
        </p:txBody>
      </p:sp>
      <p:sp>
        <p:nvSpPr>
          <p:cNvPr id="32" name="Google Shape;32;p4"/>
          <p:cNvSpPr txBox="1"/>
          <p:nvPr>
            <p:ph idx="1" type="body"/>
          </p:nvPr>
        </p:nvSpPr>
        <p:spPr>
          <a:xfrm>
            <a:off x="480000" y="1371600"/>
            <a:ext cx="5508000" cy="4896000"/>
          </a:xfrm>
          <a:prstGeom prst="rect">
            <a:avLst/>
          </a:prstGeom>
          <a:noFill/>
          <a:ln>
            <a:noFill/>
          </a:ln>
        </p:spPr>
        <p:txBody>
          <a:bodyPr anchorCtr="0" anchor="t" bIns="45700" lIns="91425" spcFirstLastPara="1" rIns="91425" wrap="square" tIns="45700">
            <a:noAutofit/>
          </a:bodyPr>
          <a:lstStyle>
            <a:lvl1pPr indent="-406400" lvl="0" marL="457200" algn="l">
              <a:spcBef>
                <a:spcPts val="800"/>
              </a:spcBef>
              <a:spcAft>
                <a:spcPts val="0"/>
              </a:spcAft>
              <a:buSzPts val="2800"/>
              <a:buFont typeface="Noto Sans Symbols"/>
              <a:buChar char="▪"/>
              <a:defRPr sz="2800">
                <a:latin typeface="Arial"/>
                <a:ea typeface="Arial"/>
                <a:cs typeface="Arial"/>
                <a:sym typeface="Arial"/>
              </a:defRPr>
            </a:lvl1pPr>
            <a:lvl2pPr indent="-403860" lvl="1" marL="914400" algn="l">
              <a:spcBef>
                <a:spcPts val="800"/>
              </a:spcBef>
              <a:spcAft>
                <a:spcPts val="0"/>
              </a:spcAft>
              <a:buClr>
                <a:srgbClr val="FF3300"/>
              </a:buClr>
              <a:buSzPts val="2760"/>
              <a:buFont typeface="Arial"/>
              <a:buChar char="•"/>
              <a:defRPr sz="2400">
                <a:latin typeface="Arial"/>
                <a:ea typeface="Arial"/>
                <a:cs typeface="Arial"/>
                <a:sym typeface="Arial"/>
              </a:defRPr>
            </a:lvl2pPr>
            <a:lvl3pPr indent="-368300" lvl="2" marL="1371600" algn="l">
              <a:spcBef>
                <a:spcPts val="700"/>
              </a:spcBef>
              <a:spcAft>
                <a:spcPts val="0"/>
              </a:spcAft>
              <a:buSzPts val="2200"/>
              <a:buChar char="▪"/>
              <a:defRPr sz="2200"/>
            </a:lvl3pPr>
            <a:lvl4pPr indent="-374650" lvl="3" marL="1828800" algn="l">
              <a:spcBef>
                <a:spcPts val="600"/>
              </a:spcBef>
              <a:spcAft>
                <a:spcPts val="0"/>
              </a:spcAft>
              <a:buSzPts val="2300"/>
              <a:buFont typeface="Arial"/>
              <a:buChar char="•"/>
              <a:defRPr sz="2000"/>
            </a:lvl4pPr>
            <a:lvl5pPr indent="-360045" lvl="4" marL="2286000" algn="l">
              <a:spcBef>
                <a:spcPts val="600"/>
              </a:spcBef>
              <a:spcAft>
                <a:spcPts val="0"/>
              </a:spcAft>
              <a:buSzPts val="2070"/>
              <a:buFont typeface="Arial"/>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Two-Column-Content">
  <p:cSld name="1_Title and Two-Column-Content">
    <p:spTree>
      <p:nvGrpSpPr>
        <p:cNvPr id="33" name="Shape 33"/>
        <p:cNvGrpSpPr/>
        <p:nvPr/>
      </p:nvGrpSpPr>
      <p:grpSpPr>
        <a:xfrm>
          <a:off x="0" y="0"/>
          <a:ext cx="0" cy="0"/>
          <a:chOff x="0" y="0"/>
          <a:chExt cx="0" cy="0"/>
        </a:xfrm>
      </p:grpSpPr>
      <p:sp>
        <p:nvSpPr>
          <p:cNvPr id="34" name="Google Shape;34;p5"/>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
          <p:cNvSpPr txBox="1"/>
          <p:nvPr>
            <p:ph idx="10" type="dt"/>
          </p:nvPr>
        </p:nvSpPr>
        <p:spPr>
          <a:xfrm>
            <a:off x="384698" y="6328448"/>
            <a:ext cx="3234801" cy="47466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3810002" y="6328448"/>
            <a:ext cx="7143751" cy="47466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11144252" y="6328448"/>
            <a:ext cx="663050" cy="474663"/>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6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6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6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6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6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6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6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6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AU"/>
              <a:t>‹#›</a:t>
            </a:fld>
            <a:endParaRPr/>
          </a:p>
        </p:txBody>
      </p:sp>
      <p:sp>
        <p:nvSpPr>
          <p:cNvPr id="38" name="Google Shape;38;p5"/>
          <p:cNvSpPr txBox="1"/>
          <p:nvPr>
            <p:ph idx="1" type="body"/>
          </p:nvPr>
        </p:nvSpPr>
        <p:spPr>
          <a:xfrm>
            <a:off x="480000" y="1371600"/>
            <a:ext cx="5508000" cy="4896000"/>
          </a:xfrm>
          <a:prstGeom prst="rect">
            <a:avLst/>
          </a:prstGeom>
          <a:noFill/>
          <a:ln>
            <a:noFill/>
          </a:ln>
        </p:spPr>
        <p:txBody>
          <a:bodyPr anchorCtr="0" anchor="t" bIns="45700" lIns="91425" spcFirstLastPara="1" rIns="91425" wrap="square" tIns="45700">
            <a:noAutofit/>
          </a:bodyPr>
          <a:lstStyle>
            <a:lvl1pPr indent="-406400" lvl="0" marL="457200" algn="l">
              <a:spcBef>
                <a:spcPts val="800"/>
              </a:spcBef>
              <a:spcAft>
                <a:spcPts val="0"/>
              </a:spcAft>
              <a:buSzPts val="2800"/>
              <a:buFont typeface="Noto Sans Symbols"/>
              <a:buChar char="▪"/>
              <a:defRPr sz="2800">
                <a:latin typeface="Arial"/>
                <a:ea typeface="Arial"/>
                <a:cs typeface="Arial"/>
                <a:sym typeface="Arial"/>
              </a:defRPr>
            </a:lvl1pPr>
            <a:lvl2pPr indent="-403860" lvl="1" marL="914400" algn="l">
              <a:spcBef>
                <a:spcPts val="800"/>
              </a:spcBef>
              <a:spcAft>
                <a:spcPts val="0"/>
              </a:spcAft>
              <a:buClr>
                <a:srgbClr val="FF3300"/>
              </a:buClr>
              <a:buSzPts val="2760"/>
              <a:buFont typeface="Arial"/>
              <a:buChar char="•"/>
              <a:defRPr sz="2400">
                <a:latin typeface="Arial"/>
                <a:ea typeface="Arial"/>
                <a:cs typeface="Arial"/>
                <a:sym typeface="Arial"/>
              </a:defRPr>
            </a:lvl2pPr>
            <a:lvl3pPr indent="-368300" lvl="2" marL="1371600" algn="l">
              <a:spcBef>
                <a:spcPts val="700"/>
              </a:spcBef>
              <a:spcAft>
                <a:spcPts val="0"/>
              </a:spcAft>
              <a:buSzPts val="2200"/>
              <a:buChar char="▪"/>
              <a:defRPr sz="2200"/>
            </a:lvl3pPr>
            <a:lvl4pPr indent="-374650" lvl="3" marL="1828800" algn="l">
              <a:spcBef>
                <a:spcPts val="600"/>
              </a:spcBef>
              <a:spcAft>
                <a:spcPts val="0"/>
              </a:spcAft>
              <a:buSzPts val="2300"/>
              <a:buFont typeface="Arial"/>
              <a:buChar char="•"/>
              <a:defRPr sz="2000"/>
            </a:lvl4pPr>
            <a:lvl5pPr indent="-360045" lvl="4" marL="2286000" algn="l">
              <a:spcBef>
                <a:spcPts val="600"/>
              </a:spcBef>
              <a:spcAft>
                <a:spcPts val="0"/>
              </a:spcAft>
              <a:buSzPts val="2070"/>
              <a:buFont typeface="Arial"/>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9" name="Google Shape;39;p5"/>
          <p:cNvSpPr txBox="1"/>
          <p:nvPr>
            <p:ph idx="2" type="body"/>
          </p:nvPr>
        </p:nvSpPr>
        <p:spPr>
          <a:xfrm>
            <a:off x="6204000" y="1371600"/>
            <a:ext cx="5508000" cy="4896000"/>
          </a:xfrm>
          <a:prstGeom prst="rect">
            <a:avLst/>
          </a:prstGeom>
          <a:noFill/>
          <a:ln>
            <a:noFill/>
          </a:ln>
        </p:spPr>
        <p:txBody>
          <a:bodyPr anchorCtr="0" anchor="t" bIns="45700" lIns="91425" spcFirstLastPara="1" rIns="91425" wrap="square" tIns="45700">
            <a:noAutofit/>
          </a:bodyPr>
          <a:lstStyle>
            <a:lvl1pPr indent="-406400" lvl="0" marL="457200" algn="l">
              <a:spcBef>
                <a:spcPts val="800"/>
              </a:spcBef>
              <a:spcAft>
                <a:spcPts val="0"/>
              </a:spcAft>
              <a:buSzPts val="2800"/>
              <a:buFont typeface="Noto Sans Symbols"/>
              <a:buChar char="▪"/>
              <a:defRPr sz="2800">
                <a:latin typeface="Arial"/>
                <a:ea typeface="Arial"/>
                <a:cs typeface="Arial"/>
                <a:sym typeface="Arial"/>
              </a:defRPr>
            </a:lvl1pPr>
            <a:lvl2pPr indent="-403860" lvl="1" marL="914400" algn="l">
              <a:spcBef>
                <a:spcPts val="800"/>
              </a:spcBef>
              <a:spcAft>
                <a:spcPts val="0"/>
              </a:spcAft>
              <a:buClr>
                <a:srgbClr val="FF3300"/>
              </a:buClr>
              <a:buSzPts val="2760"/>
              <a:buFont typeface="Arial"/>
              <a:buChar char="•"/>
              <a:defRPr sz="2400">
                <a:latin typeface="Arial"/>
                <a:ea typeface="Arial"/>
                <a:cs typeface="Arial"/>
                <a:sym typeface="Arial"/>
              </a:defRPr>
            </a:lvl2pPr>
            <a:lvl3pPr indent="-368300" lvl="2" marL="1371600" algn="l">
              <a:spcBef>
                <a:spcPts val="700"/>
              </a:spcBef>
              <a:spcAft>
                <a:spcPts val="0"/>
              </a:spcAft>
              <a:buSzPts val="2200"/>
              <a:buChar char="▪"/>
              <a:defRPr sz="2200"/>
            </a:lvl3pPr>
            <a:lvl4pPr indent="-374650" lvl="3" marL="1828800" algn="l">
              <a:spcBef>
                <a:spcPts val="600"/>
              </a:spcBef>
              <a:spcAft>
                <a:spcPts val="0"/>
              </a:spcAft>
              <a:buSzPts val="2300"/>
              <a:buFont typeface="Arial"/>
              <a:buChar char="•"/>
              <a:defRPr sz="2000"/>
            </a:lvl4pPr>
            <a:lvl5pPr indent="-360045" lvl="4" marL="2286000" algn="l">
              <a:spcBef>
                <a:spcPts val="600"/>
              </a:spcBef>
              <a:spcAft>
                <a:spcPts val="0"/>
              </a:spcAft>
              <a:buSzPts val="2070"/>
              <a:buFont typeface="Arial"/>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out Footers">
  <p:cSld name="Title and Content without Footers">
    <p:spTree>
      <p:nvGrpSpPr>
        <p:cNvPr id="40" name="Shape 40"/>
        <p:cNvGrpSpPr/>
        <p:nvPr/>
      </p:nvGrpSpPr>
      <p:grpSpPr>
        <a:xfrm>
          <a:off x="0" y="0"/>
          <a:ext cx="0" cy="0"/>
          <a:chOff x="0" y="0"/>
          <a:chExt cx="0" cy="0"/>
        </a:xfrm>
      </p:grpSpPr>
      <p:sp>
        <p:nvSpPr>
          <p:cNvPr id="41" name="Google Shape;41;p6"/>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6"/>
          <p:cNvSpPr txBox="1"/>
          <p:nvPr>
            <p:ph idx="1" type="body"/>
          </p:nvPr>
        </p:nvSpPr>
        <p:spPr>
          <a:xfrm>
            <a:off x="480000" y="1371600"/>
            <a:ext cx="11232000" cy="4896000"/>
          </a:xfrm>
          <a:prstGeom prst="rect">
            <a:avLst/>
          </a:prstGeom>
          <a:noFill/>
          <a:ln>
            <a:noFill/>
          </a:ln>
        </p:spPr>
        <p:txBody>
          <a:bodyPr anchorCtr="0" anchor="t" bIns="45700" lIns="91425" spcFirstLastPara="1" rIns="91425" wrap="square" tIns="45700">
            <a:noAutofit/>
          </a:bodyPr>
          <a:lstStyle>
            <a:lvl1pPr indent="-406400" lvl="0" marL="457200" algn="l">
              <a:spcBef>
                <a:spcPts val="800"/>
              </a:spcBef>
              <a:spcAft>
                <a:spcPts val="0"/>
              </a:spcAft>
              <a:buSzPts val="2800"/>
              <a:buFont typeface="Noto Sans Symbols"/>
              <a:buChar char="▪"/>
              <a:defRPr sz="2800">
                <a:latin typeface="Arial"/>
                <a:ea typeface="Arial"/>
                <a:cs typeface="Arial"/>
                <a:sym typeface="Arial"/>
              </a:defRPr>
            </a:lvl1pPr>
            <a:lvl2pPr indent="-403860" lvl="1" marL="914400" algn="l">
              <a:spcBef>
                <a:spcPts val="800"/>
              </a:spcBef>
              <a:spcAft>
                <a:spcPts val="0"/>
              </a:spcAft>
              <a:buClr>
                <a:srgbClr val="FF3300"/>
              </a:buClr>
              <a:buSzPts val="2760"/>
              <a:buFont typeface="Arial"/>
              <a:buChar char="•"/>
              <a:defRPr sz="2400">
                <a:latin typeface="Arial"/>
                <a:ea typeface="Arial"/>
                <a:cs typeface="Arial"/>
                <a:sym typeface="Arial"/>
              </a:defRPr>
            </a:lvl2pPr>
            <a:lvl3pPr indent="-368300" lvl="2" marL="1371600" algn="l">
              <a:spcBef>
                <a:spcPts val="700"/>
              </a:spcBef>
              <a:spcAft>
                <a:spcPts val="0"/>
              </a:spcAft>
              <a:buSzPts val="2200"/>
              <a:buChar char="▪"/>
              <a:defRPr sz="2200"/>
            </a:lvl3pPr>
            <a:lvl4pPr indent="-374650" lvl="3" marL="1828800" algn="l">
              <a:spcBef>
                <a:spcPts val="600"/>
              </a:spcBef>
              <a:spcAft>
                <a:spcPts val="0"/>
              </a:spcAft>
              <a:buSzPts val="2300"/>
              <a:buFont typeface="Arial"/>
              <a:buChar char="•"/>
              <a:defRPr sz="2000"/>
            </a:lvl4pPr>
            <a:lvl5pPr indent="-360045" lvl="4" marL="2286000" algn="l">
              <a:spcBef>
                <a:spcPts val="600"/>
              </a:spcBef>
              <a:spcAft>
                <a:spcPts val="0"/>
              </a:spcAft>
              <a:buSzPts val="2070"/>
              <a:buFont typeface="Arial"/>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3" name="Shape 43"/>
        <p:cNvGrpSpPr/>
        <p:nvPr/>
      </p:nvGrpSpPr>
      <p:grpSpPr>
        <a:xfrm>
          <a:off x="0" y="0"/>
          <a:ext cx="0" cy="0"/>
          <a:chOff x="0" y="0"/>
          <a:chExt cx="0" cy="0"/>
        </a:xfrm>
      </p:grpSpPr>
      <p:sp>
        <p:nvSpPr>
          <p:cNvPr id="44" name="Google Shape;44;p7"/>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0" type="dt"/>
          </p:nvPr>
        </p:nvSpPr>
        <p:spPr>
          <a:xfrm>
            <a:off x="384698" y="6328447"/>
            <a:ext cx="3234801" cy="474663"/>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6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11" name="Google Shape;11;p1"/>
          <p:cNvSpPr txBox="1"/>
          <p:nvPr>
            <p:ph idx="11" type="ftr"/>
          </p:nvPr>
        </p:nvSpPr>
        <p:spPr>
          <a:xfrm>
            <a:off x="3810002" y="6328447"/>
            <a:ext cx="7143751" cy="47466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6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2" type="sldNum"/>
          </p:nvPr>
        </p:nvSpPr>
        <p:spPr>
          <a:xfrm>
            <a:off x="11144253" y="6328447"/>
            <a:ext cx="663050" cy="47466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6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6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6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6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6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6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6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6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AU"/>
              <a:t>‹#›</a:t>
            </a:fld>
            <a:endParaRPr/>
          </a:p>
        </p:txBody>
      </p:sp>
      <p:sp>
        <p:nvSpPr>
          <p:cNvPr id="13" name="Google Shape;13;p1"/>
          <p:cNvSpPr txBox="1"/>
          <p:nvPr>
            <p:ph idx="1" type="body"/>
          </p:nvPr>
        </p:nvSpPr>
        <p:spPr>
          <a:xfrm>
            <a:off x="480000" y="1371600"/>
            <a:ext cx="11232000" cy="48960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800"/>
              </a:spcBef>
              <a:spcAft>
                <a:spcPts val="0"/>
              </a:spcAft>
              <a:buClr>
                <a:srgbClr val="FF3300"/>
              </a:buClr>
              <a:buSzPts val="2800"/>
              <a:buFont typeface="Noto Sans Symbols"/>
              <a:buChar char="▪"/>
              <a:defRPr b="0" i="0" sz="2800" u="none" cap="none" strike="noStrike">
                <a:solidFill>
                  <a:schemeClr val="dk1"/>
                </a:solidFill>
                <a:latin typeface="Arial"/>
                <a:ea typeface="Arial"/>
                <a:cs typeface="Arial"/>
                <a:sym typeface="Arial"/>
              </a:defRPr>
            </a:lvl1pPr>
            <a:lvl2pPr indent="-403860" lvl="1" marL="914400" marR="0" rtl="0" algn="l">
              <a:spcBef>
                <a:spcPts val="800"/>
              </a:spcBef>
              <a:spcAft>
                <a:spcPts val="0"/>
              </a:spcAft>
              <a:buClr>
                <a:srgbClr val="FF3300"/>
              </a:buClr>
              <a:buSzPts val="2760"/>
              <a:buFont typeface="Arial"/>
              <a:buChar char="•"/>
              <a:defRPr b="0" i="0" sz="2400" u="none" cap="none" strike="noStrike">
                <a:solidFill>
                  <a:schemeClr val="dk1"/>
                </a:solidFill>
                <a:latin typeface="Arial"/>
                <a:ea typeface="Arial"/>
                <a:cs typeface="Arial"/>
                <a:sym typeface="Arial"/>
              </a:defRPr>
            </a:lvl2pPr>
            <a:lvl3pPr indent="-368300" lvl="2" marL="1371600" marR="0" rtl="0" algn="l">
              <a:spcBef>
                <a:spcPts val="700"/>
              </a:spcBef>
              <a:spcAft>
                <a:spcPts val="0"/>
              </a:spcAft>
              <a:buClr>
                <a:srgbClr val="800000"/>
              </a:buClr>
              <a:buSzPts val="2200"/>
              <a:buFont typeface="Noto Sans Symbols"/>
              <a:buChar char="▪"/>
              <a:defRPr b="0" i="0" sz="2200" u="none" cap="none" strike="noStrike">
                <a:solidFill>
                  <a:schemeClr val="dk1"/>
                </a:solidFill>
                <a:latin typeface="Arial"/>
                <a:ea typeface="Arial"/>
                <a:cs typeface="Arial"/>
                <a:sym typeface="Arial"/>
              </a:defRPr>
            </a:lvl3pPr>
            <a:lvl4pPr indent="-374650" lvl="3" marL="1828800" marR="0" rtl="0" algn="l">
              <a:spcBef>
                <a:spcPts val="600"/>
              </a:spcBef>
              <a:spcAft>
                <a:spcPts val="0"/>
              </a:spcAft>
              <a:buClr>
                <a:srgbClr val="800000"/>
              </a:buClr>
              <a:buSzPts val="2300"/>
              <a:buFont typeface="Arial"/>
              <a:buChar char="•"/>
              <a:defRPr b="0" i="0" sz="2000" u="none" cap="none" strike="noStrike">
                <a:solidFill>
                  <a:schemeClr val="dk1"/>
                </a:solidFill>
                <a:latin typeface="Arial"/>
                <a:ea typeface="Arial"/>
                <a:cs typeface="Arial"/>
                <a:sym typeface="Arial"/>
              </a:defRPr>
            </a:lvl4pPr>
            <a:lvl5pPr indent="-360045" lvl="4" marL="2286000" marR="0" rtl="0" algn="l">
              <a:spcBef>
                <a:spcPts val="600"/>
              </a:spcBef>
              <a:spcAft>
                <a:spcPts val="0"/>
              </a:spcAft>
              <a:buClr>
                <a:srgbClr val="0066FF"/>
              </a:buClr>
              <a:buSzPts val="207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accent2"/>
              </a:buClr>
              <a:buSzPts val="1800"/>
              <a:buFont typeface="Tahoma"/>
              <a:buChar char="•"/>
              <a:defRPr b="0" i="0" sz="1800" u="none" cap="none" strike="noStrike">
                <a:solidFill>
                  <a:schemeClr val="dk1"/>
                </a:solidFill>
                <a:latin typeface="Tahoma"/>
                <a:ea typeface="Tahoma"/>
                <a:cs typeface="Tahoma"/>
                <a:sym typeface="Tahoma"/>
              </a:defRPr>
            </a:lvl6pPr>
            <a:lvl7pPr indent="-342900" lvl="6" marL="3200400" marR="0" rtl="0" algn="l">
              <a:spcBef>
                <a:spcPts val="360"/>
              </a:spcBef>
              <a:spcAft>
                <a:spcPts val="0"/>
              </a:spcAft>
              <a:buClr>
                <a:schemeClr val="accent2"/>
              </a:buClr>
              <a:buSzPts val="1800"/>
              <a:buFont typeface="Tahoma"/>
              <a:buChar char="•"/>
              <a:defRPr b="0" i="0" sz="1800" u="none" cap="none" strike="noStrike">
                <a:solidFill>
                  <a:schemeClr val="dk1"/>
                </a:solidFill>
                <a:latin typeface="Tahoma"/>
                <a:ea typeface="Tahoma"/>
                <a:cs typeface="Tahoma"/>
                <a:sym typeface="Tahoma"/>
              </a:defRPr>
            </a:lvl7pPr>
            <a:lvl8pPr indent="-342900" lvl="7" marL="3657600" marR="0" rtl="0" algn="l">
              <a:spcBef>
                <a:spcPts val="360"/>
              </a:spcBef>
              <a:spcAft>
                <a:spcPts val="0"/>
              </a:spcAft>
              <a:buClr>
                <a:schemeClr val="accent2"/>
              </a:buClr>
              <a:buSzPts val="1800"/>
              <a:buFont typeface="Tahoma"/>
              <a:buChar char="•"/>
              <a:defRPr b="0" i="0" sz="1800" u="none" cap="none" strike="noStrike">
                <a:solidFill>
                  <a:schemeClr val="dk1"/>
                </a:solidFill>
                <a:latin typeface="Tahoma"/>
                <a:ea typeface="Tahoma"/>
                <a:cs typeface="Tahoma"/>
                <a:sym typeface="Tahoma"/>
              </a:defRPr>
            </a:lvl8pPr>
            <a:lvl9pPr indent="-342900" lvl="8" marL="4114800" marR="0" rtl="0" algn="l">
              <a:spcBef>
                <a:spcPts val="360"/>
              </a:spcBef>
              <a:spcAft>
                <a:spcPts val="0"/>
              </a:spcAft>
              <a:buClr>
                <a:schemeClr val="accent2"/>
              </a:buClr>
              <a:buSzPts val="1800"/>
              <a:buFont typeface="Tahoma"/>
              <a:buChar char="•"/>
              <a:defRPr b="0" i="0" sz="1800" u="none" cap="none" strike="noStrike">
                <a:solidFill>
                  <a:schemeClr val="dk1"/>
                </a:solidFill>
                <a:latin typeface="Tahoma"/>
                <a:ea typeface="Tahoma"/>
                <a:cs typeface="Tahoma"/>
                <a:sym typeface="Tahoma"/>
              </a:defRPr>
            </a:lvl9pPr>
          </a:lstStyle>
          <a:p/>
        </p:txBody>
      </p:sp>
      <p:sp>
        <p:nvSpPr>
          <p:cNvPr id="14" name="Google Shape;14;p1"/>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3600" u="none" cap="none" strike="noStrike">
                <a:solidFill>
                  <a:srgbClr val="FF0000"/>
                </a:solidFill>
                <a:latin typeface="Arial"/>
                <a:ea typeface="Arial"/>
                <a:cs typeface="Arial"/>
                <a:sym typeface="Arial"/>
              </a:defRPr>
            </a:lvl1pPr>
            <a:lvl2pPr lvl="1" marR="0" rtl="0" algn="ctr">
              <a:spcBef>
                <a:spcPts val="0"/>
              </a:spcBef>
              <a:spcAft>
                <a:spcPts val="0"/>
              </a:spcAft>
              <a:buSzPts val="1400"/>
              <a:buNone/>
              <a:defRPr b="0" i="0" sz="3200" u="none" cap="none" strike="noStrike">
                <a:solidFill>
                  <a:srgbClr val="FF0000"/>
                </a:solidFill>
                <a:latin typeface="Arial"/>
                <a:ea typeface="Arial"/>
                <a:cs typeface="Arial"/>
                <a:sym typeface="Arial"/>
              </a:defRPr>
            </a:lvl2pPr>
            <a:lvl3pPr lvl="2" marR="0" rtl="0" algn="ctr">
              <a:spcBef>
                <a:spcPts val="0"/>
              </a:spcBef>
              <a:spcAft>
                <a:spcPts val="0"/>
              </a:spcAft>
              <a:buSzPts val="1400"/>
              <a:buNone/>
              <a:defRPr b="0" i="0" sz="3200" u="none" cap="none" strike="noStrike">
                <a:solidFill>
                  <a:srgbClr val="FF0000"/>
                </a:solidFill>
                <a:latin typeface="Arial"/>
                <a:ea typeface="Arial"/>
                <a:cs typeface="Arial"/>
                <a:sym typeface="Arial"/>
              </a:defRPr>
            </a:lvl3pPr>
            <a:lvl4pPr lvl="3" marR="0" rtl="0" algn="ctr">
              <a:spcBef>
                <a:spcPts val="0"/>
              </a:spcBef>
              <a:spcAft>
                <a:spcPts val="0"/>
              </a:spcAft>
              <a:buSzPts val="1400"/>
              <a:buNone/>
              <a:defRPr b="0" i="0" sz="3200" u="none" cap="none" strike="noStrike">
                <a:solidFill>
                  <a:srgbClr val="FF0000"/>
                </a:solidFill>
                <a:latin typeface="Arial"/>
                <a:ea typeface="Arial"/>
                <a:cs typeface="Arial"/>
                <a:sym typeface="Arial"/>
              </a:defRPr>
            </a:lvl4pPr>
            <a:lvl5pPr lvl="4" marR="0" rtl="0" algn="ctr">
              <a:spcBef>
                <a:spcPts val="0"/>
              </a:spcBef>
              <a:spcAft>
                <a:spcPts val="0"/>
              </a:spcAft>
              <a:buSzPts val="1400"/>
              <a:buNone/>
              <a:defRPr b="0" i="0" sz="3200" u="none" cap="none" strike="noStrike">
                <a:solidFill>
                  <a:srgbClr val="FF0000"/>
                </a:solidFill>
                <a:latin typeface="Arial"/>
                <a:ea typeface="Arial"/>
                <a:cs typeface="Arial"/>
                <a:sym typeface="Arial"/>
              </a:defRPr>
            </a:lvl5pPr>
            <a:lvl6pPr lvl="5" marR="0" rtl="0" algn="ctr">
              <a:spcBef>
                <a:spcPts val="0"/>
              </a:spcBef>
              <a:spcAft>
                <a:spcPts val="0"/>
              </a:spcAft>
              <a:buSzPts val="1400"/>
              <a:buNone/>
              <a:defRPr b="0" i="0" sz="3200" u="none" cap="none" strike="noStrike">
                <a:solidFill>
                  <a:schemeClr val="dk2"/>
                </a:solidFill>
                <a:latin typeface="Arial Black"/>
                <a:ea typeface="Arial Black"/>
                <a:cs typeface="Arial Black"/>
                <a:sym typeface="Arial Black"/>
              </a:defRPr>
            </a:lvl6pPr>
            <a:lvl7pPr lvl="6" marR="0" rtl="0" algn="ctr">
              <a:spcBef>
                <a:spcPts val="0"/>
              </a:spcBef>
              <a:spcAft>
                <a:spcPts val="0"/>
              </a:spcAft>
              <a:buSzPts val="1400"/>
              <a:buNone/>
              <a:defRPr b="0" i="0" sz="3200" u="none" cap="none" strike="noStrike">
                <a:solidFill>
                  <a:schemeClr val="dk2"/>
                </a:solidFill>
                <a:latin typeface="Arial Black"/>
                <a:ea typeface="Arial Black"/>
                <a:cs typeface="Arial Black"/>
                <a:sym typeface="Arial Black"/>
              </a:defRPr>
            </a:lvl7pPr>
            <a:lvl8pPr lvl="7" marR="0" rtl="0" algn="ctr">
              <a:spcBef>
                <a:spcPts val="0"/>
              </a:spcBef>
              <a:spcAft>
                <a:spcPts val="0"/>
              </a:spcAft>
              <a:buSzPts val="1400"/>
              <a:buNone/>
              <a:defRPr b="0" i="0" sz="3200" u="none" cap="none" strike="noStrike">
                <a:solidFill>
                  <a:schemeClr val="dk2"/>
                </a:solidFill>
                <a:latin typeface="Arial Black"/>
                <a:ea typeface="Arial Black"/>
                <a:cs typeface="Arial Black"/>
                <a:sym typeface="Arial Black"/>
              </a:defRPr>
            </a:lvl8pPr>
            <a:lvl9pPr lvl="8" marR="0" rtl="0" algn="ctr">
              <a:spcBef>
                <a:spcPts val="0"/>
              </a:spcBef>
              <a:spcAft>
                <a:spcPts val="0"/>
              </a:spcAft>
              <a:buSzPts val="1400"/>
              <a:buNone/>
              <a:defRPr b="0" i="0" sz="3200" u="none" cap="none" strike="noStrike">
                <a:solidFill>
                  <a:schemeClr val="dk2"/>
                </a:solidFill>
                <a:latin typeface="Arial Black"/>
                <a:ea typeface="Arial Black"/>
                <a:cs typeface="Arial Black"/>
                <a:sym typeface="Arial Black"/>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google.com.sg/url?sa=i&amp;url=https%3A%2F%2Fwww.freepik.com%2Fpremium-vector%2Fcyborg-character-working-with-man-robot-plumber-help-service-idea-machine-profession_10047890.htm&amp;psig=AOvVaw1ZY0uYYwd9RJZtHz71GBQi&amp;ust=1625246420881000&amp;source=images&amp;cd=vfe&amp;ved=0CAoQjRxqFwoTCOi-gfCwwvECFQAAAAAdAAAAABAU"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media.istockphoto.com/photos/robot-in-maze-picture-id924257690?k=6&amp;m=924257690&amp;s=612x612&amp;w=0&amp;h=uqSaQ6BSV733NUn15SVWvxGNHUoIJM3kffUJ9lC_8FU="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hyperlink" Target="https://www.kdnuggets.com/images/mathworks-reinforcement-learning-fig1-543.jp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9"/>
          <p:cNvSpPr txBox="1"/>
          <p:nvPr>
            <p:ph type="ctrTitle"/>
          </p:nvPr>
        </p:nvSpPr>
        <p:spPr>
          <a:xfrm>
            <a:off x="1881188" y="784638"/>
            <a:ext cx="8286600"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AU"/>
              <a:t>Multi-Modal Deep Reinforcement Learning for Robot Control</a:t>
            </a:r>
            <a:endParaRPr>
              <a:solidFill>
                <a:srgbClr val="FF0000"/>
              </a:solidFill>
            </a:endParaRPr>
          </a:p>
        </p:txBody>
      </p:sp>
      <p:sp>
        <p:nvSpPr>
          <p:cNvPr id="51" name="Google Shape;51;p9"/>
          <p:cNvSpPr txBox="1"/>
          <p:nvPr>
            <p:ph idx="1" type="subTitle"/>
          </p:nvPr>
        </p:nvSpPr>
        <p:spPr>
          <a:xfrm>
            <a:off x="1881200" y="1927651"/>
            <a:ext cx="8286600" cy="704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800"/>
              <a:buNone/>
            </a:pPr>
            <a:r>
              <a:rPr lang="en-AU" sz="1700"/>
              <a:t>Sana Moin &amp; Nur Atiqah Zakiah Abdul Khaliq</a:t>
            </a:r>
            <a:endParaRPr sz="1700"/>
          </a:p>
          <a:p>
            <a:pPr indent="0" lvl="0" marL="0" rtl="0" algn="ctr">
              <a:spcBef>
                <a:spcPts val="0"/>
              </a:spcBef>
              <a:spcAft>
                <a:spcPts val="0"/>
              </a:spcAft>
              <a:buSzPts val="2800"/>
              <a:buNone/>
            </a:pPr>
            <a:r>
              <a:rPr lang="en-AU" sz="1700"/>
              <a:t>Advisor: </a:t>
            </a:r>
            <a:r>
              <a:rPr lang="en-AU" sz="1700"/>
              <a:t>Dr. Muhammad Burhan Hafez</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idx="4294967295" type="body"/>
          </p:nvPr>
        </p:nvSpPr>
        <p:spPr>
          <a:xfrm>
            <a:off x="480000" y="1371600"/>
            <a:ext cx="11232000" cy="4896000"/>
          </a:xfrm>
          <a:prstGeom prst="rect">
            <a:avLst/>
          </a:prstGeom>
          <a:noFill/>
          <a:ln>
            <a:noFill/>
          </a:ln>
        </p:spPr>
        <p:txBody>
          <a:bodyPr anchorCtr="0" anchor="t" bIns="45700" lIns="91425" spcFirstLastPara="1" rIns="91425" wrap="square" tIns="45700">
            <a:noAutofit/>
          </a:bodyPr>
          <a:lstStyle/>
          <a:p>
            <a:pPr indent="-221800" lvl="0" marL="399600" rtl="0" algn="l">
              <a:lnSpc>
                <a:spcPct val="80000"/>
              </a:lnSpc>
              <a:spcBef>
                <a:spcPts val="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Motivation and Question</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Basics and Definition</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000000"/>
              </a:buClr>
              <a:buSzPts val="2800"/>
              <a:buChar char="▪"/>
            </a:pPr>
            <a:r>
              <a:rPr lang="en-AU">
                <a:solidFill>
                  <a:srgbClr val="000000"/>
                </a:solidFill>
              </a:rPr>
              <a:t>Approaches</a:t>
            </a:r>
            <a:endParaRPr>
              <a:solidFill>
                <a:srgbClr val="000000"/>
              </a:solidFill>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Discussion</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Future Work</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221800" lvl="0" marL="399600" rtl="0" algn="l">
              <a:lnSpc>
                <a:spcPct val="80000"/>
              </a:lnSpc>
              <a:spcBef>
                <a:spcPts val="800"/>
              </a:spcBef>
              <a:spcAft>
                <a:spcPts val="0"/>
              </a:spcAft>
              <a:buSzPts val="2800"/>
              <a:buNone/>
            </a:pPr>
            <a:r>
              <a:t/>
            </a:r>
            <a:endParaRPr/>
          </a:p>
          <a:p>
            <a:pPr indent="-221800" lvl="0" marL="399600" rtl="0" algn="l">
              <a:lnSpc>
                <a:spcPct val="80000"/>
              </a:lnSpc>
              <a:spcBef>
                <a:spcPts val="800"/>
              </a:spcBef>
              <a:spcAft>
                <a:spcPts val="0"/>
              </a:spcAft>
              <a:buSzPts val="2800"/>
              <a:buNone/>
            </a:pPr>
            <a:r>
              <a:t/>
            </a:r>
            <a:endParaRPr/>
          </a:p>
          <a:p>
            <a:pPr indent="-221800" lvl="0" marL="399600" rtl="0" algn="l">
              <a:lnSpc>
                <a:spcPct val="80000"/>
              </a:lnSpc>
              <a:spcBef>
                <a:spcPts val="800"/>
              </a:spcBef>
              <a:spcAft>
                <a:spcPts val="0"/>
              </a:spcAft>
              <a:buSzPts val="2800"/>
              <a:buNone/>
            </a:pPr>
            <a:r>
              <a:t/>
            </a:r>
            <a:endParaRPr/>
          </a:p>
        </p:txBody>
      </p:sp>
      <p:sp>
        <p:nvSpPr>
          <p:cNvPr id="140" name="Google Shape;140;p18"/>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Outline</a:t>
            </a:r>
            <a:endParaRPr>
              <a:solidFill>
                <a:srgbClr val="E69138"/>
              </a:solidFill>
            </a:endParaRPr>
          </a:p>
        </p:txBody>
      </p:sp>
      <p:sp>
        <p:nvSpPr>
          <p:cNvPr id="141" name="Google Shape;141;p18"/>
          <p:cNvSpPr txBox="1"/>
          <p:nvPr>
            <p:ph idx="12" type="sldNum"/>
          </p:nvPr>
        </p:nvSpPr>
        <p:spPr>
          <a:xfrm>
            <a:off x="11144253" y="6328447"/>
            <a:ext cx="663000" cy="474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142" name="Google Shape;142;p18"/>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143" name="Google Shape;143;p18"/>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Multi-modal Deep Reinforcement Learning for Robot Navigation</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Chang’s Speech Vision MMDRL: Architecture </a:t>
            </a:r>
            <a:endParaRPr>
              <a:solidFill>
                <a:srgbClr val="E69138"/>
              </a:solidFill>
            </a:endParaRPr>
          </a:p>
        </p:txBody>
      </p:sp>
      <p:sp>
        <p:nvSpPr>
          <p:cNvPr id="150" name="Google Shape;150;p19"/>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151" name="Google Shape;151;p19"/>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152" name="Google Shape;152;p19"/>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Multi-modal Deep Reinforcement Learning for Robot Navigation</a:t>
            </a:r>
            <a:endParaRPr sz="1200"/>
          </a:p>
        </p:txBody>
      </p:sp>
      <p:pic>
        <p:nvPicPr>
          <p:cNvPr id="153" name="Google Shape;153;p19"/>
          <p:cNvPicPr preferRelativeResize="0"/>
          <p:nvPr/>
        </p:nvPicPr>
        <p:blipFill>
          <a:blip r:embed="rId3">
            <a:alphaModFix/>
          </a:blip>
          <a:stretch>
            <a:fillRect/>
          </a:stretch>
        </p:blipFill>
        <p:spPr>
          <a:xfrm>
            <a:off x="1403675" y="1633225"/>
            <a:ext cx="9384649" cy="3896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Chang’s Speech Vision MMDRL: Experiments</a:t>
            </a:r>
            <a:endParaRPr>
              <a:solidFill>
                <a:srgbClr val="E69138"/>
              </a:solidFill>
            </a:endParaRPr>
          </a:p>
        </p:txBody>
      </p:sp>
      <p:sp>
        <p:nvSpPr>
          <p:cNvPr id="160" name="Google Shape;160;p20"/>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161" name="Google Shape;161;p20"/>
          <p:cNvSpPr txBox="1"/>
          <p:nvPr>
            <p:ph idx="1" type="body"/>
          </p:nvPr>
        </p:nvSpPr>
        <p:spPr>
          <a:xfrm>
            <a:off x="480000" y="1211525"/>
            <a:ext cx="7512000" cy="4896000"/>
          </a:xfrm>
          <a:prstGeom prst="rect">
            <a:avLst/>
          </a:prstGeom>
        </p:spPr>
        <p:txBody>
          <a:bodyPr anchorCtr="0" anchor="t" bIns="45700" lIns="91425" spcFirstLastPara="1" rIns="91425" wrap="square" tIns="45700">
            <a:noAutofit/>
          </a:bodyPr>
          <a:lstStyle/>
          <a:p>
            <a:pPr indent="0" lvl="0" marL="0" rtl="0" algn="l">
              <a:spcBef>
                <a:spcPts val="800"/>
              </a:spcBef>
              <a:spcAft>
                <a:spcPts val="0"/>
              </a:spcAft>
              <a:buNone/>
            </a:pPr>
            <a:r>
              <a:rPr b="1" lang="en-AU" sz="2200"/>
              <a:t>Experiments</a:t>
            </a:r>
            <a:endParaRPr b="1" sz="2200"/>
          </a:p>
          <a:p>
            <a:pPr indent="-368300" lvl="0" marL="457200" rtl="0" algn="l">
              <a:spcBef>
                <a:spcPts val="800"/>
              </a:spcBef>
              <a:spcAft>
                <a:spcPts val="0"/>
              </a:spcAft>
              <a:buSzPts val="2200"/>
              <a:buAutoNum type="arabicPeriod"/>
            </a:pPr>
            <a:r>
              <a:rPr lang="en-AU" sz="2200"/>
              <a:t>Types of Sound</a:t>
            </a:r>
            <a:endParaRPr sz="2200"/>
          </a:p>
          <a:p>
            <a:pPr indent="-355600" lvl="1" marL="914400" rtl="0" algn="l">
              <a:spcBef>
                <a:spcPts val="0"/>
              </a:spcBef>
              <a:spcAft>
                <a:spcPts val="0"/>
              </a:spcAft>
              <a:buSzPts val="2000"/>
              <a:buAutoNum type="alphaLcPeriod"/>
            </a:pPr>
            <a:r>
              <a:rPr lang="en-AU" sz="2000"/>
              <a:t>experiment with single-word speech signals, environmental  sounds, and  single-tone signals.</a:t>
            </a:r>
            <a:endParaRPr sz="2000"/>
          </a:p>
          <a:p>
            <a:pPr indent="0" lvl="0" marL="914400" rtl="0" algn="l">
              <a:spcBef>
                <a:spcPts val="800"/>
              </a:spcBef>
              <a:spcAft>
                <a:spcPts val="0"/>
              </a:spcAft>
              <a:buNone/>
            </a:pPr>
            <a:r>
              <a:t/>
            </a:r>
            <a:endParaRPr sz="2000"/>
          </a:p>
          <a:p>
            <a:pPr indent="-368300" lvl="0" marL="457200" rtl="0" algn="l">
              <a:spcBef>
                <a:spcPts val="800"/>
              </a:spcBef>
              <a:spcAft>
                <a:spcPts val="0"/>
              </a:spcAft>
              <a:buSzPts val="2200"/>
              <a:buAutoNum type="arabicPeriod"/>
            </a:pPr>
            <a:r>
              <a:rPr lang="en-AU" sz="2200"/>
              <a:t>Multiple Sound Types</a:t>
            </a:r>
            <a:endParaRPr sz="2200"/>
          </a:p>
          <a:p>
            <a:pPr indent="-355600" lvl="1" marL="914400" rtl="0" algn="l">
              <a:spcBef>
                <a:spcPts val="0"/>
              </a:spcBef>
              <a:spcAft>
                <a:spcPts val="0"/>
              </a:spcAft>
              <a:buSzPts val="2000"/>
              <a:buAutoNum type="alphaLcPeriod"/>
            </a:pPr>
            <a:r>
              <a:rPr lang="en-AU" sz="2000"/>
              <a:t>identify if network could map different sounds to a single object</a:t>
            </a:r>
            <a:endParaRPr sz="2000"/>
          </a:p>
          <a:p>
            <a:pPr indent="0" lvl="0" marL="914400" rtl="0" algn="l">
              <a:spcBef>
                <a:spcPts val="800"/>
              </a:spcBef>
              <a:spcAft>
                <a:spcPts val="0"/>
              </a:spcAft>
              <a:buNone/>
            </a:pPr>
            <a:r>
              <a:t/>
            </a:r>
            <a:endParaRPr sz="2000"/>
          </a:p>
          <a:p>
            <a:pPr indent="-355600" lvl="0" marL="457200" rtl="0" algn="l">
              <a:spcBef>
                <a:spcPts val="800"/>
              </a:spcBef>
              <a:spcAft>
                <a:spcPts val="0"/>
              </a:spcAft>
              <a:buSzPts val="2000"/>
              <a:buAutoNum type="arabicPeriod"/>
            </a:pPr>
            <a:r>
              <a:rPr lang="en-AU" sz="2000"/>
              <a:t>Dynamic Interpretation of Sound</a:t>
            </a:r>
            <a:endParaRPr sz="2000"/>
          </a:p>
          <a:p>
            <a:pPr indent="-355600" lvl="1" marL="914400" rtl="0" algn="l">
              <a:spcBef>
                <a:spcPts val="0"/>
              </a:spcBef>
              <a:spcAft>
                <a:spcPts val="0"/>
              </a:spcAft>
              <a:buSzPts val="2000"/>
              <a:buAutoNum type="alphaLcPeriod"/>
            </a:pPr>
            <a:r>
              <a:rPr lang="en-AU" sz="2000"/>
              <a:t>show that sound concept can evolve dynamically in the network</a:t>
            </a:r>
            <a:endParaRPr sz="2000"/>
          </a:p>
        </p:txBody>
      </p:sp>
      <p:sp>
        <p:nvSpPr>
          <p:cNvPr id="162" name="Google Shape;162;p20"/>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163" name="Google Shape;163;p20"/>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Multi-modal Deep Reinforcement Learning for Robot Navigation</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8" name="Shape 168"/>
        <p:cNvGrpSpPr/>
        <p:nvPr/>
      </p:nvGrpSpPr>
      <p:grpSpPr>
        <a:xfrm>
          <a:off x="0" y="0"/>
          <a:ext cx="0" cy="0"/>
          <a:chOff x="0" y="0"/>
          <a:chExt cx="0" cy="0"/>
        </a:xfrm>
      </p:grpSpPr>
      <p:sp>
        <p:nvSpPr>
          <p:cNvPr id="169" name="Google Shape;169;p21"/>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Chang’s Speech Vision MMDRL: Experiments</a:t>
            </a:r>
            <a:endParaRPr>
              <a:solidFill>
                <a:srgbClr val="E69138"/>
              </a:solidFill>
            </a:endParaRPr>
          </a:p>
        </p:txBody>
      </p:sp>
      <p:sp>
        <p:nvSpPr>
          <p:cNvPr id="170" name="Google Shape;170;p21"/>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171" name="Google Shape;171;p21"/>
          <p:cNvSpPr txBox="1"/>
          <p:nvPr>
            <p:ph idx="1" type="body"/>
          </p:nvPr>
        </p:nvSpPr>
        <p:spPr>
          <a:xfrm>
            <a:off x="480000" y="1211525"/>
            <a:ext cx="5892000" cy="4896000"/>
          </a:xfrm>
          <a:prstGeom prst="rect">
            <a:avLst/>
          </a:prstGeom>
        </p:spPr>
        <p:txBody>
          <a:bodyPr anchorCtr="0" anchor="t" bIns="45700" lIns="91425" spcFirstLastPara="1" rIns="91425" wrap="square" tIns="45700">
            <a:noAutofit/>
          </a:bodyPr>
          <a:lstStyle/>
          <a:p>
            <a:pPr indent="-368300" lvl="0" marL="457200" rtl="0" algn="l">
              <a:spcBef>
                <a:spcPts val="800"/>
              </a:spcBef>
              <a:spcAft>
                <a:spcPts val="0"/>
              </a:spcAft>
              <a:buSzPts val="2200"/>
              <a:buAutoNum type="arabicPeriod"/>
            </a:pPr>
            <a:r>
              <a:rPr lang="en-AU" sz="2200"/>
              <a:t>Kuka 2D</a:t>
            </a:r>
            <a:endParaRPr sz="2000"/>
          </a:p>
          <a:p>
            <a:pPr indent="-355600" lvl="1" marL="914400" rtl="0" algn="l">
              <a:spcBef>
                <a:spcPts val="0"/>
              </a:spcBef>
              <a:spcAft>
                <a:spcPts val="0"/>
              </a:spcAft>
              <a:buSzPts val="2000"/>
              <a:buAutoNum type="alphaLcPeriod"/>
            </a:pPr>
            <a:r>
              <a:rPr lang="en-AU" sz="2000"/>
              <a:t>reward is highest when the gripper is at the centre of the target block in the XY-plane</a:t>
            </a:r>
            <a:endParaRPr sz="2000"/>
          </a:p>
          <a:p>
            <a:pPr indent="0" lvl="0" marL="0" rtl="0" algn="l">
              <a:spcBef>
                <a:spcPts val="800"/>
              </a:spcBef>
              <a:spcAft>
                <a:spcPts val="0"/>
              </a:spcAft>
              <a:buNone/>
            </a:pPr>
            <a:r>
              <a:t/>
            </a:r>
            <a:endParaRPr sz="2000"/>
          </a:p>
          <a:p>
            <a:pPr indent="-368300" lvl="0" marL="457200" rtl="0" algn="l">
              <a:spcBef>
                <a:spcPts val="800"/>
              </a:spcBef>
              <a:spcAft>
                <a:spcPts val="0"/>
              </a:spcAft>
              <a:buSzPts val="2200"/>
              <a:buAutoNum type="arabicPeriod"/>
            </a:pPr>
            <a:r>
              <a:rPr lang="en-AU" sz="2200"/>
              <a:t>Turtlebot 3D</a:t>
            </a:r>
            <a:endParaRPr sz="2000"/>
          </a:p>
          <a:p>
            <a:pPr indent="-355600" lvl="1" marL="914400" rtl="0" algn="l">
              <a:spcBef>
                <a:spcPts val="0"/>
              </a:spcBef>
              <a:spcAft>
                <a:spcPts val="0"/>
              </a:spcAft>
              <a:buSzPts val="2000"/>
              <a:buAutoNum type="alphaLcPeriod"/>
            </a:pPr>
            <a:r>
              <a:rPr lang="en-AU" sz="2000"/>
              <a:t>reward increases as it approaches the target while maintaining a safe distance</a:t>
            </a:r>
            <a:endParaRPr sz="2000"/>
          </a:p>
        </p:txBody>
      </p:sp>
      <p:sp>
        <p:nvSpPr>
          <p:cNvPr id="172" name="Google Shape;172;p21"/>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173" name="Google Shape;173;p21"/>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Multi-modal Deep Reinforcement Learning for Robot Navigation</a:t>
            </a:r>
            <a:endParaRPr sz="1200"/>
          </a:p>
        </p:txBody>
      </p:sp>
      <p:pic>
        <p:nvPicPr>
          <p:cNvPr id="174" name="Google Shape;174;p21"/>
          <p:cNvPicPr preferRelativeResize="0"/>
          <p:nvPr/>
        </p:nvPicPr>
        <p:blipFill>
          <a:blip r:embed="rId3">
            <a:alphaModFix/>
          </a:blip>
          <a:stretch>
            <a:fillRect/>
          </a:stretch>
        </p:blipFill>
        <p:spPr>
          <a:xfrm>
            <a:off x="6594450" y="2105849"/>
            <a:ext cx="5212801" cy="2646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Chang’s Speech Vision MMDRL: Results</a:t>
            </a:r>
            <a:endParaRPr>
              <a:solidFill>
                <a:srgbClr val="E69138"/>
              </a:solidFill>
            </a:endParaRPr>
          </a:p>
        </p:txBody>
      </p:sp>
      <p:sp>
        <p:nvSpPr>
          <p:cNvPr id="181" name="Google Shape;181;p22"/>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182" name="Google Shape;182;p22"/>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183" name="Google Shape;183;p22"/>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Multi-modal Deep Reinforcement Learning for Robot Navigation</a:t>
            </a:r>
            <a:endParaRPr sz="1200"/>
          </a:p>
        </p:txBody>
      </p:sp>
      <p:pic>
        <p:nvPicPr>
          <p:cNvPr id="184" name="Google Shape;184;p22"/>
          <p:cNvPicPr preferRelativeResize="0"/>
          <p:nvPr/>
        </p:nvPicPr>
        <p:blipFill>
          <a:blip r:embed="rId3">
            <a:alphaModFix/>
          </a:blip>
          <a:stretch>
            <a:fillRect/>
          </a:stretch>
        </p:blipFill>
        <p:spPr>
          <a:xfrm>
            <a:off x="1023600" y="1288374"/>
            <a:ext cx="10336649" cy="45584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Chen’s Speech Vision MMDRL: Architecture</a:t>
            </a:r>
            <a:endParaRPr>
              <a:solidFill>
                <a:srgbClr val="E69138"/>
              </a:solidFill>
            </a:endParaRPr>
          </a:p>
        </p:txBody>
      </p:sp>
      <p:sp>
        <p:nvSpPr>
          <p:cNvPr id="191" name="Google Shape;191;p23"/>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192" name="Google Shape;192;p23"/>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193" name="Google Shape;193;p23"/>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Multi-modal Deep Reinforcement Learning for Robot Navigation</a:t>
            </a:r>
            <a:endParaRPr sz="1200"/>
          </a:p>
        </p:txBody>
      </p:sp>
      <p:pic>
        <p:nvPicPr>
          <p:cNvPr id="194" name="Google Shape;194;p23"/>
          <p:cNvPicPr preferRelativeResize="0"/>
          <p:nvPr/>
        </p:nvPicPr>
        <p:blipFill>
          <a:blip r:embed="rId3">
            <a:alphaModFix/>
          </a:blip>
          <a:stretch>
            <a:fillRect/>
          </a:stretch>
        </p:blipFill>
        <p:spPr>
          <a:xfrm>
            <a:off x="1219075" y="1141425"/>
            <a:ext cx="9970601" cy="51261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Chen’s Speech Vision MMDRL (SoundSpaces)</a:t>
            </a:r>
            <a:endParaRPr>
              <a:solidFill>
                <a:srgbClr val="E69138"/>
              </a:solidFill>
            </a:endParaRPr>
          </a:p>
        </p:txBody>
      </p:sp>
      <p:sp>
        <p:nvSpPr>
          <p:cNvPr id="201" name="Google Shape;201;p24"/>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202" name="Google Shape;202;p24"/>
          <p:cNvSpPr txBox="1"/>
          <p:nvPr>
            <p:ph idx="1" type="body"/>
          </p:nvPr>
        </p:nvSpPr>
        <p:spPr>
          <a:xfrm>
            <a:off x="480000" y="1371600"/>
            <a:ext cx="6279300" cy="4896000"/>
          </a:xfrm>
          <a:prstGeom prst="rect">
            <a:avLst/>
          </a:prstGeom>
        </p:spPr>
        <p:txBody>
          <a:bodyPr anchorCtr="0" anchor="t" bIns="45700" lIns="91425" spcFirstLastPara="1" rIns="91425" wrap="square" tIns="45700">
            <a:noAutofit/>
          </a:bodyPr>
          <a:lstStyle/>
          <a:p>
            <a:pPr indent="-406400" lvl="0" marL="457200" rtl="0" algn="l">
              <a:spcBef>
                <a:spcPts val="800"/>
              </a:spcBef>
              <a:spcAft>
                <a:spcPts val="0"/>
              </a:spcAft>
              <a:buSzPts val="2800"/>
              <a:buChar char="▪"/>
            </a:pPr>
            <a:r>
              <a:rPr lang="en-AU"/>
              <a:t>Audio visual embodied navigation for 2 visually realistic 3D environments: </a:t>
            </a:r>
            <a:r>
              <a:rPr b="1" lang="en-AU"/>
              <a:t>Replica </a:t>
            </a:r>
            <a:r>
              <a:rPr lang="en-AU"/>
              <a:t>and </a:t>
            </a:r>
            <a:r>
              <a:rPr b="1" lang="en-AU"/>
              <a:t>Matterport3D</a:t>
            </a:r>
            <a:br>
              <a:rPr lang="en-AU"/>
            </a:br>
            <a:endParaRPr/>
          </a:p>
          <a:p>
            <a:pPr indent="-406400" lvl="0" marL="457200" rtl="0" algn="l">
              <a:spcBef>
                <a:spcPts val="0"/>
              </a:spcBef>
              <a:spcAft>
                <a:spcPts val="0"/>
              </a:spcAft>
              <a:buSzPts val="2800"/>
              <a:buChar char="▪"/>
            </a:pPr>
            <a:r>
              <a:rPr lang="en-AU"/>
              <a:t>Audio simulator, </a:t>
            </a:r>
            <a:r>
              <a:rPr b="1" lang="en-AU"/>
              <a:t>Habitat</a:t>
            </a:r>
            <a:r>
              <a:rPr lang="en-AU"/>
              <a:t>, produces realistic audio rendering based on the room geometry, </a:t>
            </a:r>
            <a:r>
              <a:rPr lang="en-AU"/>
              <a:t>materials</a:t>
            </a:r>
            <a:r>
              <a:rPr lang="en-AU"/>
              <a:t> and sound source location. </a:t>
            </a:r>
            <a:endParaRPr/>
          </a:p>
          <a:p>
            <a:pPr indent="0" lvl="0" marL="457200" rtl="0" algn="l">
              <a:spcBef>
                <a:spcPts val="800"/>
              </a:spcBef>
              <a:spcAft>
                <a:spcPts val="0"/>
              </a:spcAft>
              <a:buNone/>
            </a:pPr>
            <a:r>
              <a:t/>
            </a:r>
            <a:endParaRPr/>
          </a:p>
        </p:txBody>
      </p:sp>
      <p:sp>
        <p:nvSpPr>
          <p:cNvPr id="203" name="Google Shape;203;p24"/>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204" name="Google Shape;204;p24"/>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Multi-modal Deep Reinforcement Learning for Robot Navigation</a:t>
            </a:r>
            <a:endParaRPr sz="1200"/>
          </a:p>
        </p:txBody>
      </p:sp>
      <p:graphicFrame>
        <p:nvGraphicFramePr>
          <p:cNvPr id="205" name="Google Shape;205;p24"/>
          <p:cNvGraphicFramePr/>
          <p:nvPr/>
        </p:nvGraphicFramePr>
        <p:xfrm>
          <a:off x="6915150" y="4168625"/>
          <a:ext cx="3000000" cy="3000000"/>
        </p:xfrm>
        <a:graphic>
          <a:graphicData uri="http://schemas.openxmlformats.org/drawingml/2006/table">
            <a:tbl>
              <a:tblPr>
                <a:noFill/>
                <a:tableStyleId>{ADFB2323-61A5-4C55-8A7D-B9C4C629E451}</a:tableStyleId>
              </a:tblPr>
              <a:tblGrid>
                <a:gridCol w="1223025"/>
                <a:gridCol w="958900"/>
                <a:gridCol w="1034375"/>
                <a:gridCol w="1675800"/>
              </a:tblGrid>
              <a:tr h="6095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AU"/>
                        <a:t># scenes</a:t>
                      </a:r>
                      <a:endParaRPr b="1"/>
                    </a:p>
                  </a:txBody>
                  <a:tcPr marT="91425" marB="91425" marR="91425" marL="91425"/>
                </a:tc>
                <a:tc>
                  <a:txBody>
                    <a:bodyPr/>
                    <a:lstStyle/>
                    <a:p>
                      <a:pPr indent="0" lvl="0" marL="0" rtl="0" algn="l">
                        <a:spcBef>
                          <a:spcPts val="0"/>
                        </a:spcBef>
                        <a:spcAft>
                          <a:spcPts val="0"/>
                        </a:spcAft>
                        <a:buNone/>
                      </a:pPr>
                      <a:r>
                        <a:rPr b="1" lang="en-AU"/>
                        <a:t>Avg. Area</a:t>
                      </a:r>
                      <a:endParaRPr b="1"/>
                    </a:p>
                  </a:txBody>
                  <a:tcPr marT="91425" marB="91425" marR="91425" marL="91425"/>
                </a:tc>
                <a:tc>
                  <a:txBody>
                    <a:bodyPr/>
                    <a:lstStyle/>
                    <a:p>
                      <a:pPr indent="0" lvl="0" marL="0" rtl="0" algn="l">
                        <a:spcBef>
                          <a:spcPts val="0"/>
                        </a:spcBef>
                        <a:spcAft>
                          <a:spcPts val="0"/>
                        </a:spcAft>
                        <a:buNone/>
                      </a:pPr>
                      <a:r>
                        <a:rPr b="1" lang="en-AU"/>
                        <a:t># training epochs</a:t>
                      </a:r>
                      <a:endParaRPr b="1"/>
                    </a:p>
                  </a:txBody>
                  <a:tcPr marT="91425" marB="91425" marR="91425" marL="91425"/>
                </a:tc>
              </a:tr>
              <a:tr h="396200">
                <a:tc>
                  <a:txBody>
                    <a:bodyPr/>
                    <a:lstStyle/>
                    <a:p>
                      <a:pPr indent="0" lvl="0" marL="0" rtl="0" algn="l">
                        <a:spcBef>
                          <a:spcPts val="0"/>
                        </a:spcBef>
                        <a:spcAft>
                          <a:spcPts val="0"/>
                        </a:spcAft>
                        <a:buNone/>
                      </a:pPr>
                      <a:r>
                        <a:rPr lang="en-AU"/>
                        <a:t>Replica</a:t>
                      </a:r>
                      <a:endParaRPr/>
                    </a:p>
                  </a:txBody>
                  <a:tcPr marT="91425" marB="91425" marR="91425" marL="91425"/>
                </a:tc>
                <a:tc>
                  <a:txBody>
                    <a:bodyPr/>
                    <a:lstStyle/>
                    <a:p>
                      <a:pPr indent="0" lvl="0" marL="0" rtl="0" algn="l">
                        <a:spcBef>
                          <a:spcPts val="0"/>
                        </a:spcBef>
                        <a:spcAft>
                          <a:spcPts val="0"/>
                        </a:spcAft>
                        <a:buNone/>
                      </a:pPr>
                      <a:r>
                        <a:rPr lang="en-AU"/>
                        <a:t>18</a:t>
                      </a:r>
                      <a:endParaRPr/>
                    </a:p>
                  </a:txBody>
                  <a:tcPr marT="91425" marB="91425" marR="91425" marL="91425"/>
                </a:tc>
                <a:tc>
                  <a:txBody>
                    <a:bodyPr/>
                    <a:lstStyle/>
                    <a:p>
                      <a:pPr indent="0" lvl="0" marL="0" rtl="0" algn="l">
                        <a:spcBef>
                          <a:spcPts val="0"/>
                        </a:spcBef>
                        <a:spcAft>
                          <a:spcPts val="0"/>
                        </a:spcAft>
                        <a:buNone/>
                      </a:pPr>
                      <a:r>
                        <a:rPr lang="en-AU"/>
                        <a:t>47.24 m</a:t>
                      </a:r>
                      <a:r>
                        <a:rPr baseline="30000" lang="en-AU"/>
                        <a:t>2</a:t>
                      </a:r>
                      <a:endParaRPr baseline="30000"/>
                    </a:p>
                  </a:txBody>
                  <a:tcPr marT="91425" marB="91425" marR="91425" marL="91425"/>
                </a:tc>
                <a:tc>
                  <a:txBody>
                    <a:bodyPr/>
                    <a:lstStyle/>
                    <a:p>
                      <a:pPr indent="0" lvl="0" marL="0" rtl="0" algn="l">
                        <a:spcBef>
                          <a:spcPts val="0"/>
                        </a:spcBef>
                        <a:spcAft>
                          <a:spcPts val="0"/>
                        </a:spcAft>
                        <a:buNone/>
                      </a:pPr>
                      <a:r>
                        <a:rPr lang="en-AU"/>
                        <a:t>0.1M</a:t>
                      </a:r>
                      <a:endParaRPr/>
                    </a:p>
                  </a:txBody>
                  <a:tcPr marT="91425" marB="91425" marR="91425" marL="91425"/>
                </a:tc>
              </a:tr>
              <a:tr h="609575">
                <a:tc>
                  <a:txBody>
                    <a:bodyPr/>
                    <a:lstStyle/>
                    <a:p>
                      <a:pPr indent="0" lvl="0" marL="0" rtl="0" algn="l">
                        <a:spcBef>
                          <a:spcPts val="0"/>
                        </a:spcBef>
                        <a:spcAft>
                          <a:spcPts val="0"/>
                        </a:spcAft>
                        <a:buNone/>
                      </a:pPr>
                      <a:r>
                        <a:rPr lang="en-AU"/>
                        <a:t>Matterport3D</a:t>
                      </a:r>
                      <a:endParaRPr/>
                    </a:p>
                  </a:txBody>
                  <a:tcPr marT="91425" marB="91425" marR="91425" marL="91425"/>
                </a:tc>
                <a:tc>
                  <a:txBody>
                    <a:bodyPr/>
                    <a:lstStyle/>
                    <a:p>
                      <a:pPr indent="0" lvl="0" marL="0" rtl="0" algn="l">
                        <a:spcBef>
                          <a:spcPts val="0"/>
                        </a:spcBef>
                        <a:spcAft>
                          <a:spcPts val="0"/>
                        </a:spcAft>
                        <a:buNone/>
                      </a:pPr>
                      <a:r>
                        <a:rPr lang="en-AU"/>
                        <a:t>85</a:t>
                      </a:r>
                      <a:endParaRPr/>
                    </a:p>
                  </a:txBody>
                  <a:tcPr marT="91425" marB="91425" marR="91425" marL="91425"/>
                </a:tc>
                <a:tc>
                  <a:txBody>
                    <a:bodyPr/>
                    <a:lstStyle/>
                    <a:p>
                      <a:pPr indent="0" lvl="0" marL="0" rtl="0" algn="l">
                        <a:spcBef>
                          <a:spcPts val="0"/>
                        </a:spcBef>
                        <a:spcAft>
                          <a:spcPts val="0"/>
                        </a:spcAft>
                        <a:buNone/>
                      </a:pPr>
                      <a:r>
                        <a:rPr lang="en-AU"/>
                        <a:t>517.34 m</a:t>
                      </a:r>
                      <a:r>
                        <a:rPr baseline="30000" lang="en-AU"/>
                        <a:t>2</a:t>
                      </a:r>
                      <a:endParaRPr baseline="30000"/>
                    </a:p>
                  </a:txBody>
                  <a:tcPr marT="91425" marB="91425" marR="91425" marL="91425"/>
                </a:tc>
                <a:tc>
                  <a:txBody>
                    <a:bodyPr/>
                    <a:lstStyle/>
                    <a:p>
                      <a:pPr indent="0" lvl="0" marL="0" rtl="0" algn="l">
                        <a:spcBef>
                          <a:spcPts val="0"/>
                        </a:spcBef>
                        <a:spcAft>
                          <a:spcPts val="0"/>
                        </a:spcAft>
                        <a:buNone/>
                      </a:pPr>
                      <a:r>
                        <a:rPr lang="en-AU"/>
                        <a:t>2M</a:t>
                      </a:r>
                      <a:endParaRPr/>
                    </a:p>
                  </a:txBody>
                  <a:tcPr marT="91425" marB="91425" marR="91425" marL="91425"/>
                </a:tc>
              </a:tr>
            </a:tbl>
          </a:graphicData>
        </a:graphic>
      </p:graphicFrame>
      <p:sp>
        <p:nvSpPr>
          <p:cNvPr id="206" name="Google Shape;206;p24"/>
          <p:cNvSpPr txBox="1"/>
          <p:nvPr/>
        </p:nvSpPr>
        <p:spPr>
          <a:xfrm>
            <a:off x="7783375" y="5867400"/>
            <a:ext cx="341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a:t>Table 1. Summary of dataset statistics</a:t>
            </a:r>
            <a:endParaRPr/>
          </a:p>
        </p:txBody>
      </p:sp>
      <p:pic>
        <p:nvPicPr>
          <p:cNvPr id="207" name="Google Shape;207;p24"/>
          <p:cNvPicPr preferRelativeResize="0"/>
          <p:nvPr/>
        </p:nvPicPr>
        <p:blipFill>
          <a:blip r:embed="rId3">
            <a:alphaModFix/>
          </a:blip>
          <a:stretch>
            <a:fillRect/>
          </a:stretch>
        </p:blipFill>
        <p:spPr>
          <a:xfrm>
            <a:off x="6922800" y="1193713"/>
            <a:ext cx="4876800" cy="2771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sz="3400">
                <a:solidFill>
                  <a:srgbClr val="E69138"/>
                </a:solidFill>
              </a:rPr>
              <a:t>Chen’s Speech Vision MMDRL: Experiments and Results</a:t>
            </a:r>
            <a:endParaRPr sz="3400">
              <a:solidFill>
                <a:srgbClr val="E69138"/>
              </a:solidFill>
            </a:endParaRPr>
          </a:p>
        </p:txBody>
      </p:sp>
      <p:sp>
        <p:nvSpPr>
          <p:cNvPr id="214" name="Google Shape;214;p25"/>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215" name="Google Shape;215;p25"/>
          <p:cNvSpPr txBox="1"/>
          <p:nvPr>
            <p:ph idx="1" type="body"/>
          </p:nvPr>
        </p:nvSpPr>
        <p:spPr>
          <a:xfrm>
            <a:off x="480000" y="1371600"/>
            <a:ext cx="5543100" cy="4896000"/>
          </a:xfrm>
          <a:prstGeom prst="rect">
            <a:avLst/>
          </a:prstGeom>
        </p:spPr>
        <p:txBody>
          <a:bodyPr anchorCtr="0" anchor="t" bIns="45700" lIns="91425" spcFirstLastPara="1" rIns="91425" wrap="square" tIns="45700">
            <a:noAutofit/>
          </a:bodyPr>
          <a:lstStyle/>
          <a:p>
            <a:pPr indent="0" lvl="0" marL="0" rtl="0" algn="l">
              <a:spcBef>
                <a:spcPts val="800"/>
              </a:spcBef>
              <a:spcAft>
                <a:spcPts val="0"/>
              </a:spcAft>
              <a:buNone/>
            </a:pPr>
            <a:r>
              <a:rPr lang="en-AU" sz="2100"/>
              <a:t>Audio visual navigation tasks:</a:t>
            </a:r>
            <a:br>
              <a:rPr lang="en-AU" sz="2100"/>
            </a:br>
            <a:endParaRPr sz="2100"/>
          </a:p>
          <a:p>
            <a:pPr indent="-349250" lvl="0" marL="457200" rtl="0" algn="l">
              <a:spcBef>
                <a:spcPts val="800"/>
              </a:spcBef>
              <a:spcAft>
                <a:spcPts val="0"/>
              </a:spcAft>
              <a:buSzPts val="1900"/>
              <a:buChar char="▪"/>
            </a:pPr>
            <a:r>
              <a:rPr b="1" lang="en-AU" sz="1900"/>
              <a:t>PointGoal</a:t>
            </a:r>
            <a:r>
              <a:rPr lang="en-AU" sz="1900"/>
              <a:t>: displacement vector pointing towards the goal </a:t>
            </a:r>
            <a:br>
              <a:rPr lang="en-AU" sz="1900"/>
            </a:br>
            <a:endParaRPr sz="1900"/>
          </a:p>
          <a:p>
            <a:pPr indent="-349250" lvl="0" marL="457200" rtl="0" algn="l">
              <a:spcBef>
                <a:spcPts val="0"/>
              </a:spcBef>
              <a:spcAft>
                <a:spcPts val="0"/>
              </a:spcAft>
              <a:buSzPts val="1900"/>
              <a:buChar char="▪"/>
            </a:pPr>
            <a:r>
              <a:rPr b="1" lang="en-AU" sz="1900"/>
              <a:t>AudioGoal</a:t>
            </a:r>
            <a:r>
              <a:rPr lang="en-AU" sz="1900"/>
              <a:t>: an audio signal</a:t>
            </a:r>
            <a:br>
              <a:rPr lang="en-AU" sz="1900"/>
            </a:br>
            <a:endParaRPr sz="1900"/>
          </a:p>
          <a:p>
            <a:pPr indent="-349250" lvl="0" marL="457200" rtl="0" algn="l">
              <a:spcBef>
                <a:spcPts val="0"/>
              </a:spcBef>
              <a:spcAft>
                <a:spcPts val="0"/>
              </a:spcAft>
              <a:buSzPts val="1900"/>
              <a:buChar char="▪"/>
            </a:pPr>
            <a:r>
              <a:rPr b="1" lang="en-AU" sz="1900"/>
              <a:t>AudioPointGoal</a:t>
            </a:r>
            <a:r>
              <a:rPr lang="en-AU" sz="1900"/>
              <a:t>: both displacement vector and audio signal </a:t>
            </a:r>
            <a:br>
              <a:rPr lang="en-AU" sz="1900"/>
            </a:br>
            <a:endParaRPr sz="1900"/>
          </a:p>
          <a:p>
            <a:pPr indent="0" lvl="0" marL="457200" rtl="0" algn="l">
              <a:spcBef>
                <a:spcPts val="0"/>
              </a:spcBef>
              <a:spcAft>
                <a:spcPts val="0"/>
              </a:spcAft>
              <a:buNone/>
            </a:pPr>
            <a:r>
              <a:t/>
            </a:r>
            <a:endParaRPr sz="1900"/>
          </a:p>
        </p:txBody>
      </p:sp>
      <p:sp>
        <p:nvSpPr>
          <p:cNvPr id="216" name="Google Shape;216;p25"/>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217" name="Google Shape;217;p25"/>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Multi-modal Deep Reinforcement Learning for Robot Navigation</a:t>
            </a:r>
            <a:endParaRPr sz="1200"/>
          </a:p>
        </p:txBody>
      </p:sp>
      <p:pic>
        <p:nvPicPr>
          <p:cNvPr id="218" name="Google Shape;218;p25"/>
          <p:cNvPicPr preferRelativeResize="0"/>
          <p:nvPr/>
        </p:nvPicPr>
        <p:blipFill>
          <a:blip r:embed="rId3">
            <a:alphaModFix/>
          </a:blip>
          <a:stretch>
            <a:fillRect/>
          </a:stretch>
        </p:blipFill>
        <p:spPr>
          <a:xfrm>
            <a:off x="6520075" y="1281157"/>
            <a:ext cx="5349900" cy="435741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sz="3400">
                <a:solidFill>
                  <a:srgbClr val="E69138"/>
                </a:solidFill>
              </a:rPr>
              <a:t>Chen’s Speech Vision MMDRL: Experiments and Results</a:t>
            </a:r>
            <a:endParaRPr sz="3400">
              <a:solidFill>
                <a:srgbClr val="E69138"/>
              </a:solidFill>
            </a:endParaRPr>
          </a:p>
        </p:txBody>
      </p:sp>
      <p:sp>
        <p:nvSpPr>
          <p:cNvPr id="225" name="Google Shape;225;p26"/>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226" name="Google Shape;226;p26"/>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227" name="Google Shape;227;p26"/>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Multi-modal Deep Reinforcement Learning for Robot Navigation</a:t>
            </a:r>
            <a:endParaRPr sz="1200"/>
          </a:p>
        </p:txBody>
      </p:sp>
      <p:sp>
        <p:nvSpPr>
          <p:cNvPr id="228" name="Google Shape;228;p26"/>
          <p:cNvSpPr txBox="1"/>
          <p:nvPr/>
        </p:nvSpPr>
        <p:spPr>
          <a:xfrm>
            <a:off x="547125" y="1235750"/>
            <a:ext cx="10650300" cy="1323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FF3300"/>
              </a:buClr>
              <a:buSzPts val="1800"/>
              <a:buFont typeface="Noto Sans Symbols"/>
              <a:buChar char="▪"/>
            </a:pPr>
            <a:r>
              <a:rPr lang="en-AU" sz="1800">
                <a:solidFill>
                  <a:schemeClr val="dk1"/>
                </a:solidFill>
              </a:rPr>
              <a:t>AudioGoal is immune to GPS noise and robust to microphone noise</a:t>
            </a:r>
            <a:br>
              <a:rPr lang="en-AU" sz="1800">
                <a:solidFill>
                  <a:schemeClr val="dk1"/>
                </a:solidFill>
              </a:rPr>
            </a:br>
            <a:endParaRPr sz="1800">
              <a:solidFill>
                <a:schemeClr val="dk1"/>
              </a:solidFill>
            </a:endParaRPr>
          </a:p>
          <a:p>
            <a:pPr indent="-342900" lvl="0" marL="457200" rtl="0" algn="l">
              <a:spcBef>
                <a:spcPts val="0"/>
              </a:spcBef>
              <a:spcAft>
                <a:spcPts val="0"/>
              </a:spcAft>
              <a:buClr>
                <a:srgbClr val="FF3300"/>
              </a:buClr>
              <a:buSzPts val="1800"/>
              <a:buFont typeface="Noto Sans Symbols"/>
              <a:buChar char="▪"/>
            </a:pPr>
            <a:r>
              <a:rPr lang="en-AU" sz="1800">
                <a:solidFill>
                  <a:schemeClr val="dk1"/>
                </a:solidFill>
              </a:rPr>
              <a:t>Audio signal gives similar or even better spatial cues than the PointGoal displacements</a:t>
            </a:r>
            <a:endParaRPr sz="1900">
              <a:solidFill>
                <a:schemeClr val="dk1"/>
              </a:solidFill>
            </a:endParaRPr>
          </a:p>
          <a:p>
            <a:pPr indent="0" lvl="0" marL="0" rtl="0" algn="l">
              <a:spcBef>
                <a:spcPts val="0"/>
              </a:spcBef>
              <a:spcAft>
                <a:spcPts val="0"/>
              </a:spcAft>
              <a:buNone/>
            </a:pPr>
            <a:r>
              <a:t/>
            </a:r>
            <a:endParaRPr sz="2000"/>
          </a:p>
        </p:txBody>
      </p:sp>
      <p:pic>
        <p:nvPicPr>
          <p:cNvPr id="229" name="Google Shape;229;p26"/>
          <p:cNvPicPr preferRelativeResize="0"/>
          <p:nvPr/>
        </p:nvPicPr>
        <p:blipFill rotWithShape="1">
          <a:blip r:embed="rId3">
            <a:alphaModFix/>
          </a:blip>
          <a:srcRect b="0" l="0" r="58289" t="0"/>
          <a:stretch/>
        </p:blipFill>
        <p:spPr>
          <a:xfrm>
            <a:off x="3425525" y="2499950"/>
            <a:ext cx="4729926" cy="3378725"/>
          </a:xfrm>
          <a:prstGeom prst="rect">
            <a:avLst/>
          </a:prstGeom>
          <a:noFill/>
          <a:ln>
            <a:noFill/>
          </a:ln>
        </p:spPr>
      </p:pic>
      <p:sp>
        <p:nvSpPr>
          <p:cNvPr id="230" name="Google Shape;230;p26"/>
          <p:cNvSpPr/>
          <p:nvPr/>
        </p:nvSpPr>
        <p:spPr>
          <a:xfrm>
            <a:off x="3826950" y="5538725"/>
            <a:ext cx="479700" cy="474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Wang’s Speech Vision MMDRL</a:t>
            </a:r>
            <a:endParaRPr>
              <a:solidFill>
                <a:srgbClr val="E69138"/>
              </a:solidFill>
            </a:endParaRPr>
          </a:p>
        </p:txBody>
      </p:sp>
      <p:sp>
        <p:nvSpPr>
          <p:cNvPr id="237" name="Google Shape;237;p27"/>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238" name="Google Shape;238;p27"/>
          <p:cNvSpPr txBox="1"/>
          <p:nvPr>
            <p:ph idx="1" type="body"/>
          </p:nvPr>
        </p:nvSpPr>
        <p:spPr>
          <a:xfrm>
            <a:off x="480000" y="1371600"/>
            <a:ext cx="5510100" cy="4896000"/>
          </a:xfrm>
          <a:prstGeom prst="rect">
            <a:avLst/>
          </a:prstGeom>
        </p:spPr>
        <p:txBody>
          <a:bodyPr anchorCtr="0" anchor="t" bIns="45700" lIns="91425" spcFirstLastPara="1" rIns="91425" wrap="square" tIns="45700">
            <a:noAutofit/>
          </a:bodyPr>
          <a:lstStyle/>
          <a:p>
            <a:pPr indent="-361950" lvl="0" marL="457200" rtl="0" algn="l">
              <a:spcBef>
                <a:spcPts val="800"/>
              </a:spcBef>
              <a:spcAft>
                <a:spcPts val="0"/>
              </a:spcAft>
              <a:buSzPts val="2100"/>
              <a:buChar char="▪"/>
            </a:pPr>
            <a:r>
              <a:rPr lang="en-AU" sz="2100"/>
              <a:t>Instruction provided to robot</a:t>
            </a:r>
            <a:br>
              <a:rPr lang="en-AU" sz="2100"/>
            </a:br>
            <a:endParaRPr sz="2100"/>
          </a:p>
          <a:p>
            <a:pPr indent="-361950" lvl="0" marL="457200" rtl="0" algn="l">
              <a:spcBef>
                <a:spcPts val="0"/>
              </a:spcBef>
              <a:spcAft>
                <a:spcPts val="0"/>
              </a:spcAft>
              <a:buSzPts val="2100"/>
              <a:buChar char="▪"/>
            </a:pPr>
            <a:r>
              <a:rPr lang="en-AU" sz="2100"/>
              <a:t>Difficult when in a new </a:t>
            </a:r>
            <a:r>
              <a:rPr lang="en-AU" sz="2100"/>
              <a:t>environment</a:t>
            </a:r>
            <a:br>
              <a:rPr lang="en-AU" sz="2100"/>
            </a:br>
            <a:endParaRPr sz="2100"/>
          </a:p>
          <a:p>
            <a:pPr indent="-361950" lvl="0" marL="457200" rtl="0" algn="l">
              <a:spcBef>
                <a:spcPts val="0"/>
              </a:spcBef>
              <a:spcAft>
                <a:spcPts val="0"/>
              </a:spcAft>
              <a:buSzPts val="2100"/>
              <a:buChar char="▪"/>
            </a:pPr>
            <a:r>
              <a:rPr lang="en-AU" sz="2100"/>
              <a:t>Issues a</a:t>
            </a:r>
            <a:r>
              <a:rPr lang="en-AU" sz="2100"/>
              <a:t>ddressed:</a:t>
            </a:r>
            <a:endParaRPr sz="2100"/>
          </a:p>
          <a:p>
            <a:pPr indent="-361950" lvl="1" marL="914400" rtl="0" algn="l">
              <a:spcBef>
                <a:spcPts val="0"/>
              </a:spcBef>
              <a:spcAft>
                <a:spcPts val="0"/>
              </a:spcAft>
              <a:buSzPts val="2100"/>
              <a:buChar char="•"/>
            </a:pPr>
            <a:r>
              <a:rPr lang="en-AU" sz="2100"/>
              <a:t>Cross-Modal Grounding</a:t>
            </a:r>
            <a:endParaRPr sz="2100"/>
          </a:p>
          <a:p>
            <a:pPr indent="-361950" lvl="1" marL="914400" rtl="0" algn="l">
              <a:spcBef>
                <a:spcPts val="0"/>
              </a:spcBef>
              <a:spcAft>
                <a:spcPts val="0"/>
              </a:spcAft>
              <a:buSzPts val="2100"/>
              <a:buChar char="•"/>
            </a:pPr>
            <a:r>
              <a:rPr lang="en-AU" sz="2100"/>
              <a:t>Ill-posed feedback </a:t>
            </a:r>
            <a:endParaRPr sz="2100"/>
          </a:p>
          <a:p>
            <a:pPr indent="-361950" lvl="1" marL="914400" rtl="0" algn="l">
              <a:spcBef>
                <a:spcPts val="0"/>
              </a:spcBef>
              <a:spcAft>
                <a:spcPts val="0"/>
              </a:spcAft>
              <a:buSzPts val="2100"/>
              <a:buChar char="•"/>
            </a:pPr>
            <a:r>
              <a:rPr lang="en-AU" sz="2100"/>
              <a:t>Generalization</a:t>
            </a:r>
            <a:br>
              <a:rPr lang="en-AU" sz="2100"/>
            </a:br>
            <a:endParaRPr sz="2100"/>
          </a:p>
          <a:p>
            <a:pPr indent="-361950" lvl="0" marL="457200" rtl="0" algn="l">
              <a:spcBef>
                <a:spcPts val="0"/>
              </a:spcBef>
              <a:spcAft>
                <a:spcPts val="0"/>
              </a:spcAft>
              <a:buSzPts val="2100"/>
              <a:buChar char="▪"/>
            </a:pPr>
            <a:r>
              <a:rPr lang="en-AU" sz="2100"/>
              <a:t>Approaches: Cross Modal Matching, Self-supervised imitation learning</a:t>
            </a:r>
            <a:br>
              <a:rPr lang="en-AU" sz="2100"/>
            </a:br>
            <a:endParaRPr sz="2100"/>
          </a:p>
          <a:p>
            <a:pPr indent="-361950" lvl="0" marL="457200" rtl="0" algn="l">
              <a:spcBef>
                <a:spcPts val="0"/>
              </a:spcBef>
              <a:spcAft>
                <a:spcPts val="0"/>
              </a:spcAft>
              <a:buSzPts val="2100"/>
              <a:buChar char="▪"/>
            </a:pPr>
            <a:r>
              <a:rPr lang="en-AU" sz="2100"/>
              <a:t>Dataset: Room-to-Room -  panoramic view images of rooms</a:t>
            </a:r>
            <a:endParaRPr sz="2100"/>
          </a:p>
        </p:txBody>
      </p:sp>
      <p:sp>
        <p:nvSpPr>
          <p:cNvPr id="239" name="Google Shape;239;p27"/>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240" name="Google Shape;240;p27"/>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Multi-modal Deep Reinforcement Learning for Robot Navigation</a:t>
            </a:r>
            <a:endParaRPr sz="1200"/>
          </a:p>
        </p:txBody>
      </p:sp>
      <p:pic>
        <p:nvPicPr>
          <p:cNvPr id="241" name="Google Shape;241;p27"/>
          <p:cNvPicPr preferRelativeResize="0"/>
          <p:nvPr/>
        </p:nvPicPr>
        <p:blipFill>
          <a:blip r:embed="rId3">
            <a:alphaModFix/>
          </a:blip>
          <a:stretch>
            <a:fillRect/>
          </a:stretch>
        </p:blipFill>
        <p:spPr>
          <a:xfrm>
            <a:off x="6911700" y="1143000"/>
            <a:ext cx="5127900" cy="3563966"/>
          </a:xfrm>
          <a:prstGeom prst="rect">
            <a:avLst/>
          </a:prstGeom>
          <a:noFill/>
          <a:ln>
            <a:noFill/>
          </a:ln>
        </p:spPr>
      </p:pic>
      <p:graphicFrame>
        <p:nvGraphicFramePr>
          <p:cNvPr id="242" name="Google Shape;242;p27"/>
          <p:cNvGraphicFramePr/>
          <p:nvPr/>
        </p:nvGraphicFramePr>
        <p:xfrm>
          <a:off x="6308800" y="4925400"/>
          <a:ext cx="3000000" cy="3000000"/>
        </p:xfrm>
        <a:graphic>
          <a:graphicData uri="http://schemas.openxmlformats.org/drawingml/2006/table">
            <a:tbl>
              <a:tblPr>
                <a:noFill/>
                <a:tableStyleId>{ADFB2323-61A5-4C55-8A7D-B9C4C629E451}</a:tableStyleId>
              </a:tblPr>
              <a:tblGrid>
                <a:gridCol w="1058100"/>
                <a:gridCol w="1627875"/>
                <a:gridCol w="1846500"/>
                <a:gridCol w="1019100"/>
              </a:tblGrid>
              <a:tr h="609575">
                <a:tc>
                  <a:txBody>
                    <a:bodyPr/>
                    <a:lstStyle/>
                    <a:p>
                      <a:pPr indent="0" lvl="0" marL="0" rtl="0" algn="l">
                        <a:spcBef>
                          <a:spcPts val="0"/>
                        </a:spcBef>
                        <a:spcAft>
                          <a:spcPts val="0"/>
                        </a:spcAft>
                        <a:buNone/>
                      </a:pPr>
                      <a:r>
                        <a:rPr lang="en-AU" sz="1600"/>
                        <a:t>Training</a:t>
                      </a:r>
                      <a:endParaRPr sz="1600"/>
                    </a:p>
                  </a:txBody>
                  <a:tcPr marT="91425" marB="91425" marR="91425" marL="91425"/>
                </a:tc>
                <a:tc>
                  <a:txBody>
                    <a:bodyPr/>
                    <a:lstStyle/>
                    <a:p>
                      <a:pPr indent="0" lvl="0" marL="0" rtl="0" algn="l">
                        <a:spcBef>
                          <a:spcPts val="0"/>
                        </a:spcBef>
                        <a:spcAft>
                          <a:spcPts val="0"/>
                        </a:spcAft>
                        <a:buNone/>
                      </a:pPr>
                      <a:r>
                        <a:rPr lang="en-AU" sz="1600"/>
                        <a:t>Seen validation</a:t>
                      </a:r>
                      <a:endParaRPr sz="1600"/>
                    </a:p>
                  </a:txBody>
                  <a:tcPr marT="91425" marB="91425" marR="91425" marL="91425"/>
                </a:tc>
                <a:tc>
                  <a:txBody>
                    <a:bodyPr/>
                    <a:lstStyle/>
                    <a:p>
                      <a:pPr indent="0" lvl="0" marL="0" rtl="0" algn="l">
                        <a:spcBef>
                          <a:spcPts val="0"/>
                        </a:spcBef>
                        <a:spcAft>
                          <a:spcPts val="0"/>
                        </a:spcAft>
                        <a:buNone/>
                      </a:pPr>
                      <a:r>
                        <a:rPr lang="en-AU" sz="1600"/>
                        <a:t>Unseen validation</a:t>
                      </a:r>
                      <a:endParaRPr sz="1600"/>
                    </a:p>
                  </a:txBody>
                  <a:tcPr marT="91425" marB="91425" marR="91425" marL="91425"/>
                </a:tc>
                <a:tc>
                  <a:txBody>
                    <a:bodyPr/>
                    <a:lstStyle/>
                    <a:p>
                      <a:pPr indent="0" lvl="0" marL="0" rtl="0" algn="l">
                        <a:spcBef>
                          <a:spcPts val="0"/>
                        </a:spcBef>
                        <a:spcAft>
                          <a:spcPts val="0"/>
                        </a:spcAft>
                        <a:buNone/>
                      </a:pPr>
                      <a:r>
                        <a:rPr lang="en-AU" sz="1600"/>
                        <a:t>Test</a:t>
                      </a:r>
                      <a:endParaRPr sz="1600"/>
                    </a:p>
                  </a:txBody>
                  <a:tcPr marT="91425" marB="91425" marR="91425" marL="91425"/>
                </a:tc>
              </a:tr>
              <a:tr h="426700">
                <a:tc>
                  <a:txBody>
                    <a:bodyPr/>
                    <a:lstStyle/>
                    <a:p>
                      <a:pPr indent="0" lvl="0" marL="0" rtl="0" algn="l">
                        <a:spcBef>
                          <a:spcPts val="0"/>
                        </a:spcBef>
                        <a:spcAft>
                          <a:spcPts val="0"/>
                        </a:spcAft>
                        <a:buNone/>
                      </a:pPr>
                      <a:r>
                        <a:rPr lang="en-AU" sz="1600"/>
                        <a:t>14,025</a:t>
                      </a:r>
                      <a:endParaRPr sz="1600"/>
                    </a:p>
                  </a:txBody>
                  <a:tcPr marT="91425" marB="91425" marR="91425" marL="91425"/>
                </a:tc>
                <a:tc>
                  <a:txBody>
                    <a:bodyPr/>
                    <a:lstStyle/>
                    <a:p>
                      <a:pPr indent="0" lvl="0" marL="0" rtl="0" algn="l">
                        <a:spcBef>
                          <a:spcPts val="0"/>
                        </a:spcBef>
                        <a:spcAft>
                          <a:spcPts val="0"/>
                        </a:spcAft>
                        <a:buNone/>
                      </a:pPr>
                      <a:r>
                        <a:rPr lang="en-AU" sz="1600"/>
                        <a:t>1,020</a:t>
                      </a:r>
                      <a:endParaRPr sz="1600"/>
                    </a:p>
                  </a:txBody>
                  <a:tcPr marT="91425" marB="91425" marR="91425" marL="91425"/>
                </a:tc>
                <a:tc>
                  <a:txBody>
                    <a:bodyPr/>
                    <a:lstStyle/>
                    <a:p>
                      <a:pPr indent="0" lvl="0" marL="0" rtl="0" algn="l">
                        <a:spcBef>
                          <a:spcPts val="0"/>
                        </a:spcBef>
                        <a:spcAft>
                          <a:spcPts val="0"/>
                        </a:spcAft>
                        <a:buNone/>
                      </a:pPr>
                      <a:r>
                        <a:rPr lang="en-AU" sz="1600"/>
                        <a:t>2,349</a:t>
                      </a:r>
                      <a:endParaRPr sz="1600"/>
                    </a:p>
                  </a:txBody>
                  <a:tcPr marT="91425" marB="91425" marR="91425" marL="91425"/>
                </a:tc>
                <a:tc>
                  <a:txBody>
                    <a:bodyPr/>
                    <a:lstStyle/>
                    <a:p>
                      <a:pPr indent="0" lvl="0" marL="0" rtl="0" algn="l">
                        <a:spcBef>
                          <a:spcPts val="0"/>
                        </a:spcBef>
                        <a:spcAft>
                          <a:spcPts val="0"/>
                        </a:spcAft>
                        <a:buNone/>
                      </a:pPr>
                      <a:r>
                        <a:rPr lang="en-AU" sz="1600"/>
                        <a:t>4,173</a:t>
                      </a:r>
                      <a:endParaRPr sz="1600"/>
                    </a:p>
                  </a:txBody>
                  <a:tcPr marT="91425" marB="91425" marR="91425" marL="91425"/>
                </a:tc>
              </a:tr>
            </a:tbl>
          </a:graphicData>
        </a:graphic>
      </p:graphicFrame>
      <p:sp>
        <p:nvSpPr>
          <p:cNvPr id="243" name="Google Shape;243;p27"/>
          <p:cNvSpPr txBox="1"/>
          <p:nvPr/>
        </p:nvSpPr>
        <p:spPr>
          <a:xfrm>
            <a:off x="6537275" y="6065600"/>
            <a:ext cx="4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a:t>Table 2: Dataset partition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0"/>
          <p:cNvSpPr txBox="1"/>
          <p:nvPr>
            <p:ph idx="4294967295" type="body"/>
          </p:nvPr>
        </p:nvSpPr>
        <p:spPr>
          <a:xfrm>
            <a:off x="480000" y="1371600"/>
            <a:ext cx="11232000" cy="4896000"/>
          </a:xfrm>
          <a:prstGeom prst="rect">
            <a:avLst/>
          </a:prstGeom>
          <a:noFill/>
          <a:ln>
            <a:noFill/>
          </a:ln>
        </p:spPr>
        <p:txBody>
          <a:bodyPr anchorCtr="0" anchor="t" bIns="45700" lIns="91425" spcFirstLastPara="1" rIns="91425" wrap="square" tIns="45700">
            <a:noAutofit/>
          </a:bodyPr>
          <a:lstStyle/>
          <a:p>
            <a:pPr indent="-221800" lvl="0" marL="399600" rtl="0" algn="l">
              <a:lnSpc>
                <a:spcPct val="80000"/>
              </a:lnSpc>
              <a:spcBef>
                <a:spcPts val="0"/>
              </a:spcBef>
              <a:spcAft>
                <a:spcPts val="0"/>
              </a:spcAft>
              <a:buSzPts val="2800"/>
              <a:buNone/>
            </a:pPr>
            <a:r>
              <a:t/>
            </a:r>
            <a:endParaRPr/>
          </a:p>
          <a:p>
            <a:pPr indent="-399600" lvl="0" marL="399600" rtl="0" algn="l">
              <a:lnSpc>
                <a:spcPct val="80000"/>
              </a:lnSpc>
              <a:spcBef>
                <a:spcPts val="800"/>
              </a:spcBef>
              <a:spcAft>
                <a:spcPts val="0"/>
              </a:spcAft>
              <a:buSzPts val="2800"/>
              <a:buChar char="▪"/>
            </a:pPr>
            <a:r>
              <a:rPr lang="en-AU"/>
              <a:t>Motivation and </a:t>
            </a:r>
            <a:r>
              <a:rPr lang="en-AU"/>
              <a:t>Question</a:t>
            </a:r>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SzPts val="2800"/>
              <a:buChar char="▪"/>
            </a:pPr>
            <a:r>
              <a:rPr lang="en-AU"/>
              <a:t>Basics and Definition</a:t>
            </a:r>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SzPts val="2800"/>
              <a:buChar char="▪"/>
            </a:pPr>
            <a:r>
              <a:rPr lang="en-AU"/>
              <a:t>Approach</a:t>
            </a:r>
            <a:endParaRPr/>
          </a:p>
          <a:p>
            <a:pPr indent="0" lvl="0" marL="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SzPts val="2800"/>
              <a:buChar char="▪"/>
            </a:pPr>
            <a:r>
              <a:rPr lang="en-AU"/>
              <a:t>Discussion </a:t>
            </a:r>
            <a:endParaRPr/>
          </a:p>
          <a:p>
            <a:pPr indent="0" lvl="0" marL="399600" rtl="0" algn="l">
              <a:lnSpc>
                <a:spcPct val="80000"/>
              </a:lnSpc>
              <a:spcBef>
                <a:spcPts val="800"/>
              </a:spcBef>
              <a:spcAft>
                <a:spcPts val="0"/>
              </a:spcAft>
              <a:buNone/>
            </a:pPr>
            <a:r>
              <a:t/>
            </a:r>
            <a:endParaRPr/>
          </a:p>
          <a:p>
            <a:pPr indent="-399600" lvl="0" marL="399600" rtl="0" algn="l">
              <a:lnSpc>
                <a:spcPct val="80000"/>
              </a:lnSpc>
              <a:spcBef>
                <a:spcPts val="800"/>
              </a:spcBef>
              <a:spcAft>
                <a:spcPts val="0"/>
              </a:spcAft>
              <a:buSzPts val="2800"/>
              <a:buChar char="▪"/>
            </a:pPr>
            <a:r>
              <a:rPr lang="en-AU"/>
              <a:t>Future Work</a:t>
            </a:r>
            <a:endParaRPr/>
          </a:p>
          <a:p>
            <a:pPr indent="-221800" lvl="0" marL="399600" rtl="0" algn="l">
              <a:lnSpc>
                <a:spcPct val="80000"/>
              </a:lnSpc>
              <a:spcBef>
                <a:spcPts val="800"/>
              </a:spcBef>
              <a:spcAft>
                <a:spcPts val="0"/>
              </a:spcAft>
              <a:buSzPts val="2800"/>
              <a:buNone/>
            </a:pPr>
            <a:r>
              <a:t/>
            </a:r>
            <a:endParaRPr/>
          </a:p>
          <a:p>
            <a:pPr indent="-221800" lvl="0" marL="399600" rtl="0" algn="l">
              <a:lnSpc>
                <a:spcPct val="80000"/>
              </a:lnSpc>
              <a:spcBef>
                <a:spcPts val="800"/>
              </a:spcBef>
              <a:spcAft>
                <a:spcPts val="0"/>
              </a:spcAft>
              <a:buSzPts val="2800"/>
              <a:buNone/>
            </a:pPr>
            <a:r>
              <a:t/>
            </a:r>
            <a:endParaRPr/>
          </a:p>
          <a:p>
            <a:pPr indent="-221800" lvl="0" marL="399600" rtl="0" algn="l">
              <a:lnSpc>
                <a:spcPct val="80000"/>
              </a:lnSpc>
              <a:spcBef>
                <a:spcPts val="800"/>
              </a:spcBef>
              <a:spcAft>
                <a:spcPts val="0"/>
              </a:spcAft>
              <a:buSzPts val="2800"/>
              <a:buNone/>
            </a:pPr>
            <a:r>
              <a:t/>
            </a:r>
            <a:endParaRPr/>
          </a:p>
          <a:p>
            <a:pPr indent="-221800" lvl="0" marL="399600" rtl="0" algn="l">
              <a:lnSpc>
                <a:spcPct val="80000"/>
              </a:lnSpc>
              <a:spcBef>
                <a:spcPts val="800"/>
              </a:spcBef>
              <a:spcAft>
                <a:spcPts val="0"/>
              </a:spcAft>
              <a:buSzPts val="2800"/>
              <a:buNone/>
            </a:pPr>
            <a:r>
              <a:t/>
            </a:r>
            <a:endParaRPr/>
          </a:p>
        </p:txBody>
      </p:sp>
      <p:sp>
        <p:nvSpPr>
          <p:cNvPr id="57" name="Google Shape;57;p10"/>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Outline</a:t>
            </a:r>
            <a:endParaRPr>
              <a:solidFill>
                <a:srgbClr val="E69138"/>
              </a:solidFill>
            </a:endParaRPr>
          </a:p>
        </p:txBody>
      </p:sp>
      <p:sp>
        <p:nvSpPr>
          <p:cNvPr id="58" name="Google Shape;58;p10"/>
          <p:cNvSpPr txBox="1"/>
          <p:nvPr>
            <p:ph idx="12" type="sldNum"/>
          </p:nvPr>
        </p:nvSpPr>
        <p:spPr>
          <a:xfrm>
            <a:off x="11144253" y="6328447"/>
            <a:ext cx="663000" cy="474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59" name="Google Shape;59;p10"/>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60" name="Google Shape;60;p10"/>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AU" sz="1200"/>
              <a:t>Multi-modal Deep Reinforcement Learning for Robot Navigation</a:t>
            </a:r>
            <a:endParaRPr sz="1200"/>
          </a:p>
          <a:p>
            <a:pPr indent="0" lvl="0" marL="0" marR="0" rtl="0" algn="ctr">
              <a:spcBef>
                <a:spcPts val="0"/>
              </a:spcBef>
              <a:spcAft>
                <a:spcPts val="0"/>
              </a:spcAft>
              <a:buNone/>
            </a:pPr>
            <a:r>
              <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Wang’s Speech Vision MMDRL: Architecture</a:t>
            </a:r>
            <a:endParaRPr>
              <a:solidFill>
                <a:srgbClr val="E69138"/>
              </a:solidFill>
            </a:endParaRPr>
          </a:p>
        </p:txBody>
      </p:sp>
      <p:sp>
        <p:nvSpPr>
          <p:cNvPr id="250" name="Google Shape;250;p28"/>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251" name="Google Shape;251;p28"/>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252" name="Google Shape;252;p28"/>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Multi-modal Deep Reinforcement Learning for Robot Navigation</a:t>
            </a:r>
            <a:endParaRPr sz="1200"/>
          </a:p>
        </p:txBody>
      </p:sp>
      <p:pic>
        <p:nvPicPr>
          <p:cNvPr id="253" name="Google Shape;253;p28"/>
          <p:cNvPicPr preferRelativeResize="0"/>
          <p:nvPr/>
        </p:nvPicPr>
        <p:blipFill>
          <a:blip r:embed="rId3">
            <a:alphaModFix/>
          </a:blip>
          <a:stretch>
            <a:fillRect/>
          </a:stretch>
        </p:blipFill>
        <p:spPr>
          <a:xfrm>
            <a:off x="7107350" y="2412950"/>
            <a:ext cx="4204350" cy="2032100"/>
          </a:xfrm>
          <a:prstGeom prst="rect">
            <a:avLst/>
          </a:prstGeom>
          <a:noFill/>
          <a:ln>
            <a:noFill/>
          </a:ln>
        </p:spPr>
      </p:pic>
      <p:sp>
        <p:nvSpPr>
          <p:cNvPr id="254" name="Google Shape;254;p28"/>
          <p:cNvSpPr txBox="1"/>
          <p:nvPr>
            <p:ph idx="1" type="body"/>
          </p:nvPr>
        </p:nvSpPr>
        <p:spPr>
          <a:xfrm>
            <a:off x="480000" y="1371600"/>
            <a:ext cx="6279300" cy="4896000"/>
          </a:xfrm>
          <a:prstGeom prst="rect">
            <a:avLst/>
          </a:prstGeom>
        </p:spPr>
        <p:txBody>
          <a:bodyPr anchorCtr="0" anchor="t" bIns="45700" lIns="91425" spcFirstLastPara="1" rIns="91425" wrap="square" tIns="45700">
            <a:noAutofit/>
          </a:bodyPr>
          <a:lstStyle/>
          <a:p>
            <a:pPr indent="0" lvl="0" marL="0" rtl="0" algn="l">
              <a:spcBef>
                <a:spcPts val="800"/>
              </a:spcBef>
              <a:spcAft>
                <a:spcPts val="0"/>
              </a:spcAft>
              <a:buNone/>
            </a:pPr>
            <a:r>
              <a:rPr b="1" lang="en-AU" sz="2000"/>
              <a:t>Cross Modal Matching (CRM)</a:t>
            </a:r>
            <a:endParaRPr b="1" sz="2000"/>
          </a:p>
          <a:p>
            <a:pPr indent="-355600" lvl="0" marL="457200" rtl="0" algn="l">
              <a:spcBef>
                <a:spcPts val="800"/>
              </a:spcBef>
              <a:spcAft>
                <a:spcPts val="0"/>
              </a:spcAft>
              <a:buSzPts val="2000"/>
              <a:buChar char="▪"/>
            </a:pPr>
            <a:r>
              <a:rPr lang="en-AU" sz="2000"/>
              <a:t>Two modules: </a:t>
            </a:r>
            <a:endParaRPr sz="2000"/>
          </a:p>
          <a:p>
            <a:pPr indent="-355600" lvl="1" marL="914400" rtl="0" algn="l">
              <a:spcBef>
                <a:spcPts val="0"/>
              </a:spcBef>
              <a:spcAft>
                <a:spcPts val="0"/>
              </a:spcAft>
              <a:buSzPts val="2000"/>
              <a:buChar char="•"/>
            </a:pPr>
            <a:r>
              <a:rPr lang="en-AU" sz="2000"/>
              <a:t>Reasoning navigator </a:t>
            </a:r>
            <a:endParaRPr sz="2000"/>
          </a:p>
          <a:p>
            <a:pPr indent="-355600" lvl="1" marL="914400" rtl="0" algn="l">
              <a:spcBef>
                <a:spcPts val="0"/>
              </a:spcBef>
              <a:spcAft>
                <a:spcPts val="0"/>
              </a:spcAft>
              <a:buSzPts val="2000"/>
              <a:buChar char="•"/>
            </a:pPr>
            <a:r>
              <a:rPr lang="en-AU" sz="2000"/>
              <a:t>Matching critic </a:t>
            </a:r>
            <a:br>
              <a:rPr lang="en-AU" sz="2000"/>
            </a:br>
            <a:endParaRPr sz="2000"/>
          </a:p>
          <a:p>
            <a:pPr indent="-355600" lvl="0" marL="457200" rtl="0" algn="l">
              <a:spcBef>
                <a:spcPts val="0"/>
              </a:spcBef>
              <a:spcAft>
                <a:spcPts val="0"/>
              </a:spcAft>
              <a:buSzPts val="2000"/>
              <a:buChar char="▪"/>
            </a:pPr>
            <a:r>
              <a:rPr lang="en-AU" sz="2000"/>
              <a:t>Two reward functions are used: </a:t>
            </a:r>
            <a:endParaRPr sz="2000"/>
          </a:p>
          <a:p>
            <a:pPr indent="-355600" lvl="1" marL="914400" rtl="0" algn="l">
              <a:spcBef>
                <a:spcPts val="0"/>
              </a:spcBef>
              <a:spcAft>
                <a:spcPts val="0"/>
              </a:spcAft>
              <a:buSzPts val="2000"/>
              <a:buChar char="•"/>
            </a:pPr>
            <a:r>
              <a:rPr lang="en-AU" sz="2000"/>
              <a:t>Extr</a:t>
            </a:r>
            <a:r>
              <a:rPr lang="en-AU" sz="2000"/>
              <a:t>insic reward : by environment , measures success signal and the nav</a:t>
            </a:r>
            <a:r>
              <a:rPr lang="en-AU" sz="2000"/>
              <a:t>igation error </a:t>
            </a:r>
            <a:br>
              <a:rPr lang="en-AU" sz="2000"/>
            </a:br>
            <a:endParaRPr sz="2000"/>
          </a:p>
          <a:p>
            <a:pPr indent="-355600" lvl="1" marL="914400" rtl="0" algn="l">
              <a:spcBef>
                <a:spcPts val="0"/>
              </a:spcBef>
              <a:spcAft>
                <a:spcPts val="0"/>
              </a:spcAft>
              <a:buSzPts val="2000"/>
              <a:buChar char="•"/>
            </a:pPr>
            <a:r>
              <a:rPr lang="en-AU" sz="2000"/>
              <a:t>Intrinsic reward: from matching critic, measures the alignment between the language instruction and the navigator’s trajectory </a:t>
            </a:r>
            <a:br>
              <a:rPr lang="en-AU" sz="2000"/>
            </a:br>
            <a:endParaRPr sz="2000"/>
          </a:p>
          <a:p>
            <a:pPr indent="-355600" lvl="0" marL="457200" rtl="0" algn="l">
              <a:spcBef>
                <a:spcPts val="0"/>
              </a:spcBef>
              <a:spcAft>
                <a:spcPts val="0"/>
              </a:spcAft>
              <a:buSzPts val="2000"/>
              <a:buChar char="▪"/>
            </a:pPr>
            <a:r>
              <a:rPr lang="en-AU" sz="2000"/>
              <a:t>LSTM for both modules</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9"/>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Wang’s Speech Vision MMDRL: </a:t>
            </a:r>
            <a:r>
              <a:rPr lang="en-AU">
                <a:solidFill>
                  <a:srgbClr val="E69138"/>
                </a:solidFill>
              </a:rPr>
              <a:t>Architecture</a:t>
            </a:r>
            <a:endParaRPr>
              <a:solidFill>
                <a:srgbClr val="E69138"/>
              </a:solidFill>
            </a:endParaRPr>
          </a:p>
        </p:txBody>
      </p:sp>
      <p:sp>
        <p:nvSpPr>
          <p:cNvPr id="261" name="Google Shape;261;p29"/>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262" name="Google Shape;262;p29"/>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263" name="Google Shape;263;p29"/>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Multi-modal Deep Reinforcement Learning for Robot Navigation</a:t>
            </a:r>
            <a:endParaRPr sz="1200"/>
          </a:p>
        </p:txBody>
      </p:sp>
      <p:pic>
        <p:nvPicPr>
          <p:cNvPr id="264" name="Google Shape;264;p29"/>
          <p:cNvPicPr preferRelativeResize="0"/>
          <p:nvPr/>
        </p:nvPicPr>
        <p:blipFill>
          <a:blip r:embed="rId3">
            <a:alphaModFix/>
          </a:blip>
          <a:stretch>
            <a:fillRect/>
          </a:stretch>
        </p:blipFill>
        <p:spPr>
          <a:xfrm>
            <a:off x="6893750" y="2524023"/>
            <a:ext cx="4818250" cy="1966225"/>
          </a:xfrm>
          <a:prstGeom prst="rect">
            <a:avLst/>
          </a:prstGeom>
          <a:noFill/>
          <a:ln>
            <a:noFill/>
          </a:ln>
        </p:spPr>
      </p:pic>
      <p:sp>
        <p:nvSpPr>
          <p:cNvPr id="265" name="Google Shape;265;p29"/>
          <p:cNvSpPr txBox="1"/>
          <p:nvPr/>
        </p:nvSpPr>
        <p:spPr>
          <a:xfrm>
            <a:off x="594300" y="5141150"/>
            <a:ext cx="415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66" name="Google Shape;266;p29"/>
          <p:cNvSpPr txBox="1"/>
          <p:nvPr>
            <p:ph idx="1" type="body"/>
          </p:nvPr>
        </p:nvSpPr>
        <p:spPr>
          <a:xfrm>
            <a:off x="480000" y="1371600"/>
            <a:ext cx="6279300" cy="4896000"/>
          </a:xfrm>
          <a:prstGeom prst="rect">
            <a:avLst/>
          </a:prstGeom>
        </p:spPr>
        <p:txBody>
          <a:bodyPr anchorCtr="0" anchor="t" bIns="45700" lIns="91425" spcFirstLastPara="1" rIns="91425" wrap="square" tIns="45700">
            <a:noAutofit/>
          </a:bodyPr>
          <a:lstStyle/>
          <a:p>
            <a:pPr indent="0" lvl="0" marL="0" rtl="0" algn="l">
              <a:spcBef>
                <a:spcPts val="800"/>
              </a:spcBef>
              <a:spcAft>
                <a:spcPts val="0"/>
              </a:spcAft>
              <a:buNone/>
            </a:pPr>
            <a:r>
              <a:rPr b="1" lang="en-AU" sz="2100"/>
              <a:t>Self Supervised Imitation Learning (SIL)</a:t>
            </a:r>
            <a:endParaRPr b="1" sz="2100"/>
          </a:p>
          <a:p>
            <a:pPr indent="-361950" lvl="0" marL="457200" rtl="0" algn="l">
              <a:spcBef>
                <a:spcPts val="800"/>
              </a:spcBef>
              <a:spcAft>
                <a:spcPts val="0"/>
              </a:spcAft>
              <a:buSzPts val="2100"/>
              <a:buChar char="▪"/>
            </a:pPr>
            <a:r>
              <a:rPr lang="en-AU" sz="2100"/>
              <a:t>Adapt by itself in unseen environments</a:t>
            </a:r>
            <a:br>
              <a:rPr lang="en-AU" sz="2100"/>
            </a:br>
            <a:endParaRPr sz="2100"/>
          </a:p>
          <a:p>
            <a:pPr indent="-361950" lvl="0" marL="457200" rtl="0" algn="l">
              <a:spcBef>
                <a:spcPts val="0"/>
              </a:spcBef>
              <a:spcAft>
                <a:spcPts val="0"/>
              </a:spcAft>
              <a:buSzPts val="2100"/>
              <a:buChar char="▪"/>
            </a:pPr>
            <a:r>
              <a:rPr lang="en-AU" sz="2100"/>
              <a:t>Uses trajectories that matching critic had evaluated</a:t>
            </a:r>
            <a:br>
              <a:rPr lang="en-AU" sz="2100"/>
            </a:br>
            <a:endParaRPr sz="2100"/>
          </a:p>
          <a:p>
            <a:pPr indent="-361950" lvl="0" marL="457200" rtl="0" algn="l">
              <a:spcBef>
                <a:spcPts val="0"/>
              </a:spcBef>
              <a:spcAft>
                <a:spcPts val="0"/>
              </a:spcAft>
              <a:buSzPts val="2100"/>
              <a:buChar char="▪"/>
            </a:pPr>
            <a:r>
              <a:rPr lang="en-AU" sz="2100"/>
              <a:t>Good trajectories reused from the replay buffer</a:t>
            </a:r>
            <a:br>
              <a:rPr lang="en-AU" sz="2100"/>
            </a:br>
            <a:endParaRPr sz="2100"/>
          </a:p>
          <a:p>
            <a:pPr indent="-361950" lvl="0" marL="457200" rtl="0" algn="l">
              <a:spcBef>
                <a:spcPts val="0"/>
              </a:spcBef>
              <a:spcAft>
                <a:spcPts val="0"/>
              </a:spcAft>
              <a:buSzPts val="2100"/>
              <a:buChar char="▪"/>
            </a:pPr>
            <a:r>
              <a:rPr lang="en-AU" sz="2100"/>
              <a:t>Generalizability improves </a:t>
            </a:r>
            <a:endParaRPr sz="2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0"/>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sz="3400">
                <a:solidFill>
                  <a:srgbClr val="E69138"/>
                </a:solidFill>
              </a:rPr>
              <a:t>Wang’s Speech Vision MMDRL: Experiments and Results</a:t>
            </a:r>
            <a:endParaRPr sz="3400">
              <a:solidFill>
                <a:srgbClr val="E69138"/>
              </a:solidFill>
            </a:endParaRPr>
          </a:p>
        </p:txBody>
      </p:sp>
      <p:sp>
        <p:nvSpPr>
          <p:cNvPr id="273" name="Google Shape;273;p30"/>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274" name="Google Shape;274;p30"/>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275" name="Google Shape;275;p30"/>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Multi-modal Deep Reinforcement Learning for Robot Navigation</a:t>
            </a:r>
            <a:endParaRPr sz="1200"/>
          </a:p>
        </p:txBody>
      </p:sp>
      <p:sp>
        <p:nvSpPr>
          <p:cNvPr id="276" name="Google Shape;276;p30"/>
          <p:cNvSpPr txBox="1"/>
          <p:nvPr/>
        </p:nvSpPr>
        <p:spPr>
          <a:xfrm>
            <a:off x="415075" y="1254625"/>
            <a:ext cx="11536800" cy="3478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AU" sz="1800">
                <a:solidFill>
                  <a:schemeClr val="dk1"/>
                </a:solidFill>
              </a:rPr>
              <a:t>Evaluation metrics:</a:t>
            </a:r>
            <a:endParaRPr sz="1800">
              <a:solidFill>
                <a:schemeClr val="dk1"/>
              </a:solidFill>
            </a:endParaRPr>
          </a:p>
          <a:p>
            <a:pPr indent="-342900" lvl="1" marL="914400" rtl="0" algn="l">
              <a:spcBef>
                <a:spcPts val="0"/>
              </a:spcBef>
              <a:spcAft>
                <a:spcPts val="0"/>
              </a:spcAft>
              <a:buClr>
                <a:schemeClr val="dk1"/>
              </a:buClr>
              <a:buSzPts val="1800"/>
              <a:buChar char="○"/>
            </a:pPr>
            <a:r>
              <a:rPr lang="en-AU" sz="1800">
                <a:solidFill>
                  <a:schemeClr val="dk1"/>
                </a:solidFill>
              </a:rPr>
              <a:t>Success rate weighted by inverse Path Length (SPL)</a:t>
            </a:r>
            <a:br>
              <a:rPr lang="en-AU" sz="1800">
                <a:solidFill>
                  <a:schemeClr val="dk1"/>
                </a:solidFill>
              </a:rPr>
            </a:br>
            <a:endParaRPr sz="1800"/>
          </a:p>
          <a:p>
            <a:pPr indent="-342900" lvl="0" marL="457200" rtl="0" algn="l">
              <a:spcBef>
                <a:spcPts val="0"/>
              </a:spcBef>
              <a:spcAft>
                <a:spcPts val="0"/>
              </a:spcAft>
              <a:buSzPts val="1800"/>
              <a:buChar char="●"/>
            </a:pPr>
            <a:r>
              <a:rPr lang="en-AU" sz="1800"/>
              <a:t>Train in seen environments, test on previously unseen environments in a zero-shot fashion (RCM and SIL)</a:t>
            </a:r>
            <a:endParaRPr sz="1800"/>
          </a:p>
          <a:p>
            <a:pPr indent="-336550" lvl="1" marL="914400" rtl="0" algn="l">
              <a:spcBef>
                <a:spcPts val="0"/>
              </a:spcBef>
              <a:spcAft>
                <a:spcPts val="0"/>
              </a:spcAft>
              <a:buClr>
                <a:schemeClr val="dk1"/>
              </a:buClr>
              <a:buSzPts val="1700"/>
              <a:buChar char="○"/>
            </a:pPr>
            <a:r>
              <a:rPr lang="en-AU" sz="1700">
                <a:solidFill>
                  <a:schemeClr val="dk1"/>
                </a:solidFill>
              </a:rPr>
              <a:t>RCM outperforms the existing methods </a:t>
            </a:r>
            <a:endParaRPr sz="1700">
              <a:solidFill>
                <a:schemeClr val="dk1"/>
              </a:solidFill>
            </a:endParaRPr>
          </a:p>
          <a:p>
            <a:pPr indent="-336550" lvl="1" marL="914400" rtl="0" algn="l">
              <a:spcBef>
                <a:spcPts val="0"/>
              </a:spcBef>
              <a:spcAft>
                <a:spcPts val="0"/>
              </a:spcAft>
              <a:buSzPts val="1700"/>
              <a:buChar char="○"/>
            </a:pPr>
            <a:r>
              <a:rPr lang="en-AU" sz="1700">
                <a:solidFill>
                  <a:schemeClr val="dk1"/>
                </a:solidFill>
              </a:rPr>
              <a:t>SIL was able to imitate the RCM agent’s behaviors and generate efficient policies.</a:t>
            </a:r>
            <a:br>
              <a:rPr lang="en-AU" sz="1700"/>
            </a:br>
            <a:endParaRPr b="1" sz="1800"/>
          </a:p>
          <a:p>
            <a:pPr indent="-342900" lvl="0" marL="457200" rtl="0" algn="l">
              <a:spcBef>
                <a:spcPts val="0"/>
              </a:spcBef>
              <a:spcAft>
                <a:spcPts val="0"/>
              </a:spcAft>
              <a:buSzPts val="1800"/>
              <a:buChar char="●"/>
            </a:pPr>
            <a:r>
              <a:rPr lang="en-AU" sz="1800">
                <a:solidFill>
                  <a:schemeClr val="dk1"/>
                </a:solidFill>
              </a:rPr>
              <a:t>Ablation study: Success Rate for unseen environments dropped when the intrinsic/extrinsic reward was removed</a:t>
            </a:r>
            <a:br>
              <a:rPr lang="en-AU" sz="1800">
                <a:solidFill>
                  <a:schemeClr val="dk1"/>
                </a:solidFill>
              </a:rPr>
            </a:br>
            <a:endParaRPr sz="1800">
              <a:solidFill>
                <a:schemeClr val="dk1"/>
              </a:solidFill>
            </a:endParaRPr>
          </a:p>
          <a:p>
            <a:pPr indent="-342900" lvl="0" marL="457200" rtl="0" algn="l">
              <a:spcBef>
                <a:spcPts val="0"/>
              </a:spcBef>
              <a:spcAft>
                <a:spcPts val="0"/>
              </a:spcAft>
              <a:buSzPts val="1800"/>
              <a:buChar char="●"/>
            </a:pPr>
            <a:r>
              <a:rPr lang="en-AU" sz="1800">
                <a:solidFill>
                  <a:schemeClr val="dk1"/>
                </a:solidFill>
              </a:rPr>
              <a:t>Generalizable model</a:t>
            </a:r>
            <a:br>
              <a:rPr lang="en-AU" sz="1800">
                <a:solidFill>
                  <a:schemeClr val="dk1"/>
                </a:solidFill>
              </a:rPr>
            </a:br>
            <a:endParaRPr sz="18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1"/>
          <p:cNvSpPr txBox="1"/>
          <p:nvPr>
            <p:ph idx="4294967295" type="body"/>
          </p:nvPr>
        </p:nvSpPr>
        <p:spPr>
          <a:xfrm>
            <a:off x="480000" y="1371600"/>
            <a:ext cx="11232000" cy="4896000"/>
          </a:xfrm>
          <a:prstGeom prst="rect">
            <a:avLst/>
          </a:prstGeom>
          <a:noFill/>
          <a:ln>
            <a:noFill/>
          </a:ln>
        </p:spPr>
        <p:txBody>
          <a:bodyPr anchorCtr="0" anchor="t" bIns="45700" lIns="91425" spcFirstLastPara="1" rIns="91425" wrap="square" tIns="45700">
            <a:noAutofit/>
          </a:bodyPr>
          <a:lstStyle/>
          <a:p>
            <a:pPr indent="-221800" lvl="0" marL="399600" rtl="0" algn="l">
              <a:lnSpc>
                <a:spcPct val="80000"/>
              </a:lnSpc>
              <a:spcBef>
                <a:spcPts val="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Motivation and Question</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Basics and Definition</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Approach</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000000"/>
              </a:buClr>
              <a:buSzPts val="2800"/>
              <a:buChar char="▪"/>
            </a:pPr>
            <a:r>
              <a:rPr lang="en-AU">
                <a:solidFill>
                  <a:srgbClr val="000000"/>
                </a:solidFill>
              </a:rPr>
              <a:t>Discussion</a:t>
            </a:r>
            <a:endParaRPr>
              <a:solidFill>
                <a:srgbClr val="000000"/>
              </a:solidFill>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Future Work</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221800" lvl="0" marL="399600" rtl="0" algn="l">
              <a:lnSpc>
                <a:spcPct val="80000"/>
              </a:lnSpc>
              <a:spcBef>
                <a:spcPts val="800"/>
              </a:spcBef>
              <a:spcAft>
                <a:spcPts val="0"/>
              </a:spcAft>
              <a:buSzPts val="2800"/>
              <a:buNone/>
            </a:pPr>
            <a:r>
              <a:t/>
            </a:r>
            <a:endParaRPr/>
          </a:p>
          <a:p>
            <a:pPr indent="-221800" lvl="0" marL="399600" rtl="0" algn="l">
              <a:lnSpc>
                <a:spcPct val="80000"/>
              </a:lnSpc>
              <a:spcBef>
                <a:spcPts val="800"/>
              </a:spcBef>
              <a:spcAft>
                <a:spcPts val="0"/>
              </a:spcAft>
              <a:buSzPts val="2800"/>
              <a:buNone/>
            </a:pPr>
            <a:r>
              <a:t/>
            </a:r>
            <a:endParaRPr/>
          </a:p>
          <a:p>
            <a:pPr indent="-221800" lvl="0" marL="399600" rtl="0" algn="l">
              <a:lnSpc>
                <a:spcPct val="80000"/>
              </a:lnSpc>
              <a:spcBef>
                <a:spcPts val="800"/>
              </a:spcBef>
              <a:spcAft>
                <a:spcPts val="0"/>
              </a:spcAft>
              <a:buSzPts val="2800"/>
              <a:buNone/>
            </a:pPr>
            <a:r>
              <a:t/>
            </a:r>
            <a:endParaRPr/>
          </a:p>
        </p:txBody>
      </p:sp>
      <p:sp>
        <p:nvSpPr>
          <p:cNvPr id="282" name="Google Shape;282;p31"/>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Outline</a:t>
            </a:r>
            <a:endParaRPr>
              <a:solidFill>
                <a:srgbClr val="E69138"/>
              </a:solidFill>
            </a:endParaRPr>
          </a:p>
        </p:txBody>
      </p:sp>
      <p:sp>
        <p:nvSpPr>
          <p:cNvPr id="283" name="Google Shape;283;p31"/>
          <p:cNvSpPr txBox="1"/>
          <p:nvPr>
            <p:ph idx="12" type="sldNum"/>
          </p:nvPr>
        </p:nvSpPr>
        <p:spPr>
          <a:xfrm>
            <a:off x="11144253" y="6328447"/>
            <a:ext cx="663000" cy="474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284" name="Google Shape;284;p31"/>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285" name="Google Shape;285;p31"/>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Multi-modal Deep Reinforcement Learning for Robot Navigation</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2"/>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Discussion: Generalizability</a:t>
            </a:r>
            <a:endParaRPr>
              <a:solidFill>
                <a:srgbClr val="E69138"/>
              </a:solidFill>
            </a:endParaRPr>
          </a:p>
        </p:txBody>
      </p:sp>
      <p:sp>
        <p:nvSpPr>
          <p:cNvPr id="292" name="Google Shape;292;p32"/>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293" name="Google Shape;293;p32"/>
          <p:cNvSpPr txBox="1"/>
          <p:nvPr>
            <p:ph idx="1" type="body"/>
          </p:nvPr>
        </p:nvSpPr>
        <p:spPr>
          <a:xfrm>
            <a:off x="480000" y="1371600"/>
            <a:ext cx="11232000" cy="4896000"/>
          </a:xfrm>
          <a:prstGeom prst="rect">
            <a:avLst/>
          </a:prstGeom>
        </p:spPr>
        <p:txBody>
          <a:bodyPr anchorCtr="0" anchor="t" bIns="45700" lIns="91425" spcFirstLastPara="1" rIns="91425" wrap="square" tIns="45700">
            <a:noAutofit/>
          </a:bodyPr>
          <a:lstStyle/>
          <a:p>
            <a:pPr indent="-387350" lvl="0" marL="457200" rtl="0" algn="l">
              <a:spcBef>
                <a:spcPts val="800"/>
              </a:spcBef>
              <a:spcAft>
                <a:spcPts val="0"/>
              </a:spcAft>
              <a:buSzPts val="2500"/>
              <a:buChar char="▪"/>
            </a:pPr>
            <a:r>
              <a:rPr lang="en-AU" sz="2500"/>
              <a:t>I</a:t>
            </a:r>
            <a:r>
              <a:rPr lang="en-AU" sz="2500"/>
              <a:t>ndoor environments are dynamic, so robots should be able to localize themselves with time</a:t>
            </a:r>
            <a:br>
              <a:rPr lang="en-AU" sz="2500"/>
            </a:br>
            <a:endParaRPr sz="2500"/>
          </a:p>
          <a:p>
            <a:pPr indent="-387350" lvl="0" marL="457200" rtl="0" algn="l">
              <a:spcBef>
                <a:spcPts val="0"/>
              </a:spcBef>
              <a:spcAft>
                <a:spcPts val="0"/>
              </a:spcAft>
              <a:buSzPts val="2500"/>
              <a:buChar char="▪"/>
            </a:pPr>
            <a:r>
              <a:rPr lang="en-AU" sz="2500"/>
              <a:t>Reinforcement learning helps robot learn continuously</a:t>
            </a:r>
            <a:br>
              <a:rPr lang="en-AU" sz="2500"/>
            </a:br>
            <a:endParaRPr sz="2500"/>
          </a:p>
          <a:p>
            <a:pPr indent="-387350" lvl="0" marL="457200" rtl="0" algn="l">
              <a:spcBef>
                <a:spcPts val="0"/>
              </a:spcBef>
              <a:spcAft>
                <a:spcPts val="0"/>
              </a:spcAft>
              <a:buSzPts val="2500"/>
              <a:buChar char="▪"/>
            </a:pPr>
            <a:r>
              <a:rPr lang="en-AU" sz="2500"/>
              <a:t>Sounds can be used to navigate in an unknown environment</a:t>
            </a:r>
            <a:br>
              <a:rPr lang="en-AU" sz="2500"/>
            </a:br>
            <a:endParaRPr sz="2500"/>
          </a:p>
          <a:p>
            <a:pPr indent="-387350" lvl="0" marL="457200" rtl="0" algn="l">
              <a:spcBef>
                <a:spcPts val="0"/>
              </a:spcBef>
              <a:spcAft>
                <a:spcPts val="0"/>
              </a:spcAft>
              <a:buSzPts val="2500"/>
              <a:buChar char="▪"/>
            </a:pPr>
            <a:r>
              <a:rPr lang="en-AU" sz="2500"/>
              <a:t>Self-supervised imitation learning</a:t>
            </a:r>
            <a:br>
              <a:rPr lang="en-AU" sz="2500"/>
            </a:br>
            <a:endParaRPr sz="2500"/>
          </a:p>
          <a:p>
            <a:pPr indent="-387350" lvl="0" marL="457200" rtl="0" algn="l">
              <a:spcBef>
                <a:spcPts val="0"/>
              </a:spcBef>
              <a:spcAft>
                <a:spcPts val="0"/>
              </a:spcAft>
              <a:buSzPts val="2500"/>
              <a:buChar char="▪"/>
            </a:pPr>
            <a:r>
              <a:rPr lang="en-AU" sz="2500"/>
              <a:t>Robots responsive to other sound-emitting objects in the environment</a:t>
            </a:r>
            <a:endParaRPr sz="2500"/>
          </a:p>
        </p:txBody>
      </p:sp>
      <p:sp>
        <p:nvSpPr>
          <p:cNvPr id="294" name="Google Shape;294;p32"/>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295" name="Google Shape;295;p32"/>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Multi-modal Deep Reinforcement Learning for Robot Navigation</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3"/>
          <p:cNvSpPr txBox="1"/>
          <p:nvPr>
            <p:ph idx="1" type="body"/>
          </p:nvPr>
        </p:nvSpPr>
        <p:spPr>
          <a:xfrm>
            <a:off x="480000" y="1371600"/>
            <a:ext cx="11232000" cy="4896000"/>
          </a:xfrm>
          <a:prstGeom prst="rect">
            <a:avLst/>
          </a:prstGeom>
        </p:spPr>
        <p:txBody>
          <a:bodyPr anchorCtr="0" anchor="t" bIns="45700" lIns="91425" spcFirstLastPara="1" rIns="91425" wrap="square" tIns="45700">
            <a:noAutofit/>
          </a:bodyPr>
          <a:lstStyle/>
          <a:p>
            <a:pPr indent="-381000" lvl="0" marL="457200" rtl="0" algn="l">
              <a:spcBef>
                <a:spcPts val="800"/>
              </a:spcBef>
              <a:spcAft>
                <a:spcPts val="0"/>
              </a:spcAft>
              <a:buSzPts val="2400"/>
              <a:buChar char="▪"/>
            </a:pPr>
            <a:r>
              <a:rPr lang="en-AU" sz="2400"/>
              <a:t>Different c</a:t>
            </a:r>
            <a:r>
              <a:rPr lang="en-AU" sz="2400"/>
              <a:t>omponents handle each modality, further connected to reinforcement learning component</a:t>
            </a:r>
            <a:br>
              <a:rPr lang="en-AU" sz="2400"/>
            </a:br>
            <a:endParaRPr sz="2400"/>
          </a:p>
          <a:p>
            <a:pPr indent="-381000" lvl="0" marL="457200" rtl="0" algn="l">
              <a:spcBef>
                <a:spcPts val="0"/>
              </a:spcBef>
              <a:spcAft>
                <a:spcPts val="0"/>
              </a:spcAft>
              <a:buSzPts val="2400"/>
              <a:buChar char="▪"/>
            </a:pPr>
            <a:r>
              <a:rPr lang="en-AU" sz="2400"/>
              <a:t>Architectures :</a:t>
            </a:r>
            <a:endParaRPr sz="2400"/>
          </a:p>
          <a:p>
            <a:pPr indent="-381000" lvl="1" marL="914400" rtl="0" algn="l">
              <a:spcBef>
                <a:spcPts val="0"/>
              </a:spcBef>
              <a:spcAft>
                <a:spcPts val="0"/>
              </a:spcAft>
              <a:buSzPts val="2400"/>
              <a:buChar char="•"/>
            </a:pPr>
            <a:r>
              <a:rPr lang="en-AU"/>
              <a:t>Same CNN for both audio and visual signals</a:t>
            </a:r>
            <a:endParaRPr/>
          </a:p>
          <a:p>
            <a:pPr indent="-381000" lvl="1" marL="914400" rtl="0" algn="l">
              <a:spcBef>
                <a:spcPts val="0"/>
              </a:spcBef>
              <a:spcAft>
                <a:spcPts val="0"/>
              </a:spcAft>
              <a:buSzPts val="2400"/>
              <a:buChar char="•"/>
            </a:pPr>
            <a:r>
              <a:rPr lang="en-AU"/>
              <a:t>LSTM for audio and a CNN for vision</a:t>
            </a:r>
            <a:endParaRPr/>
          </a:p>
          <a:p>
            <a:pPr indent="-381000" lvl="1" marL="914400" rtl="0" algn="l">
              <a:spcBef>
                <a:spcPts val="0"/>
              </a:spcBef>
              <a:spcAft>
                <a:spcPts val="0"/>
              </a:spcAft>
              <a:buSzPts val="2400"/>
              <a:buChar char="•"/>
            </a:pPr>
            <a:r>
              <a:rPr lang="en-AU"/>
              <a:t>LSTM for textual and CNN for vision</a:t>
            </a:r>
            <a:br>
              <a:rPr lang="en-AU"/>
            </a:br>
            <a:endParaRPr/>
          </a:p>
          <a:p>
            <a:pPr indent="-381000" lvl="0" marL="457200" rtl="0" algn="l">
              <a:spcBef>
                <a:spcPts val="0"/>
              </a:spcBef>
              <a:spcAft>
                <a:spcPts val="0"/>
              </a:spcAft>
              <a:buSzPts val="2400"/>
              <a:buChar char="▪"/>
            </a:pPr>
            <a:r>
              <a:rPr lang="en-AU" sz="2400"/>
              <a:t>Depends upon what the network has to learn:</a:t>
            </a:r>
            <a:endParaRPr sz="2400"/>
          </a:p>
          <a:p>
            <a:pPr indent="-381000" lvl="1" marL="914400" rtl="0" algn="l">
              <a:spcBef>
                <a:spcPts val="0"/>
              </a:spcBef>
              <a:spcAft>
                <a:spcPts val="0"/>
              </a:spcAft>
              <a:buSzPts val="2400"/>
              <a:buChar char="•"/>
            </a:pPr>
            <a:r>
              <a:rPr lang="en-AU"/>
              <a:t>Feature extraction </a:t>
            </a:r>
            <a:endParaRPr/>
          </a:p>
          <a:p>
            <a:pPr indent="-381000" lvl="1" marL="914400" rtl="0" algn="l">
              <a:spcBef>
                <a:spcPts val="0"/>
              </a:spcBef>
              <a:spcAft>
                <a:spcPts val="0"/>
              </a:spcAft>
              <a:buSzPts val="2400"/>
              <a:buChar char="•"/>
            </a:pPr>
            <a:r>
              <a:rPr lang="en-AU"/>
              <a:t>Generating mapping </a:t>
            </a:r>
            <a:r>
              <a:rPr lang="en-AU"/>
              <a:t>between</a:t>
            </a:r>
            <a:r>
              <a:rPr lang="en-AU"/>
              <a:t> input and a concept</a:t>
            </a:r>
            <a:endParaRPr/>
          </a:p>
        </p:txBody>
      </p:sp>
      <p:sp>
        <p:nvSpPr>
          <p:cNvPr id="302" name="Google Shape;302;p33"/>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Discussion: Architecture</a:t>
            </a:r>
            <a:endParaRPr>
              <a:solidFill>
                <a:srgbClr val="E69138"/>
              </a:solidFill>
            </a:endParaRPr>
          </a:p>
        </p:txBody>
      </p:sp>
      <p:sp>
        <p:nvSpPr>
          <p:cNvPr id="303" name="Google Shape;303;p33"/>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304" name="Google Shape;304;p33"/>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305" name="Google Shape;305;p33"/>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Multi-modal Deep Reinforcement Learning for Robot Navigation</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4"/>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Discussion: Architecture</a:t>
            </a:r>
            <a:endParaRPr>
              <a:solidFill>
                <a:srgbClr val="E69138"/>
              </a:solidFill>
            </a:endParaRPr>
          </a:p>
        </p:txBody>
      </p:sp>
      <p:sp>
        <p:nvSpPr>
          <p:cNvPr id="312" name="Google Shape;312;p34"/>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313" name="Google Shape;313;p34"/>
          <p:cNvSpPr txBox="1"/>
          <p:nvPr>
            <p:ph idx="1" type="body"/>
          </p:nvPr>
        </p:nvSpPr>
        <p:spPr>
          <a:xfrm>
            <a:off x="480000" y="1371600"/>
            <a:ext cx="9856800" cy="4896000"/>
          </a:xfrm>
          <a:prstGeom prst="rect">
            <a:avLst/>
          </a:prstGeom>
        </p:spPr>
        <p:txBody>
          <a:bodyPr anchorCtr="0" anchor="t" bIns="45700" lIns="91425" spcFirstLastPara="1" rIns="91425" wrap="square" tIns="45700">
            <a:noAutofit/>
          </a:bodyPr>
          <a:lstStyle/>
          <a:p>
            <a:pPr indent="0" lvl="0" marL="0" rtl="0" algn="l">
              <a:spcBef>
                <a:spcPts val="800"/>
              </a:spcBef>
              <a:spcAft>
                <a:spcPts val="0"/>
              </a:spcAft>
              <a:buNone/>
            </a:pPr>
            <a:r>
              <a:rPr lang="en-AU"/>
              <a:t>Adaptability</a:t>
            </a:r>
            <a:r>
              <a:rPr lang="en-AU"/>
              <a:t> of MMDRL</a:t>
            </a:r>
            <a:endParaRPr/>
          </a:p>
          <a:p>
            <a:pPr indent="-406400" lvl="0" marL="457200" rtl="0" algn="l">
              <a:spcBef>
                <a:spcPts val="800"/>
              </a:spcBef>
              <a:spcAft>
                <a:spcPts val="0"/>
              </a:spcAft>
              <a:buSzPts val="2800"/>
              <a:buChar char="▪"/>
            </a:pPr>
            <a:r>
              <a:rPr lang="en-AU"/>
              <a:t>Passing Information Downstream</a:t>
            </a:r>
            <a:endParaRPr/>
          </a:p>
          <a:p>
            <a:pPr indent="-391160" lvl="1" marL="914400" rtl="0" algn="l">
              <a:spcBef>
                <a:spcPts val="0"/>
              </a:spcBef>
              <a:spcAft>
                <a:spcPts val="0"/>
              </a:spcAft>
              <a:buSzPts val="2560"/>
              <a:buChar char="•"/>
            </a:pPr>
            <a:r>
              <a:rPr lang="en-AU" sz="2200"/>
              <a:t>Simple concatenation of the outputs of the modal-specific components</a:t>
            </a:r>
            <a:endParaRPr sz="2200"/>
          </a:p>
          <a:p>
            <a:pPr indent="-391160" lvl="1" marL="914400" rtl="0" algn="l">
              <a:spcBef>
                <a:spcPts val="0"/>
              </a:spcBef>
              <a:spcAft>
                <a:spcPts val="0"/>
              </a:spcAft>
              <a:buSzPts val="2560"/>
              <a:buChar char="•"/>
            </a:pPr>
            <a:r>
              <a:rPr lang="en-AU" sz="2200"/>
              <a:t>GRU components to </a:t>
            </a:r>
            <a:r>
              <a:rPr lang="en-AU" sz="2200"/>
              <a:t>accumulate</a:t>
            </a:r>
            <a:r>
              <a:rPr lang="en-AU" sz="2200"/>
              <a:t> information from </a:t>
            </a:r>
            <a:r>
              <a:rPr lang="en-AU" sz="2200"/>
              <a:t>several</a:t>
            </a:r>
            <a:r>
              <a:rPr lang="en-AU" sz="2200"/>
              <a:t> </a:t>
            </a:r>
            <a:r>
              <a:rPr lang="en-AU" sz="2200"/>
              <a:t>time steps</a:t>
            </a:r>
            <a:endParaRPr sz="2200"/>
          </a:p>
          <a:p>
            <a:pPr indent="0" lvl="0" marL="914400" rtl="0" algn="l">
              <a:spcBef>
                <a:spcPts val="800"/>
              </a:spcBef>
              <a:spcAft>
                <a:spcPts val="0"/>
              </a:spcAft>
              <a:buNone/>
            </a:pPr>
            <a:r>
              <a:t/>
            </a:r>
            <a:endParaRPr sz="2200"/>
          </a:p>
          <a:p>
            <a:pPr indent="-406400" lvl="0" marL="457200" rtl="0" algn="l">
              <a:spcBef>
                <a:spcPts val="800"/>
              </a:spcBef>
              <a:spcAft>
                <a:spcPts val="0"/>
              </a:spcAft>
              <a:buSzPts val="2800"/>
              <a:buChar char="▪"/>
            </a:pPr>
            <a:r>
              <a:rPr lang="en-AU"/>
              <a:t>Training the model End-to-End</a:t>
            </a:r>
            <a:endParaRPr/>
          </a:p>
          <a:p>
            <a:pPr indent="-403860" lvl="1" marL="914400" rtl="0" algn="l">
              <a:spcBef>
                <a:spcPts val="0"/>
              </a:spcBef>
              <a:spcAft>
                <a:spcPts val="0"/>
              </a:spcAft>
              <a:buSzPts val="2760"/>
              <a:buChar char="•"/>
            </a:pPr>
            <a:r>
              <a:rPr lang="en-AU" sz="2200"/>
              <a:t>RL</a:t>
            </a:r>
            <a:r>
              <a:rPr lang="en-AU" sz="2200"/>
              <a:t> handles the integration of the various modalities and maps it into an action policy</a:t>
            </a:r>
            <a:endParaRPr sz="2200"/>
          </a:p>
          <a:p>
            <a:pPr indent="-368300" lvl="1" marL="914400" rtl="0" algn="l">
              <a:spcBef>
                <a:spcPts val="0"/>
              </a:spcBef>
              <a:spcAft>
                <a:spcPts val="0"/>
              </a:spcAft>
              <a:buSzPts val="2200"/>
              <a:buChar char="•"/>
            </a:pPr>
            <a:r>
              <a:rPr lang="en-AU" sz="2200"/>
              <a:t>Training the model as a whole overcomes the fusion problem</a:t>
            </a:r>
            <a:endParaRPr sz="2200"/>
          </a:p>
        </p:txBody>
      </p:sp>
      <p:sp>
        <p:nvSpPr>
          <p:cNvPr id="314" name="Google Shape;314;p34"/>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315" name="Google Shape;315;p34"/>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Multi-modal Deep Reinforcement Learning for Robot Navigation</a:t>
            </a:r>
            <a:endParaRPr sz="1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5"/>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Discussion: Advantages</a:t>
            </a:r>
            <a:endParaRPr>
              <a:solidFill>
                <a:srgbClr val="E69138"/>
              </a:solidFill>
            </a:endParaRPr>
          </a:p>
        </p:txBody>
      </p:sp>
      <p:sp>
        <p:nvSpPr>
          <p:cNvPr id="322" name="Google Shape;322;p35"/>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323" name="Google Shape;323;p35"/>
          <p:cNvSpPr txBox="1"/>
          <p:nvPr>
            <p:ph idx="1" type="body"/>
          </p:nvPr>
        </p:nvSpPr>
        <p:spPr>
          <a:xfrm>
            <a:off x="480000" y="1695125"/>
            <a:ext cx="8690400" cy="39288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1000"/>
              </a:spcBef>
              <a:spcAft>
                <a:spcPts val="0"/>
              </a:spcAft>
              <a:buSzPts val="2400"/>
              <a:buChar char="▪"/>
            </a:pPr>
            <a:r>
              <a:rPr lang="en-AU" sz="2400"/>
              <a:t>Robustness of object concept</a:t>
            </a:r>
            <a:endParaRPr sz="2400"/>
          </a:p>
          <a:p>
            <a:pPr indent="0" lvl="0" marL="914400" rtl="0" algn="l">
              <a:lnSpc>
                <a:spcPct val="115000"/>
              </a:lnSpc>
              <a:spcBef>
                <a:spcPts val="1000"/>
              </a:spcBef>
              <a:spcAft>
                <a:spcPts val="0"/>
              </a:spcAft>
              <a:buNone/>
            </a:pPr>
            <a:r>
              <a:t/>
            </a:r>
            <a:endParaRPr sz="2000"/>
          </a:p>
          <a:p>
            <a:pPr indent="-381000" lvl="0" marL="457200" rtl="0" algn="l">
              <a:lnSpc>
                <a:spcPct val="115000"/>
              </a:lnSpc>
              <a:spcBef>
                <a:spcPts val="1000"/>
              </a:spcBef>
              <a:spcAft>
                <a:spcPts val="0"/>
              </a:spcAft>
              <a:buSzPts val="2400"/>
              <a:buChar char="▪"/>
            </a:pPr>
            <a:r>
              <a:rPr lang="en-AU" sz="2400"/>
              <a:t>Multi-modality helps infer spatial information from several types of information and sensors</a:t>
            </a:r>
            <a:endParaRPr sz="2400"/>
          </a:p>
          <a:p>
            <a:pPr indent="0" lvl="0" marL="0" rtl="0" algn="l">
              <a:lnSpc>
                <a:spcPct val="115000"/>
              </a:lnSpc>
              <a:spcBef>
                <a:spcPts val="1000"/>
              </a:spcBef>
              <a:spcAft>
                <a:spcPts val="0"/>
              </a:spcAft>
              <a:buNone/>
            </a:pPr>
            <a:r>
              <a:t/>
            </a:r>
            <a:endParaRPr sz="2400"/>
          </a:p>
          <a:p>
            <a:pPr indent="0" lvl="0" marL="0" rtl="0" algn="l">
              <a:lnSpc>
                <a:spcPct val="100000"/>
              </a:lnSpc>
              <a:spcBef>
                <a:spcPts val="1000"/>
              </a:spcBef>
              <a:spcAft>
                <a:spcPts val="1000"/>
              </a:spcAft>
              <a:buNone/>
            </a:pPr>
            <a:r>
              <a:t/>
            </a:r>
            <a:endParaRPr sz="2400"/>
          </a:p>
        </p:txBody>
      </p:sp>
      <p:sp>
        <p:nvSpPr>
          <p:cNvPr id="324" name="Google Shape;324;p35"/>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325" name="Google Shape;325;p35"/>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Multi-modal Deep Reinforcement Learning for Robot Navigation</a:t>
            </a: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6"/>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Discussion: Advantages</a:t>
            </a:r>
            <a:endParaRPr>
              <a:solidFill>
                <a:srgbClr val="E69138"/>
              </a:solidFill>
            </a:endParaRPr>
          </a:p>
        </p:txBody>
      </p:sp>
      <p:sp>
        <p:nvSpPr>
          <p:cNvPr id="332" name="Google Shape;332;p36"/>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333" name="Google Shape;333;p36"/>
          <p:cNvSpPr txBox="1"/>
          <p:nvPr>
            <p:ph idx="1" type="body"/>
          </p:nvPr>
        </p:nvSpPr>
        <p:spPr>
          <a:xfrm>
            <a:off x="480000" y="1371600"/>
            <a:ext cx="10063500" cy="4896000"/>
          </a:xfrm>
          <a:prstGeom prst="rect">
            <a:avLst/>
          </a:prstGeom>
        </p:spPr>
        <p:txBody>
          <a:bodyPr anchorCtr="0" anchor="t" bIns="45700" lIns="91425" spcFirstLastPara="1" rIns="91425" wrap="square" tIns="45700">
            <a:noAutofit/>
          </a:bodyPr>
          <a:lstStyle/>
          <a:p>
            <a:pPr indent="0" lvl="0" marL="0" rtl="0" algn="l">
              <a:lnSpc>
                <a:spcPct val="100000"/>
              </a:lnSpc>
              <a:spcBef>
                <a:spcPts val="1000"/>
              </a:spcBef>
              <a:spcAft>
                <a:spcPts val="0"/>
              </a:spcAft>
              <a:buNone/>
            </a:pPr>
            <a:r>
              <a:t/>
            </a:r>
            <a:endParaRPr sz="2400"/>
          </a:p>
          <a:p>
            <a:pPr indent="-381000" lvl="0" marL="457200" rtl="0" algn="l">
              <a:lnSpc>
                <a:spcPct val="100000"/>
              </a:lnSpc>
              <a:spcBef>
                <a:spcPts val="1000"/>
              </a:spcBef>
              <a:spcAft>
                <a:spcPts val="0"/>
              </a:spcAft>
              <a:buSzPts val="2400"/>
              <a:buChar char="▪"/>
            </a:pPr>
            <a:r>
              <a:rPr lang="en-AU" sz="2400"/>
              <a:t>MMDRL can be trained in virtually</a:t>
            </a:r>
            <a:endParaRPr sz="2400"/>
          </a:p>
          <a:p>
            <a:pPr indent="-381000" lvl="1" marL="914400" rtl="0" algn="l">
              <a:lnSpc>
                <a:spcPct val="100000"/>
              </a:lnSpc>
              <a:spcBef>
                <a:spcPts val="1000"/>
              </a:spcBef>
              <a:spcAft>
                <a:spcPts val="0"/>
              </a:spcAft>
              <a:buSzPts val="2400"/>
              <a:buChar char="•"/>
            </a:pPr>
            <a:r>
              <a:rPr lang="en-AU"/>
              <a:t>Little or no expense</a:t>
            </a:r>
            <a:endParaRPr/>
          </a:p>
          <a:p>
            <a:pPr indent="-403860" lvl="1" marL="914400" rtl="0" algn="l">
              <a:lnSpc>
                <a:spcPct val="100000"/>
              </a:lnSpc>
              <a:spcBef>
                <a:spcPts val="1000"/>
              </a:spcBef>
              <a:spcAft>
                <a:spcPts val="0"/>
              </a:spcAft>
              <a:buSzPts val="2760"/>
              <a:buChar char="•"/>
            </a:pPr>
            <a:r>
              <a:rPr lang="en-AU"/>
              <a:t>Less wear-and-tear on robots</a:t>
            </a:r>
            <a:endParaRPr/>
          </a:p>
          <a:p>
            <a:pPr indent="-403860" lvl="1" marL="914400" rtl="0" algn="l">
              <a:lnSpc>
                <a:spcPct val="100000"/>
              </a:lnSpc>
              <a:spcBef>
                <a:spcPts val="1000"/>
              </a:spcBef>
              <a:spcAft>
                <a:spcPts val="0"/>
              </a:spcAft>
              <a:buSzPts val="2760"/>
              <a:buChar char="•"/>
            </a:pPr>
            <a:r>
              <a:rPr lang="en-AU"/>
              <a:t>Transferrable to real-world applications</a:t>
            </a:r>
            <a:endParaRPr sz="2400"/>
          </a:p>
          <a:p>
            <a:pPr indent="0" lvl="0" marL="457200" rtl="0" algn="l">
              <a:lnSpc>
                <a:spcPct val="100000"/>
              </a:lnSpc>
              <a:spcBef>
                <a:spcPts val="1000"/>
              </a:spcBef>
              <a:spcAft>
                <a:spcPts val="0"/>
              </a:spcAft>
              <a:buNone/>
            </a:pPr>
            <a:r>
              <a:t/>
            </a:r>
            <a:endParaRPr sz="2400"/>
          </a:p>
          <a:p>
            <a:pPr indent="-381000" lvl="0" marL="457200" rtl="0" algn="l">
              <a:lnSpc>
                <a:spcPct val="100000"/>
              </a:lnSpc>
              <a:spcBef>
                <a:spcPts val="1000"/>
              </a:spcBef>
              <a:spcAft>
                <a:spcPts val="0"/>
              </a:spcAft>
              <a:buSzPts val="2400"/>
              <a:buChar char="▪"/>
            </a:pPr>
            <a:r>
              <a:rPr lang="en-AU" sz="2400"/>
              <a:t>End-to-end trained architectures:</a:t>
            </a:r>
            <a:endParaRPr sz="2400"/>
          </a:p>
          <a:p>
            <a:pPr indent="-381000" lvl="1" marL="914400" rtl="0" algn="l">
              <a:lnSpc>
                <a:spcPct val="100000"/>
              </a:lnSpc>
              <a:spcBef>
                <a:spcPts val="1000"/>
              </a:spcBef>
              <a:spcAft>
                <a:spcPts val="0"/>
              </a:spcAft>
              <a:buSzPts val="2400"/>
              <a:buChar char="•"/>
            </a:pPr>
            <a:r>
              <a:rPr lang="en-AU"/>
              <a:t>I</a:t>
            </a:r>
            <a:r>
              <a:rPr lang="en-AU" sz="2400"/>
              <a:t>dentif</a:t>
            </a:r>
            <a:r>
              <a:rPr lang="en-AU"/>
              <a:t>ies relevant features itself</a:t>
            </a:r>
            <a:endParaRPr/>
          </a:p>
          <a:p>
            <a:pPr indent="-381000" lvl="1" marL="914400" rtl="0" algn="l">
              <a:lnSpc>
                <a:spcPct val="100000"/>
              </a:lnSpc>
              <a:spcBef>
                <a:spcPts val="1000"/>
              </a:spcBef>
              <a:spcAft>
                <a:spcPts val="1000"/>
              </a:spcAft>
              <a:buSzPts val="2400"/>
              <a:buChar char="•"/>
            </a:pPr>
            <a:r>
              <a:rPr lang="en-AU"/>
              <a:t>No </a:t>
            </a:r>
            <a:r>
              <a:rPr lang="en-AU" sz="2400"/>
              <a:t>additional rules or handwritten features required</a:t>
            </a:r>
            <a:endParaRPr sz="2400"/>
          </a:p>
        </p:txBody>
      </p:sp>
      <p:sp>
        <p:nvSpPr>
          <p:cNvPr id="334" name="Google Shape;334;p36"/>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335" name="Google Shape;335;p36"/>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Multi-modal Deep Reinforcement Learning for Robot Navigation</a:t>
            </a:r>
            <a:endParaRPr sz="1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7"/>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Discussion: Challenges</a:t>
            </a:r>
            <a:endParaRPr>
              <a:solidFill>
                <a:srgbClr val="E69138"/>
              </a:solidFill>
            </a:endParaRPr>
          </a:p>
        </p:txBody>
      </p:sp>
      <p:sp>
        <p:nvSpPr>
          <p:cNvPr id="342" name="Google Shape;342;p37"/>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343" name="Google Shape;343;p37"/>
          <p:cNvSpPr txBox="1"/>
          <p:nvPr>
            <p:ph idx="1" type="body"/>
          </p:nvPr>
        </p:nvSpPr>
        <p:spPr>
          <a:xfrm>
            <a:off x="480000" y="1656550"/>
            <a:ext cx="11232000" cy="4896000"/>
          </a:xfrm>
          <a:prstGeom prst="rect">
            <a:avLst/>
          </a:prstGeom>
        </p:spPr>
        <p:txBody>
          <a:bodyPr anchorCtr="0" anchor="t" bIns="45700" lIns="91425" spcFirstLastPara="1" rIns="91425" wrap="square" tIns="45700">
            <a:noAutofit/>
          </a:bodyPr>
          <a:lstStyle/>
          <a:p>
            <a:pPr indent="0" lvl="0" marL="0" rtl="0" algn="l">
              <a:spcBef>
                <a:spcPts val="800"/>
              </a:spcBef>
              <a:spcAft>
                <a:spcPts val="0"/>
              </a:spcAft>
              <a:buNone/>
            </a:pPr>
            <a:r>
              <a:t/>
            </a:r>
            <a:endParaRPr sz="2600"/>
          </a:p>
          <a:p>
            <a:pPr indent="-393700" lvl="0" marL="457200" rtl="0" algn="l">
              <a:spcBef>
                <a:spcPts val="800"/>
              </a:spcBef>
              <a:spcAft>
                <a:spcPts val="0"/>
              </a:spcAft>
              <a:buSzPts val="2600"/>
              <a:buChar char="▪"/>
            </a:pPr>
            <a:r>
              <a:rPr lang="en-AU" sz="2600"/>
              <a:t>Generalizability of the models </a:t>
            </a:r>
            <a:br>
              <a:rPr lang="en-AU" sz="2600"/>
            </a:br>
            <a:endParaRPr sz="2600"/>
          </a:p>
          <a:p>
            <a:pPr indent="-393700" lvl="0" marL="457200" rtl="0" algn="l">
              <a:spcBef>
                <a:spcPts val="0"/>
              </a:spcBef>
              <a:spcAft>
                <a:spcPts val="0"/>
              </a:spcAft>
              <a:buSzPts val="2600"/>
              <a:buChar char="▪"/>
            </a:pPr>
            <a:r>
              <a:rPr lang="en-AU" sz="2600"/>
              <a:t>Error accumulation can lead to bad decisions in complex tasks </a:t>
            </a:r>
            <a:br>
              <a:rPr lang="en-AU" sz="2600"/>
            </a:br>
            <a:endParaRPr sz="2600"/>
          </a:p>
          <a:p>
            <a:pPr indent="-393700" lvl="0" marL="457200" rtl="0" algn="l">
              <a:spcBef>
                <a:spcPts val="0"/>
              </a:spcBef>
              <a:spcAft>
                <a:spcPts val="0"/>
              </a:spcAft>
              <a:buSzPts val="2600"/>
              <a:buChar char="▪"/>
            </a:pPr>
            <a:r>
              <a:rPr lang="en-AU" sz="2600"/>
              <a:t>Multitasking robot - </a:t>
            </a:r>
            <a:r>
              <a:rPr lang="en-AU" sz="2600"/>
              <a:t>need for the future, expensive as of now</a:t>
            </a:r>
            <a:br>
              <a:rPr lang="en-AU" sz="2600"/>
            </a:br>
            <a:endParaRPr sz="2600"/>
          </a:p>
          <a:p>
            <a:pPr indent="-393700" lvl="0" marL="457200" rtl="0" algn="l">
              <a:spcBef>
                <a:spcPts val="0"/>
              </a:spcBef>
              <a:spcAft>
                <a:spcPts val="0"/>
              </a:spcAft>
              <a:buSzPts val="2600"/>
              <a:buChar char="▪"/>
            </a:pPr>
            <a:r>
              <a:rPr lang="en-AU" sz="2600"/>
              <a:t>Suitable RL algorithm to integrate different modalities for the respective task</a:t>
            </a:r>
            <a:endParaRPr sz="2600"/>
          </a:p>
        </p:txBody>
      </p:sp>
      <p:sp>
        <p:nvSpPr>
          <p:cNvPr id="344" name="Google Shape;344;p37"/>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345" name="Google Shape;345;p37"/>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Multi-modal Deep Reinforcement Learning for Robot Navigation</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1"/>
          <p:cNvSpPr txBox="1"/>
          <p:nvPr>
            <p:ph idx="4294967295" type="body"/>
          </p:nvPr>
        </p:nvSpPr>
        <p:spPr>
          <a:xfrm>
            <a:off x="480000" y="1371600"/>
            <a:ext cx="11232000" cy="4896000"/>
          </a:xfrm>
          <a:prstGeom prst="rect">
            <a:avLst/>
          </a:prstGeom>
          <a:noFill/>
          <a:ln>
            <a:noFill/>
          </a:ln>
        </p:spPr>
        <p:txBody>
          <a:bodyPr anchorCtr="0" anchor="t" bIns="45700" lIns="91425" spcFirstLastPara="1" rIns="91425" wrap="square" tIns="45700">
            <a:noAutofit/>
          </a:bodyPr>
          <a:lstStyle/>
          <a:p>
            <a:pPr indent="-221800" lvl="0" marL="399600" rtl="0" algn="l">
              <a:lnSpc>
                <a:spcPct val="80000"/>
              </a:lnSpc>
              <a:spcBef>
                <a:spcPts val="0"/>
              </a:spcBef>
              <a:spcAft>
                <a:spcPts val="0"/>
              </a:spcAft>
              <a:buSzPts val="2800"/>
              <a:buNone/>
            </a:pPr>
            <a:r>
              <a:t/>
            </a:r>
            <a:endParaRPr/>
          </a:p>
          <a:p>
            <a:pPr indent="-399600" lvl="0" marL="399600" rtl="0" algn="l">
              <a:lnSpc>
                <a:spcPct val="80000"/>
              </a:lnSpc>
              <a:spcBef>
                <a:spcPts val="800"/>
              </a:spcBef>
              <a:spcAft>
                <a:spcPts val="0"/>
              </a:spcAft>
              <a:buSzPts val="2800"/>
              <a:buChar char="▪"/>
            </a:pPr>
            <a:r>
              <a:rPr lang="en-AU"/>
              <a:t>Motivation and Question</a:t>
            </a:r>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CCCCCC"/>
              </a:buClr>
              <a:buSzPts val="2800"/>
              <a:buChar char="▪"/>
            </a:pPr>
            <a:r>
              <a:rPr lang="en-AU">
                <a:solidFill>
                  <a:srgbClr val="CCCCCC"/>
                </a:solidFill>
              </a:rPr>
              <a:t>Basics and Definition</a:t>
            </a:r>
            <a:endParaRPr>
              <a:solidFill>
                <a:srgbClr val="CCCCCC"/>
              </a:solidFill>
            </a:endParaRPr>
          </a:p>
          <a:p>
            <a:pPr indent="-221800" lvl="0" marL="399600" rtl="0" algn="l">
              <a:lnSpc>
                <a:spcPct val="80000"/>
              </a:lnSpc>
              <a:spcBef>
                <a:spcPts val="800"/>
              </a:spcBef>
              <a:spcAft>
                <a:spcPts val="0"/>
              </a:spcAft>
              <a:buSzPts val="2800"/>
              <a:buNone/>
            </a:pPr>
            <a:r>
              <a:t/>
            </a:r>
            <a:endParaRPr>
              <a:solidFill>
                <a:srgbClr val="CCCCCC"/>
              </a:solidFill>
            </a:endParaRPr>
          </a:p>
          <a:p>
            <a:pPr indent="-399600" lvl="0" marL="399600" rtl="0" algn="l">
              <a:lnSpc>
                <a:spcPct val="80000"/>
              </a:lnSpc>
              <a:spcBef>
                <a:spcPts val="800"/>
              </a:spcBef>
              <a:spcAft>
                <a:spcPts val="0"/>
              </a:spcAft>
              <a:buClr>
                <a:srgbClr val="CCCCCC"/>
              </a:buClr>
              <a:buSzPts val="2800"/>
              <a:buChar char="▪"/>
            </a:pPr>
            <a:r>
              <a:rPr lang="en-AU">
                <a:solidFill>
                  <a:srgbClr val="CCCCCC"/>
                </a:solidFill>
              </a:rPr>
              <a:t>Approach</a:t>
            </a:r>
            <a:endParaRPr>
              <a:solidFill>
                <a:srgbClr val="CCCCCC"/>
              </a:solidFill>
            </a:endParaRPr>
          </a:p>
          <a:p>
            <a:pPr indent="0" lvl="0" marL="0" rtl="0" algn="l">
              <a:lnSpc>
                <a:spcPct val="80000"/>
              </a:lnSpc>
              <a:spcBef>
                <a:spcPts val="800"/>
              </a:spcBef>
              <a:spcAft>
                <a:spcPts val="0"/>
              </a:spcAft>
              <a:buSzPts val="2800"/>
              <a:buNone/>
            </a:pPr>
            <a:r>
              <a:t/>
            </a:r>
            <a:endParaRPr>
              <a:solidFill>
                <a:srgbClr val="CCCCCC"/>
              </a:solidFill>
            </a:endParaRPr>
          </a:p>
          <a:p>
            <a:pPr indent="-399600" lvl="0" marL="399600" rtl="0" algn="l">
              <a:lnSpc>
                <a:spcPct val="80000"/>
              </a:lnSpc>
              <a:spcBef>
                <a:spcPts val="800"/>
              </a:spcBef>
              <a:spcAft>
                <a:spcPts val="0"/>
              </a:spcAft>
              <a:buClr>
                <a:srgbClr val="CCCCCC"/>
              </a:buClr>
              <a:buSzPts val="2800"/>
              <a:buChar char="▪"/>
            </a:pPr>
            <a:r>
              <a:rPr lang="en-AU">
                <a:solidFill>
                  <a:srgbClr val="CCCCCC"/>
                </a:solidFill>
              </a:rPr>
              <a:t>Discussion </a:t>
            </a:r>
            <a:endParaRPr>
              <a:solidFill>
                <a:srgbClr val="CCCCCC"/>
              </a:solidFill>
            </a:endParaRPr>
          </a:p>
          <a:p>
            <a:pPr indent="0" lvl="0" marL="399600" rtl="0" algn="l">
              <a:lnSpc>
                <a:spcPct val="80000"/>
              </a:lnSpc>
              <a:spcBef>
                <a:spcPts val="800"/>
              </a:spcBef>
              <a:spcAft>
                <a:spcPts val="0"/>
              </a:spcAft>
              <a:buNone/>
            </a:pPr>
            <a:r>
              <a:t/>
            </a:r>
            <a:endParaRPr>
              <a:solidFill>
                <a:srgbClr val="CCCCCC"/>
              </a:solidFill>
            </a:endParaRPr>
          </a:p>
          <a:p>
            <a:pPr indent="-399600" lvl="0" marL="399600" rtl="0" algn="l">
              <a:lnSpc>
                <a:spcPct val="80000"/>
              </a:lnSpc>
              <a:spcBef>
                <a:spcPts val="800"/>
              </a:spcBef>
              <a:spcAft>
                <a:spcPts val="0"/>
              </a:spcAft>
              <a:buClr>
                <a:srgbClr val="CCCCCC"/>
              </a:buClr>
              <a:buSzPts val="2800"/>
              <a:buChar char="▪"/>
            </a:pPr>
            <a:r>
              <a:rPr lang="en-AU">
                <a:solidFill>
                  <a:srgbClr val="CCCCCC"/>
                </a:solidFill>
              </a:rPr>
              <a:t>Future Work</a:t>
            </a:r>
            <a:endParaRPr>
              <a:solidFill>
                <a:srgbClr val="CCCCCC"/>
              </a:solidFill>
            </a:endParaRPr>
          </a:p>
          <a:p>
            <a:pPr indent="-221800" lvl="0" marL="399600" rtl="0" algn="l">
              <a:lnSpc>
                <a:spcPct val="80000"/>
              </a:lnSpc>
              <a:spcBef>
                <a:spcPts val="800"/>
              </a:spcBef>
              <a:spcAft>
                <a:spcPts val="0"/>
              </a:spcAft>
              <a:buSzPts val="2800"/>
              <a:buNone/>
            </a:pPr>
            <a:r>
              <a:t/>
            </a:r>
            <a:endParaRPr>
              <a:solidFill>
                <a:srgbClr val="CCCCCC"/>
              </a:solidFill>
            </a:endParaRPr>
          </a:p>
          <a:p>
            <a:pPr indent="-221800" lvl="0" marL="399600" rtl="0" algn="l">
              <a:lnSpc>
                <a:spcPct val="80000"/>
              </a:lnSpc>
              <a:spcBef>
                <a:spcPts val="800"/>
              </a:spcBef>
              <a:spcAft>
                <a:spcPts val="0"/>
              </a:spcAft>
              <a:buSzPts val="2800"/>
              <a:buNone/>
            </a:pPr>
            <a:r>
              <a:t/>
            </a:r>
            <a:endParaRPr/>
          </a:p>
          <a:p>
            <a:pPr indent="-221800" lvl="0" marL="399600" rtl="0" algn="l">
              <a:lnSpc>
                <a:spcPct val="80000"/>
              </a:lnSpc>
              <a:spcBef>
                <a:spcPts val="800"/>
              </a:spcBef>
              <a:spcAft>
                <a:spcPts val="0"/>
              </a:spcAft>
              <a:buSzPts val="2800"/>
              <a:buNone/>
            </a:pPr>
            <a:r>
              <a:t/>
            </a:r>
            <a:endParaRPr/>
          </a:p>
          <a:p>
            <a:pPr indent="-221800" lvl="0" marL="399600" rtl="0" algn="l">
              <a:lnSpc>
                <a:spcPct val="80000"/>
              </a:lnSpc>
              <a:spcBef>
                <a:spcPts val="800"/>
              </a:spcBef>
              <a:spcAft>
                <a:spcPts val="0"/>
              </a:spcAft>
              <a:buSzPts val="2800"/>
              <a:buNone/>
            </a:pPr>
            <a:r>
              <a:t/>
            </a:r>
            <a:endParaRPr/>
          </a:p>
        </p:txBody>
      </p:sp>
      <p:sp>
        <p:nvSpPr>
          <p:cNvPr id="66" name="Google Shape;66;p11"/>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Outline</a:t>
            </a:r>
            <a:endParaRPr>
              <a:solidFill>
                <a:srgbClr val="E69138"/>
              </a:solidFill>
            </a:endParaRPr>
          </a:p>
        </p:txBody>
      </p:sp>
      <p:sp>
        <p:nvSpPr>
          <p:cNvPr id="67" name="Google Shape;67;p11"/>
          <p:cNvSpPr txBox="1"/>
          <p:nvPr>
            <p:ph idx="12" type="sldNum"/>
          </p:nvPr>
        </p:nvSpPr>
        <p:spPr>
          <a:xfrm>
            <a:off x="11144253" y="6328447"/>
            <a:ext cx="663000" cy="474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68" name="Google Shape;68;p11"/>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69" name="Google Shape;69;p11"/>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AU" sz="1200"/>
              <a:t>Multi-modal Deep Reinforcement Learning for Robot Navigation</a:t>
            </a:r>
            <a:endParaRPr sz="1200"/>
          </a:p>
          <a:p>
            <a:pPr indent="0" lvl="0" marL="0" marR="0" rtl="0" algn="ctr">
              <a:spcBef>
                <a:spcPts val="0"/>
              </a:spcBef>
              <a:spcAft>
                <a:spcPts val="0"/>
              </a:spcAft>
              <a:buNone/>
            </a:pPr>
            <a:r>
              <a:t/>
            </a:r>
            <a:endParaRPr sz="1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8"/>
          <p:cNvSpPr txBox="1"/>
          <p:nvPr>
            <p:ph idx="4294967295" type="body"/>
          </p:nvPr>
        </p:nvSpPr>
        <p:spPr>
          <a:xfrm>
            <a:off x="480000" y="1371600"/>
            <a:ext cx="11232000" cy="4896000"/>
          </a:xfrm>
          <a:prstGeom prst="rect">
            <a:avLst/>
          </a:prstGeom>
          <a:noFill/>
          <a:ln>
            <a:noFill/>
          </a:ln>
        </p:spPr>
        <p:txBody>
          <a:bodyPr anchorCtr="0" anchor="t" bIns="45700" lIns="91425" spcFirstLastPara="1" rIns="91425" wrap="square" tIns="45700">
            <a:noAutofit/>
          </a:bodyPr>
          <a:lstStyle/>
          <a:p>
            <a:pPr indent="-221800" lvl="0" marL="399600" rtl="0" algn="l">
              <a:lnSpc>
                <a:spcPct val="80000"/>
              </a:lnSpc>
              <a:spcBef>
                <a:spcPts val="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Motivation and Question</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Basics and Definition</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Approach</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Discussion</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chemeClr val="dk1"/>
              </a:buClr>
              <a:buSzPts val="2800"/>
              <a:buChar char="▪"/>
            </a:pPr>
            <a:r>
              <a:rPr lang="en-AU"/>
              <a:t>Future Work</a:t>
            </a:r>
            <a:endParaRPr/>
          </a:p>
          <a:p>
            <a:pPr indent="-221800" lvl="0" marL="399600" rtl="0" algn="l">
              <a:lnSpc>
                <a:spcPct val="80000"/>
              </a:lnSpc>
              <a:spcBef>
                <a:spcPts val="800"/>
              </a:spcBef>
              <a:spcAft>
                <a:spcPts val="0"/>
              </a:spcAft>
              <a:buSzPts val="2800"/>
              <a:buNone/>
            </a:pPr>
            <a:r>
              <a:t/>
            </a:r>
            <a:endParaRPr/>
          </a:p>
          <a:p>
            <a:pPr indent="-221800" lvl="0" marL="399600" rtl="0" algn="l">
              <a:lnSpc>
                <a:spcPct val="80000"/>
              </a:lnSpc>
              <a:spcBef>
                <a:spcPts val="800"/>
              </a:spcBef>
              <a:spcAft>
                <a:spcPts val="0"/>
              </a:spcAft>
              <a:buSzPts val="2800"/>
              <a:buNone/>
            </a:pPr>
            <a:r>
              <a:t/>
            </a:r>
            <a:endParaRPr/>
          </a:p>
          <a:p>
            <a:pPr indent="-221800" lvl="0" marL="399600" rtl="0" algn="l">
              <a:lnSpc>
                <a:spcPct val="80000"/>
              </a:lnSpc>
              <a:spcBef>
                <a:spcPts val="800"/>
              </a:spcBef>
              <a:spcAft>
                <a:spcPts val="0"/>
              </a:spcAft>
              <a:buSzPts val="2800"/>
              <a:buNone/>
            </a:pPr>
            <a:r>
              <a:t/>
            </a:r>
            <a:endParaRPr/>
          </a:p>
          <a:p>
            <a:pPr indent="-221800" lvl="0" marL="399600" rtl="0" algn="l">
              <a:lnSpc>
                <a:spcPct val="80000"/>
              </a:lnSpc>
              <a:spcBef>
                <a:spcPts val="800"/>
              </a:spcBef>
              <a:spcAft>
                <a:spcPts val="0"/>
              </a:spcAft>
              <a:buSzPts val="2800"/>
              <a:buNone/>
            </a:pPr>
            <a:r>
              <a:t/>
            </a:r>
            <a:endParaRPr/>
          </a:p>
        </p:txBody>
      </p:sp>
      <p:sp>
        <p:nvSpPr>
          <p:cNvPr id="351" name="Google Shape;351;p38"/>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Outline</a:t>
            </a:r>
            <a:endParaRPr>
              <a:solidFill>
                <a:srgbClr val="E69138"/>
              </a:solidFill>
            </a:endParaRPr>
          </a:p>
        </p:txBody>
      </p:sp>
      <p:sp>
        <p:nvSpPr>
          <p:cNvPr id="352" name="Google Shape;352;p38"/>
          <p:cNvSpPr txBox="1"/>
          <p:nvPr>
            <p:ph idx="12" type="sldNum"/>
          </p:nvPr>
        </p:nvSpPr>
        <p:spPr>
          <a:xfrm>
            <a:off x="11144253" y="6328447"/>
            <a:ext cx="663000" cy="474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353" name="Google Shape;353;p38"/>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354" name="Google Shape;354;p38"/>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Multi-modal Deep Reinforcement Learning for Robot Navigation</a:t>
            </a:r>
            <a:endParaRPr sz="1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9"/>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Future Work</a:t>
            </a:r>
            <a:endParaRPr>
              <a:solidFill>
                <a:srgbClr val="E69138"/>
              </a:solidFill>
            </a:endParaRPr>
          </a:p>
        </p:txBody>
      </p:sp>
      <p:sp>
        <p:nvSpPr>
          <p:cNvPr id="361" name="Google Shape;361;p39"/>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362" name="Google Shape;362;p39"/>
          <p:cNvSpPr txBox="1"/>
          <p:nvPr>
            <p:ph idx="1" type="body"/>
          </p:nvPr>
        </p:nvSpPr>
        <p:spPr>
          <a:xfrm>
            <a:off x="480000" y="1371600"/>
            <a:ext cx="10473900" cy="4896000"/>
          </a:xfrm>
          <a:prstGeom prst="rect">
            <a:avLst/>
          </a:prstGeom>
        </p:spPr>
        <p:txBody>
          <a:bodyPr anchorCtr="0" anchor="t" bIns="45700" lIns="91425" spcFirstLastPara="1" rIns="91425" wrap="square" tIns="45700">
            <a:noAutofit/>
          </a:bodyPr>
          <a:lstStyle/>
          <a:p>
            <a:pPr indent="-406400" lvl="0" marL="457200" rtl="0" algn="l">
              <a:lnSpc>
                <a:spcPct val="115000"/>
              </a:lnSpc>
              <a:spcBef>
                <a:spcPts val="800"/>
              </a:spcBef>
              <a:spcAft>
                <a:spcPts val="0"/>
              </a:spcAft>
              <a:buSzPts val="2800"/>
              <a:buChar char="▪"/>
            </a:pPr>
            <a:r>
              <a:rPr lang="en-AU"/>
              <a:t>General Architecture</a:t>
            </a:r>
            <a:endParaRPr/>
          </a:p>
          <a:p>
            <a:pPr indent="-391160" lvl="1" marL="914400" rtl="0" algn="l">
              <a:lnSpc>
                <a:spcPct val="115000"/>
              </a:lnSpc>
              <a:spcBef>
                <a:spcPts val="800"/>
              </a:spcBef>
              <a:spcAft>
                <a:spcPts val="0"/>
              </a:spcAft>
              <a:buSzPts val="2560"/>
              <a:buChar char="•"/>
            </a:pPr>
            <a:r>
              <a:rPr lang="en-AU" sz="2200"/>
              <a:t>Stick to the overall MMDRL architecture</a:t>
            </a:r>
            <a:endParaRPr sz="2200"/>
          </a:p>
          <a:p>
            <a:pPr indent="0" lvl="0" marL="914400" rtl="0" algn="l">
              <a:lnSpc>
                <a:spcPct val="115000"/>
              </a:lnSpc>
              <a:spcBef>
                <a:spcPts val="800"/>
              </a:spcBef>
              <a:spcAft>
                <a:spcPts val="0"/>
              </a:spcAft>
              <a:buNone/>
            </a:pPr>
            <a:r>
              <a:t/>
            </a:r>
            <a:endParaRPr sz="2200"/>
          </a:p>
          <a:p>
            <a:pPr indent="0" lvl="0" marL="0" rtl="0" algn="l">
              <a:lnSpc>
                <a:spcPct val="115000"/>
              </a:lnSpc>
              <a:spcBef>
                <a:spcPts val="800"/>
              </a:spcBef>
              <a:spcAft>
                <a:spcPts val="0"/>
              </a:spcAft>
              <a:buNone/>
            </a:pPr>
            <a:r>
              <a:t/>
            </a:r>
            <a:endParaRPr sz="2200"/>
          </a:p>
          <a:p>
            <a:pPr indent="-406400" lvl="0" marL="457200" rtl="0" algn="l">
              <a:lnSpc>
                <a:spcPct val="115000"/>
              </a:lnSpc>
              <a:spcBef>
                <a:spcPts val="0"/>
              </a:spcBef>
              <a:spcAft>
                <a:spcPts val="0"/>
              </a:spcAft>
              <a:buSzPts val="2800"/>
              <a:buChar char="▪"/>
            </a:pPr>
            <a:r>
              <a:rPr lang="en-AU"/>
              <a:t>Loss function for training</a:t>
            </a:r>
            <a:endParaRPr/>
          </a:p>
          <a:p>
            <a:pPr indent="-391160" lvl="1" marL="914400" rtl="0" algn="l">
              <a:lnSpc>
                <a:spcPct val="115000"/>
              </a:lnSpc>
              <a:spcBef>
                <a:spcPts val="0"/>
              </a:spcBef>
              <a:spcAft>
                <a:spcPts val="0"/>
              </a:spcAft>
              <a:buSzPts val="2560"/>
              <a:buChar char="•"/>
            </a:pPr>
            <a:r>
              <a:rPr lang="en-AU" sz="2200"/>
              <a:t>Use one for every component/subtask in the network</a:t>
            </a:r>
            <a:endParaRPr sz="2200"/>
          </a:p>
          <a:p>
            <a:pPr indent="0" lvl="0" marL="914400" rtl="0" algn="l">
              <a:lnSpc>
                <a:spcPct val="115000"/>
              </a:lnSpc>
              <a:spcBef>
                <a:spcPts val="0"/>
              </a:spcBef>
              <a:spcAft>
                <a:spcPts val="0"/>
              </a:spcAft>
              <a:buNone/>
            </a:pPr>
            <a:r>
              <a:t/>
            </a:r>
            <a:endParaRPr sz="2200"/>
          </a:p>
          <a:p>
            <a:pPr indent="0" lvl="0" marL="457200" rtl="0" algn="l">
              <a:lnSpc>
                <a:spcPct val="115000"/>
              </a:lnSpc>
              <a:spcBef>
                <a:spcPts val="0"/>
              </a:spcBef>
              <a:spcAft>
                <a:spcPts val="0"/>
              </a:spcAft>
              <a:buNone/>
            </a:pPr>
            <a:r>
              <a:t/>
            </a:r>
            <a:endParaRPr sz="2200"/>
          </a:p>
        </p:txBody>
      </p:sp>
      <p:sp>
        <p:nvSpPr>
          <p:cNvPr id="363" name="Google Shape;363;p39"/>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364" name="Google Shape;364;p39"/>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Multi-modal Deep Reinforcement Learning for Robot Navigation</a:t>
            </a:r>
            <a:endParaRPr sz="1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0"/>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Future Work</a:t>
            </a:r>
            <a:endParaRPr>
              <a:solidFill>
                <a:srgbClr val="E69138"/>
              </a:solidFill>
            </a:endParaRPr>
          </a:p>
        </p:txBody>
      </p:sp>
      <p:sp>
        <p:nvSpPr>
          <p:cNvPr id="371" name="Google Shape;371;p40"/>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372" name="Google Shape;372;p40"/>
          <p:cNvSpPr txBox="1"/>
          <p:nvPr>
            <p:ph idx="1" type="body"/>
          </p:nvPr>
        </p:nvSpPr>
        <p:spPr>
          <a:xfrm>
            <a:off x="480000" y="1371600"/>
            <a:ext cx="10473900" cy="4896000"/>
          </a:xfrm>
          <a:prstGeom prst="rect">
            <a:avLst/>
          </a:prstGeom>
        </p:spPr>
        <p:txBody>
          <a:bodyPr anchorCtr="0" anchor="t" bIns="45700" lIns="91425" spcFirstLastPara="1" rIns="91425" wrap="square" tIns="45700">
            <a:noAutofit/>
          </a:bodyPr>
          <a:lstStyle/>
          <a:p>
            <a:pPr indent="-406400" lvl="0" marL="457200" rtl="0" algn="l">
              <a:lnSpc>
                <a:spcPct val="115000"/>
              </a:lnSpc>
              <a:spcBef>
                <a:spcPts val="0"/>
              </a:spcBef>
              <a:spcAft>
                <a:spcPts val="0"/>
              </a:spcAft>
              <a:buSzPts val="2800"/>
              <a:buChar char="▪"/>
            </a:pPr>
            <a:r>
              <a:rPr lang="en-AU"/>
              <a:t>Reward function</a:t>
            </a:r>
            <a:endParaRPr/>
          </a:p>
          <a:p>
            <a:pPr indent="-391160" lvl="1" marL="914400" rtl="0" algn="l">
              <a:lnSpc>
                <a:spcPct val="115000"/>
              </a:lnSpc>
              <a:spcBef>
                <a:spcPts val="0"/>
              </a:spcBef>
              <a:spcAft>
                <a:spcPts val="0"/>
              </a:spcAft>
              <a:buSzPts val="2560"/>
              <a:buChar char="•"/>
            </a:pPr>
            <a:r>
              <a:rPr lang="en-AU" sz="2200"/>
              <a:t>Prioritized and assigned based on the relevance to agent’s progress</a:t>
            </a:r>
            <a:endParaRPr sz="2200"/>
          </a:p>
          <a:p>
            <a:pPr indent="0" lvl="0" marL="91440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406400" lvl="0" marL="457200" rtl="0" algn="l">
              <a:lnSpc>
                <a:spcPct val="115000"/>
              </a:lnSpc>
              <a:spcBef>
                <a:spcPts val="800"/>
              </a:spcBef>
              <a:spcAft>
                <a:spcPts val="0"/>
              </a:spcAft>
              <a:buSzPts val="2800"/>
              <a:buChar char="▪"/>
            </a:pPr>
            <a:r>
              <a:rPr lang="en-AU"/>
              <a:t>Specificity &amp; Generalizability Balance</a:t>
            </a:r>
            <a:endParaRPr/>
          </a:p>
          <a:p>
            <a:pPr indent="-391160" lvl="1" marL="914400" rtl="0" algn="l">
              <a:lnSpc>
                <a:spcPct val="115000"/>
              </a:lnSpc>
              <a:spcBef>
                <a:spcPts val="800"/>
              </a:spcBef>
              <a:spcAft>
                <a:spcPts val="0"/>
              </a:spcAft>
              <a:buSzPts val="2560"/>
              <a:buChar char="•"/>
            </a:pPr>
            <a:r>
              <a:rPr lang="en-AU" sz="2200"/>
              <a:t>MMDRL can support different tasks without significant changes in architecture, but more computation with more features necessary which may slow the robot down</a:t>
            </a:r>
            <a:endParaRPr sz="2200"/>
          </a:p>
          <a:p>
            <a:pPr indent="0" lvl="0" marL="9144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sz="2200"/>
          </a:p>
        </p:txBody>
      </p:sp>
      <p:sp>
        <p:nvSpPr>
          <p:cNvPr id="373" name="Google Shape;373;p40"/>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374" name="Google Shape;374;p40"/>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Multi-modal Deep Reinforcement Learning for Robot Navigation</a:t>
            </a:r>
            <a:endParaRPr sz="1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1"/>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References</a:t>
            </a:r>
            <a:endParaRPr>
              <a:solidFill>
                <a:srgbClr val="E69138"/>
              </a:solidFill>
            </a:endParaRPr>
          </a:p>
        </p:txBody>
      </p:sp>
      <p:sp>
        <p:nvSpPr>
          <p:cNvPr id="381" name="Google Shape;381;p41"/>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382" name="Google Shape;382;p41"/>
          <p:cNvSpPr txBox="1"/>
          <p:nvPr>
            <p:ph idx="4294967295" type="body"/>
          </p:nvPr>
        </p:nvSpPr>
        <p:spPr>
          <a:xfrm>
            <a:off x="480000" y="1514750"/>
            <a:ext cx="11232000" cy="3232800"/>
          </a:xfrm>
          <a:prstGeom prst="rect">
            <a:avLst/>
          </a:prstGeom>
          <a:noFill/>
          <a:ln>
            <a:noFill/>
          </a:ln>
        </p:spPr>
        <p:txBody>
          <a:bodyPr anchorCtr="0" anchor="ctr" bIns="45700" lIns="91425" spcFirstLastPara="1" rIns="91425" wrap="square" tIns="45700">
            <a:noAutofit/>
          </a:bodyPr>
          <a:lstStyle/>
          <a:p>
            <a:pPr indent="-310700" lvl="0" marL="399600" rtl="0" algn="l">
              <a:spcBef>
                <a:spcPts val="800"/>
              </a:spcBef>
              <a:spcAft>
                <a:spcPts val="0"/>
              </a:spcAft>
              <a:buSzPts val="1400"/>
              <a:buAutoNum type="arabicPeriod"/>
            </a:pPr>
            <a:r>
              <a:rPr lang="en-AU" sz="1400"/>
              <a:t>Peixin  Chang  et  al.  “Robot  Sound  Interpretation:  Combining  Sight  and Sound in Learning-Based Control”. In:2020 IEEE/RSJ International Conference on Intelligent Robots and Systems (IROS). 2020, pp. 5580–5587.doi:10.1109/IROS45743.2020.9341196</a:t>
            </a:r>
            <a:endParaRPr sz="1400"/>
          </a:p>
          <a:p>
            <a:pPr indent="-310700" lvl="0" marL="399600" rtl="0" algn="l">
              <a:spcBef>
                <a:spcPts val="800"/>
              </a:spcBef>
              <a:spcAft>
                <a:spcPts val="0"/>
              </a:spcAft>
              <a:buSzPts val="1400"/>
              <a:buAutoNum type="arabicPeriod"/>
            </a:pPr>
            <a:r>
              <a:rPr lang="en-AU" sz="1400"/>
              <a:t>Changan Chen et al. “Soundspaces: Audio-visual navigation in 3d environments”.  In:Proceedings of the European Conference on Computer Vision(ECCV). Springer. 2020</a:t>
            </a:r>
            <a:endParaRPr sz="1400"/>
          </a:p>
          <a:p>
            <a:pPr indent="-310700" lvl="0" marL="399600" rtl="0" algn="l">
              <a:spcBef>
                <a:spcPts val="800"/>
              </a:spcBef>
              <a:spcAft>
                <a:spcPts val="0"/>
              </a:spcAft>
              <a:buSzPts val="1400"/>
              <a:buAutoNum type="arabicPeriod"/>
            </a:pPr>
            <a:r>
              <a:rPr lang="en-AU" sz="1400"/>
              <a:t>Xin Wang et al. “Vision-Language Navigation Policy Learning and Adapta-tion”. In:IEEE Transactions on Pattern Analysis and Machine Intelligence(2020), pp. 1–1.doi:10.1109/TPAMI.2020.2972281</a:t>
            </a:r>
            <a:endParaRPr sz="1400"/>
          </a:p>
          <a:p>
            <a:pPr indent="-310700" lvl="0" marL="399600" rtl="0" algn="l">
              <a:spcBef>
                <a:spcPts val="800"/>
              </a:spcBef>
              <a:spcAft>
                <a:spcPts val="0"/>
              </a:spcAft>
              <a:buSzPts val="1400"/>
              <a:buAutoNum type="arabicPeriod"/>
            </a:pPr>
            <a:r>
              <a:rPr lang="en-AU" sz="1400"/>
              <a:t>Image retrieved from https://miro.medium.com/max/ 700/1*qUFgGhSERoWAa08MV6AVCQ.jpeg</a:t>
            </a:r>
            <a:endParaRPr sz="1400"/>
          </a:p>
          <a:p>
            <a:pPr indent="-310700" lvl="0" marL="399600" rtl="0" algn="l">
              <a:spcBef>
                <a:spcPts val="800"/>
              </a:spcBef>
              <a:spcAft>
                <a:spcPts val="0"/>
              </a:spcAft>
              <a:buSzPts val="1400"/>
              <a:buAutoNum type="arabicPeriod"/>
            </a:pPr>
            <a:r>
              <a:rPr lang="en-AU" sz="1400"/>
              <a:t>Image retrieved from https://miro.medium.com/max/886/1*Tqibs5z0zCntcK6kCpziaA.png</a:t>
            </a:r>
            <a:endParaRPr sz="1400"/>
          </a:p>
          <a:p>
            <a:pPr indent="-310700" lvl="0" marL="399600" rtl="0" algn="l">
              <a:spcBef>
                <a:spcPts val="800"/>
              </a:spcBef>
              <a:spcAft>
                <a:spcPts val="0"/>
              </a:spcAft>
              <a:buSzPts val="1400"/>
              <a:buAutoNum type="arabicPeriod"/>
            </a:pPr>
            <a:r>
              <a:rPr lang="en-AU" sz="1400"/>
              <a:t>Image retrieved from https://www.researchgate.net/profile/Sagar_Dhungel2/publication/336637712/figure/fig2/AS:815162017730561@1571361178811/bAbi-tasks-1-to-10-3.ppm</a:t>
            </a:r>
            <a:endParaRPr sz="1400"/>
          </a:p>
          <a:p>
            <a:pPr indent="0" lvl="0" marL="399600" rtl="0" algn="l">
              <a:spcBef>
                <a:spcPts val="800"/>
              </a:spcBef>
              <a:spcAft>
                <a:spcPts val="0"/>
              </a:spcAft>
              <a:buNone/>
            </a:pPr>
            <a:r>
              <a:t/>
            </a:r>
            <a:endParaRPr sz="25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2"/>
          <p:cNvSpPr txBox="1"/>
          <p:nvPr>
            <p:ph idx="4294967295" type="body"/>
          </p:nvPr>
        </p:nvSpPr>
        <p:spPr>
          <a:xfrm>
            <a:off x="480000" y="1371600"/>
            <a:ext cx="11232000" cy="4896000"/>
          </a:xfrm>
          <a:prstGeom prst="rect">
            <a:avLst/>
          </a:prstGeom>
          <a:noFill/>
          <a:ln>
            <a:noFill/>
          </a:ln>
        </p:spPr>
        <p:txBody>
          <a:bodyPr anchorCtr="0" anchor="ctr" bIns="45700" lIns="91425" spcFirstLastPara="1" rIns="91425" wrap="square" tIns="45700">
            <a:noAutofit/>
          </a:bodyPr>
          <a:lstStyle/>
          <a:p>
            <a:pPr indent="-399600" lvl="0" marL="399600" rtl="0" algn="ctr">
              <a:spcBef>
                <a:spcPts val="0"/>
              </a:spcBef>
              <a:spcAft>
                <a:spcPts val="0"/>
              </a:spcAft>
              <a:buSzPts val="2800"/>
              <a:buFont typeface="Noto Sans Symbols"/>
              <a:buNone/>
            </a:pPr>
            <a:r>
              <a:t/>
            </a:r>
            <a:endParaRPr/>
          </a:p>
          <a:p>
            <a:pPr indent="-399600" lvl="0" marL="399600" rtl="0" algn="ctr">
              <a:spcBef>
                <a:spcPts val="800"/>
              </a:spcBef>
              <a:spcAft>
                <a:spcPts val="0"/>
              </a:spcAft>
              <a:buSzPts val="2800"/>
              <a:buFont typeface="Noto Sans Symbols"/>
              <a:buNone/>
            </a:pPr>
            <a:r>
              <a:rPr lang="en-AU"/>
              <a:t>Thank you for your attention.</a:t>
            </a:r>
            <a:endParaRPr/>
          </a:p>
          <a:p>
            <a:pPr indent="-399600" lvl="0" marL="399600" rtl="0" algn="ctr">
              <a:spcBef>
                <a:spcPts val="800"/>
              </a:spcBef>
              <a:spcAft>
                <a:spcPts val="0"/>
              </a:spcAft>
              <a:buSzPts val="2800"/>
              <a:buFont typeface="Noto Sans Symbols"/>
              <a:buNone/>
            </a:pPr>
            <a:r>
              <a:rPr lang="en-AU"/>
              <a:t>Any question?</a:t>
            </a:r>
            <a:endParaRPr/>
          </a:p>
          <a:p>
            <a:pPr indent="-399600" lvl="0" marL="399600" rtl="0" algn="ctr">
              <a:spcBef>
                <a:spcPts val="800"/>
              </a:spcBef>
              <a:spcAft>
                <a:spcPts val="0"/>
              </a:spcAft>
              <a:buSzPts val="2800"/>
              <a:buFont typeface="Noto Sans Symbols"/>
              <a:buNone/>
            </a:pPr>
            <a:r>
              <a:t/>
            </a:r>
            <a:endParaRPr/>
          </a:p>
          <a:p>
            <a:pPr indent="0" lvl="0" marL="0" rtl="0" algn="l">
              <a:spcBef>
                <a:spcPts val="800"/>
              </a:spcBef>
              <a:spcAft>
                <a:spcPts val="0"/>
              </a:spcAft>
              <a:buSzPts val="2800"/>
              <a:buFont typeface="Noto Sans Symbols"/>
              <a:buNone/>
            </a:pPr>
            <a:r>
              <a:t/>
            </a:r>
            <a:endParaRPr/>
          </a:p>
          <a:p>
            <a:pPr indent="0" lvl="0" marL="0" rtl="0" algn="l">
              <a:spcBef>
                <a:spcPts val="800"/>
              </a:spcBef>
              <a:spcAft>
                <a:spcPts val="0"/>
              </a:spcAft>
              <a:buNone/>
            </a:pPr>
            <a:r>
              <a:t/>
            </a:r>
            <a:endParaRPr sz="2700"/>
          </a:p>
        </p:txBody>
      </p:sp>
      <p:sp>
        <p:nvSpPr>
          <p:cNvPr id="388" name="Google Shape;388;p42"/>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The End</a:t>
            </a:r>
            <a:endParaRPr>
              <a:solidFill>
                <a:srgbClr val="E69138"/>
              </a:solidFill>
            </a:endParaRPr>
          </a:p>
        </p:txBody>
      </p:sp>
      <p:sp>
        <p:nvSpPr>
          <p:cNvPr id="389" name="Google Shape;389;p42"/>
          <p:cNvSpPr txBox="1"/>
          <p:nvPr>
            <p:ph idx="12" type="sldNum"/>
          </p:nvPr>
        </p:nvSpPr>
        <p:spPr>
          <a:xfrm>
            <a:off x="11144253" y="6328447"/>
            <a:ext cx="663000" cy="474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390" name="Google Shape;390;p42"/>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391" name="Google Shape;391;p42"/>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Multi-modal Deep Reinforcement Learning for Robot Navigation</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2"/>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Motivation: </a:t>
            </a:r>
            <a:r>
              <a:rPr lang="en-AU">
                <a:solidFill>
                  <a:srgbClr val="E69138"/>
                </a:solidFill>
              </a:rPr>
              <a:t>Humans Vs Robots</a:t>
            </a:r>
            <a:endParaRPr>
              <a:solidFill>
                <a:srgbClr val="E69138"/>
              </a:solidFill>
            </a:endParaRPr>
          </a:p>
        </p:txBody>
      </p:sp>
      <p:sp>
        <p:nvSpPr>
          <p:cNvPr id="76" name="Google Shape;76;p12"/>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77" name="Google Shape;77;p12"/>
          <p:cNvSpPr txBox="1"/>
          <p:nvPr>
            <p:ph idx="1" type="body"/>
          </p:nvPr>
        </p:nvSpPr>
        <p:spPr>
          <a:xfrm>
            <a:off x="5542200" y="1864175"/>
            <a:ext cx="6169800" cy="2590800"/>
          </a:xfrm>
          <a:prstGeom prst="rect">
            <a:avLst/>
          </a:prstGeom>
        </p:spPr>
        <p:txBody>
          <a:bodyPr anchorCtr="0" anchor="t" bIns="45700" lIns="91425" spcFirstLastPara="1" rIns="91425" wrap="square" tIns="45700">
            <a:noAutofit/>
          </a:bodyPr>
          <a:lstStyle/>
          <a:p>
            <a:pPr indent="-355600" lvl="0" marL="457200" rtl="0" algn="l">
              <a:spcBef>
                <a:spcPts val="800"/>
              </a:spcBef>
              <a:spcAft>
                <a:spcPts val="0"/>
              </a:spcAft>
              <a:buSzPts val="2000"/>
              <a:buChar char="▪"/>
            </a:pPr>
            <a:r>
              <a:rPr lang="en-AU" sz="2000"/>
              <a:t>Humans use multi-sensory </a:t>
            </a:r>
            <a:r>
              <a:rPr lang="en-AU" sz="2000"/>
              <a:t>experience for many tasks</a:t>
            </a:r>
            <a:br>
              <a:rPr lang="en-AU" sz="2000"/>
            </a:br>
            <a:endParaRPr sz="2000"/>
          </a:p>
          <a:p>
            <a:pPr indent="-355600" lvl="0" marL="457200" rtl="0" algn="l">
              <a:spcBef>
                <a:spcPts val="0"/>
              </a:spcBef>
              <a:spcAft>
                <a:spcPts val="0"/>
              </a:spcAft>
              <a:buSzPts val="2000"/>
              <a:buChar char="▪"/>
            </a:pPr>
            <a:r>
              <a:rPr lang="en-AU" sz="2000"/>
              <a:t>Robots use only one sense, usually ignorant to sound in the environment</a:t>
            </a:r>
            <a:endParaRPr sz="2000"/>
          </a:p>
          <a:p>
            <a:pPr indent="0" lvl="0" marL="914400" rtl="0" algn="l">
              <a:spcBef>
                <a:spcPts val="800"/>
              </a:spcBef>
              <a:spcAft>
                <a:spcPts val="0"/>
              </a:spcAft>
              <a:buNone/>
            </a:pPr>
            <a:r>
              <a:t/>
            </a:r>
            <a:endParaRPr sz="2000"/>
          </a:p>
          <a:p>
            <a:pPr indent="-355600" lvl="0" marL="457200" rtl="0" algn="l">
              <a:spcBef>
                <a:spcPts val="800"/>
              </a:spcBef>
              <a:spcAft>
                <a:spcPts val="0"/>
              </a:spcAft>
              <a:buSzPts val="2000"/>
              <a:buChar char="▪"/>
            </a:pPr>
            <a:r>
              <a:rPr lang="en-AU" sz="2000"/>
              <a:t>Multi-modal deep reinforcement learning to integrate multi-sensory information in robots</a:t>
            </a:r>
            <a:endParaRPr sz="2000"/>
          </a:p>
          <a:p>
            <a:pPr indent="0" lvl="0" marL="457200" rtl="0" algn="l">
              <a:spcBef>
                <a:spcPts val="800"/>
              </a:spcBef>
              <a:spcAft>
                <a:spcPts val="0"/>
              </a:spcAft>
              <a:buNone/>
            </a:pPr>
            <a:r>
              <a:t/>
            </a:r>
            <a:endParaRPr sz="2000"/>
          </a:p>
        </p:txBody>
      </p:sp>
      <p:sp>
        <p:nvSpPr>
          <p:cNvPr id="78" name="Google Shape;78;p12"/>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79" name="Google Shape;79;p12"/>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Multi-modal Deep Reinforcement Learning for Robot Navigation</a:t>
            </a:r>
            <a:endParaRPr sz="1200"/>
          </a:p>
        </p:txBody>
      </p:sp>
      <p:sp>
        <p:nvSpPr>
          <p:cNvPr id="80" name="Google Shape;80;p12"/>
          <p:cNvSpPr txBox="1"/>
          <p:nvPr/>
        </p:nvSpPr>
        <p:spPr>
          <a:xfrm>
            <a:off x="3222421" y="5357775"/>
            <a:ext cx="731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sz="1000" u="sng">
                <a:solidFill>
                  <a:schemeClr val="hlink"/>
                </a:solidFill>
                <a:hlinkClick r:id="rId3"/>
              </a:rPr>
              <a:t>Source</a:t>
            </a:r>
            <a:endParaRPr sz="1000"/>
          </a:p>
        </p:txBody>
      </p:sp>
      <p:pic>
        <p:nvPicPr>
          <p:cNvPr id="81" name="Google Shape;81;p12"/>
          <p:cNvPicPr preferRelativeResize="0"/>
          <p:nvPr/>
        </p:nvPicPr>
        <p:blipFill>
          <a:blip r:embed="rId4">
            <a:alphaModFix/>
          </a:blip>
          <a:stretch>
            <a:fillRect/>
          </a:stretch>
        </p:blipFill>
        <p:spPr>
          <a:xfrm>
            <a:off x="725400" y="1971864"/>
            <a:ext cx="3375325" cy="3375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idx="4294967295" type="body"/>
          </p:nvPr>
        </p:nvSpPr>
        <p:spPr>
          <a:xfrm>
            <a:off x="480000" y="1651200"/>
            <a:ext cx="11232000" cy="3966300"/>
          </a:xfrm>
          <a:prstGeom prst="rect">
            <a:avLst/>
          </a:prstGeom>
          <a:noFill/>
          <a:ln>
            <a:noFill/>
          </a:ln>
        </p:spPr>
        <p:txBody>
          <a:bodyPr anchorCtr="0" anchor="t" bIns="45700" lIns="91425" spcFirstLastPara="1" rIns="91425" wrap="square" tIns="45700">
            <a:noAutofit/>
          </a:bodyPr>
          <a:lstStyle/>
          <a:p>
            <a:pPr indent="-381000" lvl="0" marL="457200" rtl="0" algn="l">
              <a:spcBef>
                <a:spcPts val="800"/>
              </a:spcBef>
              <a:spcAft>
                <a:spcPts val="0"/>
              </a:spcAft>
              <a:buSzPts val="2400"/>
              <a:buChar char="▪"/>
            </a:pPr>
            <a:r>
              <a:rPr lang="en-AU" sz="2400"/>
              <a:t>Aim of Survey: </a:t>
            </a:r>
            <a:r>
              <a:rPr lang="en-AU" sz="2400"/>
              <a:t>O</a:t>
            </a:r>
            <a:r>
              <a:rPr lang="en-AU" sz="2400"/>
              <a:t>verview of the state-of-the-art Multi-Modal Deep Reinforcement learning (MMDRL) Approaches</a:t>
            </a:r>
            <a:br>
              <a:rPr lang="en-AU" sz="2400"/>
            </a:br>
            <a:endParaRPr sz="2400"/>
          </a:p>
          <a:p>
            <a:pPr indent="-381000" lvl="0" marL="457200" rtl="0" algn="l">
              <a:spcBef>
                <a:spcPts val="0"/>
              </a:spcBef>
              <a:spcAft>
                <a:spcPts val="0"/>
              </a:spcAft>
              <a:buSzPts val="2400"/>
              <a:buChar char="▪"/>
            </a:pPr>
            <a:r>
              <a:rPr lang="en-AU" sz="2400"/>
              <a:t>Task: Indoor robot navigation   </a:t>
            </a:r>
            <a:br>
              <a:rPr lang="en-AU" sz="2400"/>
            </a:br>
            <a:endParaRPr sz="2400"/>
          </a:p>
          <a:p>
            <a:pPr indent="-381000" lvl="0" marL="457200" rtl="0" algn="l">
              <a:spcBef>
                <a:spcPts val="0"/>
              </a:spcBef>
              <a:spcAft>
                <a:spcPts val="0"/>
              </a:spcAft>
              <a:buSzPts val="2400"/>
              <a:buChar char="▪"/>
            </a:pPr>
            <a:r>
              <a:rPr lang="en-AU" sz="2400"/>
              <a:t>Summary of approaches </a:t>
            </a:r>
            <a:endParaRPr sz="2400"/>
          </a:p>
          <a:p>
            <a:pPr indent="0" lvl="0" marL="0" rtl="0" algn="l">
              <a:spcBef>
                <a:spcPts val="800"/>
              </a:spcBef>
              <a:spcAft>
                <a:spcPts val="0"/>
              </a:spcAft>
              <a:buNone/>
            </a:pPr>
            <a:r>
              <a:t/>
            </a:r>
            <a:endParaRPr sz="1500"/>
          </a:p>
          <a:p>
            <a:pPr indent="-381000" lvl="0" marL="457200" rtl="0" algn="l">
              <a:spcBef>
                <a:spcPts val="800"/>
              </a:spcBef>
              <a:spcAft>
                <a:spcPts val="0"/>
              </a:spcAft>
              <a:buSzPts val="2400"/>
              <a:buChar char="▪"/>
            </a:pPr>
            <a:r>
              <a:rPr lang="en-AU" sz="2400"/>
              <a:t>Advantages and challenges faced in implementing MMDRL in robot control</a:t>
            </a:r>
            <a:br>
              <a:rPr lang="en-AU" sz="2400"/>
            </a:br>
            <a:endParaRPr sz="2400"/>
          </a:p>
          <a:p>
            <a:pPr indent="-381000" lvl="0" marL="457200" rtl="0" algn="l">
              <a:spcBef>
                <a:spcPts val="0"/>
              </a:spcBef>
              <a:spcAft>
                <a:spcPts val="0"/>
              </a:spcAft>
              <a:buSzPts val="2400"/>
              <a:buChar char="▪"/>
            </a:pPr>
            <a:r>
              <a:rPr lang="en-AU" sz="2400"/>
              <a:t>Recommendations</a:t>
            </a:r>
            <a:endParaRPr sz="2400"/>
          </a:p>
        </p:txBody>
      </p:sp>
      <p:sp>
        <p:nvSpPr>
          <p:cNvPr id="87" name="Google Shape;87;p13"/>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Motivation and Question</a:t>
            </a:r>
            <a:endParaRPr>
              <a:solidFill>
                <a:srgbClr val="E69138"/>
              </a:solidFill>
            </a:endParaRPr>
          </a:p>
        </p:txBody>
      </p:sp>
      <p:sp>
        <p:nvSpPr>
          <p:cNvPr id="88" name="Google Shape;88;p13"/>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89" name="Google Shape;89;p13"/>
          <p:cNvSpPr txBox="1"/>
          <p:nvPr>
            <p:ph idx="12" type="sldNum"/>
          </p:nvPr>
        </p:nvSpPr>
        <p:spPr>
          <a:xfrm>
            <a:off x="11144253" y="6328447"/>
            <a:ext cx="663000" cy="474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90" name="Google Shape;90;p13"/>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Multi-modal Deep Reinforcement Learning for Robot Navigation</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Indoor Robot Navigation</a:t>
            </a:r>
            <a:endParaRPr>
              <a:solidFill>
                <a:srgbClr val="E69138"/>
              </a:solidFill>
            </a:endParaRPr>
          </a:p>
        </p:txBody>
      </p:sp>
      <p:sp>
        <p:nvSpPr>
          <p:cNvPr id="97" name="Google Shape;97;p14"/>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98" name="Google Shape;98;p14"/>
          <p:cNvSpPr txBox="1"/>
          <p:nvPr>
            <p:ph idx="1" type="body"/>
          </p:nvPr>
        </p:nvSpPr>
        <p:spPr>
          <a:xfrm>
            <a:off x="480000" y="1371600"/>
            <a:ext cx="6108900" cy="4896000"/>
          </a:xfrm>
          <a:prstGeom prst="rect">
            <a:avLst/>
          </a:prstGeom>
        </p:spPr>
        <p:txBody>
          <a:bodyPr anchorCtr="0" anchor="t" bIns="45700" lIns="91425" spcFirstLastPara="1" rIns="91425" wrap="square" tIns="45700">
            <a:noAutofit/>
          </a:bodyPr>
          <a:lstStyle/>
          <a:p>
            <a:pPr indent="-368300" lvl="0" marL="457200" rtl="0" algn="l">
              <a:spcBef>
                <a:spcPts val="800"/>
              </a:spcBef>
              <a:spcAft>
                <a:spcPts val="0"/>
              </a:spcAft>
              <a:buSzPts val="2200"/>
              <a:buChar char="▪"/>
            </a:pPr>
            <a:r>
              <a:rPr lang="en-AU" sz="2200"/>
              <a:t>Used in</a:t>
            </a:r>
            <a:r>
              <a:rPr lang="en-AU" sz="2200"/>
              <a:t> households, warehouses, stores</a:t>
            </a:r>
            <a:br>
              <a:rPr lang="en-AU" sz="2200"/>
            </a:br>
            <a:endParaRPr sz="2200"/>
          </a:p>
          <a:p>
            <a:pPr indent="-368300" lvl="0" marL="457200" rtl="0" algn="l">
              <a:spcBef>
                <a:spcPts val="0"/>
              </a:spcBef>
              <a:spcAft>
                <a:spcPts val="0"/>
              </a:spcAft>
              <a:buSzPts val="2200"/>
              <a:buChar char="▪"/>
            </a:pPr>
            <a:r>
              <a:rPr lang="en-AU" sz="2200"/>
              <a:t>Limited space and often dynamic elements</a:t>
            </a:r>
            <a:br>
              <a:rPr lang="en-AU" sz="2200"/>
            </a:br>
            <a:endParaRPr sz="2200"/>
          </a:p>
          <a:p>
            <a:pPr indent="-368300" lvl="0" marL="457200" rtl="0" algn="l">
              <a:spcBef>
                <a:spcPts val="0"/>
              </a:spcBef>
              <a:spcAft>
                <a:spcPts val="0"/>
              </a:spcAft>
              <a:buSzPts val="2200"/>
              <a:buChar char="▪"/>
            </a:pPr>
            <a:r>
              <a:rPr lang="en-AU" sz="2200"/>
              <a:t>Navigation is crucial component, from start to goal location</a:t>
            </a:r>
            <a:br>
              <a:rPr lang="en-AU" sz="2200"/>
            </a:br>
            <a:endParaRPr sz="2200"/>
          </a:p>
          <a:p>
            <a:pPr indent="-368300" lvl="0" marL="457200" rtl="0" algn="l">
              <a:spcBef>
                <a:spcPts val="0"/>
              </a:spcBef>
              <a:spcAft>
                <a:spcPts val="0"/>
              </a:spcAft>
              <a:buSzPts val="2200"/>
              <a:buChar char="▪"/>
            </a:pPr>
            <a:r>
              <a:rPr lang="en-AU" sz="2200"/>
              <a:t>Subtasks - Path Planning, Collision Prevention, Search Algorithm, and Map Building</a:t>
            </a:r>
            <a:br>
              <a:rPr lang="en-AU" sz="2200"/>
            </a:br>
            <a:endParaRPr sz="2200"/>
          </a:p>
          <a:p>
            <a:pPr indent="-368300" lvl="0" marL="457200" rtl="0" algn="l">
              <a:spcBef>
                <a:spcPts val="0"/>
              </a:spcBef>
              <a:spcAft>
                <a:spcPts val="0"/>
              </a:spcAft>
              <a:buSzPts val="2200"/>
              <a:buChar char="▪"/>
            </a:pPr>
            <a:r>
              <a:rPr lang="en-AU" sz="2200"/>
              <a:t>Understand environment by using sight, sound, and textual instructions</a:t>
            </a:r>
            <a:endParaRPr sz="2200"/>
          </a:p>
        </p:txBody>
      </p:sp>
      <p:sp>
        <p:nvSpPr>
          <p:cNvPr id="99" name="Google Shape;99;p14"/>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100" name="Google Shape;100;p14"/>
          <p:cNvSpPr txBox="1"/>
          <p:nvPr/>
        </p:nvSpPr>
        <p:spPr>
          <a:xfrm>
            <a:off x="10585800" y="5104475"/>
            <a:ext cx="112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u="sng">
                <a:solidFill>
                  <a:schemeClr val="hlink"/>
                </a:solidFill>
                <a:hlinkClick r:id="rId3"/>
              </a:rPr>
              <a:t>Source</a:t>
            </a:r>
            <a:endParaRPr/>
          </a:p>
        </p:txBody>
      </p:sp>
      <p:pic>
        <p:nvPicPr>
          <p:cNvPr id="101" name="Google Shape;101;p14"/>
          <p:cNvPicPr preferRelativeResize="0"/>
          <p:nvPr/>
        </p:nvPicPr>
        <p:blipFill>
          <a:blip r:embed="rId4">
            <a:alphaModFix/>
          </a:blip>
          <a:stretch>
            <a:fillRect/>
          </a:stretch>
        </p:blipFill>
        <p:spPr>
          <a:xfrm>
            <a:off x="7398700" y="2005225"/>
            <a:ext cx="4132325" cy="3099249"/>
          </a:xfrm>
          <a:prstGeom prst="rect">
            <a:avLst/>
          </a:prstGeom>
          <a:noFill/>
          <a:ln>
            <a:noFill/>
          </a:ln>
        </p:spPr>
      </p:pic>
      <p:sp>
        <p:nvSpPr>
          <p:cNvPr id="102" name="Google Shape;102;p14"/>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Multi-modal Deep Reinforcement Learning for Robot Navigation</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idx="4294967295" type="body"/>
          </p:nvPr>
        </p:nvSpPr>
        <p:spPr>
          <a:xfrm>
            <a:off x="480000" y="833025"/>
            <a:ext cx="11232000" cy="4896000"/>
          </a:xfrm>
          <a:prstGeom prst="rect">
            <a:avLst/>
          </a:prstGeom>
          <a:noFill/>
          <a:ln>
            <a:noFill/>
          </a:ln>
        </p:spPr>
        <p:txBody>
          <a:bodyPr anchorCtr="0" anchor="t" bIns="45700" lIns="91425" spcFirstLastPara="1" rIns="91425" wrap="square" tIns="45700">
            <a:noAutofit/>
          </a:bodyPr>
          <a:lstStyle/>
          <a:p>
            <a:pPr indent="-221800" lvl="0" marL="399600" rtl="0" algn="l">
              <a:lnSpc>
                <a:spcPct val="80000"/>
              </a:lnSpc>
              <a:spcBef>
                <a:spcPts val="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Motivation and Question</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000000"/>
              </a:buClr>
              <a:buSzPts val="2800"/>
              <a:buChar char="▪"/>
            </a:pPr>
            <a:r>
              <a:rPr lang="en-AU">
                <a:solidFill>
                  <a:srgbClr val="000000"/>
                </a:solidFill>
              </a:rPr>
              <a:t>Basics and Definition</a:t>
            </a:r>
            <a:endParaRPr>
              <a:solidFill>
                <a:srgbClr val="000000"/>
              </a:solidFill>
            </a:endParaRPr>
          </a:p>
          <a:p>
            <a:pPr indent="-309599" lvl="1" marL="842399" rtl="0" algn="l">
              <a:lnSpc>
                <a:spcPct val="80000"/>
              </a:lnSpc>
              <a:spcBef>
                <a:spcPts val="800"/>
              </a:spcBef>
              <a:spcAft>
                <a:spcPts val="0"/>
              </a:spcAft>
              <a:buClr>
                <a:srgbClr val="000000"/>
              </a:buClr>
              <a:buSzPts val="2760"/>
              <a:buChar char="•"/>
            </a:pPr>
            <a:r>
              <a:rPr lang="en-AU">
                <a:solidFill>
                  <a:srgbClr val="000000"/>
                </a:solidFill>
              </a:rPr>
              <a:t>Multi-modality</a:t>
            </a:r>
            <a:endParaRPr>
              <a:solidFill>
                <a:srgbClr val="000000"/>
              </a:solidFill>
            </a:endParaRPr>
          </a:p>
          <a:p>
            <a:pPr indent="-309599" lvl="1" marL="842399" rtl="0" algn="l">
              <a:lnSpc>
                <a:spcPct val="80000"/>
              </a:lnSpc>
              <a:spcBef>
                <a:spcPts val="800"/>
              </a:spcBef>
              <a:spcAft>
                <a:spcPts val="0"/>
              </a:spcAft>
              <a:buClr>
                <a:srgbClr val="000000"/>
              </a:buClr>
              <a:buSzPts val="2760"/>
              <a:buChar char="•"/>
            </a:pPr>
            <a:r>
              <a:rPr lang="en-AU">
                <a:solidFill>
                  <a:srgbClr val="000000"/>
                </a:solidFill>
              </a:rPr>
              <a:t>Reinforcement Learning</a:t>
            </a:r>
            <a:endParaRPr>
              <a:solidFill>
                <a:srgbClr val="000000"/>
              </a:solidFill>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Approach</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Discussion</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Future Work</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221800" lvl="0" marL="399600" rtl="0" algn="l">
              <a:lnSpc>
                <a:spcPct val="80000"/>
              </a:lnSpc>
              <a:spcBef>
                <a:spcPts val="800"/>
              </a:spcBef>
              <a:spcAft>
                <a:spcPts val="0"/>
              </a:spcAft>
              <a:buSzPts val="2800"/>
              <a:buNone/>
            </a:pPr>
            <a:r>
              <a:t/>
            </a:r>
            <a:endParaRPr/>
          </a:p>
          <a:p>
            <a:pPr indent="-221800" lvl="0" marL="399600" rtl="0" algn="l">
              <a:lnSpc>
                <a:spcPct val="80000"/>
              </a:lnSpc>
              <a:spcBef>
                <a:spcPts val="800"/>
              </a:spcBef>
              <a:spcAft>
                <a:spcPts val="0"/>
              </a:spcAft>
              <a:buSzPts val="2800"/>
              <a:buNone/>
            </a:pPr>
            <a:r>
              <a:t/>
            </a:r>
            <a:endParaRPr/>
          </a:p>
          <a:p>
            <a:pPr indent="-221800" lvl="0" marL="399600" rtl="0" algn="l">
              <a:lnSpc>
                <a:spcPct val="80000"/>
              </a:lnSpc>
              <a:spcBef>
                <a:spcPts val="800"/>
              </a:spcBef>
              <a:spcAft>
                <a:spcPts val="0"/>
              </a:spcAft>
              <a:buSzPts val="2800"/>
              <a:buNone/>
            </a:pPr>
            <a:r>
              <a:t/>
            </a:r>
            <a:endParaRPr/>
          </a:p>
        </p:txBody>
      </p:sp>
      <p:sp>
        <p:nvSpPr>
          <p:cNvPr id="108" name="Google Shape;108;p15"/>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Outline</a:t>
            </a:r>
            <a:endParaRPr>
              <a:solidFill>
                <a:srgbClr val="E69138"/>
              </a:solidFill>
            </a:endParaRPr>
          </a:p>
        </p:txBody>
      </p:sp>
      <p:sp>
        <p:nvSpPr>
          <p:cNvPr id="109" name="Google Shape;109;p15"/>
          <p:cNvSpPr txBox="1"/>
          <p:nvPr>
            <p:ph idx="12" type="sldNum"/>
          </p:nvPr>
        </p:nvSpPr>
        <p:spPr>
          <a:xfrm>
            <a:off x="11144253" y="6328447"/>
            <a:ext cx="663000" cy="474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110" name="Google Shape;110;p15"/>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111" name="Google Shape;111;p15"/>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Multi-modal Deep Reinforcement Learning for Robot Navigation</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Multi-modality</a:t>
            </a:r>
            <a:endParaRPr>
              <a:solidFill>
                <a:srgbClr val="E69138"/>
              </a:solidFill>
            </a:endParaRPr>
          </a:p>
        </p:txBody>
      </p:sp>
      <p:sp>
        <p:nvSpPr>
          <p:cNvPr id="118" name="Google Shape;118;p16"/>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119" name="Google Shape;119;p16"/>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pic>
        <p:nvPicPr>
          <p:cNvPr id="120" name="Google Shape;120;p16"/>
          <p:cNvPicPr preferRelativeResize="0"/>
          <p:nvPr/>
        </p:nvPicPr>
        <p:blipFill>
          <a:blip r:embed="rId3">
            <a:alphaModFix/>
          </a:blip>
          <a:stretch>
            <a:fillRect/>
          </a:stretch>
        </p:blipFill>
        <p:spPr>
          <a:xfrm>
            <a:off x="7125600" y="1481575"/>
            <a:ext cx="4586400" cy="4586400"/>
          </a:xfrm>
          <a:prstGeom prst="rect">
            <a:avLst/>
          </a:prstGeom>
          <a:noFill/>
          <a:ln>
            <a:noFill/>
          </a:ln>
        </p:spPr>
      </p:pic>
      <p:sp>
        <p:nvSpPr>
          <p:cNvPr id="121" name="Google Shape;121;p16"/>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Multi-modal Deep Reinforcement Learning for Robot Navigation</a:t>
            </a:r>
            <a:endParaRPr sz="1200"/>
          </a:p>
        </p:txBody>
      </p:sp>
      <p:graphicFrame>
        <p:nvGraphicFramePr>
          <p:cNvPr id="122" name="Google Shape;122;p16"/>
          <p:cNvGraphicFramePr/>
          <p:nvPr/>
        </p:nvGraphicFramePr>
        <p:xfrm>
          <a:off x="574300" y="1481585"/>
          <a:ext cx="3000000" cy="3000000"/>
        </p:xfrm>
        <a:graphic>
          <a:graphicData uri="http://schemas.openxmlformats.org/drawingml/2006/table">
            <a:tbl>
              <a:tblPr>
                <a:noFill/>
                <a:tableStyleId>{ADFB2323-61A5-4C55-8A7D-B9C4C629E451}</a:tableStyleId>
              </a:tblPr>
              <a:tblGrid>
                <a:gridCol w="2094425"/>
                <a:gridCol w="2094425"/>
                <a:gridCol w="2094425"/>
              </a:tblGrid>
              <a:tr h="580350">
                <a:tc>
                  <a:txBody>
                    <a:bodyPr/>
                    <a:lstStyle/>
                    <a:p>
                      <a:pPr indent="0" lvl="0" marL="0" rtl="0" algn="l">
                        <a:spcBef>
                          <a:spcPts val="0"/>
                        </a:spcBef>
                        <a:spcAft>
                          <a:spcPts val="0"/>
                        </a:spcAft>
                        <a:buNone/>
                      </a:pPr>
                      <a:r>
                        <a:rPr b="1" lang="en-AU" sz="1800"/>
                        <a:t>Modality</a:t>
                      </a:r>
                      <a:endParaRPr b="1" sz="1800"/>
                    </a:p>
                  </a:txBody>
                  <a:tcPr marT="91425" marB="91425" marR="91425" marL="91425"/>
                </a:tc>
                <a:tc>
                  <a:txBody>
                    <a:bodyPr/>
                    <a:lstStyle/>
                    <a:p>
                      <a:pPr indent="0" lvl="0" marL="0" rtl="0" algn="l">
                        <a:spcBef>
                          <a:spcPts val="0"/>
                        </a:spcBef>
                        <a:spcAft>
                          <a:spcPts val="0"/>
                        </a:spcAft>
                        <a:buNone/>
                      </a:pPr>
                      <a:r>
                        <a:rPr b="1" lang="en-AU" sz="1800"/>
                        <a:t>Raw format</a:t>
                      </a:r>
                      <a:endParaRPr b="1" sz="1800"/>
                    </a:p>
                  </a:txBody>
                  <a:tcPr marT="91425" marB="91425" marR="91425" marL="91425"/>
                </a:tc>
                <a:tc>
                  <a:txBody>
                    <a:bodyPr/>
                    <a:lstStyle/>
                    <a:p>
                      <a:pPr indent="0" lvl="0" marL="0" rtl="0" algn="l">
                        <a:spcBef>
                          <a:spcPts val="0"/>
                        </a:spcBef>
                        <a:spcAft>
                          <a:spcPts val="0"/>
                        </a:spcAft>
                        <a:buNone/>
                      </a:pPr>
                      <a:r>
                        <a:rPr b="1" lang="en-AU" sz="1800"/>
                        <a:t>Format for DL</a:t>
                      </a:r>
                      <a:endParaRPr b="1" sz="1800"/>
                    </a:p>
                  </a:txBody>
                  <a:tcPr marT="91425" marB="91425" marR="91425" marL="91425"/>
                </a:tc>
              </a:tr>
              <a:tr h="1773500">
                <a:tc>
                  <a:txBody>
                    <a:bodyPr/>
                    <a:lstStyle/>
                    <a:p>
                      <a:pPr indent="0" lvl="0" marL="0" rtl="0" algn="l">
                        <a:spcBef>
                          <a:spcPts val="0"/>
                        </a:spcBef>
                        <a:spcAft>
                          <a:spcPts val="0"/>
                        </a:spcAft>
                        <a:buNone/>
                      </a:pPr>
                      <a:r>
                        <a:rPr lang="en-AU" sz="1800">
                          <a:solidFill>
                            <a:srgbClr val="FF0000"/>
                          </a:solidFill>
                        </a:rPr>
                        <a:t>Vision</a:t>
                      </a:r>
                      <a:endParaRPr sz="1800">
                        <a:solidFill>
                          <a:srgbClr val="FF0000"/>
                        </a:solidFill>
                      </a:endParaRPr>
                    </a:p>
                  </a:txBody>
                  <a:tcPr marT="91425" marB="91425" marR="91425" marL="91425"/>
                </a:tc>
                <a:tc>
                  <a:txBody>
                    <a:bodyPr/>
                    <a:lstStyle/>
                    <a:p>
                      <a:pPr indent="0" lvl="0" marL="0" rtl="0" algn="l">
                        <a:spcBef>
                          <a:spcPts val="0"/>
                        </a:spcBef>
                        <a:spcAft>
                          <a:spcPts val="0"/>
                        </a:spcAft>
                        <a:buNone/>
                      </a:pPr>
                      <a:r>
                        <a:rPr lang="en-AU" sz="1800"/>
                        <a:t>Images / Videos</a:t>
                      </a:r>
                      <a:endParaRPr sz="1800"/>
                    </a:p>
                  </a:txBody>
                  <a:tcPr marT="91425" marB="91425" marR="91425" marL="91425"/>
                </a:tc>
                <a:tc>
                  <a:txBody>
                    <a:bodyPr/>
                    <a:lstStyle/>
                    <a:p>
                      <a:pPr indent="0" lvl="0" marL="0" rtl="0" algn="l">
                        <a:spcBef>
                          <a:spcPts val="0"/>
                        </a:spcBef>
                        <a:spcAft>
                          <a:spcPts val="0"/>
                        </a:spcAft>
                        <a:buNone/>
                      </a:pPr>
                      <a:r>
                        <a:rPr lang="en-AU" sz="1800"/>
                        <a:t>Matrix of pixels, typically representing </a:t>
                      </a:r>
                      <a:r>
                        <a:rPr lang="en-AU" sz="1800"/>
                        <a:t>colour</a:t>
                      </a:r>
                      <a:r>
                        <a:rPr lang="en-AU" sz="1800"/>
                        <a:t> as RGB triplet</a:t>
                      </a:r>
                      <a:endParaRPr sz="1800"/>
                    </a:p>
                  </a:txBody>
                  <a:tcPr marT="91425" marB="91425" marR="91425" marL="91425"/>
                </a:tc>
              </a:tr>
              <a:tr h="1147550">
                <a:tc>
                  <a:txBody>
                    <a:bodyPr/>
                    <a:lstStyle/>
                    <a:p>
                      <a:pPr indent="0" lvl="0" marL="0" rtl="0" algn="l">
                        <a:spcBef>
                          <a:spcPts val="0"/>
                        </a:spcBef>
                        <a:spcAft>
                          <a:spcPts val="0"/>
                        </a:spcAft>
                        <a:buNone/>
                      </a:pPr>
                      <a:r>
                        <a:rPr lang="en-AU" sz="1800">
                          <a:solidFill>
                            <a:srgbClr val="FF0000"/>
                          </a:solidFill>
                        </a:rPr>
                        <a:t>Audio</a:t>
                      </a:r>
                      <a:endParaRPr sz="1800">
                        <a:solidFill>
                          <a:srgbClr val="FF0000"/>
                        </a:solidFill>
                      </a:endParaRPr>
                    </a:p>
                  </a:txBody>
                  <a:tcPr marT="91425" marB="91425" marR="91425" marL="91425"/>
                </a:tc>
                <a:tc>
                  <a:txBody>
                    <a:bodyPr/>
                    <a:lstStyle/>
                    <a:p>
                      <a:pPr indent="0" lvl="0" marL="0" rtl="0" algn="l">
                        <a:spcBef>
                          <a:spcPts val="0"/>
                        </a:spcBef>
                        <a:spcAft>
                          <a:spcPts val="0"/>
                        </a:spcAft>
                        <a:buNone/>
                      </a:pPr>
                      <a:r>
                        <a:rPr lang="en-AU" sz="1800"/>
                        <a:t>S</a:t>
                      </a:r>
                      <a:r>
                        <a:rPr lang="en-AU" sz="1800"/>
                        <a:t>peech, music, animal sounds, external sounds</a:t>
                      </a:r>
                      <a:endParaRPr sz="1800"/>
                    </a:p>
                  </a:txBody>
                  <a:tcPr marT="91425" marB="91425" marR="91425" marL="91425"/>
                </a:tc>
                <a:tc>
                  <a:txBody>
                    <a:bodyPr/>
                    <a:lstStyle/>
                    <a:p>
                      <a:pPr indent="0" lvl="0" marL="0" rtl="0" algn="l">
                        <a:spcBef>
                          <a:spcPts val="0"/>
                        </a:spcBef>
                        <a:spcAft>
                          <a:spcPts val="0"/>
                        </a:spcAft>
                        <a:buNone/>
                      </a:pPr>
                      <a:r>
                        <a:rPr lang="en-AU" sz="1800"/>
                        <a:t>Sound waves as </a:t>
                      </a:r>
                      <a:r>
                        <a:rPr lang="en-AU" sz="1800"/>
                        <a:t>spectrograms</a:t>
                      </a:r>
                      <a:endParaRPr sz="1800"/>
                    </a:p>
                  </a:txBody>
                  <a:tcPr marT="91425" marB="91425" marR="91425" marL="91425"/>
                </a:tc>
              </a:tr>
              <a:tr h="892475">
                <a:tc>
                  <a:txBody>
                    <a:bodyPr/>
                    <a:lstStyle/>
                    <a:p>
                      <a:pPr indent="0" lvl="0" marL="0" rtl="0" algn="l">
                        <a:spcBef>
                          <a:spcPts val="0"/>
                        </a:spcBef>
                        <a:spcAft>
                          <a:spcPts val="0"/>
                        </a:spcAft>
                        <a:buNone/>
                      </a:pPr>
                      <a:r>
                        <a:rPr lang="en-AU" sz="1800">
                          <a:solidFill>
                            <a:srgbClr val="FF0000"/>
                          </a:solidFill>
                        </a:rPr>
                        <a:t>Textual</a:t>
                      </a:r>
                      <a:endParaRPr sz="1800">
                        <a:solidFill>
                          <a:srgbClr val="FF0000"/>
                        </a:solidFill>
                      </a:endParaRPr>
                    </a:p>
                  </a:txBody>
                  <a:tcPr marT="91425" marB="91425" marR="91425" marL="91425"/>
                </a:tc>
                <a:tc>
                  <a:txBody>
                    <a:bodyPr/>
                    <a:lstStyle/>
                    <a:p>
                      <a:pPr indent="0" lvl="0" marL="0" rtl="0" algn="l">
                        <a:spcBef>
                          <a:spcPts val="0"/>
                        </a:spcBef>
                        <a:spcAft>
                          <a:spcPts val="0"/>
                        </a:spcAft>
                        <a:buNone/>
                      </a:pPr>
                      <a:r>
                        <a:rPr lang="en-AU" sz="1800"/>
                        <a:t>Series of characters</a:t>
                      </a:r>
                      <a:endParaRPr sz="1800"/>
                    </a:p>
                  </a:txBody>
                  <a:tcPr marT="91425" marB="91425" marR="91425" marL="91425"/>
                </a:tc>
                <a:tc>
                  <a:txBody>
                    <a:bodyPr/>
                    <a:lstStyle/>
                    <a:p>
                      <a:pPr indent="0" lvl="0" marL="0" rtl="0" algn="l">
                        <a:spcBef>
                          <a:spcPts val="0"/>
                        </a:spcBef>
                        <a:spcAft>
                          <a:spcPts val="0"/>
                        </a:spcAft>
                        <a:buNone/>
                      </a:pPr>
                      <a:r>
                        <a:rPr lang="en-AU" sz="1800"/>
                        <a:t>Word embeddings</a:t>
                      </a:r>
                      <a:endParaRPr sz="18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Reinforcement Learning</a:t>
            </a:r>
            <a:endParaRPr>
              <a:solidFill>
                <a:srgbClr val="E69138"/>
              </a:solidFill>
            </a:endParaRPr>
          </a:p>
        </p:txBody>
      </p:sp>
      <p:sp>
        <p:nvSpPr>
          <p:cNvPr id="129" name="Google Shape;129;p17"/>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130" name="Google Shape;130;p17"/>
          <p:cNvSpPr txBox="1"/>
          <p:nvPr>
            <p:ph idx="1" type="body"/>
          </p:nvPr>
        </p:nvSpPr>
        <p:spPr>
          <a:xfrm>
            <a:off x="480000" y="1381025"/>
            <a:ext cx="5660700" cy="4896000"/>
          </a:xfrm>
          <a:prstGeom prst="rect">
            <a:avLst/>
          </a:prstGeom>
        </p:spPr>
        <p:txBody>
          <a:bodyPr anchorCtr="0" anchor="t" bIns="45700" lIns="91425" spcFirstLastPara="1" rIns="91425" wrap="square" tIns="45700">
            <a:noAutofit/>
          </a:bodyPr>
          <a:lstStyle/>
          <a:p>
            <a:pPr indent="-361950" lvl="0" marL="457200" rtl="0" algn="l">
              <a:spcBef>
                <a:spcPts val="800"/>
              </a:spcBef>
              <a:spcAft>
                <a:spcPts val="0"/>
              </a:spcAft>
              <a:buSzPts val="2100"/>
              <a:buChar char="●"/>
            </a:pPr>
            <a:r>
              <a:rPr lang="en-AU" sz="2100"/>
              <a:t>How </a:t>
            </a:r>
            <a:r>
              <a:rPr lang="en-AU" sz="2100"/>
              <a:t>agents can learn in an interactive environment using feedback from its actions and experiences</a:t>
            </a:r>
            <a:br>
              <a:rPr lang="en-AU" sz="2100"/>
            </a:br>
            <a:endParaRPr sz="2100"/>
          </a:p>
          <a:p>
            <a:pPr indent="-361950" lvl="0" marL="457200" rtl="0" algn="l">
              <a:spcBef>
                <a:spcPts val="0"/>
              </a:spcBef>
              <a:spcAft>
                <a:spcPts val="0"/>
              </a:spcAft>
              <a:buSzPts val="2100"/>
              <a:buChar char="●"/>
            </a:pPr>
            <a:r>
              <a:rPr lang="en-AU" sz="2100"/>
              <a:t>Reward functions: how well agent is doing</a:t>
            </a:r>
            <a:br>
              <a:rPr lang="en-AU" sz="2100"/>
            </a:br>
            <a:endParaRPr sz="2100"/>
          </a:p>
          <a:p>
            <a:pPr indent="-361950" lvl="0" marL="457200" rtl="0" algn="l">
              <a:spcBef>
                <a:spcPts val="0"/>
              </a:spcBef>
              <a:spcAft>
                <a:spcPts val="0"/>
              </a:spcAft>
              <a:buSzPts val="2100"/>
              <a:buChar char="●"/>
            </a:pPr>
            <a:r>
              <a:rPr lang="en-AU" sz="2100"/>
              <a:t>Policies: actions the agent should take in a given state</a:t>
            </a:r>
            <a:endParaRPr sz="2100"/>
          </a:p>
        </p:txBody>
      </p:sp>
      <p:sp>
        <p:nvSpPr>
          <p:cNvPr id="131" name="Google Shape;131;p17"/>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pic>
        <p:nvPicPr>
          <p:cNvPr id="132" name="Google Shape;132;p17"/>
          <p:cNvPicPr preferRelativeResize="0"/>
          <p:nvPr/>
        </p:nvPicPr>
        <p:blipFill>
          <a:blip r:embed="rId3">
            <a:alphaModFix/>
          </a:blip>
          <a:stretch>
            <a:fillRect/>
          </a:stretch>
        </p:blipFill>
        <p:spPr>
          <a:xfrm>
            <a:off x="6584100" y="2370462"/>
            <a:ext cx="5127901" cy="2578116"/>
          </a:xfrm>
          <a:prstGeom prst="rect">
            <a:avLst/>
          </a:prstGeom>
          <a:noFill/>
          <a:ln>
            <a:noFill/>
          </a:ln>
        </p:spPr>
      </p:pic>
      <p:sp>
        <p:nvSpPr>
          <p:cNvPr id="133" name="Google Shape;133;p17"/>
          <p:cNvSpPr txBox="1"/>
          <p:nvPr/>
        </p:nvSpPr>
        <p:spPr>
          <a:xfrm>
            <a:off x="10404825" y="5104475"/>
            <a:ext cx="112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u="sng">
                <a:solidFill>
                  <a:schemeClr val="hlink"/>
                </a:solidFill>
                <a:hlinkClick r:id="rId4"/>
              </a:rPr>
              <a:t>Source</a:t>
            </a:r>
            <a:endParaRPr/>
          </a:p>
        </p:txBody>
      </p:sp>
      <p:sp>
        <p:nvSpPr>
          <p:cNvPr id="134" name="Google Shape;134;p17"/>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Multi-modal Deep Reinforcement Learning for Robot Navigation</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TM">
  <a:themeElements>
    <a:clrScheme name="1_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