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5" r:id="rId5"/>
    <p:sldId id="259" r:id="rId6"/>
    <p:sldId id="267"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E8DF7-EBE8-2E74-0947-85CEFD7AA4A9}" v="2052" dt="2025-02-24T02:13:27.654"/>
    <p1510:client id="{EA4EFA13-1628-0FC9-56D6-202C13C0752E}" v="4" dt="2025-02-24T02:22:30.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endix.com/blog/agile-software-development-lifecycle-st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Introductory Session in Agile Development</a:t>
            </a:r>
          </a:p>
        </p:txBody>
      </p:sp>
      <p:sp>
        <p:nvSpPr>
          <p:cNvPr id="3" name="Subtitle 2"/>
          <p:cNvSpPr>
            <a:spLocks noGrp="1"/>
          </p:cNvSpPr>
          <p:nvPr>
            <p:ph type="subTitle" idx="1"/>
          </p:nvPr>
        </p:nvSpPr>
        <p:spPr/>
        <p:txBody>
          <a:bodyPr vert="horz" lIns="91440" tIns="45720" rIns="91440" bIns="45720" rtlCol="0" anchor="t">
            <a:normAutofit/>
          </a:bodyPr>
          <a:lstStyle/>
          <a:p>
            <a:r>
              <a:rPr lang="en-US" sz="2000" dirty="0">
                <a:latin typeface="Times New Roman"/>
                <a:cs typeface="Times New Roman"/>
              </a:rPr>
              <a:t>Opal Singer</a:t>
            </a:r>
          </a:p>
          <a:p>
            <a:r>
              <a:rPr lang="en-US" sz="2000" dirty="0">
                <a:latin typeface="Times New Roman"/>
                <a:cs typeface="Times New Roman"/>
              </a:rPr>
              <a:t>CS-250 Software Development Lifecycles</a:t>
            </a:r>
          </a:p>
          <a:p>
            <a:r>
              <a:rPr lang="en-US" sz="2000" dirty="0">
                <a:latin typeface="Times New Roman"/>
                <a:cs typeface="Times New Roman"/>
              </a:rPr>
              <a:t>Tammy Morrison</a:t>
            </a:r>
          </a:p>
          <a:p>
            <a:r>
              <a:rPr lang="en-US" sz="2000" dirty="0">
                <a:latin typeface="Times New Roman"/>
                <a:cs typeface="Times New Roman"/>
              </a:rPr>
              <a:t>2/23/2025</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42A8-7A9F-AA90-87A5-BD822B98199F}"/>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AA20BCF4-A966-3043-A749-170D2B9065C1}"/>
              </a:ext>
            </a:extLst>
          </p:cNvPr>
          <p:cNvSpPr>
            <a:spLocks noGrp="1"/>
          </p:cNvSpPr>
          <p:nvPr>
            <p:ph idx="1"/>
          </p:nvPr>
        </p:nvSpPr>
        <p:spPr/>
        <p:txBody>
          <a:bodyPr vert="horz" lIns="91440" tIns="45720" rIns="91440" bIns="45720" rtlCol="0" anchor="t">
            <a:normAutofit/>
          </a:bodyPr>
          <a:lstStyle/>
          <a:p>
            <a:pPr marL="0" indent="0">
              <a:buNone/>
            </a:pPr>
            <a:endParaRPr lang="en-US" sz="2000" dirty="0"/>
          </a:p>
          <a:p>
            <a:r>
              <a:rPr lang="en-US" sz="2000" dirty="0">
                <a:ea typeface="+mn-lt"/>
                <a:cs typeface="+mn-lt"/>
              </a:rPr>
              <a:t>Charles G. Cobb (C.G.C), (2015), "The Project Manager's Guide to Mastering Agile : Principles and Practices for an Adaptive Approach", John Wiley &amp; Sons Inc</a:t>
            </a:r>
          </a:p>
          <a:p>
            <a:r>
              <a:rPr lang="en-US" sz="2000" dirty="0"/>
              <a:t>Maria DiCesare, (M,D), "</a:t>
            </a:r>
            <a:r>
              <a:rPr lang="en-US" sz="2000" dirty="0">
                <a:ea typeface="+mn-lt"/>
                <a:cs typeface="+mn-lt"/>
              </a:rPr>
              <a:t>The 5 Stages of the Agile Software Development Lifecycle</a:t>
            </a:r>
            <a:r>
              <a:rPr lang="en-US" sz="2000" dirty="0"/>
              <a:t>", "Mendix", </a:t>
            </a:r>
            <a:r>
              <a:rPr lang="en-US" sz="2000" dirty="0">
                <a:ea typeface="+mn-lt"/>
                <a:cs typeface="+mn-lt"/>
                <a:hlinkClick r:id="rId2"/>
              </a:rPr>
              <a:t>https://www.mendix.com/blog/agile-software-development-lifecycle-stages</a:t>
            </a:r>
            <a:endParaRPr lang="en-US" sz="2000">
              <a:ea typeface="+mn-lt"/>
              <a:cs typeface="+mn-lt"/>
            </a:endParaRPr>
          </a:p>
          <a:p>
            <a:endParaRPr lang="en-US" sz="2000" dirty="0"/>
          </a:p>
        </p:txBody>
      </p:sp>
    </p:spTree>
    <p:extLst>
      <p:ext uri="{BB962C8B-B14F-4D97-AF65-F5344CB8AC3E}">
        <p14:creationId xmlns:p14="http://schemas.microsoft.com/office/powerpoint/2010/main" val="144959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E724-059C-8631-959D-A53D8ABF64D8}"/>
              </a:ext>
            </a:extLst>
          </p:cNvPr>
          <p:cNvSpPr>
            <a:spLocks noGrp="1"/>
          </p:cNvSpPr>
          <p:nvPr>
            <p:ph type="title"/>
          </p:nvPr>
        </p:nvSpPr>
        <p:spPr/>
        <p:txBody>
          <a:bodyPr/>
          <a:lstStyle/>
          <a:p>
            <a:pPr algn="ctr"/>
            <a:r>
              <a:rPr lang="en-US" dirty="0"/>
              <a:t>Agile Roles</a:t>
            </a:r>
            <a:endParaRPr lang="en-US"/>
          </a:p>
        </p:txBody>
      </p:sp>
      <p:sp>
        <p:nvSpPr>
          <p:cNvPr id="3" name="Content Placeholder 2">
            <a:extLst>
              <a:ext uri="{FF2B5EF4-FFF2-40B4-BE49-F238E27FC236}">
                <a16:creationId xmlns:a16="http://schemas.microsoft.com/office/drawing/2014/main" id="{D56747E8-82B1-2F91-EF2B-1536A2179D9B}"/>
              </a:ext>
            </a:extLst>
          </p:cNvPr>
          <p:cNvSpPr>
            <a:spLocks noGrp="1"/>
          </p:cNvSpPr>
          <p:nvPr>
            <p:ph idx="1"/>
          </p:nvPr>
        </p:nvSpPr>
        <p:spPr/>
        <p:txBody>
          <a:bodyPr vert="horz" lIns="91440" tIns="45720" rIns="91440" bIns="45720" rtlCol="0" anchor="t">
            <a:normAutofit/>
          </a:bodyPr>
          <a:lstStyle/>
          <a:p>
            <a:r>
              <a:rPr lang="en-US" dirty="0"/>
              <a:t>The roles of employees in an agile system need to be well defined</a:t>
            </a:r>
          </a:p>
          <a:p>
            <a:r>
              <a:rPr lang="en-US" dirty="0"/>
              <a:t>Without proper understanding communications are broken</a:t>
            </a:r>
          </a:p>
          <a:p>
            <a:r>
              <a:rPr lang="en-US" dirty="0"/>
              <a:t>The main </a:t>
            </a:r>
            <a:r>
              <a:rPr lang="en-US" dirty="0" err="1"/>
              <a:t>agiles</a:t>
            </a:r>
            <a:r>
              <a:rPr lang="en-US" dirty="0"/>
              <a:t> roles</a:t>
            </a:r>
          </a:p>
          <a:p>
            <a:pPr lvl="1">
              <a:buFont typeface="Courier New" panose="020B0604020202020204" pitchFamily="34" charset="0"/>
              <a:buChar char="o"/>
            </a:pPr>
            <a:r>
              <a:rPr lang="en-US"/>
              <a:t>Scrum Master</a:t>
            </a:r>
          </a:p>
          <a:p>
            <a:pPr lvl="1">
              <a:buFont typeface="Courier New" panose="020B0604020202020204" pitchFamily="34" charset="0"/>
              <a:buChar char="o"/>
            </a:pPr>
            <a:r>
              <a:rPr lang="en-US" dirty="0"/>
              <a:t>Product Owner </a:t>
            </a:r>
          </a:p>
          <a:p>
            <a:pPr lvl="1">
              <a:buFont typeface="Courier New" panose="020B0604020202020204" pitchFamily="34" charset="0"/>
              <a:buChar char="o"/>
            </a:pPr>
            <a:r>
              <a:rPr lang="en-US" dirty="0"/>
              <a:t>Tester </a:t>
            </a:r>
          </a:p>
          <a:p>
            <a:pPr lvl="1">
              <a:buFont typeface="Courier New" panose="020B0604020202020204" pitchFamily="34" charset="0"/>
              <a:buChar char="o"/>
            </a:pPr>
            <a:r>
              <a:rPr lang="en-US" dirty="0"/>
              <a:t>Developer</a:t>
            </a:r>
          </a:p>
          <a:p>
            <a:endParaRPr lang="en-US" dirty="0"/>
          </a:p>
        </p:txBody>
      </p:sp>
    </p:spTree>
    <p:extLst>
      <p:ext uri="{BB962C8B-B14F-4D97-AF65-F5344CB8AC3E}">
        <p14:creationId xmlns:p14="http://schemas.microsoft.com/office/powerpoint/2010/main" val="319032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ED01-7581-568B-364C-94ACD44C8AF7}"/>
              </a:ext>
            </a:extLst>
          </p:cNvPr>
          <p:cNvSpPr>
            <a:spLocks noGrp="1"/>
          </p:cNvSpPr>
          <p:nvPr>
            <p:ph type="title"/>
          </p:nvPr>
        </p:nvSpPr>
        <p:spPr>
          <a:xfrm>
            <a:off x="838200" y="365125"/>
            <a:ext cx="4981575" cy="1335088"/>
          </a:xfrm>
        </p:spPr>
        <p:txBody>
          <a:bodyPr/>
          <a:lstStyle/>
          <a:p>
            <a:r>
              <a:rPr lang="en-US" dirty="0"/>
              <a:t>Product Owner</a:t>
            </a:r>
          </a:p>
        </p:txBody>
      </p:sp>
      <p:sp>
        <p:nvSpPr>
          <p:cNvPr id="3" name="Content Placeholder 2">
            <a:extLst>
              <a:ext uri="{FF2B5EF4-FFF2-40B4-BE49-F238E27FC236}">
                <a16:creationId xmlns:a16="http://schemas.microsoft.com/office/drawing/2014/main" id="{FBE0409B-B238-EEFD-7BC5-746650CA6185}"/>
              </a:ext>
            </a:extLst>
          </p:cNvPr>
          <p:cNvSpPr>
            <a:spLocks noGrp="1"/>
          </p:cNvSpPr>
          <p:nvPr>
            <p:ph idx="1"/>
          </p:nvPr>
        </p:nvSpPr>
        <p:spPr>
          <a:xfrm>
            <a:off x="838200" y="1825625"/>
            <a:ext cx="4975981" cy="4351338"/>
          </a:xfrm>
        </p:spPr>
        <p:txBody>
          <a:bodyPr vert="horz" lIns="91440" tIns="45720" rIns="91440" bIns="45720" rtlCol="0" anchor="t">
            <a:normAutofit/>
          </a:bodyPr>
          <a:lstStyle/>
          <a:p>
            <a:r>
              <a:rPr lang="en-US" dirty="0"/>
              <a:t>Interacts directly with The customer and potential users</a:t>
            </a:r>
          </a:p>
          <a:p>
            <a:r>
              <a:rPr lang="en-US"/>
              <a:t>Helps create user stories and define important sprint goals around customers needs</a:t>
            </a:r>
          </a:p>
          <a:p>
            <a:r>
              <a:rPr lang="en-US" dirty="0"/>
              <a:t>Helps lead standups in order to maintain customer involvement</a:t>
            </a:r>
          </a:p>
        </p:txBody>
      </p:sp>
      <p:sp>
        <p:nvSpPr>
          <p:cNvPr id="5" name="Title 1">
            <a:extLst>
              <a:ext uri="{FF2B5EF4-FFF2-40B4-BE49-F238E27FC236}">
                <a16:creationId xmlns:a16="http://schemas.microsoft.com/office/drawing/2014/main" id="{B9165B52-224A-D03D-6D0F-BD1BC15400DF}"/>
              </a:ext>
            </a:extLst>
          </p:cNvPr>
          <p:cNvSpPr txBox="1">
            <a:spLocks/>
          </p:cNvSpPr>
          <p:nvPr/>
        </p:nvSpPr>
        <p:spPr>
          <a:xfrm>
            <a:off x="6096000" y="365125"/>
            <a:ext cx="4981575" cy="1335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Scrum Master</a:t>
            </a:r>
          </a:p>
        </p:txBody>
      </p:sp>
      <p:sp>
        <p:nvSpPr>
          <p:cNvPr id="7" name="Content Placeholder 2">
            <a:extLst>
              <a:ext uri="{FF2B5EF4-FFF2-40B4-BE49-F238E27FC236}">
                <a16:creationId xmlns:a16="http://schemas.microsoft.com/office/drawing/2014/main" id="{0DEBF0EB-4284-A7D8-2061-18B035DCB09B}"/>
              </a:ext>
            </a:extLst>
          </p:cNvPr>
          <p:cNvSpPr txBox="1">
            <a:spLocks/>
          </p:cNvSpPr>
          <p:nvPr/>
        </p:nvSpPr>
        <p:spPr>
          <a:xfrm>
            <a:off x="6094790" y="1711930"/>
            <a:ext cx="4975981"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Organized scrums events </a:t>
            </a:r>
          </a:p>
          <a:p>
            <a:r>
              <a:rPr lang="en-US" dirty="0"/>
              <a:t>Leads standup meetings</a:t>
            </a:r>
          </a:p>
          <a:p>
            <a:r>
              <a:rPr lang="en-US" dirty="0"/>
              <a:t>Leads sprint retrospectives that lead the team to better understanding what system can be improved.</a:t>
            </a:r>
          </a:p>
          <a:p>
            <a:r>
              <a:rPr lang="en-US" dirty="0"/>
              <a:t>Helps break roadblocks that stop development through careful observation of user story progress. </a:t>
            </a:r>
          </a:p>
        </p:txBody>
      </p:sp>
    </p:spTree>
    <p:extLst>
      <p:ext uri="{BB962C8B-B14F-4D97-AF65-F5344CB8AC3E}">
        <p14:creationId xmlns:p14="http://schemas.microsoft.com/office/powerpoint/2010/main" val="428841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CCE31-F73A-9217-92F0-8176B4898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2F9A7-33DC-E729-8E76-44D3E082493A}"/>
              </a:ext>
            </a:extLst>
          </p:cNvPr>
          <p:cNvSpPr>
            <a:spLocks noGrp="1"/>
          </p:cNvSpPr>
          <p:nvPr>
            <p:ph type="title"/>
          </p:nvPr>
        </p:nvSpPr>
        <p:spPr>
          <a:xfrm>
            <a:off x="838200" y="365125"/>
            <a:ext cx="4981575" cy="1335088"/>
          </a:xfrm>
        </p:spPr>
        <p:txBody>
          <a:bodyPr/>
          <a:lstStyle/>
          <a:p>
            <a:r>
              <a:rPr lang="en-US" dirty="0"/>
              <a:t>Developer</a:t>
            </a:r>
          </a:p>
        </p:txBody>
      </p:sp>
      <p:sp>
        <p:nvSpPr>
          <p:cNvPr id="3" name="Content Placeholder 2">
            <a:extLst>
              <a:ext uri="{FF2B5EF4-FFF2-40B4-BE49-F238E27FC236}">
                <a16:creationId xmlns:a16="http://schemas.microsoft.com/office/drawing/2014/main" id="{FC850824-E8C7-81E6-36B9-4DB9FB551579}"/>
              </a:ext>
            </a:extLst>
          </p:cNvPr>
          <p:cNvSpPr>
            <a:spLocks noGrp="1"/>
          </p:cNvSpPr>
          <p:nvPr>
            <p:ph idx="1"/>
          </p:nvPr>
        </p:nvSpPr>
        <p:spPr>
          <a:xfrm>
            <a:off x="838200" y="1825625"/>
            <a:ext cx="4975981" cy="4351338"/>
          </a:xfrm>
        </p:spPr>
        <p:txBody>
          <a:bodyPr vert="horz" lIns="91440" tIns="45720" rIns="91440" bIns="45720" rtlCol="0" anchor="t">
            <a:normAutofit/>
          </a:bodyPr>
          <a:lstStyle/>
          <a:p>
            <a:r>
              <a:rPr lang="en-US"/>
              <a:t>Develops Software</a:t>
            </a:r>
          </a:p>
          <a:p>
            <a:r>
              <a:rPr lang="en-US" dirty="0"/>
              <a:t> Works directly with Tester to create systems and features</a:t>
            </a:r>
          </a:p>
          <a:p>
            <a:r>
              <a:rPr lang="en-US" dirty="0"/>
              <a:t>Helps create user stories and sprint</a:t>
            </a:r>
            <a:r>
              <a:rPr lang="en-US"/>
              <a:t> goals.</a:t>
            </a:r>
          </a:p>
          <a:p>
            <a:endParaRPr lang="en-US"/>
          </a:p>
        </p:txBody>
      </p:sp>
      <p:sp>
        <p:nvSpPr>
          <p:cNvPr id="5" name="Title 1">
            <a:extLst>
              <a:ext uri="{FF2B5EF4-FFF2-40B4-BE49-F238E27FC236}">
                <a16:creationId xmlns:a16="http://schemas.microsoft.com/office/drawing/2014/main" id="{DEF9F3A7-1378-53C2-0778-B821846743F3}"/>
              </a:ext>
            </a:extLst>
          </p:cNvPr>
          <p:cNvSpPr txBox="1">
            <a:spLocks/>
          </p:cNvSpPr>
          <p:nvPr/>
        </p:nvSpPr>
        <p:spPr>
          <a:xfrm>
            <a:off x="6096000" y="365125"/>
            <a:ext cx="4981575" cy="1335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Tester</a:t>
            </a:r>
          </a:p>
        </p:txBody>
      </p:sp>
      <p:sp>
        <p:nvSpPr>
          <p:cNvPr id="7" name="Content Placeholder 2">
            <a:extLst>
              <a:ext uri="{FF2B5EF4-FFF2-40B4-BE49-F238E27FC236}">
                <a16:creationId xmlns:a16="http://schemas.microsoft.com/office/drawing/2014/main" id="{0F200655-9C33-2DE7-D74B-70068E51164A}"/>
              </a:ext>
            </a:extLst>
          </p:cNvPr>
          <p:cNvSpPr txBox="1">
            <a:spLocks/>
          </p:cNvSpPr>
          <p:nvPr/>
        </p:nvSpPr>
        <p:spPr>
          <a:xfrm>
            <a:off x="6094790" y="1711930"/>
            <a:ext cx="4975981"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Works with team to create test conditions which are used when developing new features or systems. </a:t>
            </a:r>
          </a:p>
          <a:p>
            <a:r>
              <a:rPr lang="en-US" dirty="0"/>
              <a:t>Works directly with developers on creating new </a:t>
            </a:r>
            <a:r>
              <a:rPr lang="en-US"/>
              <a:t>software.</a:t>
            </a:r>
            <a:endParaRPr lang="en-US" dirty="0"/>
          </a:p>
          <a:p>
            <a:r>
              <a:rPr lang="en-US" dirty="0"/>
              <a:t>Tests software after it has been developed.</a:t>
            </a:r>
          </a:p>
        </p:txBody>
      </p:sp>
    </p:spTree>
    <p:extLst>
      <p:ext uri="{BB962C8B-B14F-4D97-AF65-F5344CB8AC3E}">
        <p14:creationId xmlns:p14="http://schemas.microsoft.com/office/powerpoint/2010/main" val="30294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591F1-2BF2-AB14-9C40-D99DEAC2B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7DE28-A185-75CF-EFA2-3031EBE74CE8}"/>
              </a:ext>
            </a:extLst>
          </p:cNvPr>
          <p:cNvSpPr>
            <a:spLocks noGrp="1"/>
          </p:cNvSpPr>
          <p:nvPr>
            <p:ph type="title"/>
          </p:nvPr>
        </p:nvSpPr>
        <p:spPr/>
        <p:txBody>
          <a:bodyPr/>
          <a:lstStyle/>
          <a:p>
            <a:pPr algn="ctr"/>
            <a:r>
              <a:rPr lang="en-US" dirty="0"/>
              <a:t>Agile Phases</a:t>
            </a:r>
            <a:endParaRPr lang="en-US"/>
          </a:p>
        </p:txBody>
      </p:sp>
      <p:sp>
        <p:nvSpPr>
          <p:cNvPr id="3" name="Content Placeholder 2">
            <a:extLst>
              <a:ext uri="{FF2B5EF4-FFF2-40B4-BE49-F238E27FC236}">
                <a16:creationId xmlns:a16="http://schemas.microsoft.com/office/drawing/2014/main" id="{4DD6CEF8-5CFC-1B15-4790-BAFEB77E60A9}"/>
              </a:ext>
            </a:extLst>
          </p:cNvPr>
          <p:cNvSpPr>
            <a:spLocks noGrp="1"/>
          </p:cNvSpPr>
          <p:nvPr>
            <p:ph idx="1"/>
          </p:nvPr>
        </p:nvSpPr>
        <p:spPr/>
        <p:txBody>
          <a:bodyPr vert="horz" lIns="91440" tIns="45720" rIns="91440" bIns="45720" rtlCol="0" anchor="t">
            <a:normAutofit/>
          </a:bodyPr>
          <a:lstStyle/>
          <a:p>
            <a:r>
              <a:rPr lang="en-US" dirty="0" err="1"/>
              <a:t>Innitial</a:t>
            </a:r>
            <a:endParaRPr lang="en-US"/>
          </a:p>
          <a:p>
            <a:pPr lvl="1">
              <a:buFont typeface="Courier New" panose="020B0604020202020204" pitchFamily="34" charset="0"/>
              <a:buChar char="o"/>
            </a:pPr>
            <a:r>
              <a:rPr lang="en-US" dirty="0" err="1"/>
              <a:t>Innitial</a:t>
            </a:r>
            <a:r>
              <a:rPr lang="en-US" dirty="0"/>
              <a:t> Ideas Are brough forward an workshopped between the team </a:t>
            </a:r>
            <a:r>
              <a:rPr lang="en-US" dirty="0" err="1"/>
              <a:t>memebers</a:t>
            </a:r>
          </a:p>
          <a:p>
            <a:pPr lvl="1">
              <a:buFont typeface="Courier New" panose="020B0604020202020204" pitchFamily="34" charset="0"/>
              <a:buChar char="o"/>
            </a:pPr>
            <a:r>
              <a:rPr lang="en-US" dirty="0"/>
              <a:t>ideas are organized into stories and sprint goal.</a:t>
            </a:r>
          </a:p>
          <a:p>
            <a:r>
              <a:rPr lang="en-US" dirty="0"/>
              <a:t>Develop</a:t>
            </a:r>
          </a:p>
          <a:p>
            <a:pPr lvl="1">
              <a:buFont typeface="Courier New" panose="020B0604020202020204" pitchFamily="34" charset="0"/>
              <a:buChar char="o"/>
            </a:pPr>
            <a:r>
              <a:rPr lang="en-US"/>
              <a:t>Sprints are completed iterativly in order to develop the software through user stories</a:t>
            </a:r>
            <a:endParaRPr lang="en-US" dirty="0"/>
          </a:p>
          <a:p>
            <a:r>
              <a:rPr lang="en-US" dirty="0"/>
              <a:t>Testing</a:t>
            </a:r>
          </a:p>
          <a:p>
            <a:pPr lvl="1">
              <a:buFont typeface="Courier New" panose="020B0604020202020204" pitchFamily="34" charset="0"/>
              <a:buChar char="o"/>
            </a:pPr>
            <a:r>
              <a:rPr lang="en-US" dirty="0"/>
              <a:t>Before software is released it goes through one last round of testing to hammer </a:t>
            </a:r>
            <a:r>
              <a:rPr lang="en-US" dirty="0" err="1"/>
              <a:t>outanny</a:t>
            </a:r>
            <a:r>
              <a:rPr lang="en-US" dirty="0"/>
              <a:t> issues</a:t>
            </a:r>
          </a:p>
        </p:txBody>
      </p:sp>
    </p:spTree>
    <p:extLst>
      <p:ext uri="{BB962C8B-B14F-4D97-AF65-F5344CB8AC3E}">
        <p14:creationId xmlns:p14="http://schemas.microsoft.com/office/powerpoint/2010/main" val="73782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B5E1E-EDA9-52B8-2397-88DF92A77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00CB5-248B-9276-3D88-6529D5F52F9F}"/>
              </a:ext>
            </a:extLst>
          </p:cNvPr>
          <p:cNvSpPr>
            <a:spLocks noGrp="1"/>
          </p:cNvSpPr>
          <p:nvPr>
            <p:ph type="title"/>
          </p:nvPr>
        </p:nvSpPr>
        <p:spPr/>
        <p:txBody>
          <a:bodyPr/>
          <a:lstStyle/>
          <a:p>
            <a:pPr algn="ctr"/>
            <a:r>
              <a:rPr lang="en-US" dirty="0"/>
              <a:t>Agile Phases cont.</a:t>
            </a:r>
          </a:p>
        </p:txBody>
      </p:sp>
      <p:sp>
        <p:nvSpPr>
          <p:cNvPr id="3" name="Content Placeholder 2">
            <a:extLst>
              <a:ext uri="{FF2B5EF4-FFF2-40B4-BE49-F238E27FC236}">
                <a16:creationId xmlns:a16="http://schemas.microsoft.com/office/drawing/2014/main" id="{26D36821-2B0B-2436-6D3D-21B80A9A7481}"/>
              </a:ext>
            </a:extLst>
          </p:cNvPr>
          <p:cNvSpPr>
            <a:spLocks noGrp="1"/>
          </p:cNvSpPr>
          <p:nvPr>
            <p:ph idx="1"/>
          </p:nvPr>
        </p:nvSpPr>
        <p:spPr/>
        <p:txBody>
          <a:bodyPr vert="horz" lIns="91440" tIns="45720" rIns="91440" bIns="45720" rtlCol="0" anchor="t">
            <a:normAutofit/>
          </a:bodyPr>
          <a:lstStyle/>
          <a:p>
            <a:pPr marL="0" indent="0">
              <a:buNone/>
            </a:pPr>
            <a:endParaRPr lang="en-US"/>
          </a:p>
          <a:p>
            <a:r>
              <a:rPr lang="en-US" dirty="0"/>
              <a:t>Deployment</a:t>
            </a:r>
          </a:p>
          <a:p>
            <a:pPr lvl="1">
              <a:buFont typeface="Courier New" panose="020B0604020202020204" pitchFamily="34" charset="0"/>
              <a:buChar char="o"/>
            </a:pPr>
            <a:r>
              <a:rPr lang="en-US" dirty="0"/>
              <a:t>The Software is then released to the </a:t>
            </a:r>
            <a:r>
              <a:rPr lang="en-US" dirty="0" err="1"/>
              <a:t>publi</a:t>
            </a:r>
            <a:r>
              <a:rPr lang="en-US" dirty="0"/>
              <a:t>/ client for use</a:t>
            </a:r>
          </a:p>
          <a:p>
            <a:r>
              <a:rPr lang="en-US" dirty="0"/>
              <a:t>Operations</a:t>
            </a:r>
          </a:p>
          <a:p>
            <a:pPr lvl="1">
              <a:buFont typeface="Courier New" panose="020B0604020202020204" pitchFamily="34" charset="0"/>
              <a:buChar char="o"/>
            </a:pPr>
            <a:r>
              <a:rPr lang="en-US"/>
              <a:t> After the software is released, the team shifts to a workflow that revolves around supportign the software, performing maintenance and peroidic updates. </a:t>
            </a:r>
          </a:p>
        </p:txBody>
      </p:sp>
    </p:spTree>
    <p:extLst>
      <p:ext uri="{BB962C8B-B14F-4D97-AF65-F5344CB8AC3E}">
        <p14:creationId xmlns:p14="http://schemas.microsoft.com/office/powerpoint/2010/main" val="243069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19004-B782-65DD-A1BB-D0EA10B0E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5C5A8-4C24-8AAF-2A60-146F1A5AAE3C}"/>
              </a:ext>
            </a:extLst>
          </p:cNvPr>
          <p:cNvSpPr>
            <a:spLocks noGrp="1"/>
          </p:cNvSpPr>
          <p:nvPr>
            <p:ph type="title"/>
          </p:nvPr>
        </p:nvSpPr>
        <p:spPr/>
        <p:txBody>
          <a:bodyPr/>
          <a:lstStyle/>
          <a:p>
            <a:pPr algn="ctr"/>
            <a:r>
              <a:rPr lang="en-US" dirty="0"/>
              <a:t>Waterfall Model</a:t>
            </a:r>
          </a:p>
        </p:txBody>
      </p:sp>
      <p:sp>
        <p:nvSpPr>
          <p:cNvPr id="3" name="Content Placeholder 2">
            <a:extLst>
              <a:ext uri="{FF2B5EF4-FFF2-40B4-BE49-F238E27FC236}">
                <a16:creationId xmlns:a16="http://schemas.microsoft.com/office/drawing/2014/main" id="{1CF60167-1687-12D3-5E85-076FC7588AD1}"/>
              </a:ext>
            </a:extLst>
          </p:cNvPr>
          <p:cNvSpPr>
            <a:spLocks noGrp="1"/>
          </p:cNvSpPr>
          <p:nvPr>
            <p:ph idx="1"/>
          </p:nvPr>
        </p:nvSpPr>
        <p:spPr/>
        <p:txBody>
          <a:bodyPr vert="horz" lIns="91440" tIns="45720" rIns="91440" bIns="45720" rtlCol="0" anchor="t">
            <a:normAutofit/>
          </a:bodyPr>
          <a:lstStyle/>
          <a:p>
            <a:r>
              <a:rPr lang="en-US" dirty="0"/>
              <a:t>Harder to pivot</a:t>
            </a:r>
          </a:p>
          <a:p>
            <a:pPr lvl="1">
              <a:buFont typeface="Courier New" panose="020B0604020202020204" pitchFamily="34" charset="0"/>
              <a:buChar char="o"/>
            </a:pPr>
            <a:r>
              <a:rPr lang="en-US" dirty="0"/>
              <a:t>The waterfall model's plan is far more rigid</a:t>
            </a:r>
          </a:p>
          <a:p>
            <a:r>
              <a:rPr lang="en-US" dirty="0"/>
              <a:t>Require more up front planning</a:t>
            </a:r>
          </a:p>
          <a:p>
            <a:pPr lvl="1">
              <a:buFont typeface="Courier New" panose="020B0604020202020204" pitchFamily="34" charset="0"/>
              <a:buChar char="o"/>
            </a:pPr>
            <a:r>
              <a:rPr lang="en-US" dirty="0"/>
              <a:t>Most planning is attempted to be done at the beginning of the project</a:t>
            </a:r>
          </a:p>
          <a:p>
            <a:r>
              <a:rPr lang="en-US" dirty="0"/>
              <a:t>Require stricter workflow</a:t>
            </a:r>
          </a:p>
          <a:p>
            <a:pPr lvl="1">
              <a:buFont typeface="Courier New" panose="020B0604020202020204" pitchFamily="34" charset="0"/>
              <a:buChar char="o"/>
            </a:pPr>
            <a:r>
              <a:rPr lang="en-US" dirty="0"/>
              <a:t>Since detailed </a:t>
            </a:r>
            <a:r>
              <a:rPr lang="en-US" dirty="0" err="1"/>
              <a:t>plannign</a:t>
            </a:r>
            <a:r>
              <a:rPr lang="en-US" dirty="0"/>
              <a:t> is </a:t>
            </a:r>
            <a:r>
              <a:rPr lang="en-US" dirty="0" err="1"/>
              <a:t>doen</a:t>
            </a:r>
            <a:r>
              <a:rPr lang="en-US" dirty="0"/>
              <a:t> ahead of time, workflow rarely take any large changes in </a:t>
            </a:r>
            <a:r>
              <a:rPr lang="en-US" dirty="0" err="1"/>
              <a:t>dirrection</a:t>
            </a:r>
            <a:endParaRPr lang="en-US" dirty="0"/>
          </a:p>
          <a:p>
            <a:r>
              <a:rPr lang="en-US" dirty="0"/>
              <a:t>Taken longer to produce product</a:t>
            </a:r>
          </a:p>
          <a:p>
            <a:pPr lvl="1">
              <a:buFont typeface="Courier New" panose="020B0604020202020204" pitchFamily="34" charset="0"/>
              <a:buChar char="o"/>
            </a:pPr>
            <a:r>
              <a:rPr lang="en-US" dirty="0"/>
              <a:t>Since requirements are rigid from the </a:t>
            </a:r>
            <a:r>
              <a:rPr lang="en-US" dirty="0" err="1"/>
              <a:t>innitilization</a:t>
            </a:r>
            <a:r>
              <a:rPr lang="en-US" dirty="0"/>
              <a:t>, I can take </a:t>
            </a:r>
            <a:r>
              <a:rPr lang="en-US" dirty="0" err="1"/>
              <a:t>fsr</a:t>
            </a:r>
            <a:r>
              <a:rPr lang="en-US" dirty="0"/>
              <a:t> long to reach a "finished </a:t>
            </a:r>
            <a:r>
              <a:rPr lang="en-US" dirty="0" err="1"/>
              <a:t>propduct</a:t>
            </a:r>
            <a:r>
              <a:rPr lang="en-US" dirty="0"/>
              <a:t>".</a:t>
            </a:r>
          </a:p>
        </p:txBody>
      </p:sp>
    </p:spTree>
    <p:extLst>
      <p:ext uri="{BB962C8B-B14F-4D97-AF65-F5344CB8AC3E}">
        <p14:creationId xmlns:p14="http://schemas.microsoft.com/office/powerpoint/2010/main" val="349522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B204-0333-93C1-B7E1-64162D9A3213}"/>
              </a:ext>
            </a:extLst>
          </p:cNvPr>
          <p:cNvSpPr>
            <a:spLocks noGrp="1"/>
          </p:cNvSpPr>
          <p:nvPr>
            <p:ph type="title"/>
          </p:nvPr>
        </p:nvSpPr>
        <p:spPr/>
        <p:txBody>
          <a:bodyPr/>
          <a:lstStyle/>
          <a:p>
            <a:pPr algn="ctr"/>
            <a:r>
              <a:rPr lang="en-US" dirty="0"/>
              <a:t>Waterfall vs agile</a:t>
            </a:r>
          </a:p>
        </p:txBody>
      </p:sp>
      <p:sp>
        <p:nvSpPr>
          <p:cNvPr id="3" name="Content Placeholder 2">
            <a:extLst>
              <a:ext uri="{FF2B5EF4-FFF2-40B4-BE49-F238E27FC236}">
                <a16:creationId xmlns:a16="http://schemas.microsoft.com/office/drawing/2014/main" id="{084CD9E9-38F6-2AB9-CE6E-5E2C2A4C4625}"/>
              </a:ext>
            </a:extLst>
          </p:cNvPr>
          <p:cNvSpPr>
            <a:spLocks noGrp="1"/>
          </p:cNvSpPr>
          <p:nvPr>
            <p:ph idx="1"/>
          </p:nvPr>
        </p:nvSpPr>
        <p:spPr/>
        <p:txBody>
          <a:bodyPr vert="horz" lIns="91440" tIns="45720" rIns="91440" bIns="45720" rtlCol="0" anchor="t">
            <a:normAutofit fontScale="92500" lnSpcReduction="20000"/>
          </a:bodyPr>
          <a:lstStyle/>
          <a:p>
            <a:r>
              <a:rPr lang="en-US" dirty="0"/>
              <a:t>Strict deadline</a:t>
            </a:r>
          </a:p>
          <a:p>
            <a:pPr lvl="1">
              <a:buFont typeface="Courier New" panose="020B0604020202020204" pitchFamily="34" charset="0"/>
              <a:buChar char="o"/>
            </a:pPr>
            <a:r>
              <a:rPr lang="en-US" dirty="0"/>
              <a:t>In agile, while not impossible to create deadlines. It is more difficult to keep smaller deadlines. Instead focusing on development</a:t>
            </a:r>
          </a:p>
          <a:p>
            <a:r>
              <a:rPr lang="en-US" dirty="0"/>
              <a:t>Flexibility</a:t>
            </a:r>
          </a:p>
          <a:p>
            <a:pPr lvl="1">
              <a:buFont typeface="Courier New" panose="020B0604020202020204" pitchFamily="34" charset="0"/>
              <a:buChar char="o"/>
            </a:pPr>
            <a:r>
              <a:rPr lang="en-US" dirty="0"/>
              <a:t>Agile will always be a more flexible format for projects that require ambiguous beginnings</a:t>
            </a:r>
          </a:p>
          <a:p>
            <a:r>
              <a:rPr lang="en-US" dirty="0"/>
              <a:t>Customer feedback on product</a:t>
            </a:r>
          </a:p>
          <a:p>
            <a:pPr lvl="1">
              <a:buFont typeface="Courier New" panose="020B0604020202020204" pitchFamily="34" charset="0"/>
              <a:buChar char="o"/>
            </a:pPr>
            <a:r>
              <a:rPr lang="en-US" dirty="0"/>
              <a:t>Since the agile can shift </a:t>
            </a:r>
            <a:r>
              <a:rPr lang="en-US" dirty="0" err="1"/>
              <a:t>dirrection</a:t>
            </a:r>
            <a:r>
              <a:rPr lang="en-US" dirty="0"/>
              <a:t> quickly, customer </a:t>
            </a:r>
            <a:r>
              <a:rPr lang="en-US" dirty="0" err="1"/>
              <a:t>feedbck</a:t>
            </a:r>
            <a:r>
              <a:rPr lang="en-US" dirty="0"/>
              <a:t> is taken more </a:t>
            </a:r>
            <a:r>
              <a:rPr lang="en-US" dirty="0" err="1"/>
              <a:t>seriosly</a:t>
            </a:r>
            <a:r>
              <a:rPr lang="en-US" dirty="0"/>
              <a:t> and implemented faster</a:t>
            </a:r>
          </a:p>
          <a:p>
            <a:r>
              <a:rPr lang="en-US" dirty="0"/>
              <a:t>Well defined goals and test conditions</a:t>
            </a:r>
          </a:p>
          <a:p>
            <a:pPr lvl="1">
              <a:buFont typeface="Courier New" panose="020B0604020202020204" pitchFamily="34" charset="0"/>
              <a:buChar char="o"/>
            </a:pPr>
            <a:r>
              <a:rPr lang="en-US" dirty="0"/>
              <a:t>Water fall have more well defined goals at the beginning of the project, however agile has better defined goals in the short term, and focuses on creating conditions only were applicable</a:t>
            </a:r>
          </a:p>
        </p:txBody>
      </p:sp>
    </p:spTree>
    <p:extLst>
      <p:ext uri="{BB962C8B-B14F-4D97-AF65-F5344CB8AC3E}">
        <p14:creationId xmlns:p14="http://schemas.microsoft.com/office/powerpoint/2010/main" val="190102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E686-4595-299E-5B2F-938D734C51CA}"/>
              </a:ext>
            </a:extLst>
          </p:cNvPr>
          <p:cNvSpPr>
            <a:spLocks noGrp="1"/>
          </p:cNvSpPr>
          <p:nvPr>
            <p:ph type="ctrTitle"/>
          </p:nvPr>
        </p:nvSpPr>
        <p:spPr/>
        <p:txBody>
          <a:bodyPr/>
          <a:lstStyle/>
          <a:p>
            <a:r>
              <a:rPr lang="en-US" dirty="0"/>
              <a:t>End Slide</a:t>
            </a:r>
          </a:p>
        </p:txBody>
      </p:sp>
      <p:sp>
        <p:nvSpPr>
          <p:cNvPr id="3" name="Subtitle 2">
            <a:extLst>
              <a:ext uri="{FF2B5EF4-FFF2-40B4-BE49-F238E27FC236}">
                <a16:creationId xmlns:a16="http://schemas.microsoft.com/office/drawing/2014/main" id="{90FBB21E-5AF3-F854-0123-192204CA1BC4}"/>
              </a:ext>
            </a:extLst>
          </p:cNvPr>
          <p:cNvSpPr>
            <a:spLocks noGrp="1"/>
          </p:cNvSpPr>
          <p:nvPr>
            <p:ph type="subTitle" idx="1"/>
          </p:nvPr>
        </p:nvSpPr>
        <p:spPr/>
        <p:txBody>
          <a:bodyPr vert="horz" lIns="91440" tIns="45720" rIns="91440" bIns="45720" rtlCol="0" anchor="t">
            <a:normAutofit/>
          </a:bodyPr>
          <a:lstStyle/>
          <a:p>
            <a:r>
              <a:rPr lang="en-US" dirty="0"/>
              <a:t>Opal Singer</a:t>
            </a:r>
          </a:p>
        </p:txBody>
      </p:sp>
    </p:spTree>
    <p:extLst>
      <p:ext uri="{BB962C8B-B14F-4D97-AF65-F5344CB8AC3E}">
        <p14:creationId xmlns:p14="http://schemas.microsoft.com/office/powerpoint/2010/main" val="181330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 Introductory Session in Agile Development</vt:lpstr>
      <vt:lpstr>Agile Roles</vt:lpstr>
      <vt:lpstr>Product Owner</vt:lpstr>
      <vt:lpstr>Developer</vt:lpstr>
      <vt:lpstr>Agile Phases</vt:lpstr>
      <vt:lpstr>Agile Phases cont.</vt:lpstr>
      <vt:lpstr>Waterfall Model</vt:lpstr>
      <vt:lpstr>Waterfall vs agile</vt:lpstr>
      <vt:lpstr>End Slide</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284</cp:revision>
  <dcterms:created xsi:type="dcterms:W3CDTF">2025-02-22T22:55:13Z</dcterms:created>
  <dcterms:modified xsi:type="dcterms:W3CDTF">2025-02-24T02:24:14Z</dcterms:modified>
</cp:coreProperties>
</file>