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57" r:id="rId3"/>
    <p:sldId id="263" r:id="rId4"/>
    <p:sldId id="296" r:id="rId5"/>
    <p:sldId id="297" r:id="rId6"/>
    <p:sldId id="266" r:id="rId7"/>
    <p:sldId id="267" r:id="rId8"/>
    <p:sldId id="298" r:id="rId9"/>
    <p:sldId id="299" r:id="rId10"/>
    <p:sldId id="268" r:id="rId11"/>
    <p:sldId id="269" r:id="rId12"/>
    <p:sldId id="300" r:id="rId13"/>
    <p:sldId id="270" r:id="rId14"/>
    <p:sldId id="271" r:id="rId15"/>
    <p:sldId id="302" r:id="rId16"/>
    <p:sldId id="303" r:id="rId17"/>
    <p:sldId id="304" r:id="rId18"/>
    <p:sldId id="305" r:id="rId19"/>
    <p:sldId id="272" r:id="rId20"/>
    <p:sldId id="273" r:id="rId21"/>
    <p:sldId id="274" r:id="rId22"/>
    <p:sldId id="275" r:id="rId23"/>
    <p:sldId id="279" r:id="rId24"/>
    <p:sldId id="280" r:id="rId25"/>
    <p:sldId id="281" r:id="rId26"/>
    <p:sldId id="288" r:id="rId27"/>
    <p:sldId id="289" r:id="rId28"/>
    <p:sldId id="301" r:id="rId29"/>
    <p:sldId id="290" r:id="rId30"/>
    <p:sldId id="306" r:id="rId31"/>
    <p:sldId id="291" r:id="rId32"/>
    <p:sldId id="292" r:id="rId33"/>
    <p:sldId id="293" r:id="rId34"/>
    <p:sldId id="30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8CF"/>
    <a:srgbClr val="FFEBB9"/>
    <a:srgbClr val="DCDCD6"/>
    <a:srgbClr val="DAD8D9"/>
    <a:srgbClr val="9F9E97"/>
    <a:srgbClr val="B2DE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howGuides="1">
      <p:cViewPr varScale="1">
        <p:scale>
          <a:sx n="88" d="100"/>
          <a:sy n="88" d="100"/>
        </p:scale>
        <p:origin x="1188" y="17"/>
      </p:cViewPr>
      <p:guideLst>
        <p:guide orient="horz" pos="2064"/>
        <p:guide pos="2880"/>
      </p:guideLst>
    </p:cSldViewPr>
  </p:slideViewPr>
  <p:notesTextViewPr>
    <p:cViewPr>
      <p:scale>
        <a:sx n="100" d="100"/>
        <a:sy n="100" d="100"/>
      </p:scale>
      <p:origin x="0" y="0"/>
    </p:cViewPr>
  </p:notesTextViewPr>
  <p:sorterViewPr>
    <p:cViewPr>
      <p:scale>
        <a:sx n="66" d="100"/>
        <a:sy n="66" d="100"/>
      </p:scale>
      <p:origin x="0" y="23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89B5A-E5C5-4E71-9031-5F0F27D0A0EA}" type="datetimeFigureOut">
              <a:rPr lang="en-US" smtClean="0"/>
              <a:pPr/>
              <a:t>1/31/2020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2BA425-5299-4455-A433-6E1FC4E463AE}" type="slidenum">
              <a:rPr lang="en-US" smtClean="0"/>
              <a:pPr/>
              <a:t>‹#›</a:t>
            </a:fld>
            <a:endParaRPr lang="en-US"/>
          </a:p>
        </p:txBody>
      </p:sp>
    </p:spTree>
    <p:extLst>
      <p:ext uri="{BB962C8B-B14F-4D97-AF65-F5344CB8AC3E}">
        <p14:creationId xmlns:p14="http://schemas.microsoft.com/office/powerpoint/2010/main" val="350801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6B47F-CFC9-4D17-A793-381D650A165A}" type="slidenum">
              <a:rPr lang="en-US"/>
              <a:pPr/>
              <a:t>3</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650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40C7A-898D-497D-95AC-A9CE03CE5CF2}" type="slidenum">
              <a:rPr lang="en-US"/>
              <a:pPr/>
              <a:t>17</a:t>
            </a:fld>
            <a:endParaRPr lang="en-US"/>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5124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026E39-5ED7-4D51-AE86-241D96D1C9C1}" type="slidenum">
              <a:rPr lang="en-US"/>
              <a:pPr/>
              <a:t>18</a:t>
            </a:fld>
            <a:endParaRPr 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5444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F20C6-F4F4-4F4A-8E27-65528DFABDB3}" type="slidenum">
              <a:rPr lang="en-US"/>
              <a:pPr/>
              <a:t>19</a:t>
            </a:fld>
            <a:endParaRPr lang="en-US"/>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3974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890531-A065-4930-9E7C-BB75EA7AF2B4}" type="slidenum">
              <a:rPr lang="en-US"/>
              <a:pPr/>
              <a:t>20</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5931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B178EE-020F-459C-AF6C-F74030FC3095}" type="slidenum">
              <a:rPr lang="en-US"/>
              <a:pPr/>
              <a:t>21</a:t>
            </a:fld>
            <a:endParaRPr 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6237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227B97-B40B-4512-B51E-2650334264B0}" type="slidenum">
              <a:rPr lang="en-US"/>
              <a:pPr/>
              <a:t>22</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11224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74A54-93D2-4836-AA98-0BEF4001026A}" type="slidenum">
              <a:rPr lang="en-US"/>
              <a:pPr/>
              <a:t>23</a:t>
            </a:fld>
            <a:endParaRPr 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2516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606FC2-916F-4D7C-9F81-0A339AECD469}" type="slidenum">
              <a:rPr lang="en-US"/>
              <a:pPr/>
              <a:t>24</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9467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2E4595-201C-43A7-B7D6-5E23E6802004}" type="slidenum">
              <a:rPr lang="en-US"/>
              <a:pPr/>
              <a:t>25</a:t>
            </a:fld>
            <a:endParaRPr lang="en-US"/>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50346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D70B3F-00D7-4A39-A317-EFA307B4E452}" type="slidenum">
              <a:rPr lang="en-US"/>
              <a:pPr/>
              <a:t>26</a:t>
            </a:fld>
            <a:endParaRPr 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30998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C0DAAE-A9C4-48A4-A4CD-D231513ADE4F}" type="slidenum">
              <a:rPr lang="en-US"/>
              <a:pPr/>
              <a:t>6</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5188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F2245-9972-4022-ADF8-B655F7C9EE20}" type="slidenum">
              <a:rPr lang="en-US"/>
              <a:pPr/>
              <a:t>27</a:t>
            </a:fld>
            <a:endParaRPr lang="en-US"/>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13082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2E7913-ABFB-43CC-B453-171D7A491CE5}" type="slidenum">
              <a:rPr lang="en-US"/>
              <a:pPr/>
              <a:t>29</a:t>
            </a:fld>
            <a:endParaRPr lang="en-US"/>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9682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EAF46A-333D-4428-928B-DED92AA62D5F}" type="slidenum">
              <a:rPr lang="en-US"/>
              <a:pPr/>
              <a:t>31</a:t>
            </a:fld>
            <a:endParaRPr lang="en-US"/>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1971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B36FF-A477-4384-9152-05F49614817D}" type="slidenum">
              <a:rPr lang="en-US"/>
              <a:pPr/>
              <a:t>32</a:t>
            </a:fld>
            <a:endParaRPr lang="en-US"/>
          </a:p>
        </p:txBody>
      </p:sp>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27991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0190EF-6772-4DEC-B06E-4311700F3894}" type="slidenum">
              <a:rPr lang="en-US"/>
              <a:pPr/>
              <a:t>33</a:t>
            </a:fld>
            <a:endParaRPr lang="en-US"/>
          </a:p>
        </p:txBody>
      </p:sp>
      <p:sp>
        <p:nvSpPr>
          <p:cNvPr id="260098" name="Rectangle 2"/>
          <p:cNvSpPr>
            <a:spLocks noGrp="1" noRot="1" noChangeAspect="1" noChangeArrowheads="1" noTextEdit="1"/>
          </p:cNvSpPr>
          <p:nvPr>
            <p:ph type="sldImg"/>
          </p:nvPr>
        </p:nvSpPr>
        <p:spPr>
          <a:xfrm>
            <a:off x="1144588" y="762000"/>
            <a:ext cx="4570412" cy="3429000"/>
          </a:xfrm>
          <a:ln/>
        </p:spPr>
      </p:sp>
      <p:sp>
        <p:nvSpPr>
          <p:cNvPr id="260099" name="Rectangle 3"/>
          <p:cNvSpPr>
            <a:spLocks noGrp="1" noChangeArrowheads="1"/>
          </p:cNvSpPr>
          <p:nvPr>
            <p:ph type="body" idx="1"/>
          </p:nvPr>
        </p:nvSpPr>
        <p:spPr/>
        <p:txBody>
          <a:bodyPr/>
          <a:lstStyle/>
          <a:p>
            <a:r>
              <a:rPr lang="en-US"/>
              <a:t>BGP is executed by the </a:t>
            </a:r>
            <a:r>
              <a:rPr lang="en-US" i="1"/>
              <a:t>boundary routers</a:t>
            </a:r>
            <a:r>
              <a:rPr lang="en-US"/>
              <a:t> on behalf of ASs</a:t>
            </a:r>
          </a:p>
        </p:txBody>
      </p:sp>
    </p:spTree>
    <p:extLst>
      <p:ext uri="{BB962C8B-B14F-4D97-AF65-F5344CB8AC3E}">
        <p14:creationId xmlns:p14="http://schemas.microsoft.com/office/powerpoint/2010/main" val="4219990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BA425-5299-4455-A433-6E1FC4E463AE}" type="slidenum">
              <a:rPr lang="en-US" smtClean="0"/>
              <a:pPr/>
              <a:t>34</a:t>
            </a:fld>
            <a:endParaRPr lang="en-US"/>
          </a:p>
        </p:txBody>
      </p:sp>
    </p:spTree>
    <p:extLst>
      <p:ext uri="{BB962C8B-B14F-4D97-AF65-F5344CB8AC3E}">
        <p14:creationId xmlns:p14="http://schemas.microsoft.com/office/powerpoint/2010/main" val="3762880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86D0F5-C055-4970-8E48-F163B4F4F097}" type="slidenum">
              <a:rPr lang="en-US"/>
              <a:pPr/>
              <a:t>7</a:t>
            </a:fld>
            <a:endParaRPr 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41669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B365B7-ADCB-4D99-BF03-2E51918F2173}" type="slidenum">
              <a:rPr lang="en-US"/>
              <a:pPr/>
              <a:t>10</a:t>
            </a:fld>
            <a:endParaRPr 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6748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264A1B-08E1-4519-805C-D307272E2FBE}" type="slidenum">
              <a:rPr lang="en-US"/>
              <a:pPr/>
              <a:t>11</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4618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12C48A-D995-4150-AF74-D31D333C3A2D}" type="slidenum">
              <a:rPr lang="en-US"/>
              <a:pPr/>
              <a:t>13</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2372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D2CE70-D983-4CD0-9F42-404B7B866426}" type="slidenum">
              <a:rPr lang="en-US"/>
              <a:pPr/>
              <a:t>14</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37229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AB626D-A9E4-4165-BABE-53F05422870D}" type="slidenum">
              <a:rPr lang="en-US"/>
              <a:pPr/>
              <a:t>15</a:t>
            </a:fld>
            <a:endParaRPr lang="en-US"/>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16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BD1D2-C441-466E-9BCC-A2EA8A9A1DA5}" type="slidenum">
              <a:rPr lang="en-US"/>
              <a:pPr/>
              <a:t>16</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47681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2286000" y="3124200"/>
            <a:ext cx="6172200" cy="1894362"/>
          </a:xfrm>
        </p:spPr>
        <p:txBody>
          <a:bodyPr/>
          <a:lstStyle>
            <a:lvl1pPr>
              <a:defRPr b="1"/>
            </a:lvl1pPr>
          </a:lstStyle>
          <a:p>
            <a:r>
              <a:rPr kumimoji="0" lang="en-US" dirty="0"/>
              <a:t>CS 524</a:t>
            </a:r>
          </a:p>
        </p:txBody>
      </p:sp>
      <p:sp>
        <p:nvSpPr>
          <p:cNvPr id="9" name="Subtitle 8"/>
          <p:cNvSpPr>
            <a:spLocks noGrp="1"/>
          </p:cNvSpPr>
          <p:nvPr>
            <p:ph type="subTitle" idx="1" hasCustomPrompt="1"/>
          </p:nvPr>
        </p:nvSpPr>
        <p:spPr>
          <a:xfrm>
            <a:off x="2286000" y="5003322"/>
            <a:ext cx="6172200" cy="1371600"/>
          </a:xfrm>
        </p:spPr>
        <p:txBody>
          <a:bodyPr/>
          <a:lstStyle>
            <a:lvl1pPr marL="0" indent="0" algn="l">
              <a:buNone/>
              <a:defRPr sz="1800" b="1"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Introduction to Cloud Computing</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pic>
        <p:nvPicPr>
          <p:cNvPr id="31" name="Picture 118" descr="ANd9GcSrjyrpiOs_Pt2E-FqhMEAfLf34cSQbIoDY6we94jRgrz37-eBg"/>
          <p:cNvPicPr>
            <a:picLocks noChangeAspect="1" noChangeArrowheads="1"/>
          </p:cNvPicPr>
          <p:nvPr userDrawn="1"/>
        </p:nvPicPr>
        <p:blipFill>
          <a:blip r:embed="rId2" cstate="print"/>
          <a:srcRect/>
          <a:stretch>
            <a:fillRect/>
          </a:stretch>
        </p:blipFill>
        <p:spPr bwMode="auto">
          <a:xfrm>
            <a:off x="3250363" y="228600"/>
            <a:ext cx="2643274" cy="2667000"/>
          </a:xfrm>
          <a:prstGeom prst="rect">
            <a:avLst/>
          </a:prstGeom>
          <a:noFill/>
        </p:spPr>
      </p:pic>
      <p:sp>
        <p:nvSpPr>
          <p:cNvPr id="32" name="Slide Number Placeholder 31"/>
          <p:cNvSpPr>
            <a:spLocks noGrp="1"/>
          </p:cNvSpPr>
          <p:nvPr>
            <p:ph type="sldNum" sz="quarter" idx="11"/>
          </p:nvPr>
        </p:nvSpPr>
        <p:spPr/>
        <p:txBody>
          <a:body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
        <p:nvSpPr>
          <p:cNvPr id="33" name="Footer Placeholder 32"/>
          <p:cNvSpPr>
            <a:spLocks noGrp="1"/>
          </p:cNvSpPr>
          <p:nvPr>
            <p:ph type="ftr" sz="quarter" idx="12"/>
          </p:nvPr>
        </p:nvSpPr>
        <p:spPr>
          <a:xfrm>
            <a:off x="3505200" y="6492240"/>
            <a:ext cx="4724400" cy="365760"/>
          </a:xfrm>
        </p:spPr>
        <p:txBody>
          <a:bodyPr/>
          <a:lstStyle/>
          <a:p>
            <a:r>
              <a:rPr lang="en-US" dirty="0"/>
              <a:t>Introduction to Cloud Computing  Module 5     Igor Faynberg    </a:t>
            </a:r>
            <a:fld id="{2BBB5E19-F10A-4C2F-BF6F-11C513378A2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CE7AE2-6AE6-4F26-96D4-E3EBEAC63B2C}" type="datetime1">
              <a:rPr lang="en-US" smtClean="0"/>
              <a:pPr/>
              <a:t>1/31/2020</a:t>
            </a:fld>
            <a:endParaRPr lang="en-US"/>
          </a:p>
        </p:txBody>
      </p:sp>
      <p:sp>
        <p:nvSpPr>
          <p:cNvPr id="5" name="Footer Placeholder 4"/>
          <p:cNvSpPr>
            <a:spLocks noGrp="1"/>
          </p:cNvSpPr>
          <p:nvPr>
            <p:ph type="ftr" sz="quarter" idx="11"/>
          </p:nvPr>
        </p:nvSpPr>
        <p:spPr/>
        <p:txBody>
          <a:bodyPr/>
          <a:lstStyle/>
          <a:p>
            <a:r>
              <a:rPr kumimoji="0" lang="en-US"/>
              <a:t>Igor Faynberg</a:t>
            </a:r>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E77A05-7A25-446F-8D81-37B22F05B79B}" type="datetime1">
              <a:rPr lang="en-US" smtClean="0"/>
              <a:pPr/>
              <a:t>1/31/2020</a:t>
            </a:fld>
            <a:endParaRPr lang="en-US"/>
          </a:p>
        </p:txBody>
      </p:sp>
      <p:sp>
        <p:nvSpPr>
          <p:cNvPr id="5" name="Footer Placeholder 4"/>
          <p:cNvSpPr>
            <a:spLocks noGrp="1"/>
          </p:cNvSpPr>
          <p:nvPr>
            <p:ph type="ftr" sz="quarter" idx="11"/>
          </p:nvPr>
        </p:nvSpPr>
        <p:spPr/>
        <p:txBody>
          <a:bodyPr/>
          <a:lstStyle/>
          <a:p>
            <a:r>
              <a:rPr kumimoji="0" lang="en-US"/>
              <a:t>Igor Faynberg</a:t>
            </a:r>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32"/>
          <p:cNvSpPr txBox="1">
            <a:spLocks/>
          </p:cNvSpPr>
          <p:nvPr userDrawn="1"/>
        </p:nvSpPr>
        <p:spPr>
          <a:xfrm>
            <a:off x="1905000" y="6492240"/>
            <a:ext cx="6324600" cy="365760"/>
          </a:xfrm>
          <a:prstGeom prst="rect">
            <a:avLst/>
          </a:prstGeom>
        </p:spPr>
        <p:txBody>
          <a:bodyPr vert="horz"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mn-lt"/>
                <a:ea typeface="+mn-ea"/>
                <a:cs typeface="+mn-cs"/>
              </a:rPr>
              <a:t>Introduction to Cloud Computing, Module 5       Igor Faynberg    </a:t>
            </a:r>
            <a:fld id="{2BBB5E19-F10A-4C2F-BF6F-11C513378A2E}" type="slidenum">
              <a:rPr kumimoji="0" lang="en-US" sz="1200" smtClean="0"/>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6E73787-DA12-4E4F-AD8E-DD07B9ED82A9}" type="datetime1">
              <a:rPr lang="en-US" smtClean="0"/>
              <a:pPr/>
              <a:t>1/31/2020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kumimoji="0" lang="en-US"/>
              <a:t>Igor Faynberg</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
        <p:nvSpPr>
          <p:cNvPr id="24" name="Footer Placeholder 32"/>
          <p:cNvSpPr txBox="1">
            <a:spLocks/>
          </p:cNvSpPr>
          <p:nvPr userDrawn="1"/>
        </p:nvSpPr>
        <p:spPr>
          <a:xfrm>
            <a:off x="3352800" y="6492240"/>
            <a:ext cx="4876800" cy="365760"/>
          </a:xfrm>
          <a:prstGeom prst="rect">
            <a:avLst/>
          </a:prstGeom>
        </p:spPr>
        <p:txBody>
          <a:bodyPr vert="horz" anchor="ctr" anchorCtr="0"/>
          <a:lstStyle/>
          <a:p>
            <a:r>
              <a:rPr kumimoji="0" lang="en-US" sz="1200" b="0" i="0" u="none" strike="noStrike" kern="1200" cap="none" spc="0" normalizeH="0" baseline="0" noProof="0" dirty="0">
                <a:ln>
                  <a:noFill/>
                </a:ln>
                <a:solidFill>
                  <a:schemeClr val="tx2"/>
                </a:solidFill>
                <a:effectLst/>
                <a:uLnTx/>
                <a:uFillTx/>
                <a:latin typeface="+mn-lt"/>
                <a:ea typeface="+mn-ea"/>
                <a:cs typeface="+mn-cs"/>
              </a:rPr>
              <a:t>Introduction to Cloud Computing , Module 5      Igor Faynberg    </a:t>
            </a:r>
            <a:fld id="{2BBB5E19-F10A-4C2F-BF6F-11C513378A2E}" type="slidenum">
              <a:rPr kumimoji="0" lang="en-US" sz="1200" smtClean="0"/>
              <a:pPr/>
              <a:t>‹#›</a:t>
            </a:fld>
            <a:endParaRPr kumimoji="0" lang="en-US" sz="12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8318607-5B51-4726-8F24-C4A9A917FA75}" type="datetime1">
              <a:rPr lang="en-US" smtClean="0"/>
              <a:pPr/>
              <a:t>1/31/2020</a:t>
            </a:fld>
            <a:endParaRPr lang="en-US"/>
          </a:p>
        </p:txBody>
      </p:sp>
      <p:sp>
        <p:nvSpPr>
          <p:cNvPr id="6" name="Footer Placeholder 5"/>
          <p:cNvSpPr>
            <a:spLocks noGrp="1"/>
          </p:cNvSpPr>
          <p:nvPr>
            <p:ph type="ftr" sz="quarter" idx="11"/>
          </p:nvPr>
        </p:nvSpPr>
        <p:spPr/>
        <p:txBody>
          <a:bodyPr/>
          <a:lstStyle/>
          <a:p>
            <a:r>
              <a:rPr kumimoji="0" lang="en-US"/>
              <a:t>Igor Faynberg</a:t>
            </a:r>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32"/>
          <p:cNvSpPr txBox="1">
            <a:spLocks/>
          </p:cNvSpPr>
          <p:nvPr userDrawn="1"/>
        </p:nvSpPr>
        <p:spPr>
          <a:xfrm>
            <a:off x="3352800" y="6492240"/>
            <a:ext cx="4876800" cy="365760"/>
          </a:xfrm>
          <a:prstGeom prst="rect">
            <a:avLst/>
          </a:prstGeom>
        </p:spPr>
        <p:txBody>
          <a:bodyPr vert="horz" anchor="ctr" anchorCtr="0"/>
          <a:lstStyle/>
          <a:p>
            <a:r>
              <a:rPr kumimoji="0" lang="en-US" sz="1200" b="0" i="0" u="none" strike="noStrike" kern="1200" cap="none" spc="0" normalizeH="0" baseline="0" noProof="0" dirty="0">
                <a:ln>
                  <a:noFill/>
                </a:ln>
                <a:solidFill>
                  <a:schemeClr val="tx2"/>
                </a:solidFill>
                <a:effectLst/>
                <a:uLnTx/>
                <a:uFillTx/>
                <a:latin typeface="+mn-lt"/>
                <a:ea typeface="+mn-ea"/>
                <a:cs typeface="+mn-cs"/>
              </a:rPr>
              <a:t>Introduction to Cloud Computing, Module 5       Igor Faynberg    </a:t>
            </a:r>
            <a:fld id="{2BBB5E19-F10A-4C2F-BF6F-11C513378A2E}" type="slidenum">
              <a:rPr kumimoji="0" lang="en-US" sz="1200" smtClean="0"/>
              <a:pPr/>
              <a:t>‹#›</a:t>
            </a:fld>
            <a:endParaRPr kumimoji="0"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43400" y="2667000"/>
            <a:ext cx="3657600" cy="38862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0" name="Footer Placeholder 32"/>
          <p:cNvSpPr txBox="1">
            <a:spLocks/>
          </p:cNvSpPr>
          <p:nvPr userDrawn="1"/>
        </p:nvSpPr>
        <p:spPr>
          <a:xfrm>
            <a:off x="2819400" y="6492240"/>
            <a:ext cx="5410200" cy="365760"/>
          </a:xfrm>
          <a:prstGeom prst="rect">
            <a:avLst/>
          </a:prstGeom>
        </p:spPr>
        <p:txBody>
          <a:bodyPr vert="horz" anchor="ctr" anchorCtr="0"/>
          <a:lstStyle/>
          <a:p>
            <a:r>
              <a:rPr kumimoji="0" lang="en-US" sz="1200" b="0" i="0" u="none" strike="noStrike" kern="1200" cap="none" spc="0" normalizeH="0" baseline="0" noProof="0" dirty="0">
                <a:ln>
                  <a:noFill/>
                </a:ln>
                <a:solidFill>
                  <a:schemeClr val="tx2"/>
                </a:solidFill>
                <a:effectLst/>
                <a:uLnTx/>
                <a:uFillTx/>
                <a:latin typeface="+mn-lt"/>
                <a:ea typeface="+mn-ea"/>
                <a:cs typeface="+mn-cs"/>
              </a:rPr>
              <a:t>Introduction to Cloud Computing, Module 5       Igor Faynberg    </a:t>
            </a:r>
            <a:fld id="{2BBB5E19-F10A-4C2F-BF6F-11C513378A2E}" type="slidenum">
              <a:rPr kumimoji="0" lang="en-US" sz="1200" smtClean="0"/>
              <a:pPr/>
              <a:t>‹#›</a:t>
            </a:fld>
            <a:endParaRPr kumimoji="0"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9" name="Footer Placeholder 32"/>
          <p:cNvSpPr txBox="1">
            <a:spLocks/>
          </p:cNvSpPr>
          <p:nvPr userDrawn="1"/>
        </p:nvSpPr>
        <p:spPr>
          <a:xfrm>
            <a:off x="1905000" y="6492240"/>
            <a:ext cx="6324600" cy="365760"/>
          </a:xfrm>
          <a:prstGeom prst="rect">
            <a:avLst/>
          </a:prstGeom>
        </p:spPr>
        <p:txBody>
          <a:bodyPr vert="horz"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mn-lt"/>
                <a:ea typeface="+mn-ea"/>
                <a:cs typeface="+mn-cs"/>
              </a:rPr>
              <a:t>Introduction to Cloud Computing, Module 5       Igor Faynberg    </a:t>
            </a:r>
            <a:fld id="{2BBB5E19-F10A-4C2F-BF6F-11C513378A2E}" type="slidenum">
              <a:rPr kumimoji="0" lang="en-US" sz="1200" smtClean="0"/>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2"/>
          <p:cNvSpPr txBox="1">
            <a:spLocks/>
          </p:cNvSpPr>
          <p:nvPr userDrawn="1"/>
        </p:nvSpPr>
        <p:spPr>
          <a:xfrm>
            <a:off x="1905000" y="6492240"/>
            <a:ext cx="6324600" cy="365760"/>
          </a:xfrm>
          <a:prstGeom prst="rect">
            <a:avLst/>
          </a:prstGeom>
        </p:spPr>
        <p:txBody>
          <a:bodyPr vert="horz"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mn-lt"/>
                <a:ea typeface="+mn-ea"/>
                <a:cs typeface="+mn-cs"/>
              </a:rPr>
              <a:t>Introduction to Cloud Computing, Module 5       Igor Faynberg    </a:t>
            </a:r>
            <a:fld id="{2BBB5E19-F10A-4C2F-BF6F-11C513378A2E}" type="slidenum">
              <a:rPr kumimoji="0" lang="en-US" sz="1200" smtClean="0"/>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81EB1A16-2536-4AD2-B5DF-A27553000873}" type="datetime1">
              <a:rPr lang="en-US" smtClean="0"/>
              <a:pPr algn="r" eaLnBrk="1" latinLnBrk="0" hangingPunct="1"/>
              <a:t>1/31/2020</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r>
              <a:rPr kumimoji="0" lang="en-US"/>
              <a:t>Igor Faynberg</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1C8191B3-5DC2-4FE4-9361-F0842B255AA1}" type="datetime1">
              <a:rPr lang="en-US" smtClean="0"/>
              <a:pPr algn="r" eaLnBrk="1" latinLnBrk="0" hangingPunct="1"/>
              <a:t>1/31/2020</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r>
              <a:rPr kumimoji="0" lang="en-US"/>
              <a:t>Igor Faynberg</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2683E9A0-7666-4991-8C96-015E2C762028}" type="datetime1">
              <a:rPr lang="en-US" smtClean="0"/>
              <a:pPr algn="r" eaLnBrk="1" latinLnBrk="0" hangingPunct="1"/>
              <a:t>1/31/2020</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r>
              <a:rPr kumimoji="0" lang="en-US">
                <a:solidFill>
                  <a:schemeClr val="tx2"/>
                </a:solidFill>
              </a:rPr>
              <a:t>Igor Faynberg</a:t>
            </a:r>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tools.ietf.org/html/rfc4786"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524 A</a:t>
            </a:r>
          </a:p>
        </p:txBody>
      </p:sp>
      <p:sp>
        <p:nvSpPr>
          <p:cNvPr id="3" name="Subtitle 2"/>
          <p:cNvSpPr>
            <a:spLocks noGrp="1"/>
          </p:cNvSpPr>
          <p:nvPr>
            <p:ph type="subTitle" idx="1"/>
          </p:nvPr>
        </p:nvSpPr>
        <p:spPr>
          <a:xfrm>
            <a:off x="2286000" y="5003322"/>
            <a:ext cx="6858000" cy="1371600"/>
          </a:xfrm>
        </p:spPr>
        <p:txBody>
          <a:bodyPr/>
          <a:lstStyle/>
          <a:p>
            <a:r>
              <a:rPr lang="en-US" dirty="0"/>
              <a:t>Introduction to Cloud Computing</a:t>
            </a:r>
          </a:p>
          <a:p>
            <a:pPr algn="ctr"/>
            <a:r>
              <a:rPr lang="en-US" sz="2400"/>
              <a:t>Module </a:t>
            </a:r>
            <a:r>
              <a:rPr lang="en-US" sz="2400" dirty="0"/>
              <a:t>5: Data Networking and Distributed Computation (Part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Protocol Frame Format</a:t>
            </a:r>
          </a:p>
        </p:txBody>
      </p:sp>
      <p:graphicFrame>
        <p:nvGraphicFramePr>
          <p:cNvPr id="262174" name="Group 30"/>
          <p:cNvGraphicFramePr>
            <a:graphicFrameLocks noGrp="1"/>
          </p:cNvGraphicFramePr>
          <p:nvPr/>
        </p:nvGraphicFramePr>
        <p:xfrm>
          <a:off x="1447800" y="3581400"/>
          <a:ext cx="6858000" cy="1152144"/>
        </p:xfrm>
        <a:graphic>
          <a:graphicData uri="http://schemas.openxmlformats.org/drawingml/2006/table">
            <a:tbl>
              <a:tblPr/>
              <a:tblGrid>
                <a:gridCol w="1066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2362200">
                  <a:extLst>
                    <a:ext uri="{9D8B030D-6E8A-4147-A177-3AD203B41FA5}">
                      <a16:colId xmlns:a16="http://schemas.microsoft.com/office/drawing/2014/main" val="20004"/>
                    </a:ext>
                  </a:extLst>
                </a:gridCol>
              </a:tblGrid>
              <a:tr h="660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Layer </a:t>
                      </a:r>
                      <a:r>
                        <a:rPr kumimoji="0" lang="en-US" sz="1800" b="0" i="1" u="none" strike="noStrike" cap="none" normalizeH="0" baseline="0">
                          <a:ln>
                            <a:noFill/>
                          </a:ln>
                          <a:solidFill>
                            <a:schemeClr val="tx1"/>
                          </a:solidFill>
                          <a:effectLst/>
                          <a:latin typeface="Times New Roman" pitchFamily="18" charset="0"/>
                        </a:rPr>
                        <a:t>2 Header</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Layer </a:t>
                      </a:r>
                      <a:r>
                        <a:rPr kumimoji="0" lang="en-US" sz="1800" b="0" i="1" u="none" strike="noStrike" cap="none" normalizeH="0" baseline="0">
                          <a:ln>
                            <a:noFill/>
                          </a:ln>
                          <a:solidFill>
                            <a:schemeClr val="tx1"/>
                          </a:solidFill>
                          <a:effectLst/>
                          <a:latin typeface="Times New Roman" pitchFamily="18" charset="0"/>
                        </a:rPr>
                        <a:t>3 Header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Layer </a:t>
                      </a:r>
                      <a:r>
                        <a:rPr kumimoji="0" lang="en-US" sz="1800" b="0" i="1" u="none" strike="noStrike" cap="none" normalizeH="0" baseline="0">
                          <a:ln>
                            <a:noFill/>
                          </a:ln>
                          <a:solidFill>
                            <a:schemeClr val="tx1"/>
                          </a:solidFill>
                          <a:effectLst/>
                          <a:latin typeface="Times New Roman" pitchFamily="18" charset="0"/>
                        </a:rPr>
                        <a:t>N Header</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rPr>
                        <a:t>Protocol Data Unit (PDU)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2175" name="Text Box 31"/>
          <p:cNvSpPr txBox="1">
            <a:spLocks noChangeArrowheads="1"/>
          </p:cNvSpPr>
          <p:nvPr/>
        </p:nvSpPr>
        <p:spPr bwMode="auto">
          <a:xfrm>
            <a:off x="533400" y="5105400"/>
            <a:ext cx="8077200" cy="336550"/>
          </a:xfrm>
          <a:prstGeom prst="rect">
            <a:avLst/>
          </a:prstGeom>
          <a:noFill/>
          <a:ln w="9525">
            <a:noFill/>
            <a:miter lim="800000"/>
            <a:headEnd/>
            <a:tailEnd/>
          </a:ln>
          <a:effectLst/>
        </p:spPr>
        <p:txBody>
          <a:bodyPr wrap="square">
            <a:spAutoFit/>
          </a:bodyPr>
          <a:lstStyle/>
          <a:p>
            <a:pPr>
              <a:spcBef>
                <a:spcPct val="50000"/>
              </a:spcBef>
            </a:pPr>
            <a:r>
              <a:rPr lang="en-US" sz="1600" dirty="0"/>
              <a:t>1110010011000100100001001001001000100010001000100010011111001001110</a:t>
            </a:r>
          </a:p>
        </p:txBody>
      </p:sp>
      <p:sp>
        <p:nvSpPr>
          <p:cNvPr id="262176" name="Text Box 32"/>
          <p:cNvSpPr txBox="1">
            <a:spLocks noChangeArrowheads="1"/>
          </p:cNvSpPr>
          <p:nvPr/>
        </p:nvSpPr>
        <p:spPr bwMode="auto">
          <a:xfrm>
            <a:off x="609600" y="5486400"/>
            <a:ext cx="6019800" cy="369332"/>
          </a:xfrm>
          <a:prstGeom prst="rect">
            <a:avLst/>
          </a:prstGeom>
          <a:noFill/>
          <a:ln w="9525">
            <a:noFill/>
            <a:miter lim="800000"/>
            <a:headEnd/>
            <a:tailEnd/>
          </a:ln>
          <a:effectLst/>
        </p:spPr>
        <p:txBody>
          <a:bodyPr>
            <a:spAutoFit/>
          </a:bodyPr>
          <a:lstStyle/>
          <a:p>
            <a:pPr>
              <a:spcBef>
                <a:spcPct val="50000"/>
              </a:spcBef>
            </a:pPr>
            <a:r>
              <a:rPr lang="en-US" dirty="0">
                <a:solidFill>
                  <a:schemeClr val="folHlink"/>
                </a:solidFill>
              </a:rPr>
              <a:t>Layer 1 (</a:t>
            </a:r>
            <a:r>
              <a:rPr lang="en-US" i="1" dirty="0">
                <a:solidFill>
                  <a:schemeClr val="folHlink"/>
                </a:solidFill>
              </a:rPr>
              <a:t>Physical layer)</a:t>
            </a:r>
            <a:r>
              <a:rPr lang="en-US" dirty="0">
                <a:solidFill>
                  <a:schemeClr val="folHlink"/>
                </a:solidFill>
              </a:rPr>
              <a:t> just produces a bit stream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dirty="0"/>
              <a:t>The Physical Layer</a:t>
            </a:r>
          </a:p>
        </p:txBody>
      </p:sp>
      <p:sp>
        <p:nvSpPr>
          <p:cNvPr id="263171" name="Rectangle 3"/>
          <p:cNvSpPr>
            <a:spLocks noGrp="1" noChangeArrowheads="1"/>
          </p:cNvSpPr>
          <p:nvPr>
            <p:ph type="body" idx="1"/>
          </p:nvPr>
        </p:nvSpPr>
        <p:spPr/>
        <p:txBody>
          <a:bodyPr/>
          <a:lstStyle/>
          <a:p>
            <a:pPr>
              <a:lnSpc>
                <a:spcPct val="90000"/>
              </a:lnSpc>
            </a:pPr>
            <a:r>
              <a:rPr lang="en-US" dirty="0"/>
              <a:t>The Physical layer is concerned with transmitting “</a:t>
            </a:r>
            <a:r>
              <a:rPr lang="en-US" i="1" dirty="0"/>
              <a:t>0”s</a:t>
            </a:r>
            <a:r>
              <a:rPr lang="en-US" dirty="0"/>
              <a:t> and “</a:t>
            </a:r>
            <a:r>
              <a:rPr lang="en-US" i="1" dirty="0"/>
              <a:t>1”</a:t>
            </a:r>
            <a:r>
              <a:rPr lang="en-US" dirty="0"/>
              <a:t>s</a:t>
            </a:r>
          </a:p>
          <a:p>
            <a:pPr>
              <a:lnSpc>
                <a:spcPct val="90000"/>
              </a:lnSpc>
            </a:pPr>
            <a:r>
              <a:rPr lang="en-US" dirty="0"/>
              <a:t>It  knows how to establish the connection (in case of modems and telephone lines) or avoid collisions (in case of </a:t>
            </a:r>
            <a:r>
              <a:rPr lang="en-US" i="1" dirty="0"/>
              <a:t>Ethernet</a:t>
            </a:r>
            <a:r>
              <a:rPr lang="en-US" dirty="0"/>
              <a:t>-like networks)</a:t>
            </a:r>
          </a:p>
          <a:p>
            <a:pPr>
              <a:lnSpc>
                <a:spcPct val="90000"/>
              </a:lnSpc>
            </a:pPr>
            <a:r>
              <a:rPr lang="en-US" dirty="0"/>
              <a:t>It has to know how voltages or light bursts are mapped into binary digits</a:t>
            </a:r>
          </a:p>
        </p:txBody>
      </p:sp>
      <p:pic>
        <p:nvPicPr>
          <p:cNvPr id="32770" name="Picture 2"/>
          <p:cNvPicPr>
            <a:picLocks noChangeAspect="1" noChangeArrowheads="1"/>
          </p:cNvPicPr>
          <p:nvPr/>
        </p:nvPicPr>
        <p:blipFill>
          <a:blip r:embed="rId3" cstate="print"/>
          <a:srcRect/>
          <a:stretch>
            <a:fillRect/>
          </a:stretch>
        </p:blipFill>
        <p:spPr bwMode="auto">
          <a:xfrm>
            <a:off x="1676400" y="4724400"/>
            <a:ext cx="838200" cy="664234"/>
          </a:xfrm>
          <a:prstGeom prst="rect">
            <a:avLst/>
          </a:prstGeom>
          <a:noFill/>
          <a:ln w="9525">
            <a:noFill/>
            <a:miter lim="800000"/>
            <a:headEnd/>
            <a:tailEnd/>
          </a:ln>
        </p:spPr>
      </p:pic>
      <p:pic>
        <p:nvPicPr>
          <p:cNvPr id="32774" name="Picture 6" descr="See Similar Images"/>
          <p:cNvPicPr>
            <a:picLocks noChangeAspect="1" noChangeArrowheads="1"/>
          </p:cNvPicPr>
          <p:nvPr/>
        </p:nvPicPr>
        <p:blipFill>
          <a:blip r:embed="rId4" cstate="print"/>
          <a:srcRect/>
          <a:stretch>
            <a:fillRect/>
          </a:stretch>
        </p:blipFill>
        <p:spPr bwMode="auto">
          <a:xfrm>
            <a:off x="3048000" y="5486400"/>
            <a:ext cx="914400" cy="914401"/>
          </a:xfrm>
          <a:prstGeom prst="rect">
            <a:avLst/>
          </a:prstGeom>
          <a:noFill/>
        </p:spPr>
      </p:pic>
      <p:sp>
        <p:nvSpPr>
          <p:cNvPr id="11" name="TextBox 10"/>
          <p:cNvSpPr txBox="1"/>
          <p:nvPr/>
        </p:nvSpPr>
        <p:spPr>
          <a:xfrm>
            <a:off x="2971800" y="4800600"/>
            <a:ext cx="2667000" cy="369332"/>
          </a:xfrm>
          <a:prstGeom prst="rect">
            <a:avLst/>
          </a:prstGeom>
          <a:noFill/>
        </p:spPr>
        <p:txBody>
          <a:bodyPr wrap="square" rtlCol="0">
            <a:spAutoFit/>
          </a:bodyPr>
          <a:lstStyle/>
          <a:p>
            <a:r>
              <a:rPr lang="en-US" dirty="0">
                <a:solidFill>
                  <a:srgbClr val="00B050"/>
                </a:solidFill>
              </a:rPr>
              <a:t>0 0 0 1 0…</a:t>
            </a:r>
          </a:p>
        </p:txBody>
      </p:sp>
      <p:sp>
        <p:nvSpPr>
          <p:cNvPr id="12" name="TextBox 11"/>
          <p:cNvSpPr txBox="1"/>
          <p:nvPr/>
        </p:nvSpPr>
        <p:spPr>
          <a:xfrm>
            <a:off x="4191000" y="5791200"/>
            <a:ext cx="2667000" cy="369332"/>
          </a:xfrm>
          <a:prstGeom prst="rect">
            <a:avLst/>
          </a:prstGeom>
          <a:noFill/>
        </p:spPr>
        <p:txBody>
          <a:bodyPr wrap="square" rtlCol="0">
            <a:spAutoFit/>
          </a:bodyPr>
          <a:lstStyle/>
          <a:p>
            <a:r>
              <a:rPr lang="en-US" dirty="0">
                <a:solidFill>
                  <a:srgbClr val="0070C0"/>
                </a:solidFill>
              </a:rPr>
              <a:t>1 0 1 1 1 0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3171">
                                            <p:txEl>
                                              <p:pRg st="1" end="1"/>
                                            </p:txEl>
                                          </p:spTgt>
                                        </p:tgtEl>
                                        <p:attrNameLst>
                                          <p:attrName>style.visibility</p:attrName>
                                        </p:attrNameLst>
                                      </p:cBhvr>
                                      <p:to>
                                        <p:strVal val="visible"/>
                                      </p:to>
                                    </p:set>
                                    <p:anim calcmode="lin" valueType="num">
                                      <p:cBhvr additive="base">
                                        <p:cTn id="13" dur="500" fill="hold"/>
                                        <p:tgtEl>
                                          <p:spTgt spid="263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3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3171">
                                            <p:txEl>
                                              <p:pRg st="2" end="2"/>
                                            </p:txEl>
                                          </p:spTgt>
                                        </p:tgtEl>
                                        <p:attrNameLst>
                                          <p:attrName>style.visibility</p:attrName>
                                        </p:attrNameLst>
                                      </p:cBhvr>
                                      <p:to>
                                        <p:strVal val="visible"/>
                                      </p:to>
                                    </p:set>
                                    <p:anim calcmode="lin" valueType="num">
                                      <p:cBhvr additive="base">
                                        <p:cTn id="19" dur="500" fill="hold"/>
                                        <p:tgtEl>
                                          <p:spTgt spid="263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3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770"/>
                                        </p:tgtEl>
                                        <p:attrNameLst>
                                          <p:attrName>style.visibility</p:attrName>
                                        </p:attrNameLst>
                                      </p:cBhvr>
                                      <p:to>
                                        <p:strVal val="visible"/>
                                      </p:to>
                                    </p:set>
                                    <p:anim calcmode="lin" valueType="num">
                                      <p:cBhvr additive="base">
                                        <p:cTn id="25" dur="500" fill="hold"/>
                                        <p:tgtEl>
                                          <p:spTgt spid="32770"/>
                                        </p:tgtEl>
                                        <p:attrNameLst>
                                          <p:attrName>ppt_x</p:attrName>
                                        </p:attrNameLst>
                                      </p:cBhvr>
                                      <p:tavLst>
                                        <p:tav tm="0">
                                          <p:val>
                                            <p:strVal val="#ppt_x"/>
                                          </p:val>
                                        </p:tav>
                                        <p:tav tm="100000">
                                          <p:val>
                                            <p:strVal val="#ppt_x"/>
                                          </p:val>
                                        </p:tav>
                                      </p:tavLst>
                                    </p:anim>
                                    <p:anim calcmode="lin" valueType="num">
                                      <p:cBhvr additive="base">
                                        <p:cTn id="26" dur="500" fill="hold"/>
                                        <p:tgtEl>
                                          <p:spTgt spid="3277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774"/>
                                        </p:tgtEl>
                                        <p:attrNameLst>
                                          <p:attrName>style.visibility</p:attrName>
                                        </p:attrNameLst>
                                      </p:cBhvr>
                                      <p:to>
                                        <p:strVal val="visible"/>
                                      </p:to>
                                    </p:set>
                                    <p:anim calcmode="lin" valueType="num">
                                      <p:cBhvr additive="base">
                                        <p:cTn id="37" dur="500" fill="hold"/>
                                        <p:tgtEl>
                                          <p:spTgt spid="32774"/>
                                        </p:tgtEl>
                                        <p:attrNameLst>
                                          <p:attrName>ppt_x</p:attrName>
                                        </p:attrNameLst>
                                      </p:cBhvr>
                                      <p:tavLst>
                                        <p:tav tm="0">
                                          <p:val>
                                            <p:strVal val="#ppt_x"/>
                                          </p:val>
                                        </p:tav>
                                        <p:tav tm="100000">
                                          <p:val>
                                            <p:strVal val="#ppt_x"/>
                                          </p:val>
                                        </p:tav>
                                      </p:tavLst>
                                    </p:anim>
                                    <p:anim calcmode="lin" valueType="num">
                                      <p:cBhvr additive="base">
                                        <p:cTn id="38" dur="500" fill="hold"/>
                                        <p:tgtEl>
                                          <p:spTgt spid="3277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5215" y="9525"/>
            <a:ext cx="6558207" cy="584775"/>
          </a:xfrm>
          <a:prstGeom prst="rect">
            <a:avLst/>
          </a:prstGeom>
        </p:spPr>
        <p:txBody>
          <a:bodyPr wrap="none">
            <a:spAutoFit/>
          </a:bodyPr>
          <a:lstStyle/>
          <a:p>
            <a:pPr algn="ctr"/>
            <a:r>
              <a:rPr lang="en-US" sz="3200" b="1" dirty="0">
                <a:solidFill>
                  <a:srgbClr val="C00000"/>
                </a:solidFill>
              </a:rPr>
              <a:t>Broadcast media configurations </a:t>
            </a:r>
          </a:p>
        </p:txBody>
      </p:sp>
      <p:grpSp>
        <p:nvGrpSpPr>
          <p:cNvPr id="3" name="Group 34"/>
          <p:cNvGrpSpPr/>
          <p:nvPr/>
        </p:nvGrpSpPr>
        <p:grpSpPr>
          <a:xfrm>
            <a:off x="495300" y="3059668"/>
            <a:ext cx="1638300" cy="762000"/>
            <a:chOff x="3429000" y="2438400"/>
            <a:chExt cx="1638300" cy="762000"/>
          </a:xfrm>
        </p:grpSpPr>
        <p:cxnSp>
          <p:nvCxnSpPr>
            <p:cNvPr id="9" name="Straight Connector 8"/>
            <p:cNvCxnSpPr/>
            <p:nvPr/>
          </p:nvCxnSpPr>
          <p:spPr>
            <a:xfrm>
              <a:off x="3429000" y="3200400"/>
              <a:ext cx="16383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62400" y="2438400"/>
              <a:ext cx="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67200" y="2438400"/>
              <a:ext cx="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72000" y="2438400"/>
              <a:ext cx="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876800" y="2438400"/>
              <a:ext cx="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20"/>
            <p:cNvGrpSpPr/>
            <p:nvPr/>
          </p:nvGrpSpPr>
          <p:grpSpPr>
            <a:xfrm>
              <a:off x="3657599" y="2438400"/>
              <a:ext cx="45719" cy="762000"/>
              <a:chOff x="3657599" y="2438400"/>
              <a:chExt cx="45719" cy="762000"/>
            </a:xfrm>
          </p:grpSpPr>
          <p:cxnSp>
            <p:nvCxnSpPr>
              <p:cNvPr id="10" name="Straight Connector 9"/>
              <p:cNvCxnSpPr/>
              <p:nvPr/>
            </p:nvCxnSpPr>
            <p:spPr>
              <a:xfrm>
                <a:off x="3657600" y="2476500"/>
                <a:ext cx="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flipH="1" flipV="1">
                <a:off x="3657599" y="243840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21"/>
            <p:cNvGrpSpPr/>
            <p:nvPr/>
          </p:nvGrpSpPr>
          <p:grpSpPr>
            <a:xfrm>
              <a:off x="3962400" y="2438400"/>
              <a:ext cx="45719" cy="762000"/>
              <a:chOff x="3657599" y="2438400"/>
              <a:chExt cx="45719" cy="762000"/>
            </a:xfrm>
          </p:grpSpPr>
          <p:cxnSp>
            <p:nvCxnSpPr>
              <p:cNvPr id="23" name="Straight Connector 22"/>
              <p:cNvCxnSpPr/>
              <p:nvPr/>
            </p:nvCxnSpPr>
            <p:spPr>
              <a:xfrm>
                <a:off x="3657600" y="2476500"/>
                <a:ext cx="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flipV="1">
                <a:off x="3657599" y="243840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24"/>
            <p:cNvGrpSpPr/>
            <p:nvPr/>
          </p:nvGrpSpPr>
          <p:grpSpPr>
            <a:xfrm>
              <a:off x="4267200" y="2438400"/>
              <a:ext cx="45719" cy="762000"/>
              <a:chOff x="3657599" y="2438400"/>
              <a:chExt cx="45719" cy="762000"/>
            </a:xfrm>
          </p:grpSpPr>
          <p:cxnSp>
            <p:nvCxnSpPr>
              <p:cNvPr id="26" name="Straight Connector 25"/>
              <p:cNvCxnSpPr/>
              <p:nvPr/>
            </p:nvCxnSpPr>
            <p:spPr>
              <a:xfrm>
                <a:off x="3657600" y="2476500"/>
                <a:ext cx="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flipV="1">
                <a:off x="3657599" y="243840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7"/>
            <p:cNvGrpSpPr/>
            <p:nvPr/>
          </p:nvGrpSpPr>
          <p:grpSpPr>
            <a:xfrm>
              <a:off x="4572000" y="2438400"/>
              <a:ext cx="45719" cy="762000"/>
              <a:chOff x="3657599" y="2438400"/>
              <a:chExt cx="45719" cy="762000"/>
            </a:xfrm>
          </p:grpSpPr>
          <p:cxnSp>
            <p:nvCxnSpPr>
              <p:cNvPr id="29" name="Straight Connector 28"/>
              <p:cNvCxnSpPr/>
              <p:nvPr/>
            </p:nvCxnSpPr>
            <p:spPr>
              <a:xfrm>
                <a:off x="3657600" y="2476500"/>
                <a:ext cx="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flipV="1">
                <a:off x="3657599" y="243840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30"/>
            <p:cNvGrpSpPr/>
            <p:nvPr/>
          </p:nvGrpSpPr>
          <p:grpSpPr>
            <a:xfrm>
              <a:off x="4876800" y="2438400"/>
              <a:ext cx="45719" cy="762000"/>
              <a:chOff x="3657599" y="2438400"/>
              <a:chExt cx="45719" cy="762000"/>
            </a:xfrm>
          </p:grpSpPr>
          <p:cxnSp>
            <p:nvCxnSpPr>
              <p:cNvPr id="32" name="Straight Connector 31"/>
              <p:cNvCxnSpPr/>
              <p:nvPr/>
            </p:nvCxnSpPr>
            <p:spPr>
              <a:xfrm>
                <a:off x="3657600" y="2476500"/>
                <a:ext cx="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flipH="1" flipV="1">
                <a:off x="3657599" y="243840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6" name="Oval 35"/>
          <p:cNvSpPr/>
          <p:nvPr/>
        </p:nvSpPr>
        <p:spPr>
          <a:xfrm>
            <a:off x="2971800" y="251460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886200" y="259080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038600" y="361188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71800" y="384048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667000" y="320040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383281" y="399288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383281" y="236220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36" idx="1"/>
          </p:cNvCxnSpPr>
          <p:nvPr/>
        </p:nvCxnSpPr>
        <p:spPr>
          <a:xfrm>
            <a:off x="2978495" y="2521295"/>
            <a:ext cx="450505" cy="679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3" idx="5"/>
          </p:cNvCxnSpPr>
          <p:nvPr/>
        </p:nvCxnSpPr>
        <p:spPr>
          <a:xfrm>
            <a:off x="3422305" y="2401224"/>
            <a:ext cx="6695" cy="799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8" idx="3"/>
          </p:cNvCxnSpPr>
          <p:nvPr/>
        </p:nvCxnSpPr>
        <p:spPr>
          <a:xfrm flipH="1">
            <a:off x="3429000" y="2629824"/>
            <a:ext cx="463895" cy="570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9" idx="3"/>
          </p:cNvCxnSpPr>
          <p:nvPr/>
        </p:nvCxnSpPr>
        <p:spPr>
          <a:xfrm flipH="1" flipV="1">
            <a:off x="3429000" y="3200400"/>
            <a:ext cx="616295" cy="4505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429000" y="320040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0" idx="3"/>
          </p:cNvCxnSpPr>
          <p:nvPr/>
        </p:nvCxnSpPr>
        <p:spPr>
          <a:xfrm flipV="1">
            <a:off x="2978495" y="3200401"/>
            <a:ext cx="450505" cy="6791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1" idx="7"/>
          </p:cNvCxnSpPr>
          <p:nvPr/>
        </p:nvCxnSpPr>
        <p:spPr>
          <a:xfrm flipV="1">
            <a:off x="2706024" y="3200400"/>
            <a:ext cx="722976" cy="66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429000" y="3200400"/>
            <a:ext cx="722976" cy="66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114800" y="320040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352800" y="3048000"/>
            <a:ext cx="152400" cy="30480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mainfrm"/>
          <p:cNvSpPr>
            <a:spLocks noEditPoints="1" noChangeArrowheads="1"/>
          </p:cNvSpPr>
          <p:nvPr/>
        </p:nvSpPr>
        <p:spPr bwMode="auto">
          <a:xfrm>
            <a:off x="609600" y="3002518"/>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mainfrm"/>
          <p:cNvSpPr>
            <a:spLocks noEditPoints="1" noChangeArrowheads="1"/>
          </p:cNvSpPr>
          <p:nvPr/>
        </p:nvSpPr>
        <p:spPr bwMode="auto">
          <a:xfrm>
            <a:off x="914400" y="3002518"/>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mainfrm"/>
          <p:cNvSpPr>
            <a:spLocks noEditPoints="1" noChangeArrowheads="1"/>
          </p:cNvSpPr>
          <p:nvPr/>
        </p:nvSpPr>
        <p:spPr bwMode="auto">
          <a:xfrm>
            <a:off x="1219200" y="2983468"/>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mainfrm"/>
          <p:cNvSpPr>
            <a:spLocks noEditPoints="1" noChangeArrowheads="1"/>
          </p:cNvSpPr>
          <p:nvPr/>
        </p:nvSpPr>
        <p:spPr bwMode="auto">
          <a:xfrm>
            <a:off x="1524000" y="2983468"/>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mainfrm"/>
          <p:cNvSpPr>
            <a:spLocks noEditPoints="1" noChangeArrowheads="1"/>
          </p:cNvSpPr>
          <p:nvPr/>
        </p:nvSpPr>
        <p:spPr bwMode="auto">
          <a:xfrm>
            <a:off x="1828800" y="2983468"/>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mainfrm"/>
          <p:cNvSpPr>
            <a:spLocks noEditPoints="1" noChangeArrowheads="1"/>
          </p:cNvSpPr>
          <p:nvPr/>
        </p:nvSpPr>
        <p:spPr bwMode="auto">
          <a:xfrm>
            <a:off x="2819400" y="36576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mainfrm"/>
          <p:cNvSpPr>
            <a:spLocks noEditPoints="1" noChangeArrowheads="1"/>
          </p:cNvSpPr>
          <p:nvPr/>
        </p:nvSpPr>
        <p:spPr bwMode="auto">
          <a:xfrm>
            <a:off x="3276600" y="38100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mainfrm"/>
          <p:cNvSpPr>
            <a:spLocks noEditPoints="1" noChangeArrowheads="1"/>
          </p:cNvSpPr>
          <p:nvPr/>
        </p:nvSpPr>
        <p:spPr bwMode="auto">
          <a:xfrm>
            <a:off x="3886200" y="35814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mainfrm"/>
          <p:cNvSpPr>
            <a:spLocks noEditPoints="1" noChangeArrowheads="1"/>
          </p:cNvSpPr>
          <p:nvPr/>
        </p:nvSpPr>
        <p:spPr bwMode="auto">
          <a:xfrm>
            <a:off x="4114800" y="291465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mainfrm"/>
          <p:cNvSpPr>
            <a:spLocks noEditPoints="1" noChangeArrowheads="1"/>
          </p:cNvSpPr>
          <p:nvPr/>
        </p:nvSpPr>
        <p:spPr bwMode="auto">
          <a:xfrm>
            <a:off x="3886200" y="22860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mainfrm"/>
          <p:cNvSpPr>
            <a:spLocks noEditPoints="1" noChangeArrowheads="1"/>
          </p:cNvSpPr>
          <p:nvPr/>
        </p:nvSpPr>
        <p:spPr bwMode="auto">
          <a:xfrm>
            <a:off x="3276600" y="21336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mainfrm"/>
          <p:cNvSpPr>
            <a:spLocks noEditPoints="1" noChangeArrowheads="1"/>
          </p:cNvSpPr>
          <p:nvPr/>
        </p:nvSpPr>
        <p:spPr bwMode="auto">
          <a:xfrm>
            <a:off x="2819400" y="22860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mainfrm"/>
          <p:cNvSpPr>
            <a:spLocks noEditPoints="1" noChangeArrowheads="1"/>
          </p:cNvSpPr>
          <p:nvPr/>
        </p:nvSpPr>
        <p:spPr bwMode="auto">
          <a:xfrm>
            <a:off x="2590800" y="29718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mainfrm"/>
          <p:cNvSpPr>
            <a:spLocks noEditPoints="1" noChangeArrowheads="1"/>
          </p:cNvSpPr>
          <p:nvPr/>
        </p:nvSpPr>
        <p:spPr bwMode="auto">
          <a:xfrm>
            <a:off x="7162800" y="22860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mainfrm"/>
          <p:cNvSpPr>
            <a:spLocks noEditPoints="1" noChangeArrowheads="1"/>
          </p:cNvSpPr>
          <p:nvPr/>
        </p:nvSpPr>
        <p:spPr bwMode="auto">
          <a:xfrm>
            <a:off x="8382000" y="24384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mainfrm"/>
          <p:cNvSpPr>
            <a:spLocks noEditPoints="1" noChangeArrowheads="1"/>
          </p:cNvSpPr>
          <p:nvPr/>
        </p:nvSpPr>
        <p:spPr bwMode="auto">
          <a:xfrm>
            <a:off x="7239000" y="36576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mainfrm"/>
          <p:cNvSpPr>
            <a:spLocks noEditPoints="1" noChangeArrowheads="1"/>
          </p:cNvSpPr>
          <p:nvPr/>
        </p:nvSpPr>
        <p:spPr bwMode="auto">
          <a:xfrm>
            <a:off x="8382000" y="37338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mainfrm"/>
          <p:cNvSpPr>
            <a:spLocks noEditPoints="1" noChangeArrowheads="1"/>
          </p:cNvSpPr>
          <p:nvPr/>
        </p:nvSpPr>
        <p:spPr bwMode="auto">
          <a:xfrm>
            <a:off x="7772400" y="14478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Lightning Bolt 83"/>
          <p:cNvSpPr/>
          <p:nvPr/>
        </p:nvSpPr>
        <p:spPr>
          <a:xfrm>
            <a:off x="7315200" y="1828800"/>
            <a:ext cx="228600" cy="457200"/>
          </a:xfrm>
          <a:prstGeom prst="lightningBol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Lightning Bolt 85"/>
          <p:cNvSpPr/>
          <p:nvPr/>
        </p:nvSpPr>
        <p:spPr>
          <a:xfrm>
            <a:off x="7467600" y="3429000"/>
            <a:ext cx="228600" cy="457200"/>
          </a:xfrm>
          <a:prstGeom prst="lightningBol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Lightning Bolt 86"/>
          <p:cNvSpPr/>
          <p:nvPr/>
        </p:nvSpPr>
        <p:spPr>
          <a:xfrm>
            <a:off x="8610600" y="3429000"/>
            <a:ext cx="228600" cy="457200"/>
          </a:xfrm>
          <a:prstGeom prst="lightningBol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Lightning Bolt 87"/>
          <p:cNvSpPr/>
          <p:nvPr/>
        </p:nvSpPr>
        <p:spPr>
          <a:xfrm>
            <a:off x="8610600" y="2209800"/>
            <a:ext cx="228600" cy="457200"/>
          </a:xfrm>
          <a:prstGeom prst="lightningBol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Lightning Bolt 88"/>
          <p:cNvSpPr/>
          <p:nvPr/>
        </p:nvSpPr>
        <p:spPr>
          <a:xfrm>
            <a:off x="8001000" y="1219200"/>
            <a:ext cx="228600" cy="457200"/>
          </a:xfrm>
          <a:prstGeom prst="lightningBol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81000" y="3897868"/>
            <a:ext cx="1905000" cy="369332"/>
          </a:xfrm>
          <a:prstGeom prst="rect">
            <a:avLst/>
          </a:prstGeom>
          <a:noFill/>
        </p:spPr>
        <p:txBody>
          <a:bodyPr wrap="square" rtlCol="0">
            <a:spAutoFit/>
          </a:bodyPr>
          <a:lstStyle/>
          <a:p>
            <a:pPr algn="ctr"/>
            <a:r>
              <a:rPr lang="en-US" dirty="0"/>
              <a:t> Bus </a:t>
            </a:r>
          </a:p>
        </p:txBody>
      </p:sp>
      <p:sp>
        <p:nvSpPr>
          <p:cNvPr id="94" name="TextBox 93"/>
          <p:cNvSpPr txBox="1"/>
          <p:nvPr/>
        </p:nvSpPr>
        <p:spPr>
          <a:xfrm>
            <a:off x="457200" y="2678668"/>
            <a:ext cx="1752600" cy="369332"/>
          </a:xfrm>
          <a:prstGeom prst="rect">
            <a:avLst/>
          </a:prstGeom>
          <a:noFill/>
        </p:spPr>
        <p:txBody>
          <a:bodyPr wrap="square" rtlCol="0">
            <a:spAutoFit/>
          </a:bodyPr>
          <a:lstStyle/>
          <a:p>
            <a:r>
              <a:rPr lang="en-US" dirty="0"/>
              <a:t>  A    B   C   D    E</a:t>
            </a:r>
          </a:p>
        </p:txBody>
      </p:sp>
      <p:sp>
        <p:nvSpPr>
          <p:cNvPr id="95" name="TextBox 94"/>
          <p:cNvSpPr txBox="1"/>
          <p:nvPr/>
        </p:nvSpPr>
        <p:spPr>
          <a:xfrm>
            <a:off x="2438400" y="4419600"/>
            <a:ext cx="1905000" cy="369332"/>
          </a:xfrm>
          <a:prstGeom prst="rect">
            <a:avLst/>
          </a:prstGeom>
          <a:noFill/>
        </p:spPr>
        <p:txBody>
          <a:bodyPr wrap="square" rtlCol="0">
            <a:spAutoFit/>
          </a:bodyPr>
          <a:lstStyle/>
          <a:p>
            <a:pPr algn="ctr"/>
            <a:r>
              <a:rPr lang="en-US" dirty="0"/>
              <a:t> Star</a:t>
            </a:r>
          </a:p>
        </p:txBody>
      </p:sp>
      <p:sp>
        <p:nvSpPr>
          <p:cNvPr id="96" name="TextBox 95"/>
          <p:cNvSpPr txBox="1"/>
          <p:nvPr/>
        </p:nvSpPr>
        <p:spPr>
          <a:xfrm>
            <a:off x="7162800" y="4648200"/>
            <a:ext cx="1905000" cy="369332"/>
          </a:xfrm>
          <a:prstGeom prst="rect">
            <a:avLst/>
          </a:prstGeom>
          <a:noFill/>
        </p:spPr>
        <p:txBody>
          <a:bodyPr wrap="square" rtlCol="0">
            <a:spAutoFit/>
          </a:bodyPr>
          <a:lstStyle/>
          <a:p>
            <a:pPr algn="ctr"/>
            <a:r>
              <a:rPr lang="en-US" dirty="0"/>
              <a:t> Wireless  </a:t>
            </a:r>
          </a:p>
        </p:txBody>
      </p:sp>
      <p:sp>
        <p:nvSpPr>
          <p:cNvPr id="85" name="mainfrm"/>
          <p:cNvSpPr>
            <a:spLocks noEditPoints="1" noChangeArrowheads="1"/>
          </p:cNvSpPr>
          <p:nvPr/>
        </p:nvSpPr>
        <p:spPr bwMode="auto">
          <a:xfrm>
            <a:off x="4953000" y="29718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mainfrm"/>
          <p:cNvSpPr>
            <a:spLocks noEditPoints="1" noChangeArrowheads="1"/>
          </p:cNvSpPr>
          <p:nvPr/>
        </p:nvSpPr>
        <p:spPr bwMode="auto">
          <a:xfrm>
            <a:off x="5791200" y="21336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mainfrm"/>
          <p:cNvSpPr>
            <a:spLocks noEditPoints="1" noChangeArrowheads="1"/>
          </p:cNvSpPr>
          <p:nvPr/>
        </p:nvSpPr>
        <p:spPr bwMode="auto">
          <a:xfrm>
            <a:off x="5524500" y="35814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mainfrm"/>
          <p:cNvSpPr>
            <a:spLocks noEditPoints="1" noChangeArrowheads="1"/>
          </p:cNvSpPr>
          <p:nvPr/>
        </p:nvSpPr>
        <p:spPr bwMode="auto">
          <a:xfrm>
            <a:off x="6019800" y="29718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mainfrm"/>
          <p:cNvSpPr>
            <a:spLocks noEditPoints="1" noChangeArrowheads="1"/>
          </p:cNvSpPr>
          <p:nvPr/>
        </p:nvSpPr>
        <p:spPr bwMode="auto">
          <a:xfrm>
            <a:off x="5181600" y="2133600"/>
            <a:ext cx="228600" cy="5143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TextBox 102"/>
          <p:cNvSpPr txBox="1"/>
          <p:nvPr/>
        </p:nvSpPr>
        <p:spPr>
          <a:xfrm>
            <a:off x="4876800" y="4572000"/>
            <a:ext cx="1905000" cy="369332"/>
          </a:xfrm>
          <a:prstGeom prst="rect">
            <a:avLst/>
          </a:prstGeom>
          <a:noFill/>
        </p:spPr>
        <p:txBody>
          <a:bodyPr wrap="square" rtlCol="0">
            <a:spAutoFit/>
          </a:bodyPr>
          <a:lstStyle/>
          <a:p>
            <a:pPr algn="ctr"/>
            <a:r>
              <a:rPr lang="en-US" dirty="0"/>
              <a:t> Ring  </a:t>
            </a:r>
          </a:p>
        </p:txBody>
      </p:sp>
      <p:cxnSp>
        <p:nvCxnSpPr>
          <p:cNvPr id="105" name="Straight Connector 104"/>
          <p:cNvCxnSpPr>
            <a:stCxn id="97" idx="3"/>
            <a:endCxn id="90" idx="7"/>
          </p:cNvCxnSpPr>
          <p:nvPr/>
        </p:nvCxnSpPr>
        <p:spPr>
          <a:xfrm>
            <a:off x="5410200" y="2390775"/>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90" idx="4"/>
          </p:cNvCxnSpPr>
          <p:nvPr/>
        </p:nvCxnSpPr>
        <p:spPr>
          <a:xfrm>
            <a:off x="6009248" y="2647950"/>
            <a:ext cx="86752" cy="323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92" idx="5"/>
            <a:endCxn id="91" idx="3"/>
          </p:cNvCxnSpPr>
          <p:nvPr/>
        </p:nvCxnSpPr>
        <p:spPr>
          <a:xfrm flipH="1">
            <a:off x="5753100" y="3486150"/>
            <a:ext cx="381000" cy="352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85" idx="4"/>
            <a:endCxn id="91" idx="7"/>
          </p:cNvCxnSpPr>
          <p:nvPr/>
        </p:nvCxnSpPr>
        <p:spPr>
          <a:xfrm>
            <a:off x="5171048" y="3486150"/>
            <a:ext cx="353452" cy="352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97" idx="6"/>
            <a:endCxn id="85" idx="1"/>
          </p:cNvCxnSpPr>
          <p:nvPr/>
        </p:nvCxnSpPr>
        <p:spPr>
          <a:xfrm flipH="1">
            <a:off x="5067300" y="2647950"/>
            <a:ext cx="126608" cy="323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7848600" y="2819400"/>
            <a:ext cx="152400" cy="30480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Lightning Bolt 123"/>
          <p:cNvSpPr/>
          <p:nvPr/>
        </p:nvSpPr>
        <p:spPr>
          <a:xfrm>
            <a:off x="8001000" y="2590800"/>
            <a:ext cx="228600" cy="457200"/>
          </a:xfrm>
          <a:prstGeom prst="lightningBol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 y="5638800"/>
            <a:ext cx="5295900" cy="369332"/>
          </a:xfrm>
          <a:prstGeom prst="rect">
            <a:avLst/>
          </a:prstGeom>
          <a:noFill/>
        </p:spPr>
        <p:txBody>
          <a:bodyPr wrap="square" rtlCol="0">
            <a:spAutoFit/>
          </a:bodyPr>
          <a:lstStyle/>
          <a:p>
            <a:r>
              <a:rPr lang="en-US" dirty="0">
                <a:solidFill>
                  <a:srgbClr val="FF0000"/>
                </a:solidFill>
              </a:rPr>
              <a:t>NB: The dangers of the </a:t>
            </a:r>
            <a:r>
              <a:rPr lang="en-US" i="1" dirty="0">
                <a:solidFill>
                  <a:srgbClr val="FF0000"/>
                </a:solidFill>
              </a:rPr>
              <a:t>promiscuous </a:t>
            </a:r>
            <a:r>
              <a:rPr lang="en-US" dirty="0">
                <a:solidFill>
                  <a:srgbClr val="FF0000"/>
                </a:solidFill>
              </a:rPr>
              <a:t>mode</a:t>
            </a:r>
          </a:p>
        </p:txBody>
      </p:sp>
    </p:spTree>
    <p:extLst>
      <p:ext uri="{BB962C8B-B14F-4D97-AF65-F5344CB8AC3E}">
        <p14:creationId xmlns:p14="http://schemas.microsoft.com/office/powerpoint/2010/main" val="1252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2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0" grpId="0" animBg="1"/>
      <p:bldP spid="41" grpId="0" animBg="1"/>
      <p:bldP spid="42" grpId="0" animBg="1"/>
      <p:bldP spid="43" grpId="0" animBg="1"/>
      <p:bldP spid="59" grpId="0" animBg="1"/>
      <p:bldP spid="61"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6" grpId="0" animBg="1"/>
      <p:bldP spid="87" grpId="0" animBg="1"/>
      <p:bldP spid="88" grpId="0" animBg="1"/>
      <p:bldP spid="89" grpId="0" animBg="1"/>
      <p:bldP spid="93" grpId="0"/>
      <p:bldP spid="94" grpId="0"/>
      <p:bldP spid="85" grpId="0" animBg="1"/>
      <p:bldP spid="90" grpId="0" animBg="1"/>
      <p:bldP spid="91" grpId="0" animBg="1"/>
      <p:bldP spid="92" grpId="0" animBg="1"/>
      <p:bldP spid="97" grpId="0" animBg="1"/>
      <p:bldP spid="123" grpId="0" animBg="1"/>
      <p:bldP spid="124"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1026"/>
          <p:cNvSpPr>
            <a:spLocks noGrp="1" noChangeArrowheads="1"/>
          </p:cNvSpPr>
          <p:nvPr>
            <p:ph type="title"/>
          </p:nvPr>
        </p:nvSpPr>
        <p:spPr/>
        <p:txBody>
          <a:bodyPr/>
          <a:lstStyle/>
          <a:p>
            <a:r>
              <a:rPr lang="en-US"/>
              <a:t>The Data Link Layer</a:t>
            </a:r>
          </a:p>
        </p:txBody>
      </p:sp>
      <p:sp>
        <p:nvSpPr>
          <p:cNvPr id="264195" name="Rectangle 1027"/>
          <p:cNvSpPr>
            <a:spLocks noGrp="1" noChangeArrowheads="1"/>
          </p:cNvSpPr>
          <p:nvPr>
            <p:ph type="body" idx="1"/>
          </p:nvPr>
        </p:nvSpPr>
        <p:spPr/>
        <p:txBody>
          <a:bodyPr>
            <a:normAutofit lnSpcReduction="10000"/>
          </a:bodyPr>
          <a:lstStyle/>
          <a:p>
            <a:r>
              <a:rPr lang="en-US" sz="2800" dirty="0"/>
              <a:t>The </a:t>
            </a:r>
            <a:r>
              <a:rPr lang="en-US" sz="2800" dirty="0">
                <a:solidFill>
                  <a:srgbClr val="7030A0"/>
                </a:solidFill>
              </a:rPr>
              <a:t>data link layer </a:t>
            </a:r>
            <a:r>
              <a:rPr lang="en-US" sz="2800" dirty="0"/>
              <a:t>is responsible for </a:t>
            </a:r>
            <a:r>
              <a:rPr lang="en-US" sz="2800" i="1" dirty="0"/>
              <a:t>framing </a:t>
            </a:r>
            <a:r>
              <a:rPr lang="en-US" sz="2800" dirty="0"/>
              <a:t>the </a:t>
            </a:r>
            <a:r>
              <a:rPr lang="en-US" sz="2800" i="1" dirty="0"/>
              <a:t>1</a:t>
            </a:r>
            <a:r>
              <a:rPr lang="en-US" sz="2800" dirty="0"/>
              <a:t>s and </a:t>
            </a:r>
            <a:r>
              <a:rPr lang="en-US" sz="2800" i="1" dirty="0"/>
              <a:t>0</a:t>
            </a:r>
            <a:r>
              <a:rPr lang="en-US" sz="2800" dirty="0"/>
              <a:t>s of the Physical Layer</a:t>
            </a:r>
          </a:p>
          <a:p>
            <a:r>
              <a:rPr lang="en-US" sz="2800" dirty="0"/>
              <a:t>In some cases it is also responsible for guaranteeing delivery (so it needs checksums and other error detection [or error correction] mechanisms as well as retransmission of the garbled packets)</a:t>
            </a:r>
          </a:p>
          <a:p>
            <a:r>
              <a:rPr lang="en-US" sz="2800" dirty="0"/>
              <a:t>Thus the data link </a:t>
            </a:r>
            <a:r>
              <a:rPr lang="en-US" sz="2800" i="1" dirty="0"/>
              <a:t>protocol</a:t>
            </a:r>
            <a:r>
              <a:rPr lang="en-US" sz="2800" dirty="0"/>
              <a:t> often involves the mechanisms for requesting retransmission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 calcmode="lin" valueType="num">
                                      <p:cBhvr additive="base">
                                        <p:cTn id="7" dur="500" fill="hold"/>
                                        <p:tgtEl>
                                          <p:spTgt spid="264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4195">
                                            <p:txEl>
                                              <p:pRg st="1" end="1"/>
                                            </p:txEl>
                                          </p:spTgt>
                                        </p:tgtEl>
                                        <p:attrNameLst>
                                          <p:attrName>style.visibility</p:attrName>
                                        </p:attrNameLst>
                                      </p:cBhvr>
                                      <p:to>
                                        <p:strVal val="visible"/>
                                      </p:to>
                                    </p:set>
                                    <p:anim calcmode="lin" valueType="num">
                                      <p:cBhvr additive="base">
                                        <p:cTn id="13" dur="500" fill="hold"/>
                                        <p:tgtEl>
                                          <p:spTgt spid="264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4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4195">
                                            <p:txEl>
                                              <p:pRg st="2" end="2"/>
                                            </p:txEl>
                                          </p:spTgt>
                                        </p:tgtEl>
                                        <p:attrNameLst>
                                          <p:attrName>style.visibility</p:attrName>
                                        </p:attrNameLst>
                                      </p:cBhvr>
                                      <p:to>
                                        <p:strVal val="visible"/>
                                      </p:to>
                                    </p:set>
                                    <p:anim calcmode="lin" valueType="num">
                                      <p:cBhvr additive="base">
                                        <p:cTn id="19" dur="500" fill="hold"/>
                                        <p:tgtEl>
                                          <p:spTgt spid="264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4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1026"/>
          <p:cNvSpPr>
            <a:spLocks noGrp="1" noChangeArrowheads="1"/>
          </p:cNvSpPr>
          <p:nvPr>
            <p:ph type="title"/>
          </p:nvPr>
        </p:nvSpPr>
        <p:spPr/>
        <p:txBody>
          <a:bodyPr/>
          <a:lstStyle/>
          <a:p>
            <a:r>
              <a:rPr lang="en-US"/>
              <a:t>Network Layer</a:t>
            </a:r>
          </a:p>
        </p:txBody>
      </p:sp>
      <p:sp>
        <p:nvSpPr>
          <p:cNvPr id="265219" name="Rectangle 1027"/>
          <p:cNvSpPr>
            <a:spLocks noGrp="1" noChangeArrowheads="1"/>
          </p:cNvSpPr>
          <p:nvPr>
            <p:ph type="body" idx="1"/>
          </p:nvPr>
        </p:nvSpPr>
        <p:spPr/>
        <p:txBody>
          <a:bodyPr/>
          <a:lstStyle/>
          <a:p>
            <a:pPr>
              <a:lnSpc>
                <a:spcPct val="90000"/>
              </a:lnSpc>
            </a:pPr>
            <a:r>
              <a:rPr lang="en-US" sz="2400" dirty="0"/>
              <a:t>The </a:t>
            </a:r>
            <a:r>
              <a:rPr lang="en-US" sz="2400" dirty="0">
                <a:solidFill>
                  <a:srgbClr val="7030A0"/>
                </a:solidFill>
              </a:rPr>
              <a:t>network layer </a:t>
            </a:r>
            <a:r>
              <a:rPr lang="en-US" sz="2400" dirty="0"/>
              <a:t>may establish a </a:t>
            </a:r>
            <a:r>
              <a:rPr lang="en-US" sz="2400" i="1" dirty="0">
                <a:solidFill>
                  <a:srgbClr val="00B050"/>
                </a:solidFill>
              </a:rPr>
              <a:t>circuit</a:t>
            </a:r>
            <a:r>
              <a:rPr lang="en-US" sz="2400" i="1" dirty="0"/>
              <a:t> </a:t>
            </a:r>
            <a:r>
              <a:rPr lang="en-US" sz="2400" dirty="0"/>
              <a:t>(in the case of </a:t>
            </a:r>
            <a:r>
              <a:rPr lang="en-US" sz="2400" i="1" dirty="0">
                <a:solidFill>
                  <a:srgbClr val="00B050"/>
                </a:solidFill>
              </a:rPr>
              <a:t>connection</a:t>
            </a:r>
            <a:r>
              <a:rPr lang="en-US" sz="2400" dirty="0">
                <a:solidFill>
                  <a:srgbClr val="00B050"/>
                </a:solidFill>
              </a:rPr>
              <a:t>-</a:t>
            </a:r>
            <a:r>
              <a:rPr lang="en-US" sz="2400" i="1" dirty="0">
                <a:solidFill>
                  <a:srgbClr val="00B050"/>
                </a:solidFill>
              </a:rPr>
              <a:t>oriented</a:t>
            </a:r>
            <a:r>
              <a:rPr lang="en-US" sz="2400" i="1" dirty="0"/>
              <a:t> </a:t>
            </a:r>
            <a:r>
              <a:rPr lang="en-US" sz="2400" dirty="0"/>
              <a:t>protocols), or it may simply send its </a:t>
            </a:r>
            <a:r>
              <a:rPr lang="en-US" sz="2400" dirty="0" err="1">
                <a:solidFill>
                  <a:srgbClr val="0070C0"/>
                </a:solidFill>
              </a:rPr>
              <a:t>datagrams</a:t>
            </a:r>
            <a:r>
              <a:rPr lang="en-US" sz="2400" dirty="0"/>
              <a:t>—probably repeating them—in the directions determined by the </a:t>
            </a:r>
            <a:r>
              <a:rPr lang="en-US" sz="2400" i="1" dirty="0"/>
              <a:t>forwarding </a:t>
            </a:r>
            <a:r>
              <a:rPr lang="en-US" sz="2400" dirty="0"/>
              <a:t>mechanisms</a:t>
            </a:r>
          </a:p>
          <a:p>
            <a:pPr>
              <a:lnSpc>
                <a:spcPct val="90000"/>
              </a:lnSpc>
            </a:pPr>
            <a:r>
              <a:rPr lang="en-US" sz="2400" dirty="0"/>
              <a:t>The network layer elements have to know the </a:t>
            </a:r>
            <a:r>
              <a:rPr lang="en-US" sz="2400" i="1" dirty="0"/>
              <a:t>topology </a:t>
            </a:r>
            <a:r>
              <a:rPr lang="en-US" sz="2400" dirty="0"/>
              <a:t>of the network, which is determined through the </a:t>
            </a:r>
            <a:r>
              <a:rPr lang="en-US" sz="2400" i="1" dirty="0"/>
              <a:t>routing </a:t>
            </a:r>
            <a:r>
              <a:rPr lang="en-US" sz="2400" dirty="0"/>
              <a:t>protocol</a:t>
            </a:r>
          </a:p>
          <a:p>
            <a:pPr>
              <a:lnSpc>
                <a:spcPct val="90000"/>
              </a:lnSpc>
            </a:pPr>
            <a:r>
              <a:rPr lang="en-US" sz="2400" dirty="0"/>
              <a:t>The network layer may also </a:t>
            </a:r>
            <a:r>
              <a:rPr lang="en-US" sz="2400" dirty="0">
                <a:solidFill>
                  <a:schemeClr val="accent3"/>
                </a:solidFill>
              </a:rPr>
              <a:t>break</a:t>
            </a:r>
            <a:r>
              <a:rPr lang="en-US" sz="2400" dirty="0"/>
              <a:t> larger messages into smaller ones</a:t>
            </a:r>
          </a:p>
          <a:p>
            <a:pPr>
              <a:lnSpc>
                <a:spcPct val="90000"/>
              </a:lnSpc>
            </a:pPr>
            <a:r>
              <a:rPr lang="en-US" sz="2400" dirty="0"/>
              <a:t>The network layer entities (routers) have </a:t>
            </a:r>
            <a:r>
              <a:rPr lang="en-US" sz="2400" i="1" dirty="0"/>
              <a:t>routing </a:t>
            </a:r>
            <a:r>
              <a:rPr lang="en-US" sz="2400" dirty="0"/>
              <a:t> and </a:t>
            </a:r>
            <a:r>
              <a:rPr lang="en-US" sz="2400" i="1" dirty="0"/>
              <a:t>forwarding</a:t>
            </a:r>
            <a:r>
              <a:rPr lang="en-US" sz="2400" dirty="0"/>
              <a:t> as their two major functions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additive="base">
                                        <p:cTn id="7" dur="500" fill="hold"/>
                                        <p:tgtEl>
                                          <p:spTgt spid="265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5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5219">
                                            <p:txEl>
                                              <p:pRg st="1" end="1"/>
                                            </p:txEl>
                                          </p:spTgt>
                                        </p:tgtEl>
                                        <p:attrNameLst>
                                          <p:attrName>style.visibility</p:attrName>
                                        </p:attrNameLst>
                                      </p:cBhvr>
                                      <p:to>
                                        <p:strVal val="visible"/>
                                      </p:to>
                                    </p:set>
                                    <p:anim calcmode="lin" valueType="num">
                                      <p:cBhvr additive="base">
                                        <p:cTn id="13" dur="500" fill="hold"/>
                                        <p:tgtEl>
                                          <p:spTgt spid="265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5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5219">
                                            <p:txEl>
                                              <p:pRg st="2" end="2"/>
                                            </p:txEl>
                                          </p:spTgt>
                                        </p:tgtEl>
                                        <p:attrNameLst>
                                          <p:attrName>style.visibility</p:attrName>
                                        </p:attrNameLst>
                                      </p:cBhvr>
                                      <p:to>
                                        <p:strVal val="visible"/>
                                      </p:to>
                                    </p:set>
                                    <p:anim calcmode="lin" valueType="num">
                                      <p:cBhvr additive="base">
                                        <p:cTn id="19" dur="500" fill="hold"/>
                                        <p:tgtEl>
                                          <p:spTgt spid="265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5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5219">
                                            <p:txEl>
                                              <p:pRg st="3" end="3"/>
                                            </p:txEl>
                                          </p:spTgt>
                                        </p:tgtEl>
                                        <p:attrNameLst>
                                          <p:attrName>style.visibility</p:attrName>
                                        </p:attrNameLst>
                                      </p:cBhvr>
                                      <p:to>
                                        <p:strVal val="visible"/>
                                      </p:to>
                                    </p:set>
                                    <p:anim calcmode="lin" valueType="num">
                                      <p:cBhvr additive="base">
                                        <p:cTn id="25" dur="500" fill="hold"/>
                                        <p:tgtEl>
                                          <p:spTgt spid="2652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52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dirty="0"/>
              <a:t>Local Area Networks (LANs)</a:t>
            </a:r>
          </a:p>
        </p:txBody>
      </p:sp>
      <p:sp>
        <p:nvSpPr>
          <p:cNvPr id="247811" name="Rectangle 3"/>
          <p:cNvSpPr>
            <a:spLocks noGrp="1" noChangeArrowheads="1"/>
          </p:cNvSpPr>
          <p:nvPr>
            <p:ph type="body" idx="1"/>
          </p:nvPr>
        </p:nvSpPr>
        <p:spPr/>
        <p:txBody>
          <a:bodyPr/>
          <a:lstStyle/>
          <a:p>
            <a:pPr>
              <a:lnSpc>
                <a:spcPct val="90000"/>
              </a:lnSpc>
            </a:pPr>
            <a:r>
              <a:rPr lang="en-US" sz="2800" dirty="0"/>
              <a:t>LANs are privately owned (within a building or campus)</a:t>
            </a:r>
          </a:p>
          <a:p>
            <a:pPr>
              <a:lnSpc>
                <a:spcPct val="90000"/>
              </a:lnSpc>
            </a:pPr>
            <a:r>
              <a:rPr lang="en-US" sz="2800" dirty="0"/>
              <a:t>LANs are characterized by</a:t>
            </a:r>
          </a:p>
          <a:p>
            <a:pPr lvl="1">
              <a:lnSpc>
                <a:spcPct val="90000"/>
              </a:lnSpc>
            </a:pPr>
            <a:r>
              <a:rPr lang="en-US" sz="2400" dirty="0"/>
              <a:t> size (up to five kilometers)</a:t>
            </a:r>
          </a:p>
          <a:p>
            <a:pPr lvl="1">
              <a:lnSpc>
                <a:spcPct val="90000"/>
              </a:lnSpc>
            </a:pPr>
            <a:r>
              <a:rPr lang="en-US" sz="2400" dirty="0"/>
              <a:t> transmission technology (e.g., bus, wireless, star, or ring)</a:t>
            </a:r>
          </a:p>
          <a:p>
            <a:pPr lvl="1">
              <a:lnSpc>
                <a:spcPct val="90000"/>
              </a:lnSpc>
            </a:pPr>
            <a:r>
              <a:rPr lang="en-US" sz="2400" dirty="0"/>
              <a:t> speed (10 to 100 megabits per second [mbps])</a:t>
            </a:r>
          </a:p>
          <a:p>
            <a:pPr lvl="1">
              <a:lnSpc>
                <a:spcPct val="90000"/>
              </a:lnSpc>
            </a:pPr>
            <a:r>
              <a:rPr lang="en-US" sz="2400" dirty="0"/>
              <a:t>physical and link-layer protocols standardized in the </a:t>
            </a:r>
            <a:r>
              <a:rPr lang="en-US" sz="2400" i="1" dirty="0"/>
              <a:t>IEEE 802.* </a:t>
            </a:r>
            <a:r>
              <a:rPr lang="en-US" sz="2400" dirty="0"/>
              <a:t>series of standards</a:t>
            </a:r>
          </a:p>
          <a:p>
            <a:pPr>
              <a:lnSpc>
                <a:spcPct val="90000"/>
              </a:lnSpc>
            </a:pPr>
            <a:r>
              <a:rPr lang="en-US" sz="2700" dirty="0"/>
              <a:t>LANs can be connected by </a:t>
            </a:r>
            <a:r>
              <a:rPr lang="en-US" sz="2700" i="1" dirty="0"/>
              <a:t>Layer 2 switches</a:t>
            </a:r>
            <a:endParaRPr lang="en-US" sz="2700" dirty="0"/>
          </a:p>
          <a:p>
            <a:pPr lvl="1">
              <a:lnSpc>
                <a:spcPct val="90000"/>
              </a:lnSpc>
            </a:pPr>
            <a:endParaRPr lang="en-US" sz="2400" dirty="0"/>
          </a:p>
        </p:txBody>
      </p:sp>
    </p:spTree>
    <p:extLst>
      <p:ext uri="{BB962C8B-B14F-4D97-AF65-F5344CB8AC3E}">
        <p14:creationId xmlns:p14="http://schemas.microsoft.com/office/powerpoint/2010/main" val="208881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7810"/>
                                        </p:tgtEl>
                                        <p:attrNameLst>
                                          <p:attrName>style.visibility</p:attrName>
                                        </p:attrNameLst>
                                      </p:cBhvr>
                                      <p:to>
                                        <p:strVal val="visible"/>
                                      </p:to>
                                    </p:set>
                                    <p:anim calcmode="lin" valueType="num">
                                      <p:cBhvr additive="base">
                                        <p:cTn id="7" dur="500" fill="hold"/>
                                        <p:tgtEl>
                                          <p:spTgt spid="247810"/>
                                        </p:tgtEl>
                                        <p:attrNameLst>
                                          <p:attrName>ppt_x</p:attrName>
                                        </p:attrNameLst>
                                      </p:cBhvr>
                                      <p:tavLst>
                                        <p:tav tm="0">
                                          <p:val>
                                            <p:strVal val="#ppt_x"/>
                                          </p:val>
                                        </p:tav>
                                        <p:tav tm="100000">
                                          <p:val>
                                            <p:strVal val="#ppt_x"/>
                                          </p:val>
                                        </p:tav>
                                      </p:tavLst>
                                    </p:anim>
                                    <p:anim calcmode="lin" valueType="num">
                                      <p:cBhvr additive="base">
                                        <p:cTn id="8" dur="500" fill="hold"/>
                                        <p:tgtEl>
                                          <p:spTgt spid="2478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7811">
                                            <p:txEl>
                                              <p:pRg st="0" end="0"/>
                                            </p:txEl>
                                          </p:spTgt>
                                        </p:tgtEl>
                                        <p:attrNameLst>
                                          <p:attrName>style.visibility</p:attrName>
                                        </p:attrNameLst>
                                      </p:cBhvr>
                                      <p:to>
                                        <p:strVal val="visible"/>
                                      </p:to>
                                    </p:set>
                                    <p:anim calcmode="lin" valueType="num">
                                      <p:cBhvr additive="base">
                                        <p:cTn id="13" dur="500" fill="hold"/>
                                        <p:tgtEl>
                                          <p:spTgt spid="2478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7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7811">
                                            <p:txEl>
                                              <p:pRg st="1" end="1"/>
                                            </p:txEl>
                                          </p:spTgt>
                                        </p:tgtEl>
                                        <p:attrNameLst>
                                          <p:attrName>style.visibility</p:attrName>
                                        </p:attrNameLst>
                                      </p:cBhvr>
                                      <p:to>
                                        <p:strVal val="visible"/>
                                      </p:to>
                                    </p:set>
                                    <p:anim calcmode="lin" valueType="num">
                                      <p:cBhvr additive="base">
                                        <p:cTn id="19" dur="500" fill="hold"/>
                                        <p:tgtEl>
                                          <p:spTgt spid="2478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7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7811">
                                            <p:txEl>
                                              <p:pRg st="2" end="2"/>
                                            </p:txEl>
                                          </p:spTgt>
                                        </p:tgtEl>
                                        <p:attrNameLst>
                                          <p:attrName>style.visibility</p:attrName>
                                        </p:attrNameLst>
                                      </p:cBhvr>
                                      <p:to>
                                        <p:strVal val="visible"/>
                                      </p:to>
                                    </p:set>
                                    <p:anim calcmode="lin" valueType="num">
                                      <p:cBhvr additive="base">
                                        <p:cTn id="25" dur="500" fill="hold"/>
                                        <p:tgtEl>
                                          <p:spTgt spid="2478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7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7811">
                                            <p:txEl>
                                              <p:pRg st="3" end="3"/>
                                            </p:txEl>
                                          </p:spTgt>
                                        </p:tgtEl>
                                        <p:attrNameLst>
                                          <p:attrName>style.visibility</p:attrName>
                                        </p:attrNameLst>
                                      </p:cBhvr>
                                      <p:to>
                                        <p:strVal val="visible"/>
                                      </p:to>
                                    </p:set>
                                    <p:anim calcmode="lin" valueType="num">
                                      <p:cBhvr additive="base">
                                        <p:cTn id="31" dur="500" fill="hold"/>
                                        <p:tgtEl>
                                          <p:spTgt spid="24781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78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7811">
                                            <p:txEl>
                                              <p:pRg st="4" end="4"/>
                                            </p:txEl>
                                          </p:spTgt>
                                        </p:tgtEl>
                                        <p:attrNameLst>
                                          <p:attrName>style.visibility</p:attrName>
                                        </p:attrNameLst>
                                      </p:cBhvr>
                                      <p:to>
                                        <p:strVal val="visible"/>
                                      </p:to>
                                    </p:set>
                                    <p:anim calcmode="lin" valueType="num">
                                      <p:cBhvr additive="base">
                                        <p:cTn id="37" dur="500" fill="hold"/>
                                        <p:tgtEl>
                                          <p:spTgt spid="24781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7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7811">
                                            <p:txEl>
                                              <p:pRg st="5" end="5"/>
                                            </p:txEl>
                                          </p:spTgt>
                                        </p:tgtEl>
                                        <p:attrNameLst>
                                          <p:attrName>style.visibility</p:attrName>
                                        </p:attrNameLst>
                                      </p:cBhvr>
                                      <p:to>
                                        <p:strVal val="visible"/>
                                      </p:to>
                                    </p:set>
                                    <p:anim calcmode="lin" valueType="num">
                                      <p:cBhvr additive="base">
                                        <p:cTn id="43" dur="500" fill="hold"/>
                                        <p:tgtEl>
                                          <p:spTgt spid="247811">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78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47811">
                                            <p:txEl>
                                              <p:pRg st="6" end="6"/>
                                            </p:txEl>
                                          </p:spTgt>
                                        </p:tgtEl>
                                        <p:attrNameLst>
                                          <p:attrName>style.visibility</p:attrName>
                                        </p:attrNameLst>
                                      </p:cBhvr>
                                      <p:to>
                                        <p:strVal val="visible"/>
                                      </p:to>
                                    </p:set>
                                    <p:anim calcmode="lin" valueType="num">
                                      <p:cBhvr additive="base">
                                        <p:cTn id="49" dur="500" fill="hold"/>
                                        <p:tgtEl>
                                          <p:spTgt spid="247811">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478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0" grpId="0"/>
      <p:bldP spid="2478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1026"/>
          <p:cNvSpPr>
            <a:spLocks noGrp="1" noChangeArrowheads="1"/>
          </p:cNvSpPr>
          <p:nvPr>
            <p:ph type="title"/>
          </p:nvPr>
        </p:nvSpPr>
        <p:spPr/>
        <p:txBody>
          <a:bodyPr/>
          <a:lstStyle/>
          <a:p>
            <a:r>
              <a:rPr lang="en-US"/>
              <a:t>Metropolitan Area Networks (MANs)</a:t>
            </a:r>
          </a:p>
        </p:txBody>
      </p:sp>
      <p:sp>
        <p:nvSpPr>
          <p:cNvPr id="248835" name="Rectangle 1027"/>
          <p:cNvSpPr>
            <a:spLocks noGrp="1" noChangeArrowheads="1"/>
          </p:cNvSpPr>
          <p:nvPr>
            <p:ph type="body" idx="1"/>
          </p:nvPr>
        </p:nvSpPr>
        <p:spPr/>
        <p:txBody>
          <a:bodyPr/>
          <a:lstStyle/>
          <a:p>
            <a:r>
              <a:rPr lang="en-US" dirty="0"/>
              <a:t>MANs are simply bigger LANs (covering a group of offices in the campus)</a:t>
            </a:r>
          </a:p>
          <a:p>
            <a:r>
              <a:rPr lang="en-US" dirty="0"/>
              <a:t>MANs characteristics are similar to those of LANs</a:t>
            </a:r>
          </a:p>
          <a:p>
            <a:r>
              <a:rPr lang="en-US" dirty="0"/>
              <a:t>MANs may contain </a:t>
            </a:r>
            <a:r>
              <a:rPr lang="en-US" i="1" dirty="0"/>
              <a:t>Layer 2 switching elements </a:t>
            </a:r>
            <a:r>
              <a:rPr lang="en-US" dirty="0"/>
              <a:t>(in addition to media transmission elements!</a:t>
            </a:r>
          </a:p>
        </p:txBody>
      </p:sp>
    </p:spTree>
    <p:extLst>
      <p:ext uri="{BB962C8B-B14F-4D97-AF65-F5344CB8AC3E}">
        <p14:creationId xmlns:p14="http://schemas.microsoft.com/office/powerpoint/2010/main" val="44998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 calcmode="lin" valueType="num">
                                      <p:cBhvr additive="base">
                                        <p:cTn id="7" dur="500" fill="hold"/>
                                        <p:tgtEl>
                                          <p:spTgt spid="248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8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8835">
                                            <p:txEl>
                                              <p:pRg st="1" end="1"/>
                                            </p:txEl>
                                          </p:spTgt>
                                        </p:tgtEl>
                                        <p:attrNameLst>
                                          <p:attrName>style.visibility</p:attrName>
                                        </p:attrNameLst>
                                      </p:cBhvr>
                                      <p:to>
                                        <p:strVal val="visible"/>
                                      </p:to>
                                    </p:set>
                                    <p:anim calcmode="lin" valueType="num">
                                      <p:cBhvr additive="base">
                                        <p:cTn id="13" dur="500" fill="hold"/>
                                        <p:tgtEl>
                                          <p:spTgt spid="248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8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8835">
                                            <p:txEl>
                                              <p:pRg st="2" end="2"/>
                                            </p:txEl>
                                          </p:spTgt>
                                        </p:tgtEl>
                                        <p:attrNameLst>
                                          <p:attrName>style.visibility</p:attrName>
                                        </p:attrNameLst>
                                      </p:cBhvr>
                                      <p:to>
                                        <p:strVal val="visible"/>
                                      </p:to>
                                    </p:set>
                                    <p:anim calcmode="lin" valueType="num">
                                      <p:cBhvr additive="base">
                                        <p:cTn id="19" dur="500" fill="hold"/>
                                        <p:tgtEl>
                                          <p:spTgt spid="2488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88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Wide Area Networks (WANs)</a:t>
            </a:r>
          </a:p>
        </p:txBody>
      </p:sp>
      <p:sp>
        <p:nvSpPr>
          <p:cNvPr id="249859" name="Rectangle 3"/>
          <p:cNvSpPr>
            <a:spLocks noGrp="1" noChangeArrowheads="1"/>
          </p:cNvSpPr>
          <p:nvPr>
            <p:ph type="body" idx="1"/>
          </p:nvPr>
        </p:nvSpPr>
        <p:spPr/>
        <p:txBody>
          <a:bodyPr/>
          <a:lstStyle/>
          <a:p>
            <a:r>
              <a:rPr lang="en-US" dirty="0"/>
              <a:t>WANs span large geographic areas</a:t>
            </a:r>
          </a:p>
          <a:p>
            <a:r>
              <a:rPr lang="en-US" dirty="0"/>
              <a:t>WANs consist of user computers (hosts or endpoints) attached to </a:t>
            </a:r>
            <a:r>
              <a:rPr lang="en-US" dirty="0">
                <a:solidFill>
                  <a:srgbClr val="00B0F0"/>
                </a:solidFill>
              </a:rPr>
              <a:t>subnets</a:t>
            </a:r>
          </a:p>
          <a:p>
            <a:r>
              <a:rPr lang="en-US" dirty="0">
                <a:solidFill>
                  <a:srgbClr val="00B0F0"/>
                </a:solidFill>
              </a:rPr>
              <a:t>Subnets </a:t>
            </a:r>
            <a:r>
              <a:rPr lang="en-US" dirty="0"/>
              <a:t>are interconnected by means of </a:t>
            </a:r>
            <a:r>
              <a:rPr lang="en-US" dirty="0">
                <a:solidFill>
                  <a:srgbClr val="00B050"/>
                </a:solidFill>
              </a:rPr>
              <a:t>routers</a:t>
            </a:r>
            <a:r>
              <a:rPr lang="en-US" dirty="0"/>
              <a:t> and </a:t>
            </a:r>
            <a:r>
              <a:rPr lang="en-US" dirty="0">
                <a:solidFill>
                  <a:srgbClr val="00B050"/>
                </a:solidFill>
              </a:rPr>
              <a:t>transmission lines</a:t>
            </a:r>
          </a:p>
          <a:p>
            <a:r>
              <a:rPr lang="en-US" dirty="0"/>
              <a:t>It is possible—we will talk about it in the next lecture—to provide WANs as </a:t>
            </a:r>
            <a:r>
              <a:rPr lang="en-US" i="1" dirty="0">
                <a:solidFill>
                  <a:srgbClr val="00B0F0"/>
                </a:solidFill>
              </a:rPr>
              <a:t>virtual LANs</a:t>
            </a:r>
            <a:r>
              <a:rPr lang="en-US" i="1" dirty="0"/>
              <a:t>, </a:t>
            </a:r>
            <a:r>
              <a:rPr lang="en-US" dirty="0"/>
              <a:t>and this is something the Cloud can do!</a:t>
            </a:r>
          </a:p>
        </p:txBody>
      </p:sp>
    </p:spTree>
    <p:extLst>
      <p:ext uri="{BB962C8B-B14F-4D97-AF65-F5344CB8AC3E}">
        <p14:creationId xmlns:p14="http://schemas.microsoft.com/office/powerpoint/2010/main" val="132253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 calcmode="lin" valueType="num">
                                      <p:cBhvr additive="base">
                                        <p:cTn id="7" dur="500" fill="hold"/>
                                        <p:tgtEl>
                                          <p:spTgt spid="249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9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9859">
                                            <p:txEl>
                                              <p:pRg st="1" end="1"/>
                                            </p:txEl>
                                          </p:spTgt>
                                        </p:tgtEl>
                                        <p:attrNameLst>
                                          <p:attrName>style.visibility</p:attrName>
                                        </p:attrNameLst>
                                      </p:cBhvr>
                                      <p:to>
                                        <p:strVal val="visible"/>
                                      </p:to>
                                    </p:set>
                                    <p:anim calcmode="lin" valueType="num">
                                      <p:cBhvr additive="base">
                                        <p:cTn id="13" dur="500" fill="hold"/>
                                        <p:tgtEl>
                                          <p:spTgt spid="2498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98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9859">
                                            <p:txEl>
                                              <p:pRg st="2" end="2"/>
                                            </p:txEl>
                                          </p:spTgt>
                                        </p:tgtEl>
                                        <p:attrNameLst>
                                          <p:attrName>style.visibility</p:attrName>
                                        </p:attrNameLst>
                                      </p:cBhvr>
                                      <p:to>
                                        <p:strVal val="visible"/>
                                      </p:to>
                                    </p:set>
                                    <p:anim calcmode="lin" valueType="num">
                                      <p:cBhvr additive="base">
                                        <p:cTn id="19" dur="500" fill="hold"/>
                                        <p:tgtEl>
                                          <p:spTgt spid="2498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98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9859">
                                            <p:txEl>
                                              <p:pRg st="3" end="3"/>
                                            </p:txEl>
                                          </p:spTgt>
                                        </p:tgtEl>
                                        <p:attrNameLst>
                                          <p:attrName>style.visibility</p:attrName>
                                        </p:attrNameLst>
                                      </p:cBhvr>
                                      <p:to>
                                        <p:strVal val="visible"/>
                                      </p:to>
                                    </p:set>
                                    <p:anim calcmode="lin" valueType="num">
                                      <p:cBhvr additive="base">
                                        <p:cTn id="25" dur="500" fill="hold"/>
                                        <p:tgtEl>
                                          <p:spTgt spid="2498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98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lide Number Placeholder 3"/>
          <p:cNvSpPr>
            <a:spLocks noGrp="1"/>
          </p:cNvSpPr>
          <p:nvPr>
            <p:ph type="sldNum" sz="quarter" idx="11"/>
          </p:nvPr>
        </p:nvSpPr>
        <p:spPr/>
        <p:txBody>
          <a:bodyPr/>
          <a:lstStyle/>
          <a:p>
            <a:r>
              <a:rPr lang="en-US"/>
              <a:t>Slide </a:t>
            </a:r>
            <a:fld id="{042CFF38-ADA5-4DF7-ABF5-30B966503845}" type="slidenum">
              <a:rPr lang="en-US"/>
              <a:pPr/>
              <a:t>18</a:t>
            </a:fld>
            <a:endParaRPr lang="en-US"/>
          </a:p>
        </p:txBody>
      </p:sp>
      <p:grpSp>
        <p:nvGrpSpPr>
          <p:cNvPr id="2" name="Group 2"/>
          <p:cNvGrpSpPr>
            <a:grpSpLocks/>
          </p:cNvGrpSpPr>
          <p:nvPr/>
        </p:nvGrpSpPr>
        <p:grpSpPr bwMode="auto">
          <a:xfrm>
            <a:off x="838200" y="2317750"/>
            <a:ext cx="8153400" cy="4540250"/>
            <a:chOff x="480" y="1172"/>
            <a:chExt cx="5136" cy="2860"/>
          </a:xfrm>
        </p:grpSpPr>
        <p:sp>
          <p:nvSpPr>
            <p:cNvPr id="250883" name="Line 3"/>
            <p:cNvSpPr>
              <a:spLocks noChangeShapeType="1"/>
            </p:cNvSpPr>
            <p:nvPr/>
          </p:nvSpPr>
          <p:spPr bwMode="auto">
            <a:xfrm>
              <a:off x="576" y="2256"/>
              <a:ext cx="163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3" name="Group 4"/>
            <p:cNvGrpSpPr>
              <a:grpSpLocks/>
            </p:cNvGrpSpPr>
            <p:nvPr/>
          </p:nvGrpSpPr>
          <p:grpSpPr bwMode="auto">
            <a:xfrm>
              <a:off x="576" y="1776"/>
              <a:ext cx="288" cy="480"/>
              <a:chOff x="576" y="1776"/>
              <a:chExt cx="288" cy="480"/>
            </a:xfrm>
          </p:grpSpPr>
          <p:grpSp>
            <p:nvGrpSpPr>
              <p:cNvPr id="4" name="Group 5"/>
              <p:cNvGrpSpPr>
                <a:grpSpLocks/>
              </p:cNvGrpSpPr>
              <p:nvPr/>
            </p:nvGrpSpPr>
            <p:grpSpPr bwMode="auto">
              <a:xfrm>
                <a:off x="576" y="1776"/>
                <a:ext cx="288" cy="240"/>
                <a:chOff x="1584" y="2544"/>
                <a:chExt cx="336" cy="336"/>
              </a:xfrm>
            </p:grpSpPr>
            <p:grpSp>
              <p:nvGrpSpPr>
                <p:cNvPr id="5" name="Group 6"/>
                <p:cNvGrpSpPr>
                  <a:grpSpLocks/>
                </p:cNvGrpSpPr>
                <p:nvPr/>
              </p:nvGrpSpPr>
              <p:grpSpPr bwMode="auto">
                <a:xfrm>
                  <a:off x="1584" y="2544"/>
                  <a:ext cx="336" cy="336"/>
                  <a:chOff x="1584" y="2544"/>
                  <a:chExt cx="336" cy="336"/>
                </a:xfrm>
              </p:grpSpPr>
              <p:sp>
                <p:nvSpPr>
                  <p:cNvPr id="250887" name="AutoShape 7"/>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250888" name="AutoShape 8"/>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250889" name="Rectangle 9"/>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250890" name="Line 10"/>
              <p:cNvSpPr>
                <a:spLocks noChangeShapeType="1"/>
              </p:cNvSpPr>
              <p:nvPr/>
            </p:nvSpPr>
            <p:spPr bwMode="auto">
              <a:xfrm>
                <a:off x="720" y="2016"/>
                <a:ext cx="0" cy="24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6" name="Group 11"/>
            <p:cNvGrpSpPr>
              <a:grpSpLocks/>
            </p:cNvGrpSpPr>
            <p:nvPr/>
          </p:nvGrpSpPr>
          <p:grpSpPr bwMode="auto">
            <a:xfrm>
              <a:off x="1056" y="1776"/>
              <a:ext cx="288" cy="240"/>
              <a:chOff x="1584" y="2544"/>
              <a:chExt cx="336" cy="336"/>
            </a:xfrm>
          </p:grpSpPr>
          <p:grpSp>
            <p:nvGrpSpPr>
              <p:cNvPr id="7" name="Group 12"/>
              <p:cNvGrpSpPr>
                <a:grpSpLocks/>
              </p:cNvGrpSpPr>
              <p:nvPr/>
            </p:nvGrpSpPr>
            <p:grpSpPr bwMode="auto">
              <a:xfrm>
                <a:off x="1584" y="2544"/>
                <a:ext cx="336" cy="336"/>
                <a:chOff x="1584" y="2544"/>
                <a:chExt cx="336" cy="336"/>
              </a:xfrm>
            </p:grpSpPr>
            <p:sp>
              <p:nvSpPr>
                <p:cNvPr id="250893" name="AutoShape 13"/>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250894" name="AutoShape 14"/>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250895" name="Rectangle 15"/>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250896" name="Line 16"/>
            <p:cNvSpPr>
              <a:spLocks noChangeShapeType="1"/>
            </p:cNvSpPr>
            <p:nvPr/>
          </p:nvSpPr>
          <p:spPr bwMode="auto">
            <a:xfrm>
              <a:off x="1200" y="2016"/>
              <a:ext cx="0" cy="240"/>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8" name="Group 17"/>
            <p:cNvGrpSpPr>
              <a:grpSpLocks/>
            </p:cNvGrpSpPr>
            <p:nvPr/>
          </p:nvGrpSpPr>
          <p:grpSpPr bwMode="auto">
            <a:xfrm>
              <a:off x="1488" y="1776"/>
              <a:ext cx="288" cy="240"/>
              <a:chOff x="1584" y="2544"/>
              <a:chExt cx="336" cy="336"/>
            </a:xfrm>
          </p:grpSpPr>
          <p:grpSp>
            <p:nvGrpSpPr>
              <p:cNvPr id="9" name="Group 18"/>
              <p:cNvGrpSpPr>
                <a:grpSpLocks/>
              </p:cNvGrpSpPr>
              <p:nvPr/>
            </p:nvGrpSpPr>
            <p:grpSpPr bwMode="auto">
              <a:xfrm>
                <a:off x="1584" y="2544"/>
                <a:ext cx="336" cy="336"/>
                <a:chOff x="1584" y="2544"/>
                <a:chExt cx="336" cy="336"/>
              </a:xfrm>
            </p:grpSpPr>
            <p:sp>
              <p:nvSpPr>
                <p:cNvPr id="250899" name="AutoShape 19"/>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250900" name="AutoShape 20"/>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250901" name="Rectangle 21"/>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250902" name="Line 22"/>
            <p:cNvSpPr>
              <a:spLocks noChangeShapeType="1"/>
            </p:cNvSpPr>
            <p:nvPr/>
          </p:nvSpPr>
          <p:spPr bwMode="auto">
            <a:xfrm>
              <a:off x="1632" y="2016"/>
              <a:ext cx="0" cy="24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0903" name="Oval 23"/>
            <p:cNvSpPr>
              <a:spLocks noChangeArrowheads="1"/>
            </p:cNvSpPr>
            <p:nvPr/>
          </p:nvSpPr>
          <p:spPr bwMode="auto">
            <a:xfrm>
              <a:off x="4320" y="2736"/>
              <a:ext cx="816" cy="816"/>
            </a:xfrm>
            <a:prstGeom prst="ellipse">
              <a:avLst/>
            </a:prstGeom>
            <a:noFill/>
            <a:ln w="12700">
              <a:solidFill>
                <a:schemeClr val="tx1"/>
              </a:solidFill>
              <a:round/>
              <a:headEnd type="none" w="sm" len="sm"/>
              <a:tailEnd type="none" w="sm" len="sm"/>
            </a:ln>
            <a:effectLst/>
          </p:spPr>
          <p:txBody>
            <a:bodyPr wrap="none" anchor="ctr"/>
            <a:lstStyle/>
            <a:p>
              <a:endParaRPr lang="en-US"/>
            </a:p>
          </p:txBody>
        </p:sp>
        <p:grpSp>
          <p:nvGrpSpPr>
            <p:cNvPr id="10" name="Group 24"/>
            <p:cNvGrpSpPr>
              <a:grpSpLocks/>
            </p:cNvGrpSpPr>
            <p:nvPr/>
          </p:nvGrpSpPr>
          <p:grpSpPr bwMode="auto">
            <a:xfrm>
              <a:off x="4560" y="2256"/>
              <a:ext cx="288" cy="480"/>
              <a:chOff x="576" y="1776"/>
              <a:chExt cx="288" cy="480"/>
            </a:xfrm>
          </p:grpSpPr>
          <p:grpSp>
            <p:nvGrpSpPr>
              <p:cNvPr id="11" name="Group 25"/>
              <p:cNvGrpSpPr>
                <a:grpSpLocks/>
              </p:cNvGrpSpPr>
              <p:nvPr/>
            </p:nvGrpSpPr>
            <p:grpSpPr bwMode="auto">
              <a:xfrm>
                <a:off x="576" y="1776"/>
                <a:ext cx="288" cy="240"/>
                <a:chOff x="1584" y="2544"/>
                <a:chExt cx="336" cy="336"/>
              </a:xfrm>
            </p:grpSpPr>
            <p:grpSp>
              <p:nvGrpSpPr>
                <p:cNvPr id="12" name="Group 26"/>
                <p:cNvGrpSpPr>
                  <a:grpSpLocks/>
                </p:cNvGrpSpPr>
                <p:nvPr/>
              </p:nvGrpSpPr>
              <p:grpSpPr bwMode="auto">
                <a:xfrm>
                  <a:off x="1584" y="2544"/>
                  <a:ext cx="336" cy="336"/>
                  <a:chOff x="1584" y="2544"/>
                  <a:chExt cx="336" cy="336"/>
                </a:xfrm>
              </p:grpSpPr>
              <p:sp>
                <p:nvSpPr>
                  <p:cNvPr id="250907" name="AutoShape 27"/>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250908" name="AutoShape 28"/>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250909" name="Rectangle 29"/>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250910" name="Line 30"/>
              <p:cNvSpPr>
                <a:spLocks noChangeShapeType="1"/>
              </p:cNvSpPr>
              <p:nvPr/>
            </p:nvSpPr>
            <p:spPr bwMode="auto">
              <a:xfrm>
                <a:off x="720" y="2016"/>
                <a:ext cx="0" cy="24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13" name="Group 31"/>
            <p:cNvGrpSpPr>
              <a:grpSpLocks/>
            </p:cNvGrpSpPr>
            <p:nvPr/>
          </p:nvGrpSpPr>
          <p:grpSpPr bwMode="auto">
            <a:xfrm flipV="1">
              <a:off x="4560" y="3552"/>
              <a:ext cx="288" cy="480"/>
              <a:chOff x="576" y="1776"/>
              <a:chExt cx="288" cy="480"/>
            </a:xfrm>
          </p:grpSpPr>
          <p:grpSp>
            <p:nvGrpSpPr>
              <p:cNvPr id="14" name="Group 32"/>
              <p:cNvGrpSpPr>
                <a:grpSpLocks/>
              </p:cNvGrpSpPr>
              <p:nvPr/>
            </p:nvGrpSpPr>
            <p:grpSpPr bwMode="auto">
              <a:xfrm>
                <a:off x="576" y="1776"/>
                <a:ext cx="288" cy="240"/>
                <a:chOff x="1584" y="2544"/>
                <a:chExt cx="336" cy="336"/>
              </a:xfrm>
            </p:grpSpPr>
            <p:grpSp>
              <p:nvGrpSpPr>
                <p:cNvPr id="15" name="Group 33"/>
                <p:cNvGrpSpPr>
                  <a:grpSpLocks/>
                </p:cNvGrpSpPr>
                <p:nvPr/>
              </p:nvGrpSpPr>
              <p:grpSpPr bwMode="auto">
                <a:xfrm>
                  <a:off x="1584" y="2544"/>
                  <a:ext cx="336" cy="336"/>
                  <a:chOff x="1584" y="2544"/>
                  <a:chExt cx="336" cy="336"/>
                </a:xfrm>
              </p:grpSpPr>
              <p:sp>
                <p:nvSpPr>
                  <p:cNvPr id="250914" name="AutoShape 34"/>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250915" name="AutoShape 35"/>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250916" name="Rectangle 36"/>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250917" name="Line 37"/>
              <p:cNvSpPr>
                <a:spLocks noChangeShapeType="1"/>
              </p:cNvSpPr>
              <p:nvPr/>
            </p:nvSpPr>
            <p:spPr bwMode="auto">
              <a:xfrm>
                <a:off x="720" y="2016"/>
                <a:ext cx="0" cy="24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16" name="Group 38"/>
            <p:cNvGrpSpPr>
              <a:grpSpLocks/>
            </p:cNvGrpSpPr>
            <p:nvPr/>
          </p:nvGrpSpPr>
          <p:grpSpPr bwMode="auto">
            <a:xfrm rot="5400000">
              <a:off x="5232" y="2832"/>
              <a:ext cx="288" cy="480"/>
              <a:chOff x="576" y="1776"/>
              <a:chExt cx="288" cy="480"/>
            </a:xfrm>
          </p:grpSpPr>
          <p:grpSp>
            <p:nvGrpSpPr>
              <p:cNvPr id="17" name="Group 39"/>
              <p:cNvGrpSpPr>
                <a:grpSpLocks/>
              </p:cNvGrpSpPr>
              <p:nvPr/>
            </p:nvGrpSpPr>
            <p:grpSpPr bwMode="auto">
              <a:xfrm>
                <a:off x="576" y="1776"/>
                <a:ext cx="288" cy="240"/>
                <a:chOff x="1584" y="2544"/>
                <a:chExt cx="336" cy="336"/>
              </a:xfrm>
            </p:grpSpPr>
            <p:grpSp>
              <p:nvGrpSpPr>
                <p:cNvPr id="18" name="Group 40"/>
                <p:cNvGrpSpPr>
                  <a:grpSpLocks/>
                </p:cNvGrpSpPr>
                <p:nvPr/>
              </p:nvGrpSpPr>
              <p:grpSpPr bwMode="auto">
                <a:xfrm>
                  <a:off x="1584" y="2544"/>
                  <a:ext cx="336" cy="336"/>
                  <a:chOff x="1584" y="2544"/>
                  <a:chExt cx="336" cy="336"/>
                </a:xfrm>
              </p:grpSpPr>
              <p:sp>
                <p:nvSpPr>
                  <p:cNvPr id="250921" name="AutoShape 41"/>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250922" name="AutoShape 42"/>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250923" name="Rectangle 43"/>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250924" name="Line 44"/>
              <p:cNvSpPr>
                <a:spLocks noChangeShapeType="1"/>
              </p:cNvSpPr>
              <p:nvPr/>
            </p:nvSpPr>
            <p:spPr bwMode="auto">
              <a:xfrm>
                <a:off x="720" y="2016"/>
                <a:ext cx="0" cy="24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50925" name="Line 45"/>
            <p:cNvSpPr>
              <a:spLocks noChangeShapeType="1"/>
            </p:cNvSpPr>
            <p:nvPr/>
          </p:nvSpPr>
          <p:spPr bwMode="auto">
            <a:xfrm>
              <a:off x="768" y="3408"/>
              <a:ext cx="187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19" name="Group 46"/>
            <p:cNvGrpSpPr>
              <a:grpSpLocks/>
            </p:cNvGrpSpPr>
            <p:nvPr/>
          </p:nvGrpSpPr>
          <p:grpSpPr bwMode="auto">
            <a:xfrm>
              <a:off x="768" y="2928"/>
              <a:ext cx="288" cy="480"/>
              <a:chOff x="576" y="1776"/>
              <a:chExt cx="288" cy="480"/>
            </a:xfrm>
          </p:grpSpPr>
          <p:grpSp>
            <p:nvGrpSpPr>
              <p:cNvPr id="20" name="Group 47"/>
              <p:cNvGrpSpPr>
                <a:grpSpLocks/>
              </p:cNvGrpSpPr>
              <p:nvPr/>
            </p:nvGrpSpPr>
            <p:grpSpPr bwMode="auto">
              <a:xfrm>
                <a:off x="576" y="1776"/>
                <a:ext cx="288" cy="240"/>
                <a:chOff x="1584" y="2544"/>
                <a:chExt cx="336" cy="336"/>
              </a:xfrm>
            </p:grpSpPr>
            <p:grpSp>
              <p:nvGrpSpPr>
                <p:cNvPr id="21" name="Group 48"/>
                <p:cNvGrpSpPr>
                  <a:grpSpLocks/>
                </p:cNvGrpSpPr>
                <p:nvPr/>
              </p:nvGrpSpPr>
              <p:grpSpPr bwMode="auto">
                <a:xfrm>
                  <a:off x="1584" y="2544"/>
                  <a:ext cx="336" cy="336"/>
                  <a:chOff x="1584" y="2544"/>
                  <a:chExt cx="336" cy="336"/>
                </a:xfrm>
              </p:grpSpPr>
              <p:sp>
                <p:nvSpPr>
                  <p:cNvPr id="250929" name="AutoShape 49"/>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250930" name="AutoShape 50"/>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250931" name="Rectangle 51"/>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250932" name="Line 52"/>
              <p:cNvSpPr>
                <a:spLocks noChangeShapeType="1"/>
              </p:cNvSpPr>
              <p:nvPr/>
            </p:nvSpPr>
            <p:spPr bwMode="auto">
              <a:xfrm>
                <a:off x="720" y="2016"/>
                <a:ext cx="0" cy="24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22" name="Group 53"/>
            <p:cNvGrpSpPr>
              <a:grpSpLocks/>
            </p:cNvGrpSpPr>
            <p:nvPr/>
          </p:nvGrpSpPr>
          <p:grpSpPr bwMode="auto">
            <a:xfrm>
              <a:off x="1248" y="2928"/>
              <a:ext cx="288" cy="240"/>
              <a:chOff x="1584" y="2544"/>
              <a:chExt cx="336" cy="336"/>
            </a:xfrm>
          </p:grpSpPr>
          <p:grpSp>
            <p:nvGrpSpPr>
              <p:cNvPr id="23" name="Group 54"/>
              <p:cNvGrpSpPr>
                <a:grpSpLocks/>
              </p:cNvGrpSpPr>
              <p:nvPr/>
            </p:nvGrpSpPr>
            <p:grpSpPr bwMode="auto">
              <a:xfrm>
                <a:off x="1584" y="2544"/>
                <a:ext cx="336" cy="336"/>
                <a:chOff x="1584" y="2544"/>
                <a:chExt cx="336" cy="336"/>
              </a:xfrm>
            </p:grpSpPr>
            <p:sp>
              <p:nvSpPr>
                <p:cNvPr id="250935" name="AutoShape 55"/>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250936" name="AutoShape 56"/>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250937" name="Rectangle 57"/>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250938" name="Line 58"/>
            <p:cNvSpPr>
              <a:spLocks noChangeShapeType="1"/>
            </p:cNvSpPr>
            <p:nvPr/>
          </p:nvSpPr>
          <p:spPr bwMode="auto">
            <a:xfrm>
              <a:off x="1392" y="3168"/>
              <a:ext cx="0" cy="240"/>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24" name="Group 59"/>
            <p:cNvGrpSpPr>
              <a:grpSpLocks/>
            </p:cNvGrpSpPr>
            <p:nvPr/>
          </p:nvGrpSpPr>
          <p:grpSpPr bwMode="auto">
            <a:xfrm>
              <a:off x="1680" y="2928"/>
              <a:ext cx="288" cy="240"/>
              <a:chOff x="1584" y="2544"/>
              <a:chExt cx="336" cy="336"/>
            </a:xfrm>
          </p:grpSpPr>
          <p:grpSp>
            <p:nvGrpSpPr>
              <p:cNvPr id="25" name="Group 60"/>
              <p:cNvGrpSpPr>
                <a:grpSpLocks/>
              </p:cNvGrpSpPr>
              <p:nvPr/>
            </p:nvGrpSpPr>
            <p:grpSpPr bwMode="auto">
              <a:xfrm>
                <a:off x="1584" y="2544"/>
                <a:ext cx="336" cy="336"/>
                <a:chOff x="1584" y="2544"/>
                <a:chExt cx="336" cy="336"/>
              </a:xfrm>
            </p:grpSpPr>
            <p:sp>
              <p:nvSpPr>
                <p:cNvPr id="250941" name="AutoShape 61"/>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250942" name="AutoShape 62"/>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250943" name="Rectangle 63"/>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250944" name="Line 64"/>
            <p:cNvSpPr>
              <a:spLocks noChangeShapeType="1"/>
            </p:cNvSpPr>
            <p:nvPr/>
          </p:nvSpPr>
          <p:spPr bwMode="auto">
            <a:xfrm>
              <a:off x="1824" y="3168"/>
              <a:ext cx="0" cy="240"/>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26" name="Group 65"/>
            <p:cNvGrpSpPr>
              <a:grpSpLocks/>
            </p:cNvGrpSpPr>
            <p:nvPr/>
          </p:nvGrpSpPr>
          <p:grpSpPr bwMode="auto">
            <a:xfrm>
              <a:off x="2160" y="2928"/>
              <a:ext cx="288" cy="480"/>
              <a:chOff x="576" y="1776"/>
              <a:chExt cx="288" cy="480"/>
            </a:xfrm>
          </p:grpSpPr>
          <p:grpSp>
            <p:nvGrpSpPr>
              <p:cNvPr id="27" name="Group 66"/>
              <p:cNvGrpSpPr>
                <a:grpSpLocks/>
              </p:cNvGrpSpPr>
              <p:nvPr/>
            </p:nvGrpSpPr>
            <p:grpSpPr bwMode="auto">
              <a:xfrm>
                <a:off x="576" y="1776"/>
                <a:ext cx="288" cy="240"/>
                <a:chOff x="1584" y="2544"/>
                <a:chExt cx="336" cy="336"/>
              </a:xfrm>
            </p:grpSpPr>
            <p:grpSp>
              <p:nvGrpSpPr>
                <p:cNvPr id="28" name="Group 67"/>
                <p:cNvGrpSpPr>
                  <a:grpSpLocks/>
                </p:cNvGrpSpPr>
                <p:nvPr/>
              </p:nvGrpSpPr>
              <p:grpSpPr bwMode="auto">
                <a:xfrm>
                  <a:off x="1584" y="2544"/>
                  <a:ext cx="336" cy="336"/>
                  <a:chOff x="1584" y="2544"/>
                  <a:chExt cx="336" cy="336"/>
                </a:xfrm>
              </p:grpSpPr>
              <p:sp>
                <p:nvSpPr>
                  <p:cNvPr id="250948" name="AutoShape 68"/>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250949" name="AutoShape 69"/>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250950" name="Rectangle 70"/>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250951" name="Line 71"/>
              <p:cNvSpPr>
                <a:spLocks noChangeShapeType="1"/>
              </p:cNvSpPr>
              <p:nvPr/>
            </p:nvSpPr>
            <p:spPr bwMode="auto">
              <a:xfrm>
                <a:off x="720" y="2016"/>
                <a:ext cx="0" cy="24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50952" name="Line 72"/>
            <p:cNvSpPr>
              <a:spLocks noChangeShapeType="1"/>
            </p:cNvSpPr>
            <p:nvPr/>
          </p:nvSpPr>
          <p:spPr bwMode="auto">
            <a:xfrm>
              <a:off x="3696" y="1680"/>
              <a:ext cx="163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29" name="Group 73"/>
            <p:cNvGrpSpPr>
              <a:grpSpLocks/>
            </p:cNvGrpSpPr>
            <p:nvPr/>
          </p:nvGrpSpPr>
          <p:grpSpPr bwMode="auto">
            <a:xfrm>
              <a:off x="3696" y="1200"/>
              <a:ext cx="288" cy="480"/>
              <a:chOff x="576" y="1776"/>
              <a:chExt cx="288" cy="480"/>
            </a:xfrm>
          </p:grpSpPr>
          <p:grpSp>
            <p:nvGrpSpPr>
              <p:cNvPr id="30" name="Group 74"/>
              <p:cNvGrpSpPr>
                <a:grpSpLocks/>
              </p:cNvGrpSpPr>
              <p:nvPr/>
            </p:nvGrpSpPr>
            <p:grpSpPr bwMode="auto">
              <a:xfrm>
                <a:off x="576" y="1776"/>
                <a:ext cx="288" cy="240"/>
                <a:chOff x="1584" y="2544"/>
                <a:chExt cx="336" cy="336"/>
              </a:xfrm>
            </p:grpSpPr>
            <p:grpSp>
              <p:nvGrpSpPr>
                <p:cNvPr id="31" name="Group 75"/>
                <p:cNvGrpSpPr>
                  <a:grpSpLocks/>
                </p:cNvGrpSpPr>
                <p:nvPr/>
              </p:nvGrpSpPr>
              <p:grpSpPr bwMode="auto">
                <a:xfrm>
                  <a:off x="1584" y="2544"/>
                  <a:ext cx="336" cy="336"/>
                  <a:chOff x="1584" y="2544"/>
                  <a:chExt cx="336" cy="336"/>
                </a:xfrm>
              </p:grpSpPr>
              <p:sp>
                <p:nvSpPr>
                  <p:cNvPr id="250956" name="AutoShape 76"/>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250957" name="AutoShape 77"/>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250958" name="Rectangle 78"/>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250959" name="Line 79"/>
              <p:cNvSpPr>
                <a:spLocks noChangeShapeType="1"/>
              </p:cNvSpPr>
              <p:nvPr/>
            </p:nvSpPr>
            <p:spPr bwMode="auto">
              <a:xfrm>
                <a:off x="720" y="2016"/>
                <a:ext cx="0" cy="24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250880" name="Group 80"/>
            <p:cNvGrpSpPr>
              <a:grpSpLocks/>
            </p:cNvGrpSpPr>
            <p:nvPr/>
          </p:nvGrpSpPr>
          <p:grpSpPr bwMode="auto">
            <a:xfrm>
              <a:off x="4176" y="1200"/>
              <a:ext cx="288" cy="240"/>
              <a:chOff x="1584" y="2544"/>
              <a:chExt cx="336" cy="336"/>
            </a:xfrm>
          </p:grpSpPr>
          <p:grpSp>
            <p:nvGrpSpPr>
              <p:cNvPr id="250881" name="Group 81"/>
              <p:cNvGrpSpPr>
                <a:grpSpLocks/>
              </p:cNvGrpSpPr>
              <p:nvPr/>
            </p:nvGrpSpPr>
            <p:grpSpPr bwMode="auto">
              <a:xfrm>
                <a:off x="1584" y="2544"/>
                <a:ext cx="336" cy="336"/>
                <a:chOff x="1584" y="2544"/>
                <a:chExt cx="336" cy="336"/>
              </a:xfrm>
            </p:grpSpPr>
            <p:sp>
              <p:nvSpPr>
                <p:cNvPr id="250962" name="AutoShape 82"/>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250963" name="AutoShape 83"/>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250964" name="Rectangle 84"/>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250965" name="Line 85"/>
            <p:cNvSpPr>
              <a:spLocks noChangeShapeType="1"/>
            </p:cNvSpPr>
            <p:nvPr/>
          </p:nvSpPr>
          <p:spPr bwMode="auto">
            <a:xfrm>
              <a:off x="4320" y="1440"/>
              <a:ext cx="0" cy="240"/>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250882" name="Group 86"/>
            <p:cNvGrpSpPr>
              <a:grpSpLocks/>
            </p:cNvGrpSpPr>
            <p:nvPr/>
          </p:nvGrpSpPr>
          <p:grpSpPr bwMode="auto">
            <a:xfrm>
              <a:off x="4608" y="1200"/>
              <a:ext cx="288" cy="240"/>
              <a:chOff x="1584" y="2544"/>
              <a:chExt cx="336" cy="336"/>
            </a:xfrm>
          </p:grpSpPr>
          <p:grpSp>
            <p:nvGrpSpPr>
              <p:cNvPr id="250884" name="Group 87"/>
              <p:cNvGrpSpPr>
                <a:grpSpLocks/>
              </p:cNvGrpSpPr>
              <p:nvPr/>
            </p:nvGrpSpPr>
            <p:grpSpPr bwMode="auto">
              <a:xfrm>
                <a:off x="1584" y="2544"/>
                <a:ext cx="336" cy="336"/>
                <a:chOff x="1584" y="2544"/>
                <a:chExt cx="336" cy="336"/>
              </a:xfrm>
            </p:grpSpPr>
            <p:sp>
              <p:nvSpPr>
                <p:cNvPr id="250968" name="AutoShape 88"/>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250969" name="AutoShape 89"/>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250970" name="Rectangle 90"/>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250971" name="Line 91"/>
            <p:cNvSpPr>
              <a:spLocks noChangeShapeType="1"/>
            </p:cNvSpPr>
            <p:nvPr/>
          </p:nvSpPr>
          <p:spPr bwMode="auto">
            <a:xfrm>
              <a:off x="4752" y="1440"/>
              <a:ext cx="0" cy="24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0972" name="AutoShape 92"/>
            <p:cNvSpPr>
              <a:spLocks noChangeArrowheads="1"/>
            </p:cNvSpPr>
            <p:nvPr/>
          </p:nvSpPr>
          <p:spPr bwMode="auto">
            <a:xfrm>
              <a:off x="2208" y="2064"/>
              <a:ext cx="432" cy="384"/>
            </a:xfrm>
            <a:prstGeom prst="octagon">
              <a:avLst>
                <a:gd name="adj" fmla="val 2928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0973" name="AutoShape 93"/>
            <p:cNvSpPr>
              <a:spLocks noChangeArrowheads="1"/>
            </p:cNvSpPr>
            <p:nvPr/>
          </p:nvSpPr>
          <p:spPr bwMode="auto">
            <a:xfrm>
              <a:off x="3264" y="1488"/>
              <a:ext cx="432" cy="384"/>
            </a:xfrm>
            <a:prstGeom prst="octagon">
              <a:avLst>
                <a:gd name="adj" fmla="val 2928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0974" name="AutoShape 94"/>
            <p:cNvSpPr>
              <a:spLocks noChangeArrowheads="1"/>
            </p:cNvSpPr>
            <p:nvPr/>
          </p:nvSpPr>
          <p:spPr bwMode="auto">
            <a:xfrm>
              <a:off x="2640" y="3216"/>
              <a:ext cx="432" cy="384"/>
            </a:xfrm>
            <a:prstGeom prst="octagon">
              <a:avLst>
                <a:gd name="adj" fmla="val 2928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0975" name="AutoShape 95"/>
            <p:cNvSpPr>
              <a:spLocks noChangeArrowheads="1"/>
            </p:cNvSpPr>
            <p:nvPr/>
          </p:nvSpPr>
          <p:spPr bwMode="auto">
            <a:xfrm>
              <a:off x="3744" y="2976"/>
              <a:ext cx="432" cy="384"/>
            </a:xfrm>
            <a:prstGeom prst="octagon">
              <a:avLst>
                <a:gd name="adj" fmla="val 2928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0976" name="Line 96"/>
            <p:cNvSpPr>
              <a:spLocks noChangeShapeType="1"/>
            </p:cNvSpPr>
            <p:nvPr/>
          </p:nvSpPr>
          <p:spPr bwMode="auto">
            <a:xfrm>
              <a:off x="4176" y="3168"/>
              <a:ext cx="14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0977" name="AutoShape 97"/>
            <p:cNvSpPr>
              <a:spLocks noChangeArrowheads="1"/>
            </p:cNvSpPr>
            <p:nvPr/>
          </p:nvSpPr>
          <p:spPr bwMode="auto">
            <a:xfrm>
              <a:off x="3168" y="2304"/>
              <a:ext cx="432" cy="384"/>
            </a:xfrm>
            <a:prstGeom prst="octagon">
              <a:avLst>
                <a:gd name="adj" fmla="val 2928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0978" name="Line 98"/>
            <p:cNvSpPr>
              <a:spLocks noChangeShapeType="1"/>
            </p:cNvSpPr>
            <p:nvPr/>
          </p:nvSpPr>
          <p:spPr bwMode="auto">
            <a:xfrm flipH="1">
              <a:off x="2976" y="2688"/>
              <a:ext cx="336" cy="52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0979" name="Line 99"/>
            <p:cNvSpPr>
              <a:spLocks noChangeShapeType="1"/>
            </p:cNvSpPr>
            <p:nvPr/>
          </p:nvSpPr>
          <p:spPr bwMode="auto">
            <a:xfrm>
              <a:off x="3456" y="2688"/>
              <a:ext cx="288" cy="38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0980" name="Line 100"/>
            <p:cNvSpPr>
              <a:spLocks noChangeShapeType="1"/>
            </p:cNvSpPr>
            <p:nvPr/>
          </p:nvSpPr>
          <p:spPr bwMode="auto">
            <a:xfrm>
              <a:off x="2640" y="2352"/>
              <a:ext cx="528" cy="9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0981" name="Line 101"/>
            <p:cNvSpPr>
              <a:spLocks noChangeShapeType="1"/>
            </p:cNvSpPr>
            <p:nvPr/>
          </p:nvSpPr>
          <p:spPr bwMode="auto">
            <a:xfrm flipH="1">
              <a:off x="3456" y="1872"/>
              <a:ext cx="0" cy="43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0982" name="Text Box 102"/>
            <p:cNvSpPr txBox="1">
              <a:spLocks noChangeArrowheads="1"/>
            </p:cNvSpPr>
            <p:nvPr/>
          </p:nvSpPr>
          <p:spPr bwMode="auto">
            <a:xfrm>
              <a:off x="2112" y="1776"/>
              <a:ext cx="816" cy="231"/>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1800" b="1"/>
                <a:t>Router</a:t>
              </a:r>
              <a:endParaRPr lang="en-US" sz="2000" b="1"/>
            </a:p>
          </p:txBody>
        </p:sp>
        <p:sp>
          <p:nvSpPr>
            <p:cNvPr id="250983" name="Text Box 103"/>
            <p:cNvSpPr txBox="1">
              <a:spLocks noChangeArrowheads="1"/>
            </p:cNvSpPr>
            <p:nvPr/>
          </p:nvSpPr>
          <p:spPr bwMode="auto">
            <a:xfrm>
              <a:off x="480" y="1440"/>
              <a:ext cx="404" cy="231"/>
            </a:xfrm>
            <a:prstGeom prst="rect">
              <a:avLst/>
            </a:prstGeom>
            <a:noFill/>
            <a:ln w="12700">
              <a:noFill/>
              <a:miter lim="800000"/>
              <a:headEnd type="none" w="sm" len="sm"/>
              <a:tailEnd type="none" w="sm" len="sm"/>
            </a:ln>
            <a:effectLst/>
          </p:spPr>
          <p:txBody>
            <a:bodyPr wrap="none">
              <a:spAutoFit/>
            </a:bodyPr>
            <a:lstStyle/>
            <a:p>
              <a:pPr eaLnBrk="0" hangingPunct="0"/>
              <a:r>
                <a:rPr lang="en-US" sz="1800" b="1"/>
                <a:t>Host</a:t>
              </a:r>
            </a:p>
          </p:txBody>
        </p:sp>
        <p:sp>
          <p:nvSpPr>
            <p:cNvPr id="250984" name="Text Box 104"/>
            <p:cNvSpPr txBox="1">
              <a:spLocks noChangeArrowheads="1"/>
            </p:cNvSpPr>
            <p:nvPr/>
          </p:nvSpPr>
          <p:spPr bwMode="auto">
            <a:xfrm>
              <a:off x="912" y="2352"/>
              <a:ext cx="912" cy="231"/>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1800" b="1"/>
                <a:t>LAN</a:t>
              </a:r>
              <a:endParaRPr lang="en-US" b="1"/>
            </a:p>
          </p:txBody>
        </p:sp>
        <p:sp>
          <p:nvSpPr>
            <p:cNvPr id="250985" name="Line 105"/>
            <p:cNvSpPr>
              <a:spLocks noChangeShapeType="1"/>
            </p:cNvSpPr>
            <p:nvPr/>
          </p:nvSpPr>
          <p:spPr bwMode="auto">
            <a:xfrm flipH="1">
              <a:off x="1680" y="3600"/>
              <a:ext cx="1056" cy="288"/>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grpSp>
          <p:nvGrpSpPr>
            <p:cNvPr id="250885" name="Group 106"/>
            <p:cNvGrpSpPr>
              <a:grpSpLocks/>
            </p:cNvGrpSpPr>
            <p:nvPr/>
          </p:nvGrpSpPr>
          <p:grpSpPr bwMode="auto">
            <a:xfrm>
              <a:off x="1392" y="3744"/>
              <a:ext cx="288" cy="240"/>
              <a:chOff x="1584" y="2544"/>
              <a:chExt cx="336" cy="336"/>
            </a:xfrm>
          </p:grpSpPr>
          <p:grpSp>
            <p:nvGrpSpPr>
              <p:cNvPr id="250886" name="Group 107"/>
              <p:cNvGrpSpPr>
                <a:grpSpLocks/>
              </p:cNvGrpSpPr>
              <p:nvPr/>
            </p:nvGrpSpPr>
            <p:grpSpPr bwMode="auto">
              <a:xfrm>
                <a:off x="1584" y="2544"/>
                <a:ext cx="336" cy="336"/>
                <a:chOff x="1584" y="2544"/>
                <a:chExt cx="336" cy="336"/>
              </a:xfrm>
            </p:grpSpPr>
            <p:sp>
              <p:nvSpPr>
                <p:cNvPr id="250988" name="AutoShape 108"/>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250989" name="AutoShape 109"/>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250990" name="Rectangle 110"/>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250991" name="Text Box 111"/>
            <p:cNvSpPr txBox="1">
              <a:spLocks noChangeArrowheads="1"/>
            </p:cNvSpPr>
            <p:nvPr/>
          </p:nvSpPr>
          <p:spPr bwMode="auto">
            <a:xfrm rot="20667396">
              <a:off x="1446" y="3421"/>
              <a:ext cx="1293" cy="252"/>
            </a:xfrm>
            <a:prstGeom prst="rect">
              <a:avLst/>
            </a:prstGeom>
            <a:noFill/>
            <a:ln w="12700">
              <a:noFill/>
              <a:miter lim="800000"/>
              <a:headEnd type="none" w="sm" len="sm"/>
              <a:tailEnd type="none" w="sm" len="sm"/>
            </a:ln>
            <a:effectLst/>
          </p:spPr>
          <p:txBody>
            <a:bodyPr wrap="none">
              <a:spAutoFit/>
            </a:bodyPr>
            <a:lstStyle/>
            <a:p>
              <a:pPr eaLnBrk="0" hangingPunct="0"/>
              <a:r>
                <a:rPr lang="en-US" sz="2000" b="1" i="1" dirty="0"/>
                <a:t>Remote access</a:t>
              </a:r>
              <a:endParaRPr lang="en-US" dirty="0"/>
            </a:p>
          </p:txBody>
        </p:sp>
        <p:sp>
          <p:nvSpPr>
            <p:cNvPr id="250992" name="Freeform 112"/>
            <p:cNvSpPr>
              <a:spLocks/>
            </p:cNvSpPr>
            <p:nvPr/>
          </p:nvSpPr>
          <p:spPr bwMode="auto">
            <a:xfrm>
              <a:off x="1984" y="1172"/>
              <a:ext cx="2293" cy="2682"/>
            </a:xfrm>
            <a:custGeom>
              <a:avLst/>
              <a:gdLst/>
              <a:ahLst/>
              <a:cxnLst>
                <a:cxn ang="0">
                  <a:pos x="648" y="162"/>
                </a:cxn>
                <a:cxn ang="0">
                  <a:pos x="106" y="463"/>
                </a:cxn>
                <a:cxn ang="0">
                  <a:pos x="46" y="557"/>
                </a:cxn>
                <a:cxn ang="0">
                  <a:pos x="3" y="936"/>
                </a:cxn>
                <a:cxn ang="0">
                  <a:pos x="12" y="1271"/>
                </a:cxn>
                <a:cxn ang="0">
                  <a:pos x="46" y="1323"/>
                </a:cxn>
                <a:cxn ang="0">
                  <a:pos x="322" y="1512"/>
                </a:cxn>
                <a:cxn ang="0">
                  <a:pos x="408" y="1590"/>
                </a:cxn>
                <a:cxn ang="0">
                  <a:pos x="494" y="1633"/>
                </a:cxn>
                <a:cxn ang="0">
                  <a:pos x="554" y="1736"/>
                </a:cxn>
                <a:cxn ang="0">
                  <a:pos x="571" y="1960"/>
                </a:cxn>
                <a:cxn ang="0">
                  <a:pos x="588" y="2433"/>
                </a:cxn>
                <a:cxn ang="0">
                  <a:pos x="605" y="2484"/>
                </a:cxn>
                <a:cxn ang="0">
                  <a:pos x="1027" y="2657"/>
                </a:cxn>
                <a:cxn ang="0">
                  <a:pos x="1139" y="2682"/>
                </a:cxn>
                <a:cxn ang="0">
                  <a:pos x="1664" y="2631"/>
                </a:cxn>
                <a:cxn ang="0">
                  <a:pos x="1818" y="2605"/>
                </a:cxn>
                <a:cxn ang="0">
                  <a:pos x="1973" y="2519"/>
                </a:cxn>
                <a:cxn ang="0">
                  <a:pos x="2094" y="2416"/>
                </a:cxn>
                <a:cxn ang="0">
                  <a:pos x="2214" y="2312"/>
                </a:cxn>
                <a:cxn ang="0">
                  <a:pos x="2274" y="1934"/>
                </a:cxn>
                <a:cxn ang="0">
                  <a:pos x="2223" y="1357"/>
                </a:cxn>
                <a:cxn ang="0">
                  <a:pos x="2119" y="1108"/>
                </a:cxn>
                <a:cxn ang="0">
                  <a:pos x="2042" y="970"/>
                </a:cxn>
                <a:cxn ang="0">
                  <a:pos x="1982" y="824"/>
                </a:cxn>
                <a:cxn ang="0">
                  <a:pos x="1947" y="738"/>
                </a:cxn>
                <a:cxn ang="0">
                  <a:pos x="1904" y="643"/>
                </a:cxn>
                <a:cxn ang="0">
                  <a:pos x="1818" y="514"/>
                </a:cxn>
                <a:cxn ang="0">
                  <a:pos x="1724" y="351"/>
                </a:cxn>
                <a:cxn ang="0">
                  <a:pos x="1672" y="308"/>
                </a:cxn>
                <a:cxn ang="0">
                  <a:pos x="1638" y="273"/>
                </a:cxn>
                <a:cxn ang="0">
                  <a:pos x="1595" y="248"/>
                </a:cxn>
                <a:cxn ang="0">
                  <a:pos x="1474" y="153"/>
                </a:cxn>
                <a:cxn ang="0">
                  <a:pos x="1371" y="127"/>
                </a:cxn>
                <a:cxn ang="0">
                  <a:pos x="1139" y="75"/>
                </a:cxn>
                <a:cxn ang="0">
                  <a:pos x="640" y="101"/>
                </a:cxn>
                <a:cxn ang="0">
                  <a:pos x="597" y="187"/>
                </a:cxn>
              </a:cxnLst>
              <a:rect l="0" t="0" r="r" b="b"/>
              <a:pathLst>
                <a:path w="2293" h="2682">
                  <a:moveTo>
                    <a:pt x="648" y="162"/>
                  </a:moveTo>
                  <a:cubicBezTo>
                    <a:pt x="436" y="182"/>
                    <a:pt x="252" y="317"/>
                    <a:pt x="106" y="463"/>
                  </a:cubicBezTo>
                  <a:cubicBezTo>
                    <a:pt x="85" y="484"/>
                    <a:pt x="63" y="531"/>
                    <a:pt x="46" y="557"/>
                  </a:cubicBezTo>
                  <a:cubicBezTo>
                    <a:pt x="38" y="685"/>
                    <a:pt x="35" y="812"/>
                    <a:pt x="3" y="936"/>
                  </a:cubicBezTo>
                  <a:cubicBezTo>
                    <a:pt x="6" y="1048"/>
                    <a:pt x="0" y="1160"/>
                    <a:pt x="12" y="1271"/>
                  </a:cubicBezTo>
                  <a:cubicBezTo>
                    <a:pt x="14" y="1292"/>
                    <a:pt x="35" y="1305"/>
                    <a:pt x="46" y="1323"/>
                  </a:cubicBezTo>
                  <a:cubicBezTo>
                    <a:pt x="112" y="1428"/>
                    <a:pt x="202" y="1486"/>
                    <a:pt x="322" y="1512"/>
                  </a:cubicBezTo>
                  <a:cubicBezTo>
                    <a:pt x="340" y="1530"/>
                    <a:pt x="377" y="1574"/>
                    <a:pt x="408" y="1590"/>
                  </a:cubicBezTo>
                  <a:cubicBezTo>
                    <a:pt x="437" y="1605"/>
                    <a:pt x="466" y="1615"/>
                    <a:pt x="494" y="1633"/>
                  </a:cubicBezTo>
                  <a:cubicBezTo>
                    <a:pt x="520" y="1672"/>
                    <a:pt x="543" y="1693"/>
                    <a:pt x="554" y="1736"/>
                  </a:cubicBezTo>
                  <a:cubicBezTo>
                    <a:pt x="560" y="1811"/>
                    <a:pt x="567" y="1885"/>
                    <a:pt x="571" y="1960"/>
                  </a:cubicBezTo>
                  <a:cubicBezTo>
                    <a:pt x="579" y="2118"/>
                    <a:pt x="578" y="2276"/>
                    <a:pt x="588" y="2433"/>
                  </a:cubicBezTo>
                  <a:cubicBezTo>
                    <a:pt x="589" y="2451"/>
                    <a:pt x="592" y="2471"/>
                    <a:pt x="605" y="2484"/>
                  </a:cubicBezTo>
                  <a:cubicBezTo>
                    <a:pt x="730" y="2609"/>
                    <a:pt x="857" y="2616"/>
                    <a:pt x="1027" y="2657"/>
                  </a:cubicBezTo>
                  <a:cubicBezTo>
                    <a:pt x="1064" y="2666"/>
                    <a:pt x="1139" y="2682"/>
                    <a:pt x="1139" y="2682"/>
                  </a:cubicBezTo>
                  <a:cubicBezTo>
                    <a:pt x="1375" y="2669"/>
                    <a:pt x="1455" y="2659"/>
                    <a:pt x="1664" y="2631"/>
                  </a:cubicBezTo>
                  <a:cubicBezTo>
                    <a:pt x="1716" y="2624"/>
                    <a:pt x="1818" y="2605"/>
                    <a:pt x="1818" y="2605"/>
                  </a:cubicBezTo>
                  <a:cubicBezTo>
                    <a:pt x="1873" y="2583"/>
                    <a:pt x="1928" y="2559"/>
                    <a:pt x="1973" y="2519"/>
                  </a:cubicBezTo>
                  <a:cubicBezTo>
                    <a:pt x="2020" y="2477"/>
                    <a:pt x="2042" y="2446"/>
                    <a:pt x="2094" y="2416"/>
                  </a:cubicBezTo>
                  <a:cubicBezTo>
                    <a:pt x="2123" y="2372"/>
                    <a:pt x="2168" y="2336"/>
                    <a:pt x="2214" y="2312"/>
                  </a:cubicBezTo>
                  <a:cubicBezTo>
                    <a:pt x="2261" y="2190"/>
                    <a:pt x="2254" y="2062"/>
                    <a:pt x="2274" y="1934"/>
                  </a:cubicBezTo>
                  <a:cubicBezTo>
                    <a:pt x="2270" y="1754"/>
                    <a:pt x="2293" y="1534"/>
                    <a:pt x="2223" y="1357"/>
                  </a:cubicBezTo>
                  <a:cubicBezTo>
                    <a:pt x="2214" y="1263"/>
                    <a:pt x="2205" y="1164"/>
                    <a:pt x="2119" y="1108"/>
                  </a:cubicBezTo>
                  <a:cubicBezTo>
                    <a:pt x="2086" y="1062"/>
                    <a:pt x="2078" y="1015"/>
                    <a:pt x="2042" y="970"/>
                  </a:cubicBezTo>
                  <a:cubicBezTo>
                    <a:pt x="2030" y="911"/>
                    <a:pt x="2020" y="872"/>
                    <a:pt x="1982" y="824"/>
                  </a:cubicBezTo>
                  <a:cubicBezTo>
                    <a:pt x="1974" y="787"/>
                    <a:pt x="1974" y="764"/>
                    <a:pt x="1947" y="738"/>
                  </a:cubicBezTo>
                  <a:cubicBezTo>
                    <a:pt x="1933" y="694"/>
                    <a:pt x="1939" y="678"/>
                    <a:pt x="1904" y="643"/>
                  </a:cubicBezTo>
                  <a:cubicBezTo>
                    <a:pt x="1889" y="596"/>
                    <a:pt x="1845" y="557"/>
                    <a:pt x="1818" y="514"/>
                  </a:cubicBezTo>
                  <a:cubicBezTo>
                    <a:pt x="1784" y="459"/>
                    <a:pt x="1791" y="372"/>
                    <a:pt x="1724" y="351"/>
                  </a:cubicBezTo>
                  <a:cubicBezTo>
                    <a:pt x="1706" y="299"/>
                    <a:pt x="1730" y="347"/>
                    <a:pt x="1672" y="308"/>
                  </a:cubicBezTo>
                  <a:cubicBezTo>
                    <a:pt x="1659" y="299"/>
                    <a:pt x="1651" y="283"/>
                    <a:pt x="1638" y="273"/>
                  </a:cubicBezTo>
                  <a:cubicBezTo>
                    <a:pt x="1625" y="263"/>
                    <a:pt x="1608" y="258"/>
                    <a:pt x="1595" y="248"/>
                  </a:cubicBezTo>
                  <a:cubicBezTo>
                    <a:pt x="1553" y="217"/>
                    <a:pt x="1518" y="182"/>
                    <a:pt x="1474" y="153"/>
                  </a:cubicBezTo>
                  <a:cubicBezTo>
                    <a:pt x="1444" y="134"/>
                    <a:pt x="1406" y="134"/>
                    <a:pt x="1371" y="127"/>
                  </a:cubicBezTo>
                  <a:cubicBezTo>
                    <a:pt x="1292" y="111"/>
                    <a:pt x="1219" y="87"/>
                    <a:pt x="1139" y="75"/>
                  </a:cubicBezTo>
                  <a:cubicBezTo>
                    <a:pt x="1025" y="0"/>
                    <a:pt x="781" y="58"/>
                    <a:pt x="640" y="101"/>
                  </a:cubicBezTo>
                  <a:cubicBezTo>
                    <a:pt x="616" y="126"/>
                    <a:pt x="611" y="157"/>
                    <a:pt x="597" y="187"/>
                  </a:cubicBezTo>
                </a:path>
              </a:pathLst>
            </a:custGeom>
            <a:noFill/>
            <a:ln w="12700" cap="flat" cmpd="sng">
              <a:solidFill>
                <a:schemeClr val="tx1"/>
              </a:solidFill>
              <a:prstDash val="solid"/>
              <a:round/>
              <a:headEnd type="none" w="sm" len="sm"/>
              <a:tailEnd type="none" w="sm" len="sm"/>
            </a:ln>
            <a:effectLst/>
          </p:spPr>
          <p:txBody>
            <a:bodyPr wrap="none" anchor="ctr"/>
            <a:lstStyle/>
            <a:p>
              <a:endParaRPr lang="en-US"/>
            </a:p>
          </p:txBody>
        </p:sp>
      </p:grpSp>
      <p:sp>
        <p:nvSpPr>
          <p:cNvPr id="250994" name="Rectangle 114"/>
          <p:cNvSpPr>
            <a:spLocks noGrp="1" noChangeArrowheads="1"/>
          </p:cNvSpPr>
          <p:nvPr>
            <p:ph type="title"/>
          </p:nvPr>
        </p:nvSpPr>
        <p:spPr/>
        <p:txBody>
          <a:bodyPr/>
          <a:lstStyle/>
          <a:p>
            <a:r>
              <a:rPr lang="en-US"/>
              <a:t>Wide Area Networks (WANs)</a:t>
            </a:r>
          </a:p>
        </p:txBody>
      </p:sp>
    </p:spTree>
    <p:extLst>
      <p:ext uri="{BB962C8B-B14F-4D97-AF65-F5344CB8AC3E}">
        <p14:creationId xmlns:p14="http://schemas.microsoft.com/office/powerpoint/2010/main" val="3536181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Transport Layer</a:t>
            </a:r>
          </a:p>
        </p:txBody>
      </p:sp>
      <p:sp>
        <p:nvSpPr>
          <p:cNvPr id="266243" name="Rectangle 3"/>
          <p:cNvSpPr>
            <a:spLocks noGrp="1" noChangeArrowheads="1"/>
          </p:cNvSpPr>
          <p:nvPr>
            <p:ph type="body" idx="1"/>
          </p:nvPr>
        </p:nvSpPr>
        <p:spPr/>
        <p:txBody>
          <a:bodyPr>
            <a:normAutofit/>
          </a:bodyPr>
          <a:lstStyle/>
          <a:p>
            <a:pPr>
              <a:lnSpc>
                <a:spcPct val="90000"/>
              </a:lnSpc>
            </a:pPr>
            <a:r>
              <a:rPr lang="en-US" sz="2800" dirty="0"/>
              <a:t>The </a:t>
            </a:r>
            <a:r>
              <a:rPr lang="en-US" sz="2800" dirty="0">
                <a:solidFill>
                  <a:srgbClr val="7030A0"/>
                </a:solidFill>
              </a:rPr>
              <a:t>transport layer </a:t>
            </a:r>
            <a:r>
              <a:rPr lang="en-US" sz="2800" dirty="0"/>
              <a:t>is concerned with delivering messages from one host to another</a:t>
            </a:r>
          </a:p>
          <a:p>
            <a:pPr>
              <a:lnSpc>
                <a:spcPct val="90000"/>
              </a:lnSpc>
            </a:pPr>
            <a:r>
              <a:rPr lang="en-US" sz="2800" dirty="0"/>
              <a:t>The transport layer service can be </a:t>
            </a:r>
            <a:r>
              <a:rPr lang="en-US" sz="2800" i="1" dirty="0"/>
              <a:t>reliable </a:t>
            </a:r>
            <a:r>
              <a:rPr lang="en-US" sz="2800" dirty="0"/>
              <a:t>(in which cases </a:t>
            </a:r>
            <a:r>
              <a:rPr lang="en-US" sz="2800" i="1" dirty="0"/>
              <a:t>both</a:t>
            </a:r>
            <a:r>
              <a:rPr lang="en-US" sz="2800" dirty="0"/>
              <a:t> the delivery as well as delivery in sequence are guaranteed) or </a:t>
            </a:r>
            <a:r>
              <a:rPr lang="en-US" sz="2800" i="1" dirty="0"/>
              <a:t>unreliable</a:t>
            </a:r>
          </a:p>
          <a:p>
            <a:pPr>
              <a:lnSpc>
                <a:spcPct val="90000"/>
              </a:lnSpc>
            </a:pPr>
            <a:r>
              <a:rPr lang="en-US" sz="2800" dirty="0"/>
              <a:t>In the Internet, the </a:t>
            </a:r>
            <a:r>
              <a:rPr lang="en-US" sz="2800" i="1" dirty="0"/>
              <a:t>Transmission Control Protocol (TCP) </a:t>
            </a:r>
            <a:r>
              <a:rPr lang="en-US" sz="2800" dirty="0"/>
              <a:t>provides a reliable service, while </a:t>
            </a:r>
            <a:r>
              <a:rPr lang="en-US" sz="2800"/>
              <a:t>the </a:t>
            </a:r>
            <a:r>
              <a:rPr lang="en-US" sz="2800" i="1"/>
              <a:t>User </a:t>
            </a:r>
            <a:r>
              <a:rPr lang="en-US" sz="2800" i="1" dirty="0"/>
              <a:t>Datagram Protocol (UDP)</a:t>
            </a:r>
            <a:r>
              <a:rPr lang="en-US" sz="2800" dirty="0"/>
              <a:t> provides unreliable service</a:t>
            </a:r>
          </a:p>
          <a:p>
            <a:pPr>
              <a:lnSpc>
                <a:spcPct val="90000"/>
              </a:lnSpc>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 calcmode="lin" valueType="num">
                                      <p:cBhvr additive="base">
                                        <p:cTn id="7" dur="500" fill="hold"/>
                                        <p:tgtEl>
                                          <p:spTgt spid="266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43">
                                            <p:txEl>
                                              <p:pRg st="1" end="1"/>
                                            </p:txEl>
                                          </p:spTgt>
                                        </p:tgtEl>
                                        <p:attrNameLst>
                                          <p:attrName>style.visibility</p:attrName>
                                        </p:attrNameLst>
                                      </p:cBhvr>
                                      <p:to>
                                        <p:strVal val="visible"/>
                                      </p:to>
                                    </p:set>
                                    <p:anim calcmode="lin" valueType="num">
                                      <p:cBhvr additive="base">
                                        <p:cTn id="13" dur="500" fill="hold"/>
                                        <p:tgtEl>
                                          <p:spTgt spid="266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43">
                                            <p:txEl>
                                              <p:pRg st="2" end="2"/>
                                            </p:txEl>
                                          </p:spTgt>
                                        </p:tgtEl>
                                        <p:attrNameLst>
                                          <p:attrName>style.visibility</p:attrName>
                                        </p:attrNameLst>
                                      </p:cBhvr>
                                      <p:to>
                                        <p:strVal val="visible"/>
                                      </p:to>
                                    </p:set>
                                    <p:anim calcmode="lin" valueType="num">
                                      <p:cBhvr additive="base">
                                        <p:cTn id="19" dur="500" fill="hold"/>
                                        <p:tgtEl>
                                          <p:spTgt spid="266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normAutofit fontScale="90000"/>
          </a:bodyPr>
          <a:lstStyle/>
          <a:p>
            <a:pPr algn="ctr"/>
            <a:r>
              <a:rPr lang="en-US" dirty="0"/>
              <a:t>Outline (</a:t>
            </a:r>
            <a:r>
              <a:rPr lang="en-US" dirty="0">
                <a:solidFill>
                  <a:srgbClr val="00B050"/>
                </a:solidFill>
              </a:rPr>
              <a:t>Cloud Computing </a:t>
            </a:r>
            <a:r>
              <a:rPr lang="en-US" dirty="0"/>
              <a:t>= </a:t>
            </a:r>
            <a:r>
              <a:rPr lang="en-US" dirty="0">
                <a:solidFill>
                  <a:srgbClr val="0070C0"/>
                </a:solidFill>
              </a:rPr>
              <a:t>Virtual Machines </a:t>
            </a:r>
            <a:r>
              <a:rPr lang="en-US" dirty="0"/>
              <a:t>+ </a:t>
            </a:r>
            <a:r>
              <a:rPr lang="en-US" dirty="0">
                <a:solidFill>
                  <a:srgbClr val="7030A0"/>
                </a:solidFill>
              </a:rPr>
              <a:t>Virtual Networks </a:t>
            </a:r>
            <a:r>
              <a:rPr lang="en-US" dirty="0"/>
              <a:t>+ </a:t>
            </a:r>
            <a:r>
              <a:rPr lang="en-US" dirty="0">
                <a:solidFill>
                  <a:srgbClr val="C00000"/>
                </a:solidFill>
              </a:rPr>
              <a:t>Orchestration and Management</a:t>
            </a:r>
            <a:r>
              <a:rPr lang="en-US" dirty="0"/>
              <a:t>)</a:t>
            </a:r>
          </a:p>
        </p:txBody>
      </p:sp>
      <p:sp>
        <p:nvSpPr>
          <p:cNvPr id="3" name="Content Placeholder 2"/>
          <p:cNvSpPr>
            <a:spLocks noGrp="1"/>
          </p:cNvSpPr>
          <p:nvPr>
            <p:ph sz="quarter" idx="1"/>
          </p:nvPr>
        </p:nvSpPr>
        <p:spPr/>
        <p:txBody>
          <a:bodyPr>
            <a:normAutofit/>
          </a:bodyPr>
          <a:lstStyle/>
          <a:p>
            <a:r>
              <a:rPr lang="en-US" dirty="0"/>
              <a:t>Our topic is </a:t>
            </a:r>
            <a:r>
              <a:rPr lang="en-US" i="1" dirty="0"/>
              <a:t>Networking</a:t>
            </a:r>
            <a:endParaRPr lang="en-US" dirty="0"/>
          </a:p>
          <a:p>
            <a:r>
              <a:rPr lang="en-US" dirty="0"/>
              <a:t>Two major topics</a:t>
            </a:r>
          </a:p>
          <a:p>
            <a:pPr lvl="1"/>
            <a:r>
              <a:rPr lang="en-US" dirty="0"/>
              <a:t>Introduction to data communications and IP networks</a:t>
            </a:r>
          </a:p>
          <a:p>
            <a:pPr lvl="1"/>
            <a:r>
              <a:rPr lang="en-US" dirty="0" err="1"/>
              <a:t>QoS</a:t>
            </a:r>
            <a:r>
              <a:rPr lang="en-US" dirty="0"/>
              <a:t> in IP networks and </a:t>
            </a:r>
            <a:r>
              <a:rPr lang="en-US" i="1" dirty="0"/>
              <a:t>multiprotocol</a:t>
            </a:r>
            <a:r>
              <a:rPr lang="en-US" dirty="0"/>
              <a:t> “pipes”</a:t>
            </a:r>
          </a:p>
          <a:p>
            <a:pPr lvl="1"/>
            <a:r>
              <a:rPr lang="en-US" dirty="0"/>
              <a:t>Network organization, peering, and pricing</a:t>
            </a:r>
          </a:p>
          <a:p>
            <a:r>
              <a:rPr lang="en-US" dirty="0"/>
              <a:t>Today we cover</a:t>
            </a:r>
          </a:p>
          <a:p>
            <a:pPr lvl="1">
              <a:lnSpc>
                <a:spcPct val="90000"/>
              </a:lnSpc>
            </a:pPr>
            <a:r>
              <a:rPr lang="en-US" sz="2000" dirty="0"/>
              <a:t>History (telegraph and telephone networks, Paul </a:t>
            </a:r>
            <a:r>
              <a:rPr lang="en-US" sz="2000" dirty="0" err="1"/>
              <a:t>Baran’s</a:t>
            </a:r>
            <a:r>
              <a:rPr lang="en-US" sz="2000" dirty="0"/>
              <a:t> work in RAND, PDN, PSDN, ISDN, Internet)</a:t>
            </a:r>
          </a:p>
          <a:p>
            <a:pPr lvl="1">
              <a:lnSpc>
                <a:spcPct val="90000"/>
              </a:lnSpc>
            </a:pPr>
            <a:r>
              <a:rPr lang="en-US" sz="2000" dirty="0"/>
              <a:t>The OSI Reference Model </a:t>
            </a:r>
          </a:p>
          <a:p>
            <a:pPr lvl="1">
              <a:lnSpc>
                <a:spcPct val="90000"/>
              </a:lnSpc>
            </a:pPr>
            <a:r>
              <a:rPr lang="en-US" sz="2000" i="1" dirty="0"/>
              <a:t> Link layer in Local Area Networks (“virtual LANs”—later )</a:t>
            </a:r>
            <a:endParaRPr lang="en-US" sz="2000" dirty="0"/>
          </a:p>
          <a:p>
            <a:pPr lvl="1">
              <a:lnSpc>
                <a:spcPct val="90000"/>
              </a:lnSpc>
            </a:pPr>
            <a:r>
              <a:rPr lang="en-US" sz="2000" dirty="0"/>
              <a:t>An introduction to the Internet</a:t>
            </a:r>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1"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1026"/>
          <p:cNvSpPr>
            <a:spLocks noGrp="1" noChangeArrowheads="1"/>
          </p:cNvSpPr>
          <p:nvPr>
            <p:ph type="title"/>
          </p:nvPr>
        </p:nvSpPr>
        <p:spPr/>
        <p:txBody>
          <a:bodyPr/>
          <a:lstStyle/>
          <a:p>
            <a:r>
              <a:rPr lang="en-US" dirty="0"/>
              <a:t>Session Layer</a:t>
            </a:r>
          </a:p>
        </p:txBody>
      </p:sp>
      <p:sp>
        <p:nvSpPr>
          <p:cNvPr id="267267" name="Rectangle 1027"/>
          <p:cNvSpPr>
            <a:spLocks noGrp="1" noChangeArrowheads="1"/>
          </p:cNvSpPr>
          <p:nvPr>
            <p:ph type="body" idx="1"/>
          </p:nvPr>
        </p:nvSpPr>
        <p:spPr/>
        <p:txBody>
          <a:bodyPr/>
          <a:lstStyle/>
          <a:p>
            <a:pPr>
              <a:lnSpc>
                <a:spcPct val="90000"/>
              </a:lnSpc>
            </a:pPr>
            <a:r>
              <a:rPr lang="en-US" dirty="0"/>
              <a:t>The </a:t>
            </a:r>
            <a:r>
              <a:rPr lang="en-US" dirty="0">
                <a:solidFill>
                  <a:srgbClr val="7030A0"/>
                </a:solidFill>
              </a:rPr>
              <a:t>session layer </a:t>
            </a:r>
            <a:r>
              <a:rPr lang="en-US" dirty="0"/>
              <a:t>is an enhanced (process-to-process) version of the connection-oriented transport layer</a:t>
            </a:r>
          </a:p>
          <a:p>
            <a:pPr>
              <a:lnSpc>
                <a:spcPct val="90000"/>
              </a:lnSpc>
            </a:pPr>
            <a:r>
              <a:rPr lang="en-US" dirty="0"/>
              <a:t>It provides </a:t>
            </a:r>
            <a:r>
              <a:rPr lang="en-US" dirty="0">
                <a:solidFill>
                  <a:srgbClr val="00B050"/>
                </a:solidFill>
              </a:rPr>
              <a:t>dialog control </a:t>
            </a:r>
            <a:r>
              <a:rPr lang="en-US" dirty="0"/>
              <a:t>and </a:t>
            </a:r>
            <a:r>
              <a:rPr lang="en-US" dirty="0">
                <a:solidFill>
                  <a:srgbClr val="00B050"/>
                </a:solidFill>
              </a:rPr>
              <a:t>synchronization </a:t>
            </a:r>
            <a:r>
              <a:rPr lang="en-US" dirty="0"/>
              <a:t>facilities</a:t>
            </a:r>
          </a:p>
          <a:p>
            <a:pPr>
              <a:lnSpc>
                <a:spcPct val="90000"/>
              </a:lnSpc>
            </a:pPr>
            <a:r>
              <a:rPr lang="en-US" dirty="0"/>
              <a:t>It has been implemented in SNA and a varieties of old ISO-based architectures, but it is not named absent in the Internet suite, where TCP is actually doing the job of </a:t>
            </a:r>
            <a:r>
              <a:rPr lang="en-US" i="1" dirty="0"/>
              <a:t>both </a:t>
            </a:r>
            <a:r>
              <a:rPr lang="en-US" dirty="0"/>
              <a:t>the</a:t>
            </a:r>
            <a:r>
              <a:rPr lang="en-US" i="1" dirty="0"/>
              <a:t> </a:t>
            </a:r>
            <a:r>
              <a:rPr lang="en-US" dirty="0"/>
              <a:t>transport and session layers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 calcmode="lin" valueType="num">
                                      <p:cBhvr additive="base">
                                        <p:cTn id="7" dur="500" fill="hold"/>
                                        <p:tgtEl>
                                          <p:spTgt spid="267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7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7267">
                                            <p:txEl>
                                              <p:pRg st="0" end="0"/>
                                            </p:txEl>
                                          </p:spTgt>
                                        </p:tgtEl>
                                        <p:attrNameLst>
                                          <p:attrName>style.visibility</p:attrName>
                                        </p:attrNameLst>
                                      </p:cBhvr>
                                      <p:to>
                                        <p:strVal val="visible"/>
                                      </p:to>
                                    </p:set>
                                    <p:anim calcmode="lin" valueType="num">
                                      <p:cBhvr additive="base">
                                        <p:cTn id="13" dur="500" fill="hold"/>
                                        <p:tgtEl>
                                          <p:spTgt spid="2672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7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7267">
                                            <p:txEl>
                                              <p:pRg st="1" end="1"/>
                                            </p:txEl>
                                          </p:spTgt>
                                        </p:tgtEl>
                                        <p:attrNameLst>
                                          <p:attrName>style.visibility</p:attrName>
                                        </p:attrNameLst>
                                      </p:cBhvr>
                                      <p:to>
                                        <p:strVal val="visible"/>
                                      </p:to>
                                    </p:set>
                                    <p:anim calcmode="lin" valueType="num">
                                      <p:cBhvr additive="base">
                                        <p:cTn id="19" dur="500" fill="hold"/>
                                        <p:tgtEl>
                                          <p:spTgt spid="2672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7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7267">
                                            <p:txEl>
                                              <p:pRg st="2" end="2"/>
                                            </p:txEl>
                                          </p:spTgt>
                                        </p:tgtEl>
                                        <p:attrNameLst>
                                          <p:attrName>style.visibility</p:attrName>
                                        </p:attrNameLst>
                                      </p:cBhvr>
                                      <p:to>
                                        <p:strVal val="visible"/>
                                      </p:to>
                                    </p:set>
                                    <p:anim calcmode="lin" valueType="num">
                                      <p:cBhvr additive="base">
                                        <p:cTn id="25" dur="500" fill="hold"/>
                                        <p:tgtEl>
                                          <p:spTgt spid="2672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72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050"/>
          <p:cNvSpPr>
            <a:spLocks noGrp="1" noChangeArrowheads="1"/>
          </p:cNvSpPr>
          <p:nvPr>
            <p:ph type="title"/>
          </p:nvPr>
        </p:nvSpPr>
        <p:spPr/>
        <p:txBody>
          <a:bodyPr/>
          <a:lstStyle/>
          <a:p>
            <a:r>
              <a:rPr lang="en-US"/>
              <a:t>Presentation Layer</a:t>
            </a:r>
          </a:p>
        </p:txBody>
      </p:sp>
      <p:sp>
        <p:nvSpPr>
          <p:cNvPr id="268291" name="Rectangle 2051"/>
          <p:cNvSpPr>
            <a:spLocks noGrp="1" noChangeArrowheads="1"/>
          </p:cNvSpPr>
          <p:nvPr>
            <p:ph type="body" idx="1"/>
          </p:nvPr>
        </p:nvSpPr>
        <p:spPr/>
        <p:txBody>
          <a:bodyPr/>
          <a:lstStyle/>
          <a:p>
            <a:pPr>
              <a:lnSpc>
                <a:spcPct val="90000"/>
              </a:lnSpc>
            </a:pPr>
            <a:r>
              <a:rPr lang="en-US" sz="2400" dirty="0"/>
              <a:t>The </a:t>
            </a:r>
            <a:r>
              <a:rPr lang="en-US" sz="2400" dirty="0">
                <a:solidFill>
                  <a:srgbClr val="7030A0"/>
                </a:solidFill>
              </a:rPr>
              <a:t>presentation layer </a:t>
            </a:r>
            <a:r>
              <a:rPr lang="en-US" sz="2400" dirty="0"/>
              <a:t>is concerned with the semantics of the message</a:t>
            </a:r>
          </a:p>
          <a:p>
            <a:pPr>
              <a:lnSpc>
                <a:spcPct val="90000"/>
              </a:lnSpc>
            </a:pPr>
            <a:r>
              <a:rPr lang="en-US" sz="2400" dirty="0"/>
              <a:t>The presentation layer ensures, for example, that the byte layout of the sending machine is properly translated into that of the receiving machine</a:t>
            </a:r>
          </a:p>
          <a:p>
            <a:pPr>
              <a:lnSpc>
                <a:spcPct val="90000"/>
              </a:lnSpc>
            </a:pPr>
            <a:r>
              <a:rPr lang="en-US" sz="2400" dirty="0"/>
              <a:t>Earlier applications of the presentation layer involved translating from one set of character representations into another (like </a:t>
            </a:r>
            <a:r>
              <a:rPr lang="en-US" sz="2400" i="1" dirty="0"/>
              <a:t>ASCII</a:t>
            </a:r>
            <a:r>
              <a:rPr lang="en-US" sz="2400" dirty="0"/>
              <a:t> into </a:t>
            </a:r>
            <a:r>
              <a:rPr lang="en-US" sz="2400" i="1" dirty="0"/>
              <a:t>EBCDIC</a:t>
            </a:r>
            <a:r>
              <a:rPr lang="en-US" sz="2400" dirty="0"/>
              <a:t> and vice versa) </a:t>
            </a:r>
          </a:p>
          <a:p>
            <a:pPr>
              <a:lnSpc>
                <a:spcPct val="90000"/>
              </a:lnSpc>
            </a:pPr>
            <a:r>
              <a:rPr lang="en-US" sz="2400" dirty="0"/>
              <a:t>The transmission of the integers, sets, and other data structures can also be taken care of by the presentation layer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 calcmode="lin" valueType="num">
                                      <p:cBhvr additive="base">
                                        <p:cTn id="7" dur="500" fill="hold"/>
                                        <p:tgtEl>
                                          <p:spTgt spid="268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8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8291">
                                            <p:txEl>
                                              <p:pRg st="1" end="1"/>
                                            </p:txEl>
                                          </p:spTgt>
                                        </p:tgtEl>
                                        <p:attrNameLst>
                                          <p:attrName>style.visibility</p:attrName>
                                        </p:attrNameLst>
                                      </p:cBhvr>
                                      <p:to>
                                        <p:strVal val="visible"/>
                                      </p:to>
                                    </p:set>
                                    <p:anim calcmode="lin" valueType="num">
                                      <p:cBhvr additive="base">
                                        <p:cTn id="13" dur="500" fill="hold"/>
                                        <p:tgtEl>
                                          <p:spTgt spid="268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8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8291">
                                            <p:txEl>
                                              <p:pRg st="2" end="2"/>
                                            </p:txEl>
                                          </p:spTgt>
                                        </p:tgtEl>
                                        <p:attrNameLst>
                                          <p:attrName>style.visibility</p:attrName>
                                        </p:attrNameLst>
                                      </p:cBhvr>
                                      <p:to>
                                        <p:strVal val="visible"/>
                                      </p:to>
                                    </p:set>
                                    <p:anim calcmode="lin" valueType="num">
                                      <p:cBhvr additive="base">
                                        <p:cTn id="19" dur="500" fill="hold"/>
                                        <p:tgtEl>
                                          <p:spTgt spid="268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8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8291">
                                            <p:txEl>
                                              <p:pRg st="3" end="3"/>
                                            </p:txEl>
                                          </p:spTgt>
                                        </p:tgtEl>
                                        <p:attrNameLst>
                                          <p:attrName>style.visibility</p:attrName>
                                        </p:attrNameLst>
                                      </p:cBhvr>
                                      <p:to>
                                        <p:strVal val="visible"/>
                                      </p:to>
                                    </p:set>
                                    <p:anim calcmode="lin" valueType="num">
                                      <p:cBhvr additive="base">
                                        <p:cTn id="25" dur="500" fill="hold"/>
                                        <p:tgtEl>
                                          <p:spTgt spid="268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8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1026"/>
          <p:cNvSpPr>
            <a:spLocks noGrp="1" noChangeArrowheads="1"/>
          </p:cNvSpPr>
          <p:nvPr>
            <p:ph type="title"/>
          </p:nvPr>
        </p:nvSpPr>
        <p:spPr/>
        <p:txBody>
          <a:bodyPr/>
          <a:lstStyle/>
          <a:p>
            <a:r>
              <a:rPr lang="en-US"/>
              <a:t>The Application Layer</a:t>
            </a:r>
          </a:p>
        </p:txBody>
      </p:sp>
      <p:sp>
        <p:nvSpPr>
          <p:cNvPr id="270339" name="Rectangle 1027"/>
          <p:cNvSpPr>
            <a:spLocks noGrp="1" noChangeArrowheads="1"/>
          </p:cNvSpPr>
          <p:nvPr>
            <p:ph type="body" idx="1"/>
          </p:nvPr>
        </p:nvSpPr>
        <p:spPr/>
        <p:txBody>
          <a:bodyPr/>
          <a:lstStyle/>
          <a:p>
            <a:r>
              <a:rPr lang="en-US" dirty="0"/>
              <a:t>Early </a:t>
            </a:r>
            <a:r>
              <a:rPr lang="en-US" dirty="0">
                <a:solidFill>
                  <a:srgbClr val="7030A0"/>
                </a:solidFill>
              </a:rPr>
              <a:t>application layer </a:t>
            </a:r>
            <a:r>
              <a:rPr lang="en-US" dirty="0"/>
              <a:t>protocols in the Internet were the </a:t>
            </a:r>
            <a:r>
              <a:rPr lang="en-US" i="1" dirty="0"/>
              <a:t>File Transfer Protocol (FTP)</a:t>
            </a:r>
            <a:r>
              <a:rPr lang="en-US" dirty="0"/>
              <a:t>, </a:t>
            </a:r>
            <a:r>
              <a:rPr lang="en-US" i="1" dirty="0"/>
              <a:t>Simple Mail Transfer Protocol (SMTP), </a:t>
            </a:r>
            <a:r>
              <a:rPr lang="en-US" dirty="0"/>
              <a:t>and </a:t>
            </a:r>
            <a:r>
              <a:rPr lang="en-US" i="1" dirty="0"/>
              <a:t>Directory Services Protocol  (DSP)</a:t>
            </a:r>
            <a:endParaRPr lang="en-US" dirty="0"/>
          </a:p>
          <a:p>
            <a:r>
              <a:rPr lang="en-US" dirty="0"/>
              <a:t>But </a:t>
            </a:r>
            <a:r>
              <a:rPr lang="en-US" dirty="0">
                <a:solidFill>
                  <a:srgbClr val="00B050"/>
                </a:solidFill>
              </a:rPr>
              <a:t>the </a:t>
            </a:r>
            <a:r>
              <a:rPr lang="en-US" dirty="0" err="1">
                <a:solidFill>
                  <a:srgbClr val="00B050"/>
                </a:solidFill>
              </a:rPr>
              <a:t>HyperText</a:t>
            </a:r>
            <a:r>
              <a:rPr lang="en-US" dirty="0">
                <a:solidFill>
                  <a:srgbClr val="00B050"/>
                </a:solidFill>
              </a:rPr>
              <a:t> Transfer Protocol (HTTP) </a:t>
            </a:r>
            <a:r>
              <a:rPr lang="en-US" dirty="0"/>
              <a:t>has become the protocol of choice for almost everything on the Web  (we will talk more and more… and more about that)!</a:t>
            </a:r>
          </a:p>
          <a:p>
            <a:r>
              <a:rPr lang="en-US" dirty="0"/>
              <a:t>And now the </a:t>
            </a:r>
            <a:r>
              <a:rPr lang="en-US" dirty="0">
                <a:solidFill>
                  <a:srgbClr val="0070C0"/>
                </a:solidFill>
              </a:rPr>
              <a:t>Internet hourglass</a:t>
            </a:r>
            <a:r>
              <a:rPr lang="en-US" dirty="0"/>
              <a:t>:</a:t>
            </a:r>
          </a:p>
        </p:txBody>
      </p:sp>
      <p:pic>
        <p:nvPicPr>
          <p:cNvPr id="79874" name="Picture 2" descr="view details"/>
          <p:cNvPicPr>
            <a:picLocks noChangeAspect="1" noChangeArrowheads="1"/>
          </p:cNvPicPr>
          <p:nvPr/>
        </p:nvPicPr>
        <p:blipFill>
          <a:blip r:embed="rId3" cstate="print"/>
          <a:srcRect/>
          <a:stretch>
            <a:fillRect/>
          </a:stretch>
        </p:blipFill>
        <p:spPr bwMode="auto">
          <a:xfrm>
            <a:off x="6553200" y="4648200"/>
            <a:ext cx="2389909"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 calcmode="lin" valueType="num">
                                      <p:cBhvr additive="base">
                                        <p:cTn id="7" dur="500" fill="hold"/>
                                        <p:tgtEl>
                                          <p:spTgt spid="270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0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0339">
                                            <p:txEl>
                                              <p:pRg st="1" end="1"/>
                                            </p:txEl>
                                          </p:spTgt>
                                        </p:tgtEl>
                                        <p:attrNameLst>
                                          <p:attrName>style.visibility</p:attrName>
                                        </p:attrNameLst>
                                      </p:cBhvr>
                                      <p:to>
                                        <p:strVal val="visible"/>
                                      </p:to>
                                    </p:set>
                                    <p:anim calcmode="lin" valueType="num">
                                      <p:cBhvr additive="base">
                                        <p:cTn id="13" dur="500" fill="hold"/>
                                        <p:tgtEl>
                                          <p:spTgt spid="270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0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0339">
                                            <p:txEl>
                                              <p:pRg st="2" end="2"/>
                                            </p:txEl>
                                          </p:spTgt>
                                        </p:tgtEl>
                                        <p:attrNameLst>
                                          <p:attrName>style.visibility</p:attrName>
                                        </p:attrNameLst>
                                      </p:cBhvr>
                                      <p:to>
                                        <p:strVal val="visible"/>
                                      </p:to>
                                    </p:set>
                                    <p:anim calcmode="lin" valueType="num">
                                      <p:cBhvr additive="base">
                                        <p:cTn id="19" dur="500" fill="hold"/>
                                        <p:tgtEl>
                                          <p:spTgt spid="2703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0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9874"/>
                                        </p:tgtEl>
                                        <p:attrNameLst>
                                          <p:attrName>style.visibility</p:attrName>
                                        </p:attrNameLst>
                                      </p:cBhvr>
                                      <p:to>
                                        <p:strVal val="visible"/>
                                      </p:to>
                                    </p:set>
                                    <p:anim calcmode="lin" valueType="num">
                                      <p:cBhvr additive="base">
                                        <p:cTn id="25" dur="500" fill="hold"/>
                                        <p:tgtEl>
                                          <p:spTgt spid="79874"/>
                                        </p:tgtEl>
                                        <p:attrNameLst>
                                          <p:attrName>ppt_x</p:attrName>
                                        </p:attrNameLst>
                                      </p:cBhvr>
                                      <p:tavLst>
                                        <p:tav tm="0">
                                          <p:val>
                                            <p:strVal val="#ppt_x"/>
                                          </p:val>
                                        </p:tav>
                                        <p:tav tm="100000">
                                          <p:val>
                                            <p:strVal val="#ppt_x"/>
                                          </p:val>
                                        </p:tav>
                                      </p:tavLst>
                                    </p:anim>
                                    <p:anim calcmode="lin" valueType="num">
                                      <p:cBhvr additive="base">
                                        <p:cTn id="26" dur="500" fill="hold"/>
                                        <p:tgtEl>
                                          <p:spTgt spid="798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dirty="0"/>
              <a:t>Introduction to the Internet (outline)</a:t>
            </a:r>
          </a:p>
        </p:txBody>
      </p:sp>
      <p:sp>
        <p:nvSpPr>
          <p:cNvPr id="244739" name="Rectangle 3"/>
          <p:cNvSpPr>
            <a:spLocks noGrp="1" noChangeArrowheads="1"/>
          </p:cNvSpPr>
          <p:nvPr>
            <p:ph type="body" idx="1"/>
          </p:nvPr>
        </p:nvSpPr>
        <p:spPr/>
        <p:txBody>
          <a:bodyPr/>
          <a:lstStyle/>
          <a:p>
            <a:r>
              <a:rPr lang="en-US" dirty="0"/>
              <a:t>Definition and basic principles</a:t>
            </a:r>
          </a:p>
          <a:p>
            <a:r>
              <a:rPr lang="en-US" dirty="0"/>
              <a:t>Routing in the Internet</a:t>
            </a:r>
          </a:p>
          <a:p>
            <a:r>
              <a:rPr lang="en-US" dirty="0"/>
              <a:t>The Internet protocol stack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 calcmode="lin" valueType="num">
                                      <p:cBhvr additive="base">
                                        <p:cTn id="7" dur="500" fill="hold"/>
                                        <p:tgtEl>
                                          <p:spTgt spid="244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47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4739">
                                            <p:txEl>
                                              <p:pRg st="1" end="1"/>
                                            </p:txEl>
                                          </p:spTgt>
                                        </p:tgtEl>
                                        <p:attrNameLst>
                                          <p:attrName>style.visibility</p:attrName>
                                        </p:attrNameLst>
                                      </p:cBhvr>
                                      <p:to>
                                        <p:strVal val="visible"/>
                                      </p:to>
                                    </p:set>
                                    <p:anim calcmode="lin" valueType="num">
                                      <p:cBhvr additive="base">
                                        <p:cTn id="13" dur="500" fill="hold"/>
                                        <p:tgtEl>
                                          <p:spTgt spid="2447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47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4739">
                                            <p:txEl>
                                              <p:pRg st="2" end="2"/>
                                            </p:txEl>
                                          </p:spTgt>
                                        </p:tgtEl>
                                        <p:attrNameLst>
                                          <p:attrName>style.visibility</p:attrName>
                                        </p:attrNameLst>
                                      </p:cBhvr>
                                      <p:to>
                                        <p:strVal val="visible"/>
                                      </p:to>
                                    </p:set>
                                    <p:anim calcmode="lin" valueType="num">
                                      <p:cBhvr additive="base">
                                        <p:cTn id="19" dur="500" fill="hold"/>
                                        <p:tgtEl>
                                          <p:spTgt spid="2447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47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304800" y="381000"/>
            <a:ext cx="7772400" cy="1143000"/>
          </a:xfrm>
          <a:prstGeom prst="rect">
            <a:avLst/>
          </a:prstGeom>
          <a:noFill/>
          <a:ln w="9525">
            <a:noFill/>
            <a:miter lim="800000"/>
            <a:headEnd/>
            <a:tailEnd/>
          </a:ln>
          <a:effectLst/>
        </p:spPr>
        <p:txBody>
          <a:bodyPr lIns="92075" tIns="46038" rIns="92075" bIns="46038" anchor="ctr"/>
          <a:lstStyle/>
          <a:p>
            <a:pPr eaLnBrk="0" hangingPunct="0"/>
            <a:endParaRPr lang="en-US"/>
          </a:p>
        </p:txBody>
      </p:sp>
      <p:sp>
        <p:nvSpPr>
          <p:cNvPr id="245763" name="Rectangle 3"/>
          <p:cNvSpPr>
            <a:spLocks noGrp="1" noChangeArrowheads="1"/>
          </p:cNvSpPr>
          <p:nvPr>
            <p:ph type="title"/>
          </p:nvPr>
        </p:nvSpPr>
        <p:spPr/>
        <p:txBody>
          <a:bodyPr/>
          <a:lstStyle/>
          <a:p>
            <a:r>
              <a:rPr lang="en-US"/>
              <a:t>The Internet</a:t>
            </a:r>
          </a:p>
        </p:txBody>
      </p:sp>
      <p:sp>
        <p:nvSpPr>
          <p:cNvPr id="245764" name="Rectangle 4"/>
          <p:cNvSpPr>
            <a:spLocks noGrp="1" noChangeArrowheads="1"/>
          </p:cNvSpPr>
          <p:nvPr>
            <p:ph type="body" idx="1"/>
          </p:nvPr>
        </p:nvSpPr>
        <p:spPr>
          <a:noFill/>
          <a:ln/>
        </p:spPr>
        <p:txBody>
          <a:bodyPr lIns="90488" tIns="44450" rIns="90488" bIns="44450"/>
          <a:lstStyle/>
          <a:p>
            <a:pPr marL="0" indent="0">
              <a:lnSpc>
                <a:spcPct val="90000"/>
              </a:lnSpc>
              <a:buFont typeface="Wingdings" pitchFamily="2" charset="2"/>
              <a:buNone/>
            </a:pPr>
            <a:r>
              <a:rPr lang="en-US" sz="2800" dirty="0"/>
              <a:t> </a:t>
            </a:r>
            <a:r>
              <a:rPr lang="en-US" sz="2000" dirty="0"/>
              <a:t>In general,</a:t>
            </a:r>
          </a:p>
          <a:p>
            <a:pPr marL="0" indent="0">
              <a:lnSpc>
                <a:spcPct val="90000"/>
              </a:lnSpc>
            </a:pPr>
            <a:r>
              <a:rPr lang="en-US" sz="2000" dirty="0"/>
              <a:t> An</a:t>
            </a:r>
            <a:r>
              <a:rPr lang="en-US" sz="1800" dirty="0"/>
              <a:t> </a:t>
            </a:r>
            <a:r>
              <a:rPr lang="en-US" sz="1800" i="1" dirty="0">
                <a:solidFill>
                  <a:srgbClr val="00B050"/>
                </a:solidFill>
              </a:rPr>
              <a:t>internet</a:t>
            </a:r>
            <a:r>
              <a:rPr lang="en-US" sz="1800" dirty="0"/>
              <a:t> </a:t>
            </a:r>
            <a:r>
              <a:rPr lang="en-US" sz="2000" dirty="0"/>
              <a:t>is a collection of </a:t>
            </a:r>
            <a:r>
              <a:rPr lang="en-US" sz="2000" b="1" dirty="0"/>
              <a:t>interconnected networks </a:t>
            </a:r>
            <a:r>
              <a:rPr lang="en-US" sz="2000" dirty="0"/>
              <a:t> (typically, Local Area Networks [LANs], Metropolitan Area Networks [MANs], and Wide Area Networks [WANs] governed by the </a:t>
            </a:r>
            <a:r>
              <a:rPr lang="en-US" sz="2000" b="1" dirty="0"/>
              <a:t>Internet Standards</a:t>
            </a:r>
          </a:p>
          <a:p>
            <a:pPr marL="0" indent="0">
              <a:lnSpc>
                <a:spcPct val="90000"/>
              </a:lnSpc>
              <a:buNone/>
            </a:pPr>
            <a:endParaRPr lang="en-US" sz="2000" b="1" dirty="0"/>
          </a:p>
          <a:p>
            <a:pPr marL="0" indent="0">
              <a:lnSpc>
                <a:spcPct val="90000"/>
              </a:lnSpc>
              <a:buNone/>
            </a:pPr>
            <a:r>
              <a:rPr lang="en-US" sz="2000" dirty="0"/>
              <a:t>Specifically, </a:t>
            </a:r>
          </a:p>
          <a:p>
            <a:pPr marL="0" indent="0">
              <a:lnSpc>
                <a:spcPct val="90000"/>
              </a:lnSpc>
            </a:pPr>
            <a:r>
              <a:rPr lang="en-US" sz="2000" b="1" i="1" dirty="0">
                <a:solidFill>
                  <a:srgbClr val="0070C0"/>
                </a:solidFill>
              </a:rPr>
              <a:t>the Internet</a:t>
            </a:r>
            <a:r>
              <a:rPr lang="en-US" sz="2000" dirty="0">
                <a:solidFill>
                  <a:srgbClr val="0070C0"/>
                </a:solidFill>
              </a:rPr>
              <a:t> </a:t>
            </a:r>
            <a:r>
              <a:rPr lang="en-US" sz="2000" dirty="0"/>
              <a:t>is a… </a:t>
            </a:r>
            <a:r>
              <a:rPr lang="en-US" sz="2000" b="1" dirty="0"/>
              <a:t>world-wide internet that is widely used to connect university, government offices, companies and private individuals. </a:t>
            </a:r>
            <a:r>
              <a:rPr lang="en-US" sz="1400" dirty="0"/>
              <a:t>(</a:t>
            </a:r>
            <a:r>
              <a:rPr lang="en-US" sz="1600" dirty="0"/>
              <a:t>A. S. </a:t>
            </a:r>
            <a:r>
              <a:rPr lang="en-US" sz="1600" dirty="0" err="1"/>
              <a:t>Tanenbaum</a:t>
            </a:r>
            <a:r>
              <a:rPr lang="en-US" sz="1600" dirty="0"/>
              <a:t>, “Computer Networks”)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64">
                                            <p:bg/>
                                          </p:spTgt>
                                        </p:tgtEl>
                                        <p:attrNameLst>
                                          <p:attrName>style.visibility</p:attrName>
                                        </p:attrNameLst>
                                      </p:cBhvr>
                                      <p:to>
                                        <p:strVal val="visible"/>
                                      </p:to>
                                    </p:set>
                                    <p:anim calcmode="lin" valueType="num">
                                      <p:cBhvr additive="base">
                                        <p:cTn id="7" dur="500" fill="hold"/>
                                        <p:tgtEl>
                                          <p:spTgt spid="24576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4576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64">
                                            <p:txEl>
                                              <p:pRg st="0" end="0"/>
                                            </p:txEl>
                                          </p:spTgt>
                                        </p:tgtEl>
                                        <p:attrNameLst>
                                          <p:attrName>style.visibility</p:attrName>
                                        </p:attrNameLst>
                                      </p:cBhvr>
                                      <p:to>
                                        <p:strVal val="visible"/>
                                      </p:to>
                                    </p:set>
                                    <p:anim calcmode="lin" valueType="num">
                                      <p:cBhvr additive="base">
                                        <p:cTn id="13" dur="500" fill="hold"/>
                                        <p:tgtEl>
                                          <p:spTgt spid="24576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764">
                                            <p:txEl>
                                              <p:pRg st="1" end="1"/>
                                            </p:txEl>
                                          </p:spTgt>
                                        </p:tgtEl>
                                        <p:attrNameLst>
                                          <p:attrName>style.visibility</p:attrName>
                                        </p:attrNameLst>
                                      </p:cBhvr>
                                      <p:to>
                                        <p:strVal val="visible"/>
                                      </p:to>
                                    </p:set>
                                    <p:anim calcmode="lin" valueType="num">
                                      <p:cBhvr additive="base">
                                        <p:cTn id="19" dur="500" fill="hold"/>
                                        <p:tgtEl>
                                          <p:spTgt spid="24576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5764">
                                            <p:txEl>
                                              <p:pRg st="3" end="3"/>
                                            </p:txEl>
                                          </p:spTgt>
                                        </p:tgtEl>
                                        <p:attrNameLst>
                                          <p:attrName>style.visibility</p:attrName>
                                        </p:attrNameLst>
                                      </p:cBhvr>
                                      <p:to>
                                        <p:strVal val="visible"/>
                                      </p:to>
                                    </p:set>
                                    <p:anim calcmode="lin" valueType="num">
                                      <p:cBhvr additive="base">
                                        <p:cTn id="25" dur="500" fill="hold"/>
                                        <p:tgtEl>
                                          <p:spTgt spid="24576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7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5764">
                                            <p:txEl>
                                              <p:pRg st="4" end="4"/>
                                            </p:txEl>
                                          </p:spTgt>
                                        </p:tgtEl>
                                        <p:attrNameLst>
                                          <p:attrName>style.visibility</p:attrName>
                                        </p:attrNameLst>
                                      </p:cBhvr>
                                      <p:to>
                                        <p:strVal val="visible"/>
                                      </p:to>
                                    </p:set>
                                    <p:anim calcmode="lin" valueType="num">
                                      <p:cBhvr additive="base">
                                        <p:cTn id="31" dur="500" fill="hold"/>
                                        <p:tgtEl>
                                          <p:spTgt spid="24576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76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4"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dirty="0"/>
              <a:t>Internet Standardization</a:t>
            </a:r>
          </a:p>
        </p:txBody>
      </p:sp>
      <p:sp>
        <p:nvSpPr>
          <p:cNvPr id="246787" name="Rectangle 3"/>
          <p:cNvSpPr>
            <a:spLocks noGrp="1" noChangeArrowheads="1"/>
          </p:cNvSpPr>
          <p:nvPr>
            <p:ph type="body" idx="1"/>
          </p:nvPr>
        </p:nvSpPr>
        <p:spPr/>
        <p:txBody>
          <a:bodyPr>
            <a:normAutofit lnSpcReduction="10000"/>
          </a:bodyPr>
          <a:lstStyle/>
          <a:p>
            <a:r>
              <a:rPr lang="en-US" sz="2800" dirty="0"/>
              <a:t>Internet standards are produced (by consensus) by the Internet Engineering Task Force (IETF)</a:t>
            </a:r>
          </a:p>
          <a:p>
            <a:r>
              <a:rPr lang="en-US" sz="2800" dirty="0"/>
              <a:t>Anyone can participate in the IETF by joining a mailing list of a working group: there is no fee</a:t>
            </a:r>
          </a:p>
          <a:p>
            <a:r>
              <a:rPr lang="en-US" sz="2800" dirty="0"/>
              <a:t>All IETF documents and standards are available at its web site (</a:t>
            </a:r>
            <a:r>
              <a:rPr lang="en-US" sz="2800" u="sng" dirty="0">
                <a:solidFill>
                  <a:srgbClr val="00B0F0"/>
                </a:solidFill>
              </a:rPr>
              <a:t>www.ietf.org</a:t>
            </a:r>
            <a:r>
              <a:rPr lang="en-US" sz="2800" dirty="0"/>
              <a:t>) at no charge</a:t>
            </a:r>
          </a:p>
          <a:p>
            <a:r>
              <a:rPr lang="en-US" sz="2800" dirty="0">
                <a:solidFill>
                  <a:srgbClr val="00B050"/>
                </a:solidFill>
              </a:rPr>
              <a:t>Internet Society </a:t>
            </a:r>
            <a:r>
              <a:rPr lang="en-US" sz="2800" dirty="0"/>
              <a:t>is a </a:t>
            </a:r>
            <a:r>
              <a:rPr lang="en-US" sz="2800" i="1" dirty="0"/>
              <a:t>legal umbrella </a:t>
            </a:r>
            <a:r>
              <a:rPr lang="en-US" sz="2800" dirty="0"/>
              <a:t>of the IETF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1"/>
          </p:nvPr>
        </p:nvSpPr>
        <p:spPr/>
        <p:txBody>
          <a:bodyPr/>
          <a:lstStyle/>
          <a:p>
            <a:r>
              <a:rPr lang="en-US"/>
              <a:t>Slide </a:t>
            </a:r>
            <a:fld id="{3C5265CF-5B74-4A69-A400-6D82B6AF4C4E}" type="slidenum">
              <a:rPr lang="en-US"/>
              <a:pPr/>
              <a:t>26</a:t>
            </a:fld>
            <a:endParaRPr lang="en-US"/>
          </a:p>
        </p:txBody>
      </p:sp>
      <p:sp>
        <p:nvSpPr>
          <p:cNvPr id="283651" name="Rectangle 3"/>
          <p:cNvSpPr>
            <a:spLocks noChangeArrowheads="1"/>
          </p:cNvSpPr>
          <p:nvPr/>
        </p:nvSpPr>
        <p:spPr bwMode="auto">
          <a:xfrm>
            <a:off x="1371600" y="609600"/>
            <a:ext cx="7378700" cy="1143000"/>
          </a:xfrm>
          <a:prstGeom prst="rect">
            <a:avLst/>
          </a:prstGeom>
          <a:noFill/>
          <a:ln w="9525">
            <a:noFill/>
            <a:miter lim="800000"/>
            <a:headEnd/>
            <a:tailEnd/>
          </a:ln>
          <a:effectLst/>
        </p:spPr>
        <p:txBody>
          <a:bodyPr anchor="ctr"/>
          <a:lstStyle/>
          <a:p>
            <a:pPr algn="ctr">
              <a:lnSpc>
                <a:spcPct val="85000"/>
              </a:lnSpc>
            </a:pPr>
            <a:r>
              <a:rPr lang="en-US" sz="4400" dirty="0">
                <a:solidFill>
                  <a:schemeClr val="tx2"/>
                </a:solidFill>
              </a:rPr>
              <a:t>The Internet</a:t>
            </a:r>
          </a:p>
        </p:txBody>
      </p:sp>
      <p:grpSp>
        <p:nvGrpSpPr>
          <p:cNvPr id="2" name="Group 5"/>
          <p:cNvGrpSpPr>
            <a:grpSpLocks/>
          </p:cNvGrpSpPr>
          <p:nvPr/>
        </p:nvGrpSpPr>
        <p:grpSpPr bwMode="auto">
          <a:xfrm>
            <a:off x="5867400" y="1752600"/>
            <a:ext cx="3003550" cy="1327150"/>
            <a:chOff x="3835" y="331"/>
            <a:chExt cx="1892" cy="836"/>
          </a:xfrm>
        </p:grpSpPr>
        <p:grpSp>
          <p:nvGrpSpPr>
            <p:cNvPr id="3" name="Group 6"/>
            <p:cNvGrpSpPr>
              <a:grpSpLocks/>
            </p:cNvGrpSpPr>
            <p:nvPr/>
          </p:nvGrpSpPr>
          <p:grpSpPr bwMode="auto">
            <a:xfrm>
              <a:off x="3835" y="331"/>
              <a:ext cx="1892" cy="836"/>
              <a:chOff x="3835" y="331"/>
              <a:chExt cx="1892" cy="836"/>
            </a:xfrm>
          </p:grpSpPr>
          <p:pic>
            <p:nvPicPr>
              <p:cNvPr id="283655" name="Picture 7"/>
              <p:cNvPicPr>
                <a:picLocks noChangeArrowheads="1"/>
              </p:cNvPicPr>
              <p:nvPr/>
            </p:nvPicPr>
            <p:blipFill>
              <a:blip r:embed="rId3" cstate="print"/>
              <a:srcRect/>
              <a:stretch>
                <a:fillRect/>
              </a:stretch>
            </p:blipFill>
            <p:spPr bwMode="auto">
              <a:xfrm>
                <a:off x="3835" y="331"/>
                <a:ext cx="1892" cy="836"/>
              </a:xfrm>
              <a:prstGeom prst="rect">
                <a:avLst/>
              </a:prstGeom>
              <a:noFill/>
              <a:ln w="12700">
                <a:noFill/>
                <a:miter lim="800000"/>
                <a:headEnd/>
                <a:tailEnd/>
              </a:ln>
              <a:effectLst/>
            </p:spPr>
          </p:pic>
          <p:sp>
            <p:nvSpPr>
              <p:cNvPr id="283656" name="Rectangle 8"/>
              <p:cNvSpPr>
                <a:spLocks noChangeArrowheads="1"/>
              </p:cNvSpPr>
              <p:nvPr/>
            </p:nvSpPr>
            <p:spPr bwMode="auto">
              <a:xfrm>
                <a:off x="4130" y="468"/>
                <a:ext cx="1078" cy="425"/>
              </a:xfrm>
              <a:prstGeom prst="rect">
                <a:avLst/>
              </a:prstGeom>
              <a:noFill/>
              <a:ln w="12700">
                <a:noFill/>
                <a:miter lim="800000"/>
                <a:headEnd/>
                <a:tailEnd/>
              </a:ln>
              <a:effectLst/>
            </p:spPr>
            <p:txBody>
              <a:bodyPr wrap="none" anchor="ctr"/>
              <a:lstStyle/>
              <a:p>
                <a:endParaRPr lang="en-US"/>
              </a:p>
            </p:txBody>
          </p:sp>
        </p:grpSp>
        <p:sp>
          <p:nvSpPr>
            <p:cNvPr id="283657" name="Rectangle 9"/>
            <p:cNvSpPr>
              <a:spLocks noChangeArrowheads="1"/>
            </p:cNvSpPr>
            <p:nvPr/>
          </p:nvSpPr>
          <p:spPr bwMode="auto">
            <a:xfrm>
              <a:off x="4117" y="517"/>
              <a:ext cx="1270" cy="286"/>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b="1"/>
                <a:t>       ...</a:t>
              </a:r>
            </a:p>
          </p:txBody>
        </p:sp>
      </p:grpSp>
      <p:grpSp>
        <p:nvGrpSpPr>
          <p:cNvPr id="4" name="Group 10"/>
          <p:cNvGrpSpPr>
            <a:grpSpLocks/>
          </p:cNvGrpSpPr>
          <p:nvPr/>
        </p:nvGrpSpPr>
        <p:grpSpPr bwMode="auto">
          <a:xfrm>
            <a:off x="5486400" y="3429000"/>
            <a:ext cx="3003550" cy="1327150"/>
            <a:chOff x="3835" y="331"/>
            <a:chExt cx="1892" cy="836"/>
          </a:xfrm>
        </p:grpSpPr>
        <p:grpSp>
          <p:nvGrpSpPr>
            <p:cNvPr id="5" name="Group 11"/>
            <p:cNvGrpSpPr>
              <a:grpSpLocks/>
            </p:cNvGrpSpPr>
            <p:nvPr/>
          </p:nvGrpSpPr>
          <p:grpSpPr bwMode="auto">
            <a:xfrm>
              <a:off x="3835" y="331"/>
              <a:ext cx="1892" cy="836"/>
              <a:chOff x="3835" y="331"/>
              <a:chExt cx="1892" cy="836"/>
            </a:xfrm>
          </p:grpSpPr>
          <p:pic>
            <p:nvPicPr>
              <p:cNvPr id="283660" name="Picture 12"/>
              <p:cNvPicPr>
                <a:picLocks noChangeArrowheads="1"/>
              </p:cNvPicPr>
              <p:nvPr/>
            </p:nvPicPr>
            <p:blipFill>
              <a:blip r:embed="rId3" cstate="print"/>
              <a:srcRect/>
              <a:stretch>
                <a:fillRect/>
              </a:stretch>
            </p:blipFill>
            <p:spPr bwMode="auto">
              <a:xfrm>
                <a:off x="3835" y="331"/>
                <a:ext cx="1892" cy="836"/>
              </a:xfrm>
              <a:prstGeom prst="rect">
                <a:avLst/>
              </a:prstGeom>
              <a:noFill/>
              <a:ln w="12700">
                <a:noFill/>
                <a:miter lim="800000"/>
                <a:headEnd/>
                <a:tailEnd/>
              </a:ln>
              <a:effectLst/>
            </p:spPr>
          </p:pic>
          <p:sp>
            <p:nvSpPr>
              <p:cNvPr id="283661" name="Rectangle 13"/>
              <p:cNvSpPr>
                <a:spLocks noChangeArrowheads="1"/>
              </p:cNvSpPr>
              <p:nvPr/>
            </p:nvSpPr>
            <p:spPr bwMode="auto">
              <a:xfrm>
                <a:off x="4130" y="468"/>
                <a:ext cx="1078" cy="425"/>
              </a:xfrm>
              <a:prstGeom prst="rect">
                <a:avLst/>
              </a:prstGeom>
              <a:noFill/>
              <a:ln w="12700">
                <a:noFill/>
                <a:miter lim="800000"/>
                <a:headEnd/>
                <a:tailEnd/>
              </a:ln>
              <a:effectLst/>
            </p:spPr>
            <p:txBody>
              <a:bodyPr wrap="none" anchor="ctr"/>
              <a:lstStyle/>
              <a:p>
                <a:endParaRPr lang="en-US"/>
              </a:p>
            </p:txBody>
          </p:sp>
        </p:grpSp>
        <p:sp>
          <p:nvSpPr>
            <p:cNvPr id="283662" name="Rectangle 14"/>
            <p:cNvSpPr>
              <a:spLocks noChangeArrowheads="1"/>
            </p:cNvSpPr>
            <p:nvPr/>
          </p:nvSpPr>
          <p:spPr bwMode="auto">
            <a:xfrm>
              <a:off x="4117" y="517"/>
              <a:ext cx="1270" cy="286"/>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b="1"/>
                <a:t>IP Network 4</a:t>
              </a:r>
            </a:p>
          </p:txBody>
        </p:sp>
      </p:grpSp>
      <p:grpSp>
        <p:nvGrpSpPr>
          <p:cNvPr id="6" name="Group 15"/>
          <p:cNvGrpSpPr>
            <a:grpSpLocks/>
          </p:cNvGrpSpPr>
          <p:nvPr/>
        </p:nvGrpSpPr>
        <p:grpSpPr bwMode="auto">
          <a:xfrm>
            <a:off x="4495800" y="4495800"/>
            <a:ext cx="3003550" cy="1327150"/>
            <a:chOff x="3835" y="331"/>
            <a:chExt cx="1892" cy="836"/>
          </a:xfrm>
        </p:grpSpPr>
        <p:grpSp>
          <p:nvGrpSpPr>
            <p:cNvPr id="7" name="Group 16"/>
            <p:cNvGrpSpPr>
              <a:grpSpLocks/>
            </p:cNvGrpSpPr>
            <p:nvPr/>
          </p:nvGrpSpPr>
          <p:grpSpPr bwMode="auto">
            <a:xfrm>
              <a:off x="3835" y="331"/>
              <a:ext cx="1892" cy="836"/>
              <a:chOff x="3835" y="331"/>
              <a:chExt cx="1892" cy="836"/>
            </a:xfrm>
          </p:grpSpPr>
          <p:pic>
            <p:nvPicPr>
              <p:cNvPr id="283665" name="Picture 17"/>
              <p:cNvPicPr>
                <a:picLocks noChangeArrowheads="1"/>
              </p:cNvPicPr>
              <p:nvPr/>
            </p:nvPicPr>
            <p:blipFill>
              <a:blip r:embed="rId3" cstate="print"/>
              <a:srcRect/>
              <a:stretch>
                <a:fillRect/>
              </a:stretch>
            </p:blipFill>
            <p:spPr bwMode="auto">
              <a:xfrm>
                <a:off x="3835" y="331"/>
                <a:ext cx="1892" cy="836"/>
              </a:xfrm>
              <a:prstGeom prst="rect">
                <a:avLst/>
              </a:prstGeom>
              <a:noFill/>
              <a:ln w="12700">
                <a:noFill/>
                <a:miter lim="800000"/>
                <a:headEnd/>
                <a:tailEnd/>
              </a:ln>
              <a:effectLst/>
            </p:spPr>
          </p:pic>
          <p:sp>
            <p:nvSpPr>
              <p:cNvPr id="283666" name="Rectangle 18"/>
              <p:cNvSpPr>
                <a:spLocks noChangeArrowheads="1"/>
              </p:cNvSpPr>
              <p:nvPr/>
            </p:nvSpPr>
            <p:spPr bwMode="auto">
              <a:xfrm>
                <a:off x="4130" y="468"/>
                <a:ext cx="1078" cy="425"/>
              </a:xfrm>
              <a:prstGeom prst="rect">
                <a:avLst/>
              </a:prstGeom>
              <a:noFill/>
              <a:ln w="12700">
                <a:noFill/>
                <a:miter lim="800000"/>
                <a:headEnd/>
                <a:tailEnd/>
              </a:ln>
              <a:effectLst/>
            </p:spPr>
            <p:txBody>
              <a:bodyPr wrap="none" anchor="ctr"/>
              <a:lstStyle/>
              <a:p>
                <a:endParaRPr lang="en-US"/>
              </a:p>
            </p:txBody>
          </p:sp>
        </p:grpSp>
        <p:sp>
          <p:nvSpPr>
            <p:cNvPr id="283667" name="Rectangle 19"/>
            <p:cNvSpPr>
              <a:spLocks noChangeArrowheads="1"/>
            </p:cNvSpPr>
            <p:nvPr/>
          </p:nvSpPr>
          <p:spPr bwMode="auto">
            <a:xfrm>
              <a:off x="4117" y="517"/>
              <a:ext cx="1270" cy="286"/>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b="1"/>
                <a:t>IP Network 3</a:t>
              </a:r>
            </a:p>
          </p:txBody>
        </p:sp>
      </p:grpSp>
      <p:grpSp>
        <p:nvGrpSpPr>
          <p:cNvPr id="8" name="Group 20"/>
          <p:cNvGrpSpPr>
            <a:grpSpLocks/>
          </p:cNvGrpSpPr>
          <p:nvPr/>
        </p:nvGrpSpPr>
        <p:grpSpPr bwMode="auto">
          <a:xfrm>
            <a:off x="1371600" y="4114800"/>
            <a:ext cx="3003550" cy="1327150"/>
            <a:chOff x="3835" y="331"/>
            <a:chExt cx="1892" cy="836"/>
          </a:xfrm>
        </p:grpSpPr>
        <p:grpSp>
          <p:nvGrpSpPr>
            <p:cNvPr id="9" name="Group 21"/>
            <p:cNvGrpSpPr>
              <a:grpSpLocks/>
            </p:cNvGrpSpPr>
            <p:nvPr/>
          </p:nvGrpSpPr>
          <p:grpSpPr bwMode="auto">
            <a:xfrm>
              <a:off x="3835" y="331"/>
              <a:ext cx="1892" cy="836"/>
              <a:chOff x="3835" y="331"/>
              <a:chExt cx="1892" cy="836"/>
            </a:xfrm>
          </p:grpSpPr>
          <p:pic>
            <p:nvPicPr>
              <p:cNvPr id="283670" name="Picture 22"/>
              <p:cNvPicPr>
                <a:picLocks noChangeArrowheads="1"/>
              </p:cNvPicPr>
              <p:nvPr/>
            </p:nvPicPr>
            <p:blipFill>
              <a:blip r:embed="rId3" cstate="print"/>
              <a:srcRect/>
              <a:stretch>
                <a:fillRect/>
              </a:stretch>
            </p:blipFill>
            <p:spPr bwMode="auto">
              <a:xfrm>
                <a:off x="3835" y="331"/>
                <a:ext cx="1892" cy="836"/>
              </a:xfrm>
              <a:prstGeom prst="rect">
                <a:avLst/>
              </a:prstGeom>
              <a:noFill/>
              <a:ln w="12700">
                <a:noFill/>
                <a:miter lim="800000"/>
                <a:headEnd/>
                <a:tailEnd/>
              </a:ln>
              <a:effectLst/>
            </p:spPr>
          </p:pic>
          <p:sp>
            <p:nvSpPr>
              <p:cNvPr id="283671" name="Rectangle 23"/>
              <p:cNvSpPr>
                <a:spLocks noChangeArrowheads="1"/>
              </p:cNvSpPr>
              <p:nvPr/>
            </p:nvSpPr>
            <p:spPr bwMode="auto">
              <a:xfrm>
                <a:off x="4130" y="468"/>
                <a:ext cx="1078" cy="425"/>
              </a:xfrm>
              <a:prstGeom prst="rect">
                <a:avLst/>
              </a:prstGeom>
              <a:noFill/>
              <a:ln w="12700">
                <a:noFill/>
                <a:miter lim="800000"/>
                <a:headEnd/>
                <a:tailEnd/>
              </a:ln>
              <a:effectLst/>
            </p:spPr>
            <p:txBody>
              <a:bodyPr wrap="none" anchor="ctr"/>
              <a:lstStyle/>
              <a:p>
                <a:endParaRPr lang="en-US"/>
              </a:p>
            </p:txBody>
          </p:sp>
        </p:grpSp>
        <p:sp>
          <p:nvSpPr>
            <p:cNvPr id="283672" name="Rectangle 24"/>
            <p:cNvSpPr>
              <a:spLocks noChangeArrowheads="1"/>
            </p:cNvSpPr>
            <p:nvPr/>
          </p:nvSpPr>
          <p:spPr bwMode="auto">
            <a:xfrm>
              <a:off x="4117" y="517"/>
              <a:ext cx="1270" cy="286"/>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b="1"/>
                <a:t>IP Network 2</a:t>
              </a:r>
            </a:p>
          </p:txBody>
        </p:sp>
      </p:grpSp>
      <p:grpSp>
        <p:nvGrpSpPr>
          <p:cNvPr id="10" name="Group 25"/>
          <p:cNvGrpSpPr>
            <a:grpSpLocks/>
          </p:cNvGrpSpPr>
          <p:nvPr/>
        </p:nvGrpSpPr>
        <p:grpSpPr bwMode="auto">
          <a:xfrm>
            <a:off x="914400" y="1981200"/>
            <a:ext cx="3003550" cy="1327150"/>
            <a:chOff x="3835" y="331"/>
            <a:chExt cx="1892" cy="836"/>
          </a:xfrm>
        </p:grpSpPr>
        <p:grpSp>
          <p:nvGrpSpPr>
            <p:cNvPr id="11" name="Group 26"/>
            <p:cNvGrpSpPr>
              <a:grpSpLocks/>
            </p:cNvGrpSpPr>
            <p:nvPr/>
          </p:nvGrpSpPr>
          <p:grpSpPr bwMode="auto">
            <a:xfrm>
              <a:off x="3835" y="331"/>
              <a:ext cx="1892" cy="836"/>
              <a:chOff x="3835" y="331"/>
              <a:chExt cx="1892" cy="836"/>
            </a:xfrm>
          </p:grpSpPr>
          <p:pic>
            <p:nvPicPr>
              <p:cNvPr id="283675" name="Picture 27"/>
              <p:cNvPicPr>
                <a:picLocks noChangeArrowheads="1"/>
              </p:cNvPicPr>
              <p:nvPr/>
            </p:nvPicPr>
            <p:blipFill>
              <a:blip r:embed="rId3" cstate="print"/>
              <a:srcRect/>
              <a:stretch>
                <a:fillRect/>
              </a:stretch>
            </p:blipFill>
            <p:spPr bwMode="auto">
              <a:xfrm>
                <a:off x="3835" y="331"/>
                <a:ext cx="1892" cy="836"/>
              </a:xfrm>
              <a:prstGeom prst="rect">
                <a:avLst/>
              </a:prstGeom>
              <a:noFill/>
              <a:ln w="12700">
                <a:noFill/>
                <a:miter lim="800000"/>
                <a:headEnd/>
                <a:tailEnd/>
              </a:ln>
              <a:effectLst/>
            </p:spPr>
          </p:pic>
          <p:sp>
            <p:nvSpPr>
              <p:cNvPr id="283676" name="Rectangle 28"/>
              <p:cNvSpPr>
                <a:spLocks noChangeArrowheads="1"/>
              </p:cNvSpPr>
              <p:nvPr/>
            </p:nvSpPr>
            <p:spPr bwMode="auto">
              <a:xfrm>
                <a:off x="4130" y="468"/>
                <a:ext cx="1078" cy="425"/>
              </a:xfrm>
              <a:prstGeom prst="rect">
                <a:avLst/>
              </a:prstGeom>
              <a:noFill/>
              <a:ln w="12700">
                <a:noFill/>
                <a:miter lim="800000"/>
                <a:headEnd/>
                <a:tailEnd/>
              </a:ln>
              <a:effectLst/>
            </p:spPr>
            <p:txBody>
              <a:bodyPr wrap="none" anchor="ctr"/>
              <a:lstStyle/>
              <a:p>
                <a:endParaRPr lang="en-US"/>
              </a:p>
            </p:txBody>
          </p:sp>
        </p:grpSp>
        <p:sp>
          <p:nvSpPr>
            <p:cNvPr id="283677" name="Rectangle 29"/>
            <p:cNvSpPr>
              <a:spLocks noChangeArrowheads="1"/>
            </p:cNvSpPr>
            <p:nvPr/>
          </p:nvSpPr>
          <p:spPr bwMode="auto">
            <a:xfrm>
              <a:off x="4117" y="517"/>
              <a:ext cx="1270" cy="286"/>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b="1"/>
                <a:t>IP Network 1</a:t>
              </a:r>
            </a:p>
          </p:txBody>
        </p:sp>
      </p:grpSp>
      <p:grpSp>
        <p:nvGrpSpPr>
          <p:cNvPr id="48" name="Group 47"/>
          <p:cNvGrpSpPr/>
          <p:nvPr/>
        </p:nvGrpSpPr>
        <p:grpSpPr>
          <a:xfrm>
            <a:off x="3657600" y="2133600"/>
            <a:ext cx="2362200" cy="533400"/>
            <a:chOff x="3657600" y="2133600"/>
            <a:chExt cx="2362200" cy="533400"/>
          </a:xfrm>
        </p:grpSpPr>
        <p:sp>
          <p:nvSpPr>
            <p:cNvPr id="35" name="Text Box 32"/>
            <p:cNvSpPr txBox="1">
              <a:spLocks noChangeArrowheads="1"/>
            </p:cNvSpPr>
            <p:nvPr/>
          </p:nvSpPr>
          <p:spPr bwMode="auto">
            <a:xfrm>
              <a:off x="4114800" y="2133600"/>
              <a:ext cx="1600200" cy="396875"/>
            </a:xfrm>
            <a:prstGeom prst="rect">
              <a:avLst/>
            </a:prstGeom>
            <a:solidFill>
              <a:schemeClr val="bg1">
                <a:lumMod val="85000"/>
              </a:schemeClr>
            </a:solidFill>
            <a:ln w="12700">
              <a:solidFill>
                <a:schemeClr val="tx1"/>
              </a:solidFill>
              <a:miter lim="800000"/>
              <a:headEnd type="none" w="sm" len="sm"/>
              <a:tailEnd type="none" w="sm" len="sm"/>
            </a:ln>
            <a:effectLst/>
          </p:spPr>
          <p:txBody>
            <a:bodyPr wrap="square">
              <a:spAutoFit/>
            </a:bodyPr>
            <a:lstStyle/>
            <a:p>
              <a:pPr eaLnBrk="0" hangingPunct="0">
                <a:spcBef>
                  <a:spcPct val="50000"/>
                </a:spcBef>
              </a:pPr>
              <a:r>
                <a:rPr lang="en-US" sz="2000" b="1" i="1" dirty="0">
                  <a:solidFill>
                    <a:schemeClr val="tx2"/>
                  </a:solidFill>
                </a:rPr>
                <a:t>Gateway</a:t>
              </a:r>
              <a:endParaRPr lang="en-US" sz="2000" b="1" dirty="0">
                <a:solidFill>
                  <a:schemeClr val="tx2"/>
                </a:solidFill>
              </a:endParaRPr>
            </a:p>
          </p:txBody>
        </p:sp>
        <p:cxnSp>
          <p:nvCxnSpPr>
            <p:cNvPr id="37" name="Straight Connector 36"/>
            <p:cNvCxnSpPr/>
            <p:nvPr/>
          </p:nvCxnSpPr>
          <p:spPr>
            <a:xfrm flipV="1">
              <a:off x="3657600" y="2514600"/>
              <a:ext cx="457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715000" y="2514600"/>
              <a:ext cx="304800" cy="76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1905000" y="2971800"/>
            <a:ext cx="1676400" cy="1143000"/>
            <a:chOff x="1905000" y="2971800"/>
            <a:chExt cx="1676400" cy="1143000"/>
          </a:xfrm>
        </p:grpSpPr>
        <p:sp>
          <p:nvSpPr>
            <p:cNvPr id="283680" name="Text Box 32"/>
            <p:cNvSpPr txBox="1">
              <a:spLocks noChangeArrowheads="1"/>
            </p:cNvSpPr>
            <p:nvPr/>
          </p:nvSpPr>
          <p:spPr bwMode="auto">
            <a:xfrm>
              <a:off x="1905000" y="3276600"/>
              <a:ext cx="1676400" cy="396875"/>
            </a:xfrm>
            <a:prstGeom prst="rect">
              <a:avLst/>
            </a:prstGeom>
            <a:solidFill>
              <a:schemeClr val="bg1">
                <a:lumMod val="85000"/>
              </a:schemeClr>
            </a:solidFill>
            <a:ln w="12700">
              <a:solidFill>
                <a:schemeClr val="tx1"/>
              </a:solidFill>
              <a:miter lim="800000"/>
              <a:headEnd type="none" w="sm" len="sm"/>
              <a:tailEnd type="none" w="sm" len="sm"/>
            </a:ln>
            <a:effectLst/>
          </p:spPr>
          <p:txBody>
            <a:bodyPr wrap="square">
              <a:spAutoFit/>
            </a:bodyPr>
            <a:lstStyle/>
            <a:p>
              <a:pPr eaLnBrk="0" hangingPunct="0">
                <a:spcBef>
                  <a:spcPct val="50000"/>
                </a:spcBef>
              </a:pPr>
              <a:r>
                <a:rPr lang="en-US" sz="2000" b="1" i="1" dirty="0">
                  <a:solidFill>
                    <a:schemeClr val="tx2"/>
                  </a:solidFill>
                </a:rPr>
                <a:t>Gateway</a:t>
              </a:r>
            </a:p>
          </p:txBody>
        </p:sp>
        <p:cxnSp>
          <p:nvCxnSpPr>
            <p:cNvPr id="41" name="Straight Connector 40"/>
            <p:cNvCxnSpPr/>
            <p:nvPr/>
          </p:nvCxnSpPr>
          <p:spPr>
            <a:xfrm>
              <a:off x="2590800" y="2971800"/>
              <a:ext cx="76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62200" y="3657600"/>
              <a:ext cx="152400"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3733800" y="3886200"/>
            <a:ext cx="1828800" cy="473075"/>
            <a:chOff x="3733800" y="3886200"/>
            <a:chExt cx="1828800" cy="473075"/>
          </a:xfrm>
        </p:grpSpPr>
        <p:sp>
          <p:nvSpPr>
            <p:cNvPr id="34" name="Text Box 32"/>
            <p:cNvSpPr txBox="1">
              <a:spLocks noChangeArrowheads="1"/>
            </p:cNvSpPr>
            <p:nvPr/>
          </p:nvSpPr>
          <p:spPr bwMode="auto">
            <a:xfrm>
              <a:off x="3733800" y="3962400"/>
              <a:ext cx="1676400" cy="396875"/>
            </a:xfrm>
            <a:prstGeom prst="rect">
              <a:avLst/>
            </a:prstGeom>
            <a:solidFill>
              <a:schemeClr val="bg1">
                <a:lumMod val="85000"/>
              </a:schemeClr>
            </a:solidFill>
            <a:ln w="12700">
              <a:solidFill>
                <a:schemeClr val="tx1"/>
              </a:solidFill>
              <a:miter lim="800000"/>
              <a:headEnd type="none" w="sm" len="sm"/>
              <a:tailEnd type="none" w="sm" len="sm"/>
            </a:ln>
            <a:effectLst/>
          </p:spPr>
          <p:txBody>
            <a:bodyPr wrap="square">
              <a:spAutoFit/>
            </a:bodyPr>
            <a:lstStyle/>
            <a:p>
              <a:pPr eaLnBrk="0" hangingPunct="0">
                <a:spcBef>
                  <a:spcPct val="50000"/>
                </a:spcBef>
              </a:pPr>
              <a:r>
                <a:rPr lang="en-US" sz="2000" b="1" i="1" dirty="0">
                  <a:solidFill>
                    <a:schemeClr val="tx2"/>
                  </a:solidFill>
                </a:rPr>
                <a:t>Gateway</a:t>
              </a:r>
              <a:endParaRPr lang="en-US" sz="2000" b="1" dirty="0">
                <a:solidFill>
                  <a:schemeClr val="tx2"/>
                </a:solidFill>
              </a:endParaRPr>
            </a:p>
          </p:txBody>
        </p:sp>
        <p:cxnSp>
          <p:nvCxnSpPr>
            <p:cNvPr id="45" name="Straight Connector 44"/>
            <p:cNvCxnSpPr/>
            <p:nvPr/>
          </p:nvCxnSpPr>
          <p:spPr>
            <a:xfrm flipH="1">
              <a:off x="5334000" y="3886200"/>
              <a:ext cx="228600" cy="762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dirty="0"/>
              <a:t>The Internet Protocol (IP): the Glue of the Internet</a:t>
            </a:r>
          </a:p>
        </p:txBody>
      </p:sp>
      <p:sp>
        <p:nvSpPr>
          <p:cNvPr id="253955" name="Rectangle 3"/>
          <p:cNvSpPr>
            <a:spLocks noGrp="1" noChangeArrowheads="1"/>
          </p:cNvSpPr>
          <p:nvPr>
            <p:ph type="body" idx="1"/>
          </p:nvPr>
        </p:nvSpPr>
        <p:spPr/>
        <p:txBody>
          <a:bodyPr/>
          <a:lstStyle/>
          <a:p>
            <a:r>
              <a:rPr lang="en-US" dirty="0"/>
              <a:t>IP packets (</a:t>
            </a:r>
            <a:r>
              <a:rPr lang="en-US" dirty="0" err="1">
                <a:solidFill>
                  <a:srgbClr val="00B0F0"/>
                </a:solidFill>
              </a:rPr>
              <a:t>datagrams</a:t>
            </a:r>
            <a:r>
              <a:rPr lang="en-US" dirty="0"/>
              <a:t>) specify the version of the protocol, time-to-live, source and destination addresses, options (e.g., security), and some other header-related information</a:t>
            </a:r>
          </a:p>
          <a:p>
            <a:r>
              <a:rPr lang="en-US" dirty="0"/>
              <a:t>Within the network layer packets are unacknowledged</a:t>
            </a:r>
          </a:p>
          <a:p>
            <a:r>
              <a:rPr lang="en-US" dirty="0"/>
              <a:t>IP (RFC 791) is an Internet Standard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 calcmode="lin" valueType="num">
                                      <p:cBhvr additive="base">
                                        <p:cTn id="7" dur="500" fill="hold"/>
                                        <p:tgtEl>
                                          <p:spTgt spid="253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3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3955">
                                            <p:txEl>
                                              <p:pRg st="1" end="1"/>
                                            </p:txEl>
                                          </p:spTgt>
                                        </p:tgtEl>
                                        <p:attrNameLst>
                                          <p:attrName>style.visibility</p:attrName>
                                        </p:attrNameLst>
                                      </p:cBhvr>
                                      <p:to>
                                        <p:strVal val="visible"/>
                                      </p:to>
                                    </p:set>
                                    <p:anim calcmode="lin" valueType="num">
                                      <p:cBhvr additive="base">
                                        <p:cTn id="13" dur="500" fill="hold"/>
                                        <p:tgtEl>
                                          <p:spTgt spid="2539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39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3955">
                                            <p:txEl>
                                              <p:pRg st="2" end="2"/>
                                            </p:txEl>
                                          </p:spTgt>
                                        </p:tgtEl>
                                        <p:attrNameLst>
                                          <p:attrName>style.visibility</p:attrName>
                                        </p:attrNameLst>
                                      </p:cBhvr>
                                      <p:to>
                                        <p:strVal val="visible"/>
                                      </p:to>
                                    </p:set>
                                    <p:anim calcmode="lin" valueType="num">
                                      <p:cBhvr additive="base">
                                        <p:cTn id="19" dur="500" fill="hold"/>
                                        <p:tgtEl>
                                          <p:spTgt spid="2539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39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11320989"/>
              </p:ext>
            </p:extLst>
          </p:nvPr>
        </p:nvGraphicFramePr>
        <p:xfrm>
          <a:off x="533389" y="1523999"/>
          <a:ext cx="8101589" cy="5334001"/>
        </p:xfrm>
        <a:graphic>
          <a:graphicData uri="http://schemas.openxmlformats.org/drawingml/2006/table">
            <a:tbl>
              <a:tblPr firstRow="1" bandRow="1">
                <a:tableStyleId>{073A0DAA-6AF3-43AB-8588-CEC1D06C72B9}</a:tableStyleId>
              </a:tblPr>
              <a:tblGrid>
                <a:gridCol w="242492">
                  <a:extLst>
                    <a:ext uri="{9D8B030D-6E8A-4147-A177-3AD203B41FA5}">
                      <a16:colId xmlns:a16="http://schemas.microsoft.com/office/drawing/2014/main" val="20000"/>
                    </a:ext>
                  </a:extLst>
                </a:gridCol>
                <a:gridCol w="242492">
                  <a:extLst>
                    <a:ext uri="{9D8B030D-6E8A-4147-A177-3AD203B41FA5}">
                      <a16:colId xmlns:a16="http://schemas.microsoft.com/office/drawing/2014/main" val="20001"/>
                    </a:ext>
                  </a:extLst>
                </a:gridCol>
                <a:gridCol w="242492">
                  <a:extLst>
                    <a:ext uri="{9D8B030D-6E8A-4147-A177-3AD203B41FA5}">
                      <a16:colId xmlns:a16="http://schemas.microsoft.com/office/drawing/2014/main" val="20002"/>
                    </a:ext>
                  </a:extLst>
                </a:gridCol>
                <a:gridCol w="242492">
                  <a:extLst>
                    <a:ext uri="{9D8B030D-6E8A-4147-A177-3AD203B41FA5}">
                      <a16:colId xmlns:a16="http://schemas.microsoft.com/office/drawing/2014/main" val="20003"/>
                    </a:ext>
                  </a:extLst>
                </a:gridCol>
                <a:gridCol w="242492">
                  <a:extLst>
                    <a:ext uri="{9D8B030D-6E8A-4147-A177-3AD203B41FA5}">
                      <a16:colId xmlns:a16="http://schemas.microsoft.com/office/drawing/2014/main" val="20004"/>
                    </a:ext>
                  </a:extLst>
                </a:gridCol>
                <a:gridCol w="242492">
                  <a:extLst>
                    <a:ext uri="{9D8B030D-6E8A-4147-A177-3AD203B41FA5}">
                      <a16:colId xmlns:a16="http://schemas.microsoft.com/office/drawing/2014/main" val="20005"/>
                    </a:ext>
                  </a:extLst>
                </a:gridCol>
                <a:gridCol w="242492">
                  <a:extLst>
                    <a:ext uri="{9D8B030D-6E8A-4147-A177-3AD203B41FA5}">
                      <a16:colId xmlns:a16="http://schemas.microsoft.com/office/drawing/2014/main" val="20006"/>
                    </a:ext>
                  </a:extLst>
                </a:gridCol>
                <a:gridCol w="242492">
                  <a:extLst>
                    <a:ext uri="{9D8B030D-6E8A-4147-A177-3AD203B41FA5}">
                      <a16:colId xmlns:a16="http://schemas.microsoft.com/office/drawing/2014/main" val="20007"/>
                    </a:ext>
                  </a:extLst>
                </a:gridCol>
                <a:gridCol w="242492">
                  <a:extLst>
                    <a:ext uri="{9D8B030D-6E8A-4147-A177-3AD203B41FA5}">
                      <a16:colId xmlns:a16="http://schemas.microsoft.com/office/drawing/2014/main" val="20008"/>
                    </a:ext>
                  </a:extLst>
                </a:gridCol>
                <a:gridCol w="242492">
                  <a:extLst>
                    <a:ext uri="{9D8B030D-6E8A-4147-A177-3AD203B41FA5}">
                      <a16:colId xmlns:a16="http://schemas.microsoft.com/office/drawing/2014/main" val="20009"/>
                    </a:ext>
                  </a:extLst>
                </a:gridCol>
                <a:gridCol w="242492">
                  <a:extLst>
                    <a:ext uri="{9D8B030D-6E8A-4147-A177-3AD203B41FA5}">
                      <a16:colId xmlns:a16="http://schemas.microsoft.com/office/drawing/2014/main" val="20010"/>
                    </a:ext>
                  </a:extLst>
                </a:gridCol>
                <a:gridCol w="242492">
                  <a:extLst>
                    <a:ext uri="{9D8B030D-6E8A-4147-A177-3AD203B41FA5}">
                      <a16:colId xmlns:a16="http://schemas.microsoft.com/office/drawing/2014/main" val="20011"/>
                    </a:ext>
                  </a:extLst>
                </a:gridCol>
                <a:gridCol w="242492">
                  <a:extLst>
                    <a:ext uri="{9D8B030D-6E8A-4147-A177-3AD203B41FA5}">
                      <a16:colId xmlns:a16="http://schemas.microsoft.com/office/drawing/2014/main" val="20012"/>
                    </a:ext>
                  </a:extLst>
                </a:gridCol>
                <a:gridCol w="242492">
                  <a:extLst>
                    <a:ext uri="{9D8B030D-6E8A-4147-A177-3AD203B41FA5}">
                      <a16:colId xmlns:a16="http://schemas.microsoft.com/office/drawing/2014/main" val="20013"/>
                    </a:ext>
                  </a:extLst>
                </a:gridCol>
                <a:gridCol w="242492">
                  <a:extLst>
                    <a:ext uri="{9D8B030D-6E8A-4147-A177-3AD203B41FA5}">
                      <a16:colId xmlns:a16="http://schemas.microsoft.com/office/drawing/2014/main" val="20014"/>
                    </a:ext>
                  </a:extLst>
                </a:gridCol>
                <a:gridCol w="242492">
                  <a:extLst>
                    <a:ext uri="{9D8B030D-6E8A-4147-A177-3AD203B41FA5}">
                      <a16:colId xmlns:a16="http://schemas.microsoft.com/office/drawing/2014/main" val="20015"/>
                    </a:ext>
                  </a:extLst>
                </a:gridCol>
                <a:gridCol w="285468">
                  <a:extLst>
                    <a:ext uri="{9D8B030D-6E8A-4147-A177-3AD203B41FA5}">
                      <a16:colId xmlns:a16="http://schemas.microsoft.com/office/drawing/2014/main" val="20016"/>
                    </a:ext>
                  </a:extLst>
                </a:gridCol>
                <a:gridCol w="242492">
                  <a:extLst>
                    <a:ext uri="{9D8B030D-6E8A-4147-A177-3AD203B41FA5}">
                      <a16:colId xmlns:a16="http://schemas.microsoft.com/office/drawing/2014/main" val="20017"/>
                    </a:ext>
                  </a:extLst>
                </a:gridCol>
                <a:gridCol w="300271">
                  <a:extLst>
                    <a:ext uri="{9D8B030D-6E8A-4147-A177-3AD203B41FA5}">
                      <a16:colId xmlns:a16="http://schemas.microsoft.com/office/drawing/2014/main" val="20018"/>
                    </a:ext>
                  </a:extLst>
                </a:gridCol>
                <a:gridCol w="336302">
                  <a:extLst>
                    <a:ext uri="{9D8B030D-6E8A-4147-A177-3AD203B41FA5}">
                      <a16:colId xmlns:a16="http://schemas.microsoft.com/office/drawing/2014/main" val="20019"/>
                    </a:ext>
                  </a:extLst>
                </a:gridCol>
                <a:gridCol w="321563">
                  <a:extLst>
                    <a:ext uri="{9D8B030D-6E8A-4147-A177-3AD203B41FA5}">
                      <a16:colId xmlns:a16="http://schemas.microsoft.com/office/drawing/2014/main" val="20020"/>
                    </a:ext>
                  </a:extLst>
                </a:gridCol>
                <a:gridCol w="310701">
                  <a:extLst>
                    <a:ext uri="{9D8B030D-6E8A-4147-A177-3AD203B41FA5}">
                      <a16:colId xmlns:a16="http://schemas.microsoft.com/office/drawing/2014/main" val="20021"/>
                    </a:ext>
                  </a:extLst>
                </a:gridCol>
                <a:gridCol w="242492">
                  <a:extLst>
                    <a:ext uri="{9D8B030D-6E8A-4147-A177-3AD203B41FA5}">
                      <a16:colId xmlns:a16="http://schemas.microsoft.com/office/drawing/2014/main" val="20022"/>
                    </a:ext>
                  </a:extLst>
                </a:gridCol>
                <a:gridCol w="242492">
                  <a:extLst>
                    <a:ext uri="{9D8B030D-6E8A-4147-A177-3AD203B41FA5}">
                      <a16:colId xmlns:a16="http://schemas.microsoft.com/office/drawing/2014/main" val="20023"/>
                    </a:ext>
                  </a:extLst>
                </a:gridCol>
                <a:gridCol w="242492">
                  <a:extLst>
                    <a:ext uri="{9D8B030D-6E8A-4147-A177-3AD203B41FA5}">
                      <a16:colId xmlns:a16="http://schemas.microsoft.com/office/drawing/2014/main" val="20024"/>
                    </a:ext>
                  </a:extLst>
                </a:gridCol>
                <a:gridCol w="242492">
                  <a:extLst>
                    <a:ext uri="{9D8B030D-6E8A-4147-A177-3AD203B41FA5}">
                      <a16:colId xmlns:a16="http://schemas.microsoft.com/office/drawing/2014/main" val="20025"/>
                    </a:ext>
                  </a:extLst>
                </a:gridCol>
                <a:gridCol w="242492">
                  <a:extLst>
                    <a:ext uri="{9D8B030D-6E8A-4147-A177-3AD203B41FA5}">
                      <a16:colId xmlns:a16="http://schemas.microsoft.com/office/drawing/2014/main" val="20026"/>
                    </a:ext>
                  </a:extLst>
                </a:gridCol>
                <a:gridCol w="242492">
                  <a:extLst>
                    <a:ext uri="{9D8B030D-6E8A-4147-A177-3AD203B41FA5}">
                      <a16:colId xmlns:a16="http://schemas.microsoft.com/office/drawing/2014/main" val="20027"/>
                    </a:ext>
                  </a:extLst>
                </a:gridCol>
                <a:gridCol w="242492">
                  <a:extLst>
                    <a:ext uri="{9D8B030D-6E8A-4147-A177-3AD203B41FA5}">
                      <a16:colId xmlns:a16="http://schemas.microsoft.com/office/drawing/2014/main" val="20028"/>
                    </a:ext>
                  </a:extLst>
                </a:gridCol>
                <a:gridCol w="242492">
                  <a:extLst>
                    <a:ext uri="{9D8B030D-6E8A-4147-A177-3AD203B41FA5}">
                      <a16:colId xmlns:a16="http://schemas.microsoft.com/office/drawing/2014/main" val="20029"/>
                    </a:ext>
                  </a:extLst>
                </a:gridCol>
                <a:gridCol w="242492">
                  <a:extLst>
                    <a:ext uri="{9D8B030D-6E8A-4147-A177-3AD203B41FA5}">
                      <a16:colId xmlns:a16="http://schemas.microsoft.com/office/drawing/2014/main" val="20030"/>
                    </a:ext>
                  </a:extLst>
                </a:gridCol>
                <a:gridCol w="242492">
                  <a:extLst>
                    <a:ext uri="{9D8B030D-6E8A-4147-A177-3AD203B41FA5}">
                      <a16:colId xmlns:a16="http://schemas.microsoft.com/office/drawing/2014/main" val="20031"/>
                    </a:ext>
                  </a:extLst>
                </a:gridCol>
              </a:tblGrid>
              <a:tr h="455690">
                <a:tc>
                  <a:txBody>
                    <a:bodyPr/>
                    <a:lstStyle/>
                    <a:p>
                      <a:r>
                        <a:rPr lang="en-US" sz="1100" dirty="0"/>
                        <a:t>0</a:t>
                      </a:r>
                    </a:p>
                  </a:txBody>
                  <a:tcPr/>
                </a:tc>
                <a:tc>
                  <a:txBody>
                    <a:bodyPr/>
                    <a:lstStyle/>
                    <a:p>
                      <a:r>
                        <a:rPr lang="en-US" sz="1100" dirty="0"/>
                        <a:t>1</a:t>
                      </a:r>
                    </a:p>
                  </a:txBody>
                  <a:tcPr/>
                </a:tc>
                <a:tc>
                  <a:txBody>
                    <a:bodyPr/>
                    <a:lstStyle/>
                    <a:p>
                      <a:r>
                        <a:rPr lang="en-US" sz="1100" dirty="0"/>
                        <a:t>2</a:t>
                      </a:r>
                    </a:p>
                  </a:txBody>
                  <a:tcPr/>
                </a:tc>
                <a:tc>
                  <a:txBody>
                    <a:bodyPr/>
                    <a:lstStyle/>
                    <a:p>
                      <a:r>
                        <a:rPr lang="en-US" sz="1100" dirty="0"/>
                        <a:t>3</a:t>
                      </a:r>
                    </a:p>
                  </a:txBody>
                  <a:tcPr/>
                </a:tc>
                <a:tc>
                  <a:txBody>
                    <a:bodyPr/>
                    <a:lstStyle/>
                    <a:p>
                      <a:r>
                        <a:rPr lang="en-US" sz="1100" dirty="0"/>
                        <a:t>4</a:t>
                      </a:r>
                    </a:p>
                  </a:txBody>
                  <a:tcPr/>
                </a:tc>
                <a:tc>
                  <a:txBody>
                    <a:bodyPr/>
                    <a:lstStyle/>
                    <a:p>
                      <a:r>
                        <a:rPr lang="en-US" sz="1100" dirty="0"/>
                        <a:t>5</a:t>
                      </a:r>
                    </a:p>
                  </a:txBody>
                  <a:tcPr/>
                </a:tc>
                <a:tc>
                  <a:txBody>
                    <a:bodyPr/>
                    <a:lstStyle/>
                    <a:p>
                      <a:r>
                        <a:rPr lang="en-US" sz="1100" dirty="0"/>
                        <a:t>6</a:t>
                      </a:r>
                    </a:p>
                  </a:txBody>
                  <a:tcPr/>
                </a:tc>
                <a:tc>
                  <a:txBody>
                    <a:bodyPr/>
                    <a:lstStyle/>
                    <a:p>
                      <a:r>
                        <a:rPr lang="en-US" sz="1100" dirty="0"/>
                        <a:t>7</a:t>
                      </a:r>
                    </a:p>
                  </a:txBody>
                  <a:tcPr/>
                </a:tc>
                <a:tc>
                  <a:txBody>
                    <a:bodyPr/>
                    <a:lstStyle/>
                    <a:p>
                      <a:r>
                        <a:rPr lang="en-US" sz="1100" dirty="0"/>
                        <a:t>8</a:t>
                      </a:r>
                    </a:p>
                  </a:txBody>
                  <a:tcPr/>
                </a:tc>
                <a:tc>
                  <a:txBody>
                    <a:bodyPr/>
                    <a:lstStyle/>
                    <a:p>
                      <a:r>
                        <a:rPr lang="en-US" sz="1100" dirty="0"/>
                        <a:t>9</a:t>
                      </a:r>
                    </a:p>
                  </a:txBody>
                  <a:tcPr/>
                </a:tc>
                <a:tc>
                  <a:txBody>
                    <a:bodyPr/>
                    <a:lstStyle/>
                    <a:p>
                      <a:r>
                        <a:rPr lang="en-US" sz="1100" dirty="0"/>
                        <a:t>10</a:t>
                      </a:r>
                    </a:p>
                  </a:txBody>
                  <a:tcPr/>
                </a:tc>
                <a:tc>
                  <a:txBody>
                    <a:bodyPr/>
                    <a:lstStyle/>
                    <a:p>
                      <a:r>
                        <a:rPr lang="en-US" sz="1100" dirty="0"/>
                        <a:t>11</a:t>
                      </a:r>
                    </a:p>
                  </a:txBody>
                  <a:tcPr/>
                </a:tc>
                <a:tc>
                  <a:txBody>
                    <a:bodyPr/>
                    <a:lstStyle/>
                    <a:p>
                      <a:r>
                        <a:rPr lang="en-US" sz="1100" dirty="0"/>
                        <a:t>12</a:t>
                      </a:r>
                    </a:p>
                  </a:txBody>
                  <a:tcPr/>
                </a:tc>
                <a:tc>
                  <a:txBody>
                    <a:bodyPr/>
                    <a:lstStyle/>
                    <a:p>
                      <a:r>
                        <a:rPr lang="en-US" sz="1100" dirty="0"/>
                        <a:t>13</a:t>
                      </a:r>
                    </a:p>
                  </a:txBody>
                  <a:tcPr/>
                </a:tc>
                <a:tc>
                  <a:txBody>
                    <a:bodyPr/>
                    <a:lstStyle/>
                    <a:p>
                      <a:r>
                        <a:rPr lang="en-US" sz="1100" dirty="0"/>
                        <a:t>14</a:t>
                      </a:r>
                    </a:p>
                  </a:txBody>
                  <a:tcPr/>
                </a:tc>
                <a:tc>
                  <a:txBody>
                    <a:bodyPr/>
                    <a:lstStyle/>
                    <a:p>
                      <a:r>
                        <a:rPr lang="en-US" sz="1100" dirty="0"/>
                        <a:t>15</a:t>
                      </a:r>
                    </a:p>
                  </a:txBody>
                  <a:tcPr/>
                </a:tc>
                <a:tc>
                  <a:txBody>
                    <a:bodyPr/>
                    <a:lstStyle/>
                    <a:p>
                      <a:r>
                        <a:rPr lang="en-US" sz="1100" dirty="0"/>
                        <a:t>16</a:t>
                      </a:r>
                    </a:p>
                  </a:txBody>
                  <a:tcPr/>
                </a:tc>
                <a:tc>
                  <a:txBody>
                    <a:bodyPr/>
                    <a:lstStyle/>
                    <a:p>
                      <a:r>
                        <a:rPr lang="en-US" sz="1100" dirty="0"/>
                        <a:t>17</a:t>
                      </a:r>
                    </a:p>
                  </a:txBody>
                  <a:tcPr/>
                </a:tc>
                <a:tc>
                  <a:txBody>
                    <a:bodyPr/>
                    <a:lstStyle/>
                    <a:p>
                      <a:r>
                        <a:rPr lang="en-US" sz="1100" dirty="0"/>
                        <a:t>18</a:t>
                      </a:r>
                    </a:p>
                  </a:txBody>
                  <a:tcPr/>
                </a:tc>
                <a:tc>
                  <a:txBody>
                    <a:bodyPr/>
                    <a:lstStyle/>
                    <a:p>
                      <a:r>
                        <a:rPr lang="en-US" sz="1100" dirty="0"/>
                        <a:t>19</a:t>
                      </a:r>
                    </a:p>
                  </a:txBody>
                  <a:tcPr/>
                </a:tc>
                <a:tc>
                  <a:txBody>
                    <a:bodyPr/>
                    <a:lstStyle/>
                    <a:p>
                      <a:r>
                        <a:rPr lang="en-US" sz="1100" dirty="0"/>
                        <a:t>20</a:t>
                      </a:r>
                    </a:p>
                  </a:txBody>
                  <a:tcPr/>
                </a:tc>
                <a:tc>
                  <a:txBody>
                    <a:bodyPr/>
                    <a:lstStyle/>
                    <a:p>
                      <a:r>
                        <a:rPr lang="en-US" sz="1100" dirty="0"/>
                        <a:t>21</a:t>
                      </a:r>
                    </a:p>
                  </a:txBody>
                  <a:tcPr/>
                </a:tc>
                <a:tc>
                  <a:txBody>
                    <a:bodyPr/>
                    <a:lstStyle/>
                    <a:p>
                      <a:r>
                        <a:rPr lang="en-US" sz="1100" dirty="0"/>
                        <a:t>22</a:t>
                      </a:r>
                    </a:p>
                  </a:txBody>
                  <a:tcPr/>
                </a:tc>
                <a:tc>
                  <a:txBody>
                    <a:bodyPr/>
                    <a:lstStyle/>
                    <a:p>
                      <a:r>
                        <a:rPr lang="en-US" sz="1100" dirty="0"/>
                        <a:t>23</a:t>
                      </a:r>
                    </a:p>
                  </a:txBody>
                  <a:tcPr/>
                </a:tc>
                <a:tc>
                  <a:txBody>
                    <a:bodyPr/>
                    <a:lstStyle/>
                    <a:p>
                      <a:r>
                        <a:rPr lang="en-US" sz="1100" dirty="0"/>
                        <a:t>24</a:t>
                      </a:r>
                    </a:p>
                  </a:txBody>
                  <a:tcPr/>
                </a:tc>
                <a:tc>
                  <a:txBody>
                    <a:bodyPr/>
                    <a:lstStyle/>
                    <a:p>
                      <a:r>
                        <a:rPr lang="en-US" sz="1100" dirty="0"/>
                        <a:t>25</a:t>
                      </a:r>
                    </a:p>
                  </a:txBody>
                  <a:tcPr/>
                </a:tc>
                <a:tc>
                  <a:txBody>
                    <a:bodyPr/>
                    <a:lstStyle/>
                    <a:p>
                      <a:r>
                        <a:rPr lang="en-US" sz="1100" dirty="0"/>
                        <a:t>26</a:t>
                      </a:r>
                    </a:p>
                  </a:txBody>
                  <a:tcPr/>
                </a:tc>
                <a:tc>
                  <a:txBody>
                    <a:bodyPr/>
                    <a:lstStyle/>
                    <a:p>
                      <a:r>
                        <a:rPr lang="en-US" sz="1100" dirty="0"/>
                        <a:t>27</a:t>
                      </a:r>
                    </a:p>
                  </a:txBody>
                  <a:tcPr/>
                </a:tc>
                <a:tc>
                  <a:txBody>
                    <a:bodyPr/>
                    <a:lstStyle/>
                    <a:p>
                      <a:r>
                        <a:rPr lang="en-US" sz="1100" dirty="0"/>
                        <a:t>28</a:t>
                      </a:r>
                    </a:p>
                  </a:txBody>
                  <a:tcPr/>
                </a:tc>
                <a:tc>
                  <a:txBody>
                    <a:bodyPr/>
                    <a:lstStyle/>
                    <a:p>
                      <a:r>
                        <a:rPr lang="en-US" sz="1100" dirty="0"/>
                        <a:t>29</a:t>
                      </a:r>
                    </a:p>
                  </a:txBody>
                  <a:tcPr/>
                </a:tc>
                <a:tc>
                  <a:txBody>
                    <a:bodyPr/>
                    <a:lstStyle/>
                    <a:p>
                      <a:r>
                        <a:rPr lang="en-US" sz="1100" dirty="0"/>
                        <a:t>30</a:t>
                      </a:r>
                    </a:p>
                  </a:txBody>
                  <a:tcPr/>
                </a:tc>
                <a:tc>
                  <a:txBody>
                    <a:bodyPr/>
                    <a:lstStyle/>
                    <a:p>
                      <a:r>
                        <a:rPr lang="en-US" sz="1100" dirty="0"/>
                        <a:t>31</a:t>
                      </a:r>
                    </a:p>
                  </a:txBody>
                  <a:tcPr/>
                </a:tc>
                <a:extLst>
                  <a:ext uri="{0D108BD9-81ED-4DB2-BD59-A6C34878D82A}">
                    <a16:rowId xmlns:a16="http://schemas.microsoft.com/office/drawing/2014/main" val="10000"/>
                  </a:ext>
                </a:extLst>
              </a:tr>
              <a:tr h="683536">
                <a:tc gridSpan="4">
                  <a:txBody>
                    <a:bodyPr/>
                    <a:lstStyle/>
                    <a:p>
                      <a:r>
                        <a:rPr lang="en-US" sz="1600" i="1" dirty="0"/>
                        <a:t>Version</a:t>
                      </a: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pPr algn="ctr"/>
                      <a:r>
                        <a:rPr lang="en-US" sz="1600" i="1" dirty="0"/>
                        <a:t>IHL</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gridSpan="8">
                  <a:txBody>
                    <a:bodyPr/>
                    <a:lstStyle/>
                    <a:p>
                      <a:pPr algn="ctr"/>
                      <a:r>
                        <a:rPr lang="en-US" i="0" dirty="0"/>
                        <a:t>Type of Service</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6">
                  <a:txBody>
                    <a:bodyPr/>
                    <a:lstStyle/>
                    <a:p>
                      <a:pPr algn="ctr"/>
                      <a:r>
                        <a:rPr lang="en-US" i="1" dirty="0"/>
                        <a:t>Total length </a:t>
                      </a:r>
                      <a:r>
                        <a:rPr lang="en-US" dirty="0"/>
                        <a:t>(in bytes)</a:t>
                      </a: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948871">
                <a:tc gridSpan="16">
                  <a:txBody>
                    <a:bodyPr/>
                    <a:lstStyle/>
                    <a:p>
                      <a:pPr algn="ctr"/>
                      <a:r>
                        <a:rPr lang="en-US" i="1" dirty="0"/>
                        <a:t>Identification</a:t>
                      </a:r>
                      <a:r>
                        <a:rPr lang="en-US" dirty="0"/>
                        <a:t> (common to all fragments)</a:t>
                      </a:r>
                    </a:p>
                  </a:txBody>
                  <a:tcPr>
                    <a:lnB w="12700" cmpd="sng">
                      <a:noFill/>
                    </a:lnB>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Flags</a:t>
                      </a:r>
                    </a:p>
                    <a:p>
                      <a:endParaRPr lang="en-US" dirty="0"/>
                    </a:p>
                    <a:p>
                      <a:endParaRPr lang="en-US" i="1" dirty="0"/>
                    </a:p>
                  </a:txBody>
                  <a:tcPr>
                    <a:solidFill>
                      <a:schemeClr val="bg1"/>
                    </a:solidFill>
                  </a:tcPr>
                </a:tc>
                <a:tc hMerge="1">
                  <a:txBody>
                    <a:bodyPr/>
                    <a:lstStyle/>
                    <a:p>
                      <a:endParaRPr lang="en-US" i="1" dirty="0"/>
                    </a:p>
                  </a:txBody>
                  <a:tcPr/>
                </a:tc>
                <a:tc hMerge="1">
                  <a:txBody>
                    <a:bodyPr/>
                    <a:lstStyle/>
                    <a:p>
                      <a:endParaRPr lang="en-US" i="1" dirty="0"/>
                    </a:p>
                  </a:txBody>
                  <a:tcPr/>
                </a:tc>
                <a:tc gridSpan="13">
                  <a:txBody>
                    <a:bodyPr/>
                    <a:lstStyle/>
                    <a:p>
                      <a:r>
                        <a:rPr lang="en-US" i="1" dirty="0"/>
                        <a:t>Fragment offset</a:t>
                      </a: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90592">
                <a:tc gridSpan="8">
                  <a:txBody>
                    <a:bodyPr/>
                    <a:lstStyle/>
                    <a:p>
                      <a:r>
                        <a:rPr lang="en-US" i="1" dirty="0"/>
                        <a:t>Time-to-live</a:t>
                      </a:r>
                    </a:p>
                  </a:txBody>
                  <a:tcPr>
                    <a:lnT w="12700" cmpd="sng">
                      <a:noFill/>
                    </a:lnT>
                  </a:tcPr>
                </a:tc>
                <a:tc hMerge="1">
                  <a:txBody>
                    <a:bodyPr/>
                    <a:lstStyle/>
                    <a:p>
                      <a:endParaRPr lang="en-US"/>
                    </a:p>
                  </a:txBody>
                  <a:tcPr/>
                </a:tc>
                <a:tc hMerge="1">
                  <a:txBody>
                    <a:bodyPr/>
                    <a:lstStyle/>
                    <a:p>
                      <a:endParaRPr lang="en-US" dirty="0"/>
                    </a:p>
                  </a:txBody>
                  <a:tcPr>
                    <a:lnT w="12700" cmpd="sng">
                      <a:noFill/>
                    </a:lnT>
                  </a:tcPr>
                </a:tc>
                <a:tc hMerge="1">
                  <a:txBody>
                    <a:bodyPr/>
                    <a:lstStyle/>
                    <a:p>
                      <a:endParaRPr lang="en-US"/>
                    </a:p>
                  </a:txBody>
                  <a:tcPr/>
                </a:tc>
                <a:tc hMerge="1">
                  <a:txBody>
                    <a:bodyPr/>
                    <a:lstStyle/>
                    <a:p>
                      <a:endParaRPr lang="en-US"/>
                    </a:p>
                  </a:txBody>
                  <a:tcPr/>
                </a:tc>
                <a:tc hMerge="1">
                  <a:txBody>
                    <a:bodyPr/>
                    <a:lstStyle/>
                    <a:p>
                      <a:endParaRPr lang="en-US" dirty="0"/>
                    </a:p>
                  </a:txBody>
                  <a:tcPr>
                    <a:lnT w="12700" cmpd="sng">
                      <a:noFill/>
                    </a:lnT>
                  </a:tcPr>
                </a:tc>
                <a:tc hMerge="1">
                  <a:txBody>
                    <a:bodyPr/>
                    <a:lstStyle/>
                    <a:p>
                      <a:endParaRPr lang="en-US"/>
                    </a:p>
                  </a:txBody>
                  <a:tcPr/>
                </a:tc>
                <a:tc hMerge="1">
                  <a:txBody>
                    <a:bodyPr/>
                    <a:lstStyle/>
                    <a:p>
                      <a:endParaRPr lang="en-US"/>
                    </a:p>
                  </a:txBody>
                  <a:tcPr/>
                </a:tc>
                <a:tc gridSpan="8">
                  <a:txBody>
                    <a:bodyPr/>
                    <a:lstStyle/>
                    <a:p>
                      <a:pPr algn="ctr"/>
                      <a:r>
                        <a:rPr lang="en-US" b="0" i="1" dirty="0"/>
                        <a:t>Protocol</a:t>
                      </a:r>
                    </a:p>
                  </a:txBody>
                  <a:tcPr>
                    <a:lnT w="12700" cmpd="sng">
                      <a:noFill/>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gridSpan="16">
                  <a:txBody>
                    <a:bodyPr/>
                    <a:lstStyle/>
                    <a:p>
                      <a:pPr algn="ctr"/>
                      <a:r>
                        <a:rPr lang="en-US" i="1" dirty="0"/>
                        <a:t>Header</a:t>
                      </a:r>
                      <a:r>
                        <a:rPr lang="en-US" i="1" baseline="0" dirty="0"/>
                        <a:t> Checksum</a:t>
                      </a:r>
                      <a:endParaRPr lang="en-US" i="1"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90592">
                <a:tc gridSpan="32">
                  <a:txBody>
                    <a:bodyPr/>
                    <a:lstStyle/>
                    <a:p>
                      <a:pPr algn="ctr"/>
                      <a:r>
                        <a:rPr lang="en-US" b="1" i="1" dirty="0"/>
                        <a:t>Source</a:t>
                      </a:r>
                      <a:r>
                        <a:rPr lang="en-US" b="1" i="1" baseline="0" dirty="0"/>
                        <a:t> Address</a:t>
                      </a:r>
                      <a:endParaRPr lang="en-US" b="1" i="1" dirty="0"/>
                    </a:p>
                  </a:txBody>
                  <a:tcPr>
                    <a:lnB w="12700" cmpd="sng">
                      <a:noFill/>
                    </a:lnB>
                  </a:tcPr>
                </a:tc>
                <a:tc hMerge="1">
                  <a:txBody>
                    <a:bodyPr/>
                    <a:lstStyle/>
                    <a:p>
                      <a:endParaRPr lang="en-US"/>
                    </a:p>
                  </a:txBody>
                  <a:tcPr>
                    <a:lnT w="12700" cmpd="sng">
                      <a:noFill/>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b="1" dirty="0"/>
                    </a:p>
                  </a:txBody>
                  <a:tcPr>
                    <a:lnB w="12700" cmpd="sng">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90592">
                <a:tc gridSpan="32">
                  <a:txBody>
                    <a:bodyPr/>
                    <a:lstStyle/>
                    <a:p>
                      <a:pPr algn="ctr"/>
                      <a:r>
                        <a:rPr lang="en-US" b="1" i="1" dirty="0"/>
                        <a:t>Destination</a:t>
                      </a:r>
                      <a:r>
                        <a:rPr lang="en-US" b="1" baseline="0" dirty="0"/>
                        <a:t> </a:t>
                      </a:r>
                      <a:r>
                        <a:rPr lang="en-US" b="1" i="1" baseline="0" dirty="0"/>
                        <a:t>Address</a:t>
                      </a:r>
                      <a:endParaRPr lang="en-US" b="1" i="1" dirty="0"/>
                    </a:p>
                  </a:txBody>
                  <a:tcPr>
                    <a:lnT w="12700" cmpd="sng">
                      <a:noFill/>
                    </a:lnT>
                    <a:lnB w="12700" cmpd="sng">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b="1" dirty="0"/>
                    </a:p>
                  </a:txBody>
                  <a:tcPr>
                    <a:lnT w="12700" cmpd="sng">
                      <a:noFill/>
                    </a:lnT>
                    <a:lnB w="12700" cmpd="sng">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390592">
                <a:tc rowSpan="2" gridSpan="27">
                  <a:txBody>
                    <a:bodyPr/>
                    <a:lstStyle/>
                    <a:p>
                      <a:pPr algn="ctr"/>
                      <a:r>
                        <a:rPr lang="en-US" i="1" dirty="0"/>
                        <a:t>Options</a:t>
                      </a:r>
                      <a:r>
                        <a:rPr lang="en-US" i="1" baseline="0" dirty="0"/>
                        <a:t> (0 to maximum length)</a:t>
                      </a:r>
                    </a:p>
                    <a:p>
                      <a:pPr algn="ctr"/>
                      <a:r>
                        <a:rPr lang="en-US" i="1" baseline="0" dirty="0"/>
                        <a:t>…</a:t>
                      </a:r>
                      <a:endParaRPr lang="en-US" i="1" dirty="0"/>
                    </a:p>
                  </a:txBody>
                  <a:tcPr>
                    <a:lnL w="12700" cmpd="sng">
                      <a:noFill/>
                    </a:lnL>
                    <a:lnR w="12700" cmpd="sng">
                      <a:noFill/>
                    </a:lnR>
                    <a:lnT w="12700" cmpd="sng">
                      <a:noFill/>
                    </a:lnT>
                    <a:solidFill>
                      <a:schemeClr val="bg1">
                        <a:lumMod val="85000"/>
                      </a:schemeClr>
                    </a:solidFill>
                  </a:tcPr>
                </a:tc>
                <a:tc rowSpan="2" hMerge="1">
                  <a:txBody>
                    <a:bodyPr/>
                    <a:lstStyle/>
                    <a:p>
                      <a:endParaRPr lang="en-US"/>
                    </a:p>
                  </a:txBody>
                  <a:tcPr/>
                </a:tc>
                <a:tc rowSpan="2" hMerge="1">
                  <a:txBody>
                    <a:bodyPr/>
                    <a:lstStyle/>
                    <a:p>
                      <a:endParaRPr lang="en-US" dirty="0"/>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dirty="0"/>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dirty="0"/>
                    </a:p>
                  </a:txBody>
                  <a:tcPr>
                    <a:lnB w="12700" cmpd="sng">
                      <a:noFill/>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5">
                  <a:txBody>
                    <a:bodyPr/>
                    <a:lstStyle/>
                    <a:p>
                      <a:endParaRPr lang="en-US" dirty="0"/>
                    </a:p>
                  </a:txBody>
                  <a:tcPr>
                    <a:lnL w="12700" cmpd="sng">
                      <a:noFill/>
                    </a:lnL>
                    <a:lnT w="12700" cmpd="sng">
                      <a:noFill/>
                    </a:lnT>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6"/>
                  </a:ext>
                </a:extLst>
              </a:tr>
              <a:tr h="683536">
                <a:tc gridSpan="2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a:t>Padding</a:t>
                      </a:r>
                      <a:endParaRPr lang="en-US" i="1" dirty="0"/>
                    </a:p>
                    <a:p>
                      <a:endParaRPr lang="en-US" dirty="0"/>
                    </a:p>
                  </a:txBody>
                  <a:tcP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
        <p:nvSpPr>
          <p:cNvPr id="3" name="Rectangle 2"/>
          <p:cNvSpPr/>
          <p:nvPr/>
        </p:nvSpPr>
        <p:spPr>
          <a:xfrm>
            <a:off x="-609600" y="-28575"/>
            <a:ext cx="9142412" cy="1077218"/>
          </a:xfrm>
          <a:prstGeom prst="rect">
            <a:avLst/>
          </a:prstGeom>
        </p:spPr>
        <p:txBody>
          <a:bodyPr wrap="square">
            <a:spAutoFit/>
          </a:bodyPr>
          <a:lstStyle/>
          <a:p>
            <a:pPr algn="ctr"/>
            <a:r>
              <a:rPr lang="en-US" sz="3200" b="1" dirty="0">
                <a:solidFill>
                  <a:srgbClr val="C00000"/>
                </a:solidFill>
              </a:rPr>
              <a:t>The IPv4 Packet Header</a:t>
            </a:r>
          </a:p>
          <a:p>
            <a:pPr algn="ctr"/>
            <a:r>
              <a:rPr lang="en-US" sz="3200" b="1" dirty="0">
                <a:solidFill>
                  <a:srgbClr val="C00000"/>
                </a:solidFill>
              </a:rPr>
              <a:t>(After RFC  791)</a:t>
            </a:r>
          </a:p>
        </p:txBody>
      </p:sp>
    </p:spTree>
    <p:extLst>
      <p:ext uri="{BB962C8B-B14F-4D97-AF65-F5344CB8AC3E}">
        <p14:creationId xmlns:p14="http://schemas.microsoft.com/office/powerpoint/2010/main" val="1891454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IP Addresses (IPv4)</a:t>
            </a:r>
          </a:p>
        </p:txBody>
      </p:sp>
      <p:sp>
        <p:nvSpPr>
          <p:cNvPr id="254979" name="Rectangle 3"/>
          <p:cNvSpPr>
            <a:spLocks noGrp="1" noChangeArrowheads="1"/>
          </p:cNvSpPr>
          <p:nvPr>
            <p:ph type="body" idx="1"/>
          </p:nvPr>
        </p:nvSpPr>
        <p:spPr/>
        <p:txBody>
          <a:bodyPr>
            <a:normAutofit fontScale="92500"/>
          </a:bodyPr>
          <a:lstStyle/>
          <a:p>
            <a:pPr>
              <a:lnSpc>
                <a:spcPct val="90000"/>
              </a:lnSpc>
            </a:pPr>
            <a:r>
              <a:rPr lang="en-US" sz="2800" dirty="0"/>
              <a:t>IP addresses are assigned to all hosts and routers</a:t>
            </a:r>
          </a:p>
          <a:p>
            <a:pPr>
              <a:lnSpc>
                <a:spcPct val="90000"/>
              </a:lnSpc>
            </a:pPr>
            <a:r>
              <a:rPr lang="en-US" sz="2800" dirty="0"/>
              <a:t>All IP addresses are 32-bit-long; they are normally written in decimal form byte-by-byte, separated by “.”s (e.g., 123.100.86.35)</a:t>
            </a:r>
          </a:p>
          <a:p>
            <a:pPr>
              <a:lnSpc>
                <a:spcPct val="90000"/>
              </a:lnSpc>
            </a:pPr>
            <a:r>
              <a:rPr lang="en-US" sz="2800" dirty="0"/>
              <a:t>Each address has a form of either</a:t>
            </a:r>
          </a:p>
          <a:p>
            <a:pPr lvl="1">
              <a:lnSpc>
                <a:spcPct val="90000"/>
              </a:lnSpc>
            </a:pPr>
            <a:r>
              <a:rPr lang="en-US" sz="2400" dirty="0"/>
              <a:t> &lt;class&gt; &lt;network&gt; (for classes A [0], B [10], and C [110]) or</a:t>
            </a:r>
          </a:p>
          <a:p>
            <a:pPr lvl="1">
              <a:lnSpc>
                <a:spcPct val="90000"/>
              </a:lnSpc>
            </a:pPr>
            <a:r>
              <a:rPr lang="en-US" sz="2400" dirty="0"/>
              <a:t>1110 &lt;Multicast Address&gt; (for class D [1110]) or</a:t>
            </a:r>
          </a:p>
          <a:p>
            <a:pPr lvl="1">
              <a:lnSpc>
                <a:spcPct val="90000"/>
              </a:lnSpc>
            </a:pPr>
            <a:r>
              <a:rPr lang="en-US" sz="2400" dirty="0"/>
              <a:t>11110 &lt;Reserved for future </a:t>
            </a:r>
            <a:r>
              <a:rPr lang="en-US" sz="2400"/>
              <a:t>use&gt;</a:t>
            </a:r>
            <a:endParaRPr lang="en-US" sz="2400" dirty="0"/>
          </a:p>
          <a:p>
            <a:pPr lvl="1">
              <a:lnSpc>
                <a:spcPct val="90000"/>
              </a:lnSpc>
            </a:pPr>
            <a:r>
              <a:rPr lang="en-US" sz="2400" dirty="0"/>
              <a:t>And there is </a:t>
            </a:r>
            <a:r>
              <a:rPr lang="en-US" sz="2400" b="1" i="1" dirty="0" err="1"/>
              <a:t>Anycast</a:t>
            </a:r>
            <a:r>
              <a:rPr lang="en-US" sz="2400" i="1" dirty="0"/>
              <a:t> (</a:t>
            </a:r>
            <a:r>
              <a:rPr lang="en-US" sz="2400" dirty="0"/>
              <a:t>please read RFC 4786  </a:t>
            </a:r>
            <a:r>
              <a:rPr lang="en-US" sz="2400" dirty="0">
                <a:hlinkClick r:id="rId3"/>
              </a:rPr>
              <a:t>http://tools.ietf.org/html/rfc4786</a:t>
            </a:r>
            <a:r>
              <a:rPr lang="en-US" sz="2400" dirty="0"/>
              <a:t> and RFC 4193 for IPv6 addresses)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4979">
                                            <p:txEl>
                                              <p:pRg st="2" end="2"/>
                                            </p:txEl>
                                          </p:spTgt>
                                        </p:tgtEl>
                                        <p:attrNameLst>
                                          <p:attrName>style.visibility</p:attrName>
                                        </p:attrNameLst>
                                      </p:cBhvr>
                                      <p:to>
                                        <p:strVal val="visible"/>
                                      </p:to>
                                    </p:set>
                                    <p:anim calcmode="lin" valueType="num">
                                      <p:cBhvr additive="base">
                                        <p:cTn id="19"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4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4979">
                                            <p:txEl>
                                              <p:pRg st="3" end="3"/>
                                            </p:txEl>
                                          </p:spTgt>
                                        </p:tgtEl>
                                        <p:attrNameLst>
                                          <p:attrName>style.visibility</p:attrName>
                                        </p:attrNameLst>
                                      </p:cBhvr>
                                      <p:to>
                                        <p:strVal val="visible"/>
                                      </p:to>
                                    </p:set>
                                    <p:anim calcmode="lin" valueType="num">
                                      <p:cBhvr additive="base">
                                        <p:cTn id="25" dur="500" fill="hold"/>
                                        <p:tgtEl>
                                          <p:spTgt spid="2549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4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4979">
                                            <p:txEl>
                                              <p:pRg st="4" end="4"/>
                                            </p:txEl>
                                          </p:spTgt>
                                        </p:tgtEl>
                                        <p:attrNameLst>
                                          <p:attrName>style.visibility</p:attrName>
                                        </p:attrNameLst>
                                      </p:cBhvr>
                                      <p:to>
                                        <p:strVal val="visible"/>
                                      </p:to>
                                    </p:set>
                                    <p:anim calcmode="lin" valueType="num">
                                      <p:cBhvr additive="base">
                                        <p:cTn id="31" dur="500" fill="hold"/>
                                        <p:tgtEl>
                                          <p:spTgt spid="2549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49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4979">
                                            <p:txEl>
                                              <p:pRg st="5" end="5"/>
                                            </p:txEl>
                                          </p:spTgt>
                                        </p:tgtEl>
                                        <p:attrNameLst>
                                          <p:attrName>style.visibility</p:attrName>
                                        </p:attrNameLst>
                                      </p:cBhvr>
                                      <p:to>
                                        <p:strVal val="visible"/>
                                      </p:to>
                                    </p:set>
                                    <p:anim calcmode="lin" valueType="num">
                                      <p:cBhvr additive="base">
                                        <p:cTn id="37" dur="500" fill="hold"/>
                                        <p:tgtEl>
                                          <p:spTgt spid="2549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49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4979">
                                            <p:txEl>
                                              <p:pRg st="6" end="6"/>
                                            </p:txEl>
                                          </p:spTgt>
                                        </p:tgtEl>
                                        <p:attrNameLst>
                                          <p:attrName>style.visibility</p:attrName>
                                        </p:attrNameLst>
                                      </p:cBhvr>
                                      <p:to>
                                        <p:strVal val="visible"/>
                                      </p:to>
                                    </p:set>
                                    <p:anim calcmode="lin" valueType="num">
                                      <p:cBhvr additive="base">
                                        <p:cTn id="43" dur="500" fill="hold"/>
                                        <p:tgtEl>
                                          <p:spTgt spid="2549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49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algn="ctr"/>
            <a:r>
              <a:rPr lang="en-US" dirty="0"/>
              <a:t>Relation of the overall  subject to Cloud Computing</a:t>
            </a:r>
          </a:p>
        </p:txBody>
      </p:sp>
      <p:sp>
        <p:nvSpPr>
          <p:cNvPr id="241667" name="Rectangle 3"/>
          <p:cNvSpPr>
            <a:spLocks noGrp="1" noChangeArrowheads="1"/>
          </p:cNvSpPr>
          <p:nvPr>
            <p:ph type="body" idx="1"/>
          </p:nvPr>
        </p:nvSpPr>
        <p:spPr/>
        <p:txBody>
          <a:bodyPr>
            <a:normAutofit/>
          </a:bodyPr>
          <a:lstStyle/>
          <a:p>
            <a:pPr>
              <a:lnSpc>
                <a:spcPct val="90000"/>
              </a:lnSpc>
            </a:pPr>
            <a:r>
              <a:rPr lang="en-US" dirty="0" err="1"/>
              <a:t>IaaS</a:t>
            </a:r>
            <a:r>
              <a:rPr lang="en-US" dirty="0"/>
              <a:t> provides both virtual machines and </a:t>
            </a:r>
            <a:r>
              <a:rPr lang="en-US" dirty="0">
                <a:solidFill>
                  <a:srgbClr val="00B050"/>
                </a:solidFill>
              </a:rPr>
              <a:t>“pipes”</a:t>
            </a:r>
          </a:p>
          <a:p>
            <a:pPr>
              <a:lnSpc>
                <a:spcPct val="90000"/>
              </a:lnSpc>
            </a:pPr>
            <a:r>
              <a:rPr lang="en-US" dirty="0"/>
              <a:t>The Cloud </a:t>
            </a:r>
            <a:r>
              <a:rPr lang="en-US" i="1" dirty="0"/>
              <a:t>is</a:t>
            </a:r>
            <a:r>
              <a:rPr lang="en-US" dirty="0"/>
              <a:t> built on data networking  </a:t>
            </a:r>
          </a:p>
          <a:p>
            <a:pPr>
              <a:lnSpc>
                <a:spcPct val="90000"/>
              </a:lnSpc>
            </a:pPr>
            <a:r>
              <a:rPr lang="en-US" sz="2400" dirty="0"/>
              <a:t>All cloud services are accessed via Internet </a:t>
            </a:r>
            <a:r>
              <a:rPr lang="en-US" sz="2400" i="1" dirty="0"/>
              <a:t>Application Layer </a:t>
            </a:r>
            <a:r>
              <a:rPr lang="en-US" sz="2400" dirty="0"/>
              <a:t>protocols (at run-time) and API (by the programmer)</a:t>
            </a:r>
          </a:p>
          <a:p>
            <a:pPr>
              <a:lnSpc>
                <a:spcPct val="90000"/>
              </a:lnSpc>
            </a:pPr>
            <a:r>
              <a:rPr lang="en-US" dirty="0"/>
              <a:t>We need data communications and distributed computing to understand</a:t>
            </a:r>
          </a:p>
          <a:p>
            <a:pPr lvl="1">
              <a:lnSpc>
                <a:spcPct val="90000"/>
              </a:lnSpc>
            </a:pPr>
            <a:r>
              <a:rPr lang="en-US" sz="2100" dirty="0"/>
              <a:t>how the Cloud is built</a:t>
            </a:r>
          </a:p>
          <a:p>
            <a:pPr lvl="1">
              <a:lnSpc>
                <a:spcPct val="90000"/>
              </a:lnSpc>
            </a:pPr>
            <a:r>
              <a:rPr lang="en-US" dirty="0"/>
              <a:t>what services the Cloud can provide</a:t>
            </a:r>
          </a:p>
          <a:p>
            <a:pPr lvl="1">
              <a:lnSpc>
                <a:spcPct val="90000"/>
              </a:lnSpc>
            </a:pPr>
            <a:r>
              <a:rPr lang="en-US" dirty="0"/>
              <a:t>how to access Cloud services</a:t>
            </a:r>
            <a:endParaRPr lang="en-US" sz="2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 calcmode="lin" valueType="num">
                                      <p:cBhvr additive="base">
                                        <p:cTn id="7" dur="500" fill="hold"/>
                                        <p:tgtEl>
                                          <p:spTgt spid="241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1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1667">
                                            <p:txEl>
                                              <p:pRg st="1" end="1"/>
                                            </p:txEl>
                                          </p:spTgt>
                                        </p:tgtEl>
                                        <p:attrNameLst>
                                          <p:attrName>style.visibility</p:attrName>
                                        </p:attrNameLst>
                                      </p:cBhvr>
                                      <p:to>
                                        <p:strVal val="visible"/>
                                      </p:to>
                                    </p:set>
                                    <p:anim calcmode="lin" valueType="num">
                                      <p:cBhvr additive="base">
                                        <p:cTn id="13" dur="500" fill="hold"/>
                                        <p:tgtEl>
                                          <p:spTgt spid="241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1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1667">
                                            <p:txEl>
                                              <p:pRg st="2" end="2"/>
                                            </p:txEl>
                                          </p:spTgt>
                                        </p:tgtEl>
                                        <p:attrNameLst>
                                          <p:attrName>style.visibility</p:attrName>
                                        </p:attrNameLst>
                                      </p:cBhvr>
                                      <p:to>
                                        <p:strVal val="visible"/>
                                      </p:to>
                                    </p:set>
                                    <p:anim calcmode="lin" valueType="num">
                                      <p:cBhvr additive="base">
                                        <p:cTn id="19" dur="500" fill="hold"/>
                                        <p:tgtEl>
                                          <p:spTgt spid="2416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1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1667">
                                            <p:txEl>
                                              <p:pRg st="3" end="3"/>
                                            </p:txEl>
                                          </p:spTgt>
                                        </p:tgtEl>
                                        <p:attrNameLst>
                                          <p:attrName>style.visibility</p:attrName>
                                        </p:attrNameLst>
                                      </p:cBhvr>
                                      <p:to>
                                        <p:strVal val="visible"/>
                                      </p:to>
                                    </p:set>
                                    <p:anim calcmode="lin" valueType="num">
                                      <p:cBhvr additive="base">
                                        <p:cTn id="25" dur="500" fill="hold"/>
                                        <p:tgtEl>
                                          <p:spTgt spid="2416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1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1667">
                                            <p:txEl>
                                              <p:pRg st="4" end="4"/>
                                            </p:txEl>
                                          </p:spTgt>
                                        </p:tgtEl>
                                        <p:attrNameLst>
                                          <p:attrName>style.visibility</p:attrName>
                                        </p:attrNameLst>
                                      </p:cBhvr>
                                      <p:to>
                                        <p:strVal val="visible"/>
                                      </p:to>
                                    </p:set>
                                    <p:anim calcmode="lin" valueType="num">
                                      <p:cBhvr additive="base">
                                        <p:cTn id="31" dur="500" fill="hold"/>
                                        <p:tgtEl>
                                          <p:spTgt spid="2416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16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1667">
                                            <p:txEl>
                                              <p:pRg st="5" end="5"/>
                                            </p:txEl>
                                          </p:spTgt>
                                        </p:tgtEl>
                                        <p:attrNameLst>
                                          <p:attrName>style.visibility</p:attrName>
                                        </p:attrNameLst>
                                      </p:cBhvr>
                                      <p:to>
                                        <p:strVal val="visible"/>
                                      </p:to>
                                    </p:set>
                                    <p:anim calcmode="lin" valueType="num">
                                      <p:cBhvr additive="base">
                                        <p:cTn id="37" dur="500" fill="hold"/>
                                        <p:tgtEl>
                                          <p:spTgt spid="2416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16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1667">
                                            <p:txEl>
                                              <p:pRg st="6" end="6"/>
                                            </p:txEl>
                                          </p:spTgt>
                                        </p:tgtEl>
                                        <p:attrNameLst>
                                          <p:attrName>style.visibility</p:attrName>
                                        </p:attrNameLst>
                                      </p:cBhvr>
                                      <p:to>
                                        <p:strVal val="visible"/>
                                      </p:to>
                                    </p:set>
                                    <p:anim calcmode="lin" valueType="num">
                                      <p:cBhvr additive="base">
                                        <p:cTn id="43" dur="500" fill="hold"/>
                                        <p:tgtEl>
                                          <p:spTgt spid="2416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16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p:nvPr/>
        </p:nvGrpSpPr>
        <p:grpSpPr>
          <a:xfrm>
            <a:off x="1143000" y="3440668"/>
            <a:ext cx="6108221" cy="3048000"/>
            <a:chOff x="954640" y="381000"/>
            <a:chExt cx="7274960" cy="4712732"/>
          </a:xfrm>
        </p:grpSpPr>
        <p:grpSp>
          <p:nvGrpSpPr>
            <p:cNvPr id="3" name="Group 1"/>
            <p:cNvGrpSpPr/>
            <p:nvPr/>
          </p:nvGrpSpPr>
          <p:grpSpPr>
            <a:xfrm>
              <a:off x="954640" y="2133600"/>
              <a:ext cx="7274960" cy="2960132"/>
              <a:chOff x="1411840" y="3733800"/>
              <a:chExt cx="7274960" cy="2960132"/>
            </a:xfrm>
          </p:grpSpPr>
          <p:grpSp>
            <p:nvGrpSpPr>
              <p:cNvPr id="4" name="Group 21"/>
              <p:cNvGrpSpPr/>
              <p:nvPr/>
            </p:nvGrpSpPr>
            <p:grpSpPr>
              <a:xfrm>
                <a:off x="4267200" y="3733800"/>
                <a:ext cx="3124200" cy="841248"/>
                <a:chOff x="4267200" y="3733800"/>
                <a:chExt cx="3124200" cy="841248"/>
              </a:xfrm>
            </p:grpSpPr>
            <p:sp>
              <p:nvSpPr>
                <p:cNvPr id="31" name="Flowchart: Summing Junction 30"/>
                <p:cNvSpPr/>
                <p:nvPr/>
              </p:nvSpPr>
              <p:spPr>
                <a:xfrm>
                  <a:off x="4267200" y="3962400"/>
                  <a:ext cx="612648" cy="612648"/>
                </a:xfrm>
                <a:prstGeom prst="flowChartSummingJunc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876800" y="3733800"/>
                  <a:ext cx="2514600" cy="8382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Summing Junction 33"/>
                <p:cNvSpPr/>
                <p:nvPr/>
              </p:nvSpPr>
              <p:spPr>
                <a:xfrm>
                  <a:off x="5334000" y="3886200"/>
                  <a:ext cx="228600" cy="152400"/>
                </a:xfrm>
                <a:prstGeom prst="flowChartSummingJunc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Summing Junction 36"/>
                <p:cNvSpPr/>
                <p:nvPr/>
              </p:nvSpPr>
              <p:spPr>
                <a:xfrm>
                  <a:off x="6019800" y="3810000"/>
                  <a:ext cx="228600" cy="152400"/>
                </a:xfrm>
                <a:prstGeom prst="flowChartSummingJunc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Summing Junction 37"/>
                <p:cNvSpPr/>
                <p:nvPr/>
              </p:nvSpPr>
              <p:spPr>
                <a:xfrm>
                  <a:off x="5867400" y="4419600"/>
                  <a:ext cx="228600" cy="152400"/>
                </a:xfrm>
                <a:prstGeom prst="flowChartSummingJunc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Summing Junction 38"/>
                <p:cNvSpPr/>
                <p:nvPr/>
              </p:nvSpPr>
              <p:spPr>
                <a:xfrm>
                  <a:off x="6858000" y="4114800"/>
                  <a:ext cx="228600" cy="152400"/>
                </a:xfrm>
                <a:prstGeom prst="flowChartSummingJunc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34" idx="6"/>
                </p:cNvCxnSpPr>
                <p:nvPr/>
              </p:nvCxnSpPr>
              <p:spPr>
                <a:xfrm flipV="1">
                  <a:off x="5562600" y="3810000"/>
                  <a:ext cx="457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86400" y="41148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22"/>
              <p:cNvGrpSpPr/>
              <p:nvPr/>
            </p:nvGrpSpPr>
            <p:grpSpPr>
              <a:xfrm flipH="1">
                <a:off x="1411840" y="5162294"/>
                <a:ext cx="3007760" cy="860554"/>
                <a:chOff x="4267200" y="3714494"/>
                <a:chExt cx="3007760" cy="860554"/>
              </a:xfrm>
            </p:grpSpPr>
            <p:sp>
              <p:nvSpPr>
                <p:cNvPr id="20" name="Flowchart: Summing Junction 19"/>
                <p:cNvSpPr/>
                <p:nvPr/>
              </p:nvSpPr>
              <p:spPr>
                <a:xfrm>
                  <a:off x="4267200" y="3962400"/>
                  <a:ext cx="612648" cy="612648"/>
                </a:xfrm>
                <a:prstGeom prst="flowChartSummingJunc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760360" y="3714494"/>
                  <a:ext cx="2514600" cy="838199"/>
                </a:xfrm>
                <a:prstGeom prst="ellipse">
                  <a:avLst/>
                </a:prstGeom>
                <a:solidFill>
                  <a:srgbClr val="B2DE8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006083" y="3962399"/>
                  <a:ext cx="1905000" cy="428288"/>
                </a:xfrm>
                <a:prstGeom prst="rect">
                  <a:avLst/>
                </a:prstGeom>
                <a:noFill/>
              </p:spPr>
              <p:txBody>
                <a:bodyPr wrap="square" rtlCol="0">
                  <a:spAutoFit/>
                </a:bodyPr>
                <a:lstStyle/>
                <a:p>
                  <a:pPr algn="ctr"/>
                  <a:r>
                    <a:rPr lang="en-US" sz="1200" b="1" dirty="0"/>
                    <a:t>Autonomous System</a:t>
                  </a:r>
                </a:p>
              </p:txBody>
            </p:sp>
            <p:sp>
              <p:nvSpPr>
                <p:cNvPr id="23" name="Flowchart: Summing Junction 22"/>
                <p:cNvSpPr/>
                <p:nvPr/>
              </p:nvSpPr>
              <p:spPr>
                <a:xfrm>
                  <a:off x="5334000" y="3886200"/>
                  <a:ext cx="228600" cy="152400"/>
                </a:xfrm>
                <a:prstGeom prst="flowChartSummingJunc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Summing Junction 25"/>
                <p:cNvSpPr/>
                <p:nvPr/>
              </p:nvSpPr>
              <p:spPr>
                <a:xfrm>
                  <a:off x="6019800" y="3810000"/>
                  <a:ext cx="228600" cy="152400"/>
                </a:xfrm>
                <a:prstGeom prst="flowChartSummingJunc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Summing Junction 26"/>
                <p:cNvSpPr/>
                <p:nvPr/>
              </p:nvSpPr>
              <p:spPr>
                <a:xfrm>
                  <a:off x="5867400" y="4419600"/>
                  <a:ext cx="228600" cy="152400"/>
                </a:xfrm>
                <a:prstGeom prst="flowChartSummingJunc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Summing Junction 27"/>
                <p:cNvSpPr/>
                <p:nvPr/>
              </p:nvSpPr>
              <p:spPr>
                <a:xfrm>
                  <a:off x="6858000" y="4114800"/>
                  <a:ext cx="228600" cy="152400"/>
                </a:xfrm>
                <a:prstGeom prst="flowChartSummingJunc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3" idx="6"/>
                </p:cNvCxnSpPr>
                <p:nvPr/>
              </p:nvCxnSpPr>
              <p:spPr>
                <a:xfrm flipV="1">
                  <a:off x="5562600" y="3810000"/>
                  <a:ext cx="457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486400" y="41148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34"/>
              <p:cNvGrpSpPr/>
              <p:nvPr/>
            </p:nvGrpSpPr>
            <p:grpSpPr>
              <a:xfrm>
                <a:off x="4648200" y="5638800"/>
                <a:ext cx="4038600" cy="1055132"/>
                <a:chOff x="4267200" y="3733800"/>
                <a:chExt cx="4038600" cy="1055132"/>
              </a:xfrm>
            </p:grpSpPr>
            <p:sp>
              <p:nvSpPr>
                <p:cNvPr id="9" name="Flowchart: Summing Junction 8"/>
                <p:cNvSpPr/>
                <p:nvPr/>
              </p:nvSpPr>
              <p:spPr>
                <a:xfrm>
                  <a:off x="4267200" y="3962400"/>
                  <a:ext cx="612648" cy="612648"/>
                </a:xfrm>
                <a:prstGeom prst="flowChartSummingJunc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76800" y="3733800"/>
                  <a:ext cx="2819400" cy="8382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Summing Junction 11"/>
                <p:cNvSpPr/>
                <p:nvPr/>
              </p:nvSpPr>
              <p:spPr>
                <a:xfrm>
                  <a:off x="5334000" y="3886200"/>
                  <a:ext cx="228600" cy="152400"/>
                </a:xfrm>
                <a:prstGeom prst="flowChartSummingJunc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010400" y="4419600"/>
                  <a:ext cx="1295400" cy="369332"/>
                </a:xfrm>
                <a:prstGeom prst="rect">
                  <a:avLst/>
                </a:prstGeom>
                <a:noFill/>
              </p:spPr>
              <p:txBody>
                <a:bodyPr wrap="square" rtlCol="0">
                  <a:spAutoFit/>
                </a:bodyPr>
                <a:lstStyle/>
                <a:p>
                  <a:r>
                    <a:rPr lang="en-US" dirty="0"/>
                    <a:t>Host</a:t>
                  </a:r>
                </a:p>
              </p:txBody>
            </p:sp>
            <p:sp>
              <p:nvSpPr>
                <p:cNvPr id="15" name="Flowchart: Summing Junction 14"/>
                <p:cNvSpPr/>
                <p:nvPr/>
              </p:nvSpPr>
              <p:spPr>
                <a:xfrm>
                  <a:off x="6019800" y="3810000"/>
                  <a:ext cx="228600" cy="152400"/>
                </a:xfrm>
                <a:prstGeom prst="flowChartSummingJunc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Summing Junction 15"/>
                <p:cNvSpPr/>
                <p:nvPr/>
              </p:nvSpPr>
              <p:spPr>
                <a:xfrm>
                  <a:off x="5867400" y="4419600"/>
                  <a:ext cx="228600" cy="152400"/>
                </a:xfrm>
                <a:prstGeom prst="flowChartSummingJunc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Summing Junction 16"/>
                <p:cNvSpPr/>
                <p:nvPr/>
              </p:nvSpPr>
              <p:spPr>
                <a:xfrm>
                  <a:off x="6858000" y="4114800"/>
                  <a:ext cx="228600" cy="152400"/>
                </a:xfrm>
                <a:prstGeom prst="flowChartSummingJunc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2" idx="6"/>
                </p:cNvCxnSpPr>
                <p:nvPr/>
              </p:nvCxnSpPr>
              <p:spPr>
                <a:xfrm flipV="1">
                  <a:off x="5562600" y="3810000"/>
                  <a:ext cx="457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486400" y="41148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p:cNvCxnSpPr>
                <a:stCxn id="31" idx="4"/>
                <a:endCxn id="20" idx="1"/>
              </p:cNvCxnSpPr>
              <p:nvPr/>
            </p:nvCxnSpPr>
            <p:spPr>
              <a:xfrm flipH="1">
                <a:off x="4329880" y="4575048"/>
                <a:ext cx="243644" cy="924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9" idx="2"/>
                <a:endCxn id="20" idx="2"/>
              </p:cNvCxnSpPr>
              <p:nvPr/>
            </p:nvCxnSpPr>
            <p:spPr>
              <a:xfrm flipH="1" flipV="1">
                <a:off x="4419600" y="5716524"/>
                <a:ext cx="228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1" idx="5"/>
                <a:endCxn id="9" idx="0"/>
              </p:cNvCxnSpPr>
              <p:nvPr/>
            </p:nvCxnSpPr>
            <p:spPr>
              <a:xfrm>
                <a:off x="4790128" y="4485328"/>
                <a:ext cx="164396" cy="1382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Rectangular Callout 41"/>
            <p:cNvSpPr/>
            <p:nvPr/>
          </p:nvSpPr>
          <p:spPr>
            <a:xfrm>
              <a:off x="1524000" y="2362200"/>
              <a:ext cx="1219200" cy="1066800"/>
            </a:xfrm>
            <a:prstGeom prst="wedgeRect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Interior</a:t>
              </a:r>
            </a:p>
            <a:p>
              <a:pPr algn="ctr"/>
              <a:r>
                <a:rPr lang="en-US" sz="1600" dirty="0">
                  <a:solidFill>
                    <a:schemeClr val="tx1"/>
                  </a:solidFill>
                </a:rPr>
                <a:t> Routing</a:t>
              </a:r>
            </a:p>
            <a:p>
              <a:pPr algn="ctr"/>
              <a:r>
                <a:rPr lang="en-US" sz="1600" dirty="0">
                  <a:solidFill>
                    <a:schemeClr val="tx1"/>
                  </a:solidFill>
                </a:rPr>
                <a:t>Gateway  </a:t>
              </a:r>
            </a:p>
          </p:txBody>
        </p:sp>
        <p:sp>
          <p:nvSpPr>
            <p:cNvPr id="43" name="Rectangular Callout 42"/>
            <p:cNvSpPr/>
            <p:nvPr/>
          </p:nvSpPr>
          <p:spPr>
            <a:xfrm>
              <a:off x="2438400" y="381000"/>
              <a:ext cx="1524000" cy="1066800"/>
            </a:xfrm>
            <a:prstGeom prst="wedgeRectCallout">
              <a:avLst>
                <a:gd name="adj1" fmla="val 47961"/>
                <a:gd name="adj2" fmla="val 136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n>
                    <a:solidFill>
                      <a:schemeClr val="bg1"/>
                    </a:solidFill>
                  </a:ln>
                  <a:solidFill>
                    <a:schemeClr val="tx1"/>
                  </a:solidFill>
                </a:rPr>
                <a:t>Exterior</a:t>
              </a:r>
            </a:p>
            <a:p>
              <a:pPr algn="ctr"/>
              <a:r>
                <a:rPr lang="en-US" sz="1600" b="1" dirty="0">
                  <a:ln>
                    <a:solidFill>
                      <a:schemeClr val="bg1"/>
                    </a:solidFill>
                  </a:ln>
                  <a:solidFill>
                    <a:schemeClr val="tx1"/>
                  </a:solidFill>
                </a:rPr>
                <a:t>Routing</a:t>
              </a:r>
            </a:p>
            <a:p>
              <a:pPr algn="ctr"/>
              <a:r>
                <a:rPr lang="en-US" sz="1600" b="1" dirty="0">
                  <a:ln>
                    <a:solidFill>
                      <a:schemeClr val="bg1"/>
                    </a:solidFill>
                  </a:ln>
                  <a:solidFill>
                    <a:schemeClr val="tx1"/>
                  </a:solidFill>
                </a:rPr>
                <a:t>Gateway </a:t>
              </a:r>
              <a:r>
                <a:rPr lang="en-US" sz="1600" dirty="0">
                  <a:ln>
                    <a:solidFill>
                      <a:schemeClr val="bg1"/>
                    </a:solidFill>
                  </a:ln>
                  <a:solidFill>
                    <a:schemeClr val="tx1"/>
                  </a:solidFill>
                </a:rPr>
                <a:t> </a:t>
              </a:r>
            </a:p>
          </p:txBody>
        </p:sp>
      </p:grpSp>
      <p:sp>
        <p:nvSpPr>
          <p:cNvPr id="44" name="Rectangle 43"/>
          <p:cNvSpPr/>
          <p:nvPr/>
        </p:nvSpPr>
        <p:spPr>
          <a:xfrm>
            <a:off x="659382" y="-36144"/>
            <a:ext cx="6858000" cy="584775"/>
          </a:xfrm>
          <a:prstGeom prst="rect">
            <a:avLst/>
          </a:prstGeom>
        </p:spPr>
        <p:txBody>
          <a:bodyPr wrap="square">
            <a:spAutoFit/>
          </a:bodyPr>
          <a:lstStyle/>
          <a:p>
            <a:pPr algn="ctr"/>
            <a:r>
              <a:rPr lang="en-US" sz="3200" b="1" dirty="0">
                <a:solidFill>
                  <a:srgbClr val="C00000"/>
                </a:solidFill>
              </a:rPr>
              <a:t>Routing protocol classification</a:t>
            </a:r>
          </a:p>
        </p:txBody>
      </p:sp>
      <p:sp>
        <p:nvSpPr>
          <p:cNvPr id="47" name="Line 3"/>
          <p:cNvSpPr>
            <a:spLocks noChangeShapeType="1"/>
          </p:cNvSpPr>
          <p:nvPr/>
        </p:nvSpPr>
        <p:spPr bwMode="auto">
          <a:xfrm>
            <a:off x="1676400" y="2394889"/>
            <a:ext cx="2590800"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13" name="Group 47"/>
          <p:cNvGrpSpPr>
            <a:grpSpLocks/>
          </p:cNvGrpSpPr>
          <p:nvPr/>
        </p:nvGrpSpPr>
        <p:grpSpPr bwMode="auto">
          <a:xfrm>
            <a:off x="1676400" y="1764268"/>
            <a:ext cx="457200" cy="630621"/>
            <a:chOff x="576" y="1776"/>
            <a:chExt cx="288" cy="480"/>
          </a:xfrm>
        </p:grpSpPr>
        <p:grpSp>
          <p:nvGrpSpPr>
            <p:cNvPr id="24" name="Group 5"/>
            <p:cNvGrpSpPr>
              <a:grpSpLocks/>
            </p:cNvGrpSpPr>
            <p:nvPr/>
          </p:nvGrpSpPr>
          <p:grpSpPr bwMode="auto">
            <a:xfrm>
              <a:off x="576" y="1776"/>
              <a:ext cx="288" cy="240"/>
              <a:chOff x="1584" y="2544"/>
              <a:chExt cx="336" cy="336"/>
            </a:xfrm>
          </p:grpSpPr>
          <p:grpSp>
            <p:nvGrpSpPr>
              <p:cNvPr id="25" name="Group 6"/>
              <p:cNvGrpSpPr>
                <a:grpSpLocks/>
              </p:cNvGrpSpPr>
              <p:nvPr/>
            </p:nvGrpSpPr>
            <p:grpSpPr bwMode="auto">
              <a:xfrm>
                <a:off x="1584" y="2544"/>
                <a:ext cx="336" cy="336"/>
                <a:chOff x="1584" y="2544"/>
                <a:chExt cx="336" cy="336"/>
              </a:xfrm>
            </p:grpSpPr>
            <p:sp>
              <p:nvSpPr>
                <p:cNvPr id="66" name="AutoShape 7"/>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67" name="AutoShape 8"/>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65" name="Rectangle 9"/>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63" name="Line 10"/>
            <p:cNvSpPr>
              <a:spLocks noChangeShapeType="1"/>
            </p:cNvSpPr>
            <p:nvPr/>
          </p:nvSpPr>
          <p:spPr bwMode="auto">
            <a:xfrm>
              <a:off x="720" y="2016"/>
              <a:ext cx="0" cy="24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33" name="Group 11"/>
          <p:cNvGrpSpPr>
            <a:grpSpLocks/>
          </p:cNvGrpSpPr>
          <p:nvPr/>
        </p:nvGrpSpPr>
        <p:grpSpPr bwMode="auto">
          <a:xfrm>
            <a:off x="2438400" y="1764268"/>
            <a:ext cx="457200" cy="315311"/>
            <a:chOff x="1584" y="2544"/>
            <a:chExt cx="336" cy="336"/>
          </a:xfrm>
        </p:grpSpPr>
        <p:grpSp>
          <p:nvGrpSpPr>
            <p:cNvPr id="35" name="Group 12"/>
            <p:cNvGrpSpPr>
              <a:grpSpLocks/>
            </p:cNvGrpSpPr>
            <p:nvPr/>
          </p:nvGrpSpPr>
          <p:grpSpPr bwMode="auto">
            <a:xfrm>
              <a:off x="1584" y="2544"/>
              <a:ext cx="336" cy="336"/>
              <a:chOff x="1584" y="2544"/>
              <a:chExt cx="336" cy="336"/>
            </a:xfrm>
          </p:grpSpPr>
          <p:sp>
            <p:nvSpPr>
              <p:cNvPr id="60" name="AutoShape 13"/>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61" name="AutoShape 14"/>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59" name="Rectangle 15"/>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50" name="Line 16"/>
          <p:cNvSpPr>
            <a:spLocks noChangeShapeType="1"/>
          </p:cNvSpPr>
          <p:nvPr/>
        </p:nvSpPr>
        <p:spPr bwMode="auto">
          <a:xfrm>
            <a:off x="2667000" y="2079579"/>
            <a:ext cx="0" cy="315311"/>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36" name="Group 17"/>
          <p:cNvGrpSpPr>
            <a:grpSpLocks/>
          </p:cNvGrpSpPr>
          <p:nvPr/>
        </p:nvGrpSpPr>
        <p:grpSpPr bwMode="auto">
          <a:xfrm>
            <a:off x="3124200" y="1764268"/>
            <a:ext cx="457200" cy="315311"/>
            <a:chOff x="1584" y="2544"/>
            <a:chExt cx="336" cy="336"/>
          </a:xfrm>
        </p:grpSpPr>
        <p:grpSp>
          <p:nvGrpSpPr>
            <p:cNvPr id="45" name="Group 18"/>
            <p:cNvGrpSpPr>
              <a:grpSpLocks/>
            </p:cNvGrpSpPr>
            <p:nvPr/>
          </p:nvGrpSpPr>
          <p:grpSpPr bwMode="auto">
            <a:xfrm>
              <a:off x="1584" y="2544"/>
              <a:ext cx="336" cy="336"/>
              <a:chOff x="1584" y="2544"/>
              <a:chExt cx="336" cy="336"/>
            </a:xfrm>
          </p:grpSpPr>
          <p:sp>
            <p:nvSpPr>
              <p:cNvPr id="56" name="AutoShape 19"/>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57" name="AutoShape 20"/>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55" name="Rectangle 21"/>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52" name="Line 22"/>
          <p:cNvSpPr>
            <a:spLocks noChangeShapeType="1"/>
          </p:cNvSpPr>
          <p:nvPr/>
        </p:nvSpPr>
        <p:spPr bwMode="auto">
          <a:xfrm>
            <a:off x="3352800" y="2079579"/>
            <a:ext cx="0" cy="3153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0" name="TextBox 89"/>
          <p:cNvSpPr txBox="1"/>
          <p:nvPr/>
        </p:nvSpPr>
        <p:spPr>
          <a:xfrm>
            <a:off x="152400" y="1002268"/>
            <a:ext cx="4495800" cy="369332"/>
          </a:xfrm>
          <a:prstGeom prst="rect">
            <a:avLst/>
          </a:prstGeom>
          <a:noFill/>
        </p:spPr>
        <p:txBody>
          <a:bodyPr wrap="square" rtlCol="0">
            <a:spAutoFit/>
          </a:bodyPr>
          <a:lstStyle/>
          <a:p>
            <a:r>
              <a:rPr lang="en-US" dirty="0"/>
              <a:t>a) LAN: No routing needed </a:t>
            </a:r>
          </a:p>
        </p:txBody>
      </p:sp>
      <p:sp>
        <p:nvSpPr>
          <p:cNvPr id="91" name="TextBox 90"/>
          <p:cNvSpPr txBox="1"/>
          <p:nvPr/>
        </p:nvSpPr>
        <p:spPr>
          <a:xfrm>
            <a:off x="152400" y="2678668"/>
            <a:ext cx="7543800" cy="369332"/>
          </a:xfrm>
          <a:prstGeom prst="rect">
            <a:avLst/>
          </a:prstGeom>
          <a:noFill/>
        </p:spPr>
        <p:txBody>
          <a:bodyPr wrap="square" rtlCol="0">
            <a:spAutoFit/>
          </a:bodyPr>
          <a:lstStyle/>
          <a:p>
            <a:r>
              <a:rPr lang="en-US" dirty="0"/>
              <a:t>b)  Routing within and among the Autonomous systems</a:t>
            </a:r>
          </a:p>
        </p:txBody>
      </p:sp>
      <p:grpSp>
        <p:nvGrpSpPr>
          <p:cNvPr id="46" name="Group 17"/>
          <p:cNvGrpSpPr>
            <a:grpSpLocks/>
          </p:cNvGrpSpPr>
          <p:nvPr/>
        </p:nvGrpSpPr>
        <p:grpSpPr bwMode="auto">
          <a:xfrm>
            <a:off x="6096000" y="4583668"/>
            <a:ext cx="457200" cy="315311"/>
            <a:chOff x="1584" y="2544"/>
            <a:chExt cx="336" cy="336"/>
          </a:xfrm>
        </p:grpSpPr>
        <p:grpSp>
          <p:nvGrpSpPr>
            <p:cNvPr id="48" name="Group 18"/>
            <p:cNvGrpSpPr>
              <a:grpSpLocks/>
            </p:cNvGrpSpPr>
            <p:nvPr/>
          </p:nvGrpSpPr>
          <p:grpSpPr bwMode="auto">
            <a:xfrm>
              <a:off x="1584" y="2544"/>
              <a:ext cx="336" cy="336"/>
              <a:chOff x="1584" y="2544"/>
              <a:chExt cx="336" cy="336"/>
            </a:xfrm>
          </p:grpSpPr>
          <p:sp>
            <p:nvSpPr>
              <p:cNvPr id="95" name="AutoShape 19"/>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96" name="AutoShape 20"/>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94" name="Rectangle 21"/>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grpSp>
        <p:nvGrpSpPr>
          <p:cNvPr id="49" name="Group 17"/>
          <p:cNvGrpSpPr>
            <a:grpSpLocks/>
          </p:cNvGrpSpPr>
          <p:nvPr/>
        </p:nvGrpSpPr>
        <p:grpSpPr bwMode="auto">
          <a:xfrm>
            <a:off x="6629400" y="5879068"/>
            <a:ext cx="457200" cy="315311"/>
            <a:chOff x="1584" y="2544"/>
            <a:chExt cx="336" cy="336"/>
          </a:xfrm>
        </p:grpSpPr>
        <p:grpSp>
          <p:nvGrpSpPr>
            <p:cNvPr id="51" name="Group 18"/>
            <p:cNvGrpSpPr>
              <a:grpSpLocks/>
            </p:cNvGrpSpPr>
            <p:nvPr/>
          </p:nvGrpSpPr>
          <p:grpSpPr bwMode="auto">
            <a:xfrm>
              <a:off x="1584" y="2544"/>
              <a:ext cx="336" cy="336"/>
              <a:chOff x="1584" y="2544"/>
              <a:chExt cx="336" cy="336"/>
            </a:xfrm>
          </p:grpSpPr>
          <p:sp>
            <p:nvSpPr>
              <p:cNvPr id="100" name="AutoShape 19"/>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101" name="AutoShape 20"/>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99" name="Rectangle 21"/>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grpSp>
        <p:nvGrpSpPr>
          <p:cNvPr id="53" name="Group 17"/>
          <p:cNvGrpSpPr>
            <a:grpSpLocks/>
          </p:cNvGrpSpPr>
          <p:nvPr/>
        </p:nvGrpSpPr>
        <p:grpSpPr bwMode="auto">
          <a:xfrm>
            <a:off x="533400" y="5498068"/>
            <a:ext cx="457200" cy="315311"/>
            <a:chOff x="1584" y="2544"/>
            <a:chExt cx="336" cy="336"/>
          </a:xfrm>
        </p:grpSpPr>
        <p:grpSp>
          <p:nvGrpSpPr>
            <p:cNvPr id="54" name="Group 18"/>
            <p:cNvGrpSpPr>
              <a:grpSpLocks/>
            </p:cNvGrpSpPr>
            <p:nvPr/>
          </p:nvGrpSpPr>
          <p:grpSpPr bwMode="auto">
            <a:xfrm>
              <a:off x="1584" y="2544"/>
              <a:ext cx="336" cy="336"/>
              <a:chOff x="1584" y="2544"/>
              <a:chExt cx="336" cy="336"/>
            </a:xfrm>
          </p:grpSpPr>
          <p:sp>
            <p:nvSpPr>
              <p:cNvPr id="105" name="AutoShape 19"/>
              <p:cNvSpPr>
                <a:spLocks noChangeArrowheads="1"/>
              </p:cNvSpPr>
              <p:nvPr/>
            </p:nvSpPr>
            <p:spPr bwMode="auto">
              <a:xfrm flipH="1">
                <a:off x="1584" y="2758"/>
                <a:ext cx="336" cy="122"/>
              </a:xfrm>
              <a:prstGeom prst="cube">
                <a:avLst>
                  <a:gd name="adj" fmla="val 68282"/>
                </a:avLst>
              </a:prstGeom>
              <a:solidFill>
                <a:srgbClr val="FFFFFF"/>
              </a:solidFill>
              <a:ln w="12700">
                <a:solidFill>
                  <a:srgbClr val="3366FF"/>
                </a:solidFill>
                <a:miter lim="800000"/>
                <a:headEnd/>
                <a:tailEnd/>
              </a:ln>
              <a:effectLst/>
            </p:spPr>
            <p:txBody>
              <a:bodyPr wrap="none" anchor="ctr"/>
              <a:lstStyle/>
              <a:p>
                <a:endParaRPr lang="en-US"/>
              </a:p>
            </p:txBody>
          </p:sp>
          <p:sp>
            <p:nvSpPr>
              <p:cNvPr id="106" name="AutoShape 20"/>
              <p:cNvSpPr>
                <a:spLocks noChangeArrowheads="1"/>
              </p:cNvSpPr>
              <p:nvPr/>
            </p:nvSpPr>
            <p:spPr bwMode="auto">
              <a:xfrm flipH="1">
                <a:off x="1594" y="2544"/>
                <a:ext cx="321" cy="263"/>
              </a:xfrm>
              <a:prstGeom prst="cube">
                <a:avLst>
                  <a:gd name="adj" fmla="val 24713"/>
                </a:avLst>
              </a:prstGeom>
              <a:solidFill>
                <a:srgbClr val="FFFFFF"/>
              </a:solidFill>
              <a:ln w="12700">
                <a:solidFill>
                  <a:srgbClr val="3366FF"/>
                </a:solidFill>
                <a:miter lim="800000"/>
                <a:headEnd/>
                <a:tailEnd/>
              </a:ln>
              <a:effectLst/>
            </p:spPr>
            <p:txBody>
              <a:bodyPr wrap="none" anchor="ctr"/>
              <a:lstStyle/>
              <a:p>
                <a:endParaRPr lang="en-US"/>
              </a:p>
            </p:txBody>
          </p:sp>
        </p:grpSp>
        <p:sp>
          <p:nvSpPr>
            <p:cNvPr id="104" name="Rectangle 21"/>
            <p:cNvSpPr>
              <a:spLocks noChangeArrowheads="1"/>
            </p:cNvSpPr>
            <p:nvPr/>
          </p:nvSpPr>
          <p:spPr bwMode="auto">
            <a:xfrm>
              <a:off x="1682" y="2637"/>
              <a:ext cx="211" cy="147"/>
            </a:xfrm>
            <a:prstGeom prst="rect">
              <a:avLst/>
            </a:prstGeom>
            <a:gradFill rotWithShape="0">
              <a:gsLst>
                <a:gs pos="0">
                  <a:srgbClr val="FFFFFF">
                    <a:gamma/>
                    <a:shade val="49804"/>
                    <a:invGamma/>
                  </a:srgbClr>
                </a:gs>
                <a:gs pos="100000">
                  <a:srgbClr val="FFFFFF"/>
                </a:gs>
              </a:gsLst>
              <a:lin ang="2700000" scaled="1"/>
            </a:gradFill>
            <a:ln w="12700">
              <a:solidFill>
                <a:schemeClr val="tx1"/>
              </a:solidFill>
              <a:miter lim="800000"/>
              <a:headEnd/>
              <a:tailEnd/>
            </a:ln>
            <a:effectLst/>
          </p:spPr>
          <p:txBody>
            <a:bodyPr wrap="none" anchor="ctr"/>
            <a:lstStyle/>
            <a:p>
              <a:endParaRPr lang="en-US"/>
            </a:p>
          </p:txBody>
        </p:sp>
      </p:grpSp>
      <p:sp>
        <p:nvSpPr>
          <p:cNvPr id="107" name="TextBox 106"/>
          <p:cNvSpPr txBox="1"/>
          <p:nvPr/>
        </p:nvSpPr>
        <p:spPr>
          <a:xfrm flipH="1">
            <a:off x="4191000" y="4736068"/>
            <a:ext cx="1599481" cy="276999"/>
          </a:xfrm>
          <a:prstGeom prst="rect">
            <a:avLst/>
          </a:prstGeom>
          <a:noFill/>
        </p:spPr>
        <p:txBody>
          <a:bodyPr wrap="square" rtlCol="0">
            <a:spAutoFit/>
          </a:bodyPr>
          <a:lstStyle/>
          <a:p>
            <a:pPr algn="ctr"/>
            <a:r>
              <a:rPr lang="en-US" sz="1200" b="1" dirty="0"/>
              <a:t>Autonomous System</a:t>
            </a:r>
          </a:p>
        </p:txBody>
      </p:sp>
      <p:sp>
        <p:nvSpPr>
          <p:cNvPr id="108" name="TextBox 107"/>
          <p:cNvSpPr txBox="1"/>
          <p:nvPr/>
        </p:nvSpPr>
        <p:spPr>
          <a:xfrm flipH="1">
            <a:off x="4495800" y="5955268"/>
            <a:ext cx="1599481" cy="276999"/>
          </a:xfrm>
          <a:prstGeom prst="rect">
            <a:avLst/>
          </a:prstGeom>
          <a:noFill/>
        </p:spPr>
        <p:txBody>
          <a:bodyPr wrap="square" rtlCol="0">
            <a:spAutoFit/>
          </a:bodyPr>
          <a:lstStyle/>
          <a:p>
            <a:pPr algn="ctr"/>
            <a:r>
              <a:rPr lang="en-US" sz="1200" b="1" dirty="0"/>
              <a:t>Autonomous System</a:t>
            </a:r>
          </a:p>
        </p:txBody>
      </p:sp>
    </p:spTree>
    <p:extLst>
      <p:ext uri="{BB962C8B-B14F-4D97-AF65-F5344CB8AC3E}">
        <p14:creationId xmlns:p14="http://schemas.microsoft.com/office/powerpoint/2010/main" val="3867045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algn="ctr"/>
            <a:r>
              <a:rPr lang="en-US" dirty="0"/>
              <a:t>Internet Architectural Principles (RFC1958)</a:t>
            </a:r>
          </a:p>
        </p:txBody>
      </p:sp>
      <p:sp>
        <p:nvSpPr>
          <p:cNvPr id="257027" name="Rectangle 3"/>
          <p:cNvSpPr>
            <a:spLocks noGrp="1" noChangeArrowheads="1"/>
          </p:cNvSpPr>
          <p:nvPr>
            <p:ph type="body" idx="1"/>
          </p:nvPr>
        </p:nvSpPr>
        <p:spPr/>
        <p:txBody>
          <a:bodyPr>
            <a:normAutofit lnSpcReduction="10000"/>
          </a:bodyPr>
          <a:lstStyle/>
          <a:p>
            <a:r>
              <a:rPr lang="en-US" sz="2800" dirty="0"/>
              <a:t>Emphasize intelligence at the edges, distributed processing, dynamic (versus static) solutions, and modularity</a:t>
            </a:r>
          </a:p>
          <a:p>
            <a:r>
              <a:rPr lang="en-US" sz="2800" dirty="0"/>
              <a:t>Support accommodation of multiple network types</a:t>
            </a:r>
          </a:p>
          <a:p>
            <a:r>
              <a:rPr lang="en-US" sz="2800" dirty="0"/>
              <a:t>Are not a religion (RFC 1958 is </a:t>
            </a:r>
            <a:r>
              <a:rPr lang="en-US" sz="2800" i="1" dirty="0"/>
              <a:t>informational</a:t>
            </a:r>
            <a:r>
              <a:rPr lang="en-US" sz="2800" dirty="0"/>
              <a:t>)</a:t>
            </a:r>
          </a:p>
          <a:p>
            <a:r>
              <a:rPr lang="en-US" sz="2800" dirty="0"/>
              <a:t>Are inherently hostile to the needs of Internet-wide IP telephony or other applications not envisioned as the Internet ones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7026"/>
                                        </p:tgtEl>
                                        <p:attrNameLst>
                                          <p:attrName>style.visibility</p:attrName>
                                        </p:attrNameLst>
                                      </p:cBhvr>
                                      <p:to>
                                        <p:strVal val="visible"/>
                                      </p:to>
                                    </p:set>
                                    <p:anim calcmode="lin" valueType="num">
                                      <p:cBhvr additive="base">
                                        <p:cTn id="7" dur="500" fill="hold"/>
                                        <p:tgtEl>
                                          <p:spTgt spid="257026"/>
                                        </p:tgtEl>
                                        <p:attrNameLst>
                                          <p:attrName>ppt_x</p:attrName>
                                        </p:attrNameLst>
                                      </p:cBhvr>
                                      <p:tavLst>
                                        <p:tav tm="0">
                                          <p:val>
                                            <p:strVal val="0-#ppt_w/2"/>
                                          </p:val>
                                        </p:tav>
                                        <p:tav tm="100000">
                                          <p:val>
                                            <p:strVal val="#ppt_x"/>
                                          </p:val>
                                        </p:tav>
                                      </p:tavLst>
                                    </p:anim>
                                    <p:anim calcmode="lin" valueType="num">
                                      <p:cBhvr additive="base">
                                        <p:cTn id="8" dur="500" fill="hold"/>
                                        <p:tgtEl>
                                          <p:spTgt spid="2570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5702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5702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5702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570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autoUpdateAnimBg="0"/>
      <p:bldP spid="25702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dirty="0"/>
              <a:t>Routing in the Internet</a:t>
            </a:r>
          </a:p>
        </p:txBody>
      </p:sp>
      <p:sp>
        <p:nvSpPr>
          <p:cNvPr id="258051" name="Rectangle 3"/>
          <p:cNvSpPr>
            <a:spLocks noGrp="1" noChangeArrowheads="1"/>
          </p:cNvSpPr>
          <p:nvPr>
            <p:ph type="body" idx="1"/>
          </p:nvPr>
        </p:nvSpPr>
        <p:spPr/>
        <p:txBody>
          <a:bodyPr/>
          <a:lstStyle/>
          <a:p>
            <a:pPr>
              <a:lnSpc>
                <a:spcPct val="90000"/>
              </a:lnSpc>
            </a:pPr>
            <a:r>
              <a:rPr lang="en-US" sz="2400" dirty="0"/>
              <a:t>Network is a graph: routers (vertices) and links connecting routers (edges)</a:t>
            </a:r>
          </a:p>
          <a:p>
            <a:pPr>
              <a:lnSpc>
                <a:spcPct val="90000"/>
              </a:lnSpc>
            </a:pPr>
            <a:r>
              <a:rPr lang="en-US" sz="2400" dirty="0"/>
              <a:t>Links are assigned </a:t>
            </a:r>
            <a:r>
              <a:rPr lang="en-US" sz="2400" dirty="0">
                <a:solidFill>
                  <a:srgbClr val="00B0F0"/>
                </a:solidFill>
              </a:rPr>
              <a:t>weights</a:t>
            </a:r>
            <a:r>
              <a:rPr lang="en-US" sz="2400" dirty="0"/>
              <a:t> according to a </a:t>
            </a:r>
            <a:r>
              <a:rPr lang="en-US" sz="2400" dirty="0">
                <a:solidFill>
                  <a:srgbClr val="00B0F0"/>
                </a:solidFill>
              </a:rPr>
              <a:t>metric</a:t>
            </a:r>
          </a:p>
          <a:p>
            <a:pPr>
              <a:lnSpc>
                <a:spcPct val="90000"/>
              </a:lnSpc>
            </a:pPr>
            <a:r>
              <a:rPr lang="en-US" sz="2400" dirty="0"/>
              <a:t>With Open Shortest Path First (OSPF) (RFC 2328), routers exchange the information on all links, compute shortest paths and construct forwarding tables with the next hop for each destination. OSPF is typically used within an Autonomous System (AS)</a:t>
            </a:r>
          </a:p>
          <a:p>
            <a:pPr>
              <a:lnSpc>
                <a:spcPct val="90000"/>
              </a:lnSpc>
            </a:pPr>
            <a:r>
              <a:rPr lang="en-US" sz="2400" dirty="0"/>
              <a:t>With the </a:t>
            </a:r>
            <a:r>
              <a:rPr lang="en-US" sz="2400" dirty="0">
                <a:solidFill>
                  <a:srgbClr val="00B0F0"/>
                </a:solidFill>
              </a:rPr>
              <a:t>Border Gateway Protocol </a:t>
            </a:r>
            <a:r>
              <a:rPr lang="en-US" sz="2400" dirty="0"/>
              <a:t>(BGP) (RFC 1772), ASs are effectively the vertices of the routing graph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 calcmode="lin" valueType="num">
                                      <p:cBhvr additive="base">
                                        <p:cTn id="7" dur="500" fill="hold"/>
                                        <p:tgtEl>
                                          <p:spTgt spid="258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8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8051">
                                            <p:txEl>
                                              <p:pRg st="1" end="1"/>
                                            </p:txEl>
                                          </p:spTgt>
                                        </p:tgtEl>
                                        <p:attrNameLst>
                                          <p:attrName>style.visibility</p:attrName>
                                        </p:attrNameLst>
                                      </p:cBhvr>
                                      <p:to>
                                        <p:strVal val="visible"/>
                                      </p:to>
                                    </p:set>
                                    <p:anim calcmode="lin" valueType="num">
                                      <p:cBhvr additive="base">
                                        <p:cTn id="13" dur="500" fill="hold"/>
                                        <p:tgtEl>
                                          <p:spTgt spid="2580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8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8051">
                                            <p:txEl>
                                              <p:pRg st="2" end="2"/>
                                            </p:txEl>
                                          </p:spTgt>
                                        </p:tgtEl>
                                        <p:attrNameLst>
                                          <p:attrName>style.visibility</p:attrName>
                                        </p:attrNameLst>
                                      </p:cBhvr>
                                      <p:to>
                                        <p:strVal val="visible"/>
                                      </p:to>
                                    </p:set>
                                    <p:anim calcmode="lin" valueType="num">
                                      <p:cBhvr additive="base">
                                        <p:cTn id="19" dur="500" fill="hold"/>
                                        <p:tgtEl>
                                          <p:spTgt spid="2580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80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8051">
                                            <p:txEl>
                                              <p:pRg st="3" end="3"/>
                                            </p:txEl>
                                          </p:spTgt>
                                        </p:tgtEl>
                                        <p:attrNameLst>
                                          <p:attrName>style.visibility</p:attrName>
                                        </p:attrNameLst>
                                      </p:cBhvr>
                                      <p:to>
                                        <p:strVal val="visible"/>
                                      </p:to>
                                    </p:set>
                                    <p:anim calcmode="lin" valueType="num">
                                      <p:cBhvr additive="base">
                                        <p:cTn id="25" dur="500" fill="hold"/>
                                        <p:tgtEl>
                                          <p:spTgt spid="2580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80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1"/>
          </p:nvPr>
        </p:nvSpPr>
        <p:spPr/>
        <p:txBody>
          <a:bodyPr/>
          <a:lstStyle/>
          <a:p>
            <a:r>
              <a:rPr lang="en-US"/>
              <a:t>Slide </a:t>
            </a:r>
            <a:fld id="{C2A1F2E2-2D31-4230-A699-D8AC233CA5F0}" type="slidenum">
              <a:rPr lang="en-US"/>
              <a:pPr/>
              <a:t>33</a:t>
            </a:fld>
            <a:endParaRPr lang="en-US"/>
          </a:p>
        </p:txBody>
      </p:sp>
      <p:sp>
        <p:nvSpPr>
          <p:cNvPr id="259074" name="Oval 2"/>
          <p:cNvSpPr>
            <a:spLocks noChangeArrowheads="1"/>
          </p:cNvSpPr>
          <p:nvPr/>
        </p:nvSpPr>
        <p:spPr bwMode="auto">
          <a:xfrm>
            <a:off x="5943600" y="1600200"/>
            <a:ext cx="2819400" cy="2133600"/>
          </a:xfrm>
          <a:prstGeom prst="ellipse">
            <a:avLst/>
          </a:prstGeom>
          <a:solidFill>
            <a:schemeClr val="bg1"/>
          </a:solidFill>
          <a:ln w="12700">
            <a:solidFill>
              <a:schemeClr val="tx1"/>
            </a:solidFill>
            <a:round/>
            <a:headEnd type="none" w="sm" len="sm"/>
            <a:tailEnd type="none" w="sm" len="sm"/>
          </a:ln>
          <a:effectLst/>
        </p:spPr>
        <p:txBody>
          <a:bodyPr wrap="none" anchor="ctr"/>
          <a:lstStyle/>
          <a:p>
            <a:endParaRPr lang="en-US"/>
          </a:p>
        </p:txBody>
      </p:sp>
      <p:sp>
        <p:nvSpPr>
          <p:cNvPr id="259075" name="Oval 3"/>
          <p:cNvSpPr>
            <a:spLocks noChangeArrowheads="1"/>
          </p:cNvSpPr>
          <p:nvPr/>
        </p:nvSpPr>
        <p:spPr bwMode="auto">
          <a:xfrm>
            <a:off x="3810000" y="4114800"/>
            <a:ext cx="2590800" cy="1905000"/>
          </a:xfrm>
          <a:prstGeom prst="ellipse">
            <a:avLst/>
          </a:prstGeom>
          <a:solidFill>
            <a:schemeClr val="bg1"/>
          </a:solidFill>
          <a:ln w="12700">
            <a:solidFill>
              <a:schemeClr val="tx1"/>
            </a:solidFill>
            <a:round/>
            <a:headEnd type="none" w="sm" len="sm"/>
            <a:tailEnd type="none" w="sm" len="sm"/>
          </a:ln>
          <a:effectLst/>
        </p:spPr>
        <p:txBody>
          <a:bodyPr wrap="none" anchor="ctr"/>
          <a:lstStyle/>
          <a:p>
            <a:endParaRPr lang="en-US"/>
          </a:p>
        </p:txBody>
      </p:sp>
      <p:sp>
        <p:nvSpPr>
          <p:cNvPr id="259076" name="Oval 4"/>
          <p:cNvSpPr>
            <a:spLocks noChangeArrowheads="1"/>
          </p:cNvSpPr>
          <p:nvPr/>
        </p:nvSpPr>
        <p:spPr bwMode="auto">
          <a:xfrm>
            <a:off x="990600" y="1676400"/>
            <a:ext cx="2667000" cy="2667000"/>
          </a:xfrm>
          <a:prstGeom prst="ellipse">
            <a:avLst/>
          </a:prstGeom>
          <a:solidFill>
            <a:schemeClr val="bg1"/>
          </a:solidFill>
          <a:ln w="12700">
            <a:solidFill>
              <a:schemeClr val="tx1"/>
            </a:solidFill>
            <a:round/>
            <a:headEnd type="none" w="sm" len="sm"/>
            <a:tailEnd type="none" w="sm" len="sm"/>
          </a:ln>
          <a:effectLst/>
        </p:spPr>
        <p:txBody>
          <a:bodyPr wrap="none" anchor="ctr"/>
          <a:lstStyle/>
          <a:p>
            <a:endParaRPr lang="en-US"/>
          </a:p>
        </p:txBody>
      </p:sp>
      <p:sp>
        <p:nvSpPr>
          <p:cNvPr id="259077" name="Rectangle 5"/>
          <p:cNvSpPr>
            <a:spLocks noGrp="1" noChangeArrowheads="1"/>
          </p:cNvSpPr>
          <p:nvPr>
            <p:ph type="title"/>
          </p:nvPr>
        </p:nvSpPr>
        <p:spPr/>
        <p:txBody>
          <a:bodyPr/>
          <a:lstStyle/>
          <a:p>
            <a:r>
              <a:rPr lang="en-US"/>
              <a:t>Autonomous Systems</a:t>
            </a:r>
          </a:p>
        </p:txBody>
      </p:sp>
      <p:sp>
        <p:nvSpPr>
          <p:cNvPr id="259078" name="AutoShape 6"/>
          <p:cNvSpPr>
            <a:spLocks noChangeArrowheads="1"/>
          </p:cNvSpPr>
          <p:nvPr/>
        </p:nvSpPr>
        <p:spPr bwMode="auto">
          <a:xfrm>
            <a:off x="1676400" y="2286000"/>
            <a:ext cx="304800" cy="304800"/>
          </a:xfrm>
          <a:prstGeom prst="hexagon">
            <a:avLst>
              <a:gd name="adj" fmla="val 25000"/>
              <a:gd name="vf" fmla="val 11547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9079" name="AutoShape 7"/>
          <p:cNvSpPr>
            <a:spLocks noChangeArrowheads="1"/>
          </p:cNvSpPr>
          <p:nvPr/>
        </p:nvSpPr>
        <p:spPr bwMode="auto">
          <a:xfrm>
            <a:off x="2286000" y="2286000"/>
            <a:ext cx="304800" cy="304800"/>
          </a:xfrm>
          <a:prstGeom prst="hexagon">
            <a:avLst>
              <a:gd name="adj" fmla="val 25000"/>
              <a:gd name="vf" fmla="val 11547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9080" name="AutoShape 8"/>
          <p:cNvSpPr>
            <a:spLocks noChangeArrowheads="1"/>
          </p:cNvSpPr>
          <p:nvPr/>
        </p:nvSpPr>
        <p:spPr bwMode="auto">
          <a:xfrm>
            <a:off x="1752600" y="2971800"/>
            <a:ext cx="304800" cy="304800"/>
          </a:xfrm>
          <a:prstGeom prst="hexagon">
            <a:avLst>
              <a:gd name="adj" fmla="val 25000"/>
              <a:gd name="vf" fmla="val 11547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9081" name="AutoShape 9"/>
          <p:cNvSpPr>
            <a:spLocks noChangeArrowheads="1"/>
          </p:cNvSpPr>
          <p:nvPr/>
        </p:nvSpPr>
        <p:spPr bwMode="auto">
          <a:xfrm>
            <a:off x="2133600" y="2743200"/>
            <a:ext cx="304800" cy="304800"/>
          </a:xfrm>
          <a:prstGeom prst="hexagon">
            <a:avLst>
              <a:gd name="adj" fmla="val 25000"/>
              <a:gd name="vf" fmla="val 11547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9082" name="AutoShape 10"/>
          <p:cNvSpPr>
            <a:spLocks noChangeArrowheads="1"/>
          </p:cNvSpPr>
          <p:nvPr/>
        </p:nvSpPr>
        <p:spPr bwMode="auto">
          <a:xfrm>
            <a:off x="2895600" y="2971800"/>
            <a:ext cx="304800" cy="304800"/>
          </a:xfrm>
          <a:prstGeom prst="hexagon">
            <a:avLst>
              <a:gd name="adj" fmla="val 25000"/>
              <a:gd name="vf" fmla="val 115470"/>
            </a:avLst>
          </a:prstGeom>
          <a:solidFill>
            <a:schemeClr val="tx2"/>
          </a:solidFill>
          <a:ln w="12700">
            <a:solidFill>
              <a:schemeClr val="tx1"/>
            </a:solidFill>
            <a:miter lim="800000"/>
            <a:headEnd type="none" w="sm" len="sm"/>
            <a:tailEnd type="none" w="sm" len="sm"/>
          </a:ln>
          <a:effectLst/>
        </p:spPr>
        <p:txBody>
          <a:bodyPr wrap="none" anchor="ctr"/>
          <a:lstStyle/>
          <a:p>
            <a:endParaRPr lang="en-US"/>
          </a:p>
        </p:txBody>
      </p:sp>
      <p:sp>
        <p:nvSpPr>
          <p:cNvPr id="259083" name="Line 11"/>
          <p:cNvSpPr>
            <a:spLocks noChangeShapeType="1"/>
          </p:cNvSpPr>
          <p:nvPr/>
        </p:nvSpPr>
        <p:spPr bwMode="auto">
          <a:xfrm>
            <a:off x="1828800" y="2590800"/>
            <a:ext cx="0" cy="381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084" name="Line 12"/>
          <p:cNvSpPr>
            <a:spLocks noChangeShapeType="1"/>
          </p:cNvSpPr>
          <p:nvPr/>
        </p:nvSpPr>
        <p:spPr bwMode="auto">
          <a:xfrm>
            <a:off x="1905000" y="2514600"/>
            <a:ext cx="228600" cy="304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085" name="Line 13"/>
          <p:cNvSpPr>
            <a:spLocks noChangeShapeType="1"/>
          </p:cNvSpPr>
          <p:nvPr/>
        </p:nvSpPr>
        <p:spPr bwMode="auto">
          <a:xfrm>
            <a:off x="1981200" y="2438400"/>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086" name="Line 14"/>
          <p:cNvSpPr>
            <a:spLocks noChangeShapeType="1"/>
          </p:cNvSpPr>
          <p:nvPr/>
        </p:nvSpPr>
        <p:spPr bwMode="auto">
          <a:xfrm flipH="1">
            <a:off x="2362200" y="2590800"/>
            <a:ext cx="76200" cy="152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087" name="Line 15"/>
          <p:cNvSpPr>
            <a:spLocks noChangeShapeType="1"/>
          </p:cNvSpPr>
          <p:nvPr/>
        </p:nvSpPr>
        <p:spPr bwMode="auto">
          <a:xfrm>
            <a:off x="2514600" y="2514600"/>
            <a:ext cx="457200" cy="4572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088" name="Line 16"/>
          <p:cNvSpPr>
            <a:spLocks noChangeShapeType="1"/>
          </p:cNvSpPr>
          <p:nvPr/>
        </p:nvSpPr>
        <p:spPr bwMode="auto">
          <a:xfrm>
            <a:off x="2057400" y="3200400"/>
            <a:ext cx="8382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089" name="Line 17"/>
          <p:cNvSpPr>
            <a:spLocks noChangeShapeType="1"/>
          </p:cNvSpPr>
          <p:nvPr/>
        </p:nvSpPr>
        <p:spPr bwMode="auto">
          <a:xfrm>
            <a:off x="2438400" y="2895600"/>
            <a:ext cx="533400" cy="152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090" name="AutoShape 18"/>
          <p:cNvSpPr>
            <a:spLocks noChangeArrowheads="1"/>
          </p:cNvSpPr>
          <p:nvPr/>
        </p:nvSpPr>
        <p:spPr bwMode="auto">
          <a:xfrm>
            <a:off x="7010400" y="1981200"/>
            <a:ext cx="304800" cy="304800"/>
          </a:xfrm>
          <a:prstGeom prst="hexagon">
            <a:avLst>
              <a:gd name="adj" fmla="val 25000"/>
              <a:gd name="vf" fmla="val 11547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9091" name="AutoShape 19"/>
          <p:cNvSpPr>
            <a:spLocks noChangeArrowheads="1"/>
          </p:cNvSpPr>
          <p:nvPr/>
        </p:nvSpPr>
        <p:spPr bwMode="auto">
          <a:xfrm>
            <a:off x="7391400" y="2514600"/>
            <a:ext cx="304800" cy="304800"/>
          </a:xfrm>
          <a:prstGeom prst="hexagon">
            <a:avLst>
              <a:gd name="adj" fmla="val 25000"/>
              <a:gd name="vf" fmla="val 11547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9092" name="AutoShape 20"/>
          <p:cNvSpPr>
            <a:spLocks noChangeArrowheads="1"/>
          </p:cNvSpPr>
          <p:nvPr/>
        </p:nvSpPr>
        <p:spPr bwMode="auto">
          <a:xfrm>
            <a:off x="6553200" y="2362200"/>
            <a:ext cx="304800" cy="304800"/>
          </a:xfrm>
          <a:prstGeom prst="hexagon">
            <a:avLst>
              <a:gd name="adj" fmla="val 25000"/>
              <a:gd name="vf" fmla="val 115470"/>
            </a:avLst>
          </a:prstGeom>
          <a:solidFill>
            <a:schemeClr val="tx2"/>
          </a:solidFill>
          <a:ln w="12700">
            <a:solidFill>
              <a:schemeClr val="tx1"/>
            </a:solidFill>
            <a:miter lim="800000"/>
            <a:headEnd type="none" w="sm" len="sm"/>
            <a:tailEnd type="none" w="sm" len="sm"/>
          </a:ln>
          <a:effectLst/>
        </p:spPr>
        <p:txBody>
          <a:bodyPr wrap="none" anchor="ctr"/>
          <a:lstStyle/>
          <a:p>
            <a:endParaRPr lang="en-US"/>
          </a:p>
        </p:txBody>
      </p:sp>
      <p:sp>
        <p:nvSpPr>
          <p:cNvPr id="259093" name="AutoShape 21"/>
          <p:cNvSpPr>
            <a:spLocks noChangeArrowheads="1"/>
          </p:cNvSpPr>
          <p:nvPr/>
        </p:nvSpPr>
        <p:spPr bwMode="auto">
          <a:xfrm>
            <a:off x="7391400" y="2057400"/>
            <a:ext cx="304800" cy="304800"/>
          </a:xfrm>
          <a:prstGeom prst="hexagon">
            <a:avLst>
              <a:gd name="adj" fmla="val 25000"/>
              <a:gd name="vf" fmla="val 11547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9094" name="Line 22"/>
          <p:cNvSpPr>
            <a:spLocks noChangeShapeType="1"/>
          </p:cNvSpPr>
          <p:nvPr/>
        </p:nvSpPr>
        <p:spPr bwMode="auto">
          <a:xfrm>
            <a:off x="7315200" y="2209800"/>
            <a:ext cx="762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095" name="Line 23"/>
          <p:cNvSpPr>
            <a:spLocks noChangeShapeType="1"/>
          </p:cNvSpPr>
          <p:nvPr/>
        </p:nvSpPr>
        <p:spPr bwMode="auto">
          <a:xfrm>
            <a:off x="6858000" y="2590800"/>
            <a:ext cx="533400" cy="762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096" name="Line 24"/>
          <p:cNvSpPr>
            <a:spLocks noChangeShapeType="1"/>
          </p:cNvSpPr>
          <p:nvPr/>
        </p:nvSpPr>
        <p:spPr bwMode="auto">
          <a:xfrm>
            <a:off x="7239000" y="2286000"/>
            <a:ext cx="228600" cy="2286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097" name="Line 25"/>
          <p:cNvSpPr>
            <a:spLocks noChangeShapeType="1"/>
          </p:cNvSpPr>
          <p:nvPr/>
        </p:nvSpPr>
        <p:spPr bwMode="auto">
          <a:xfrm flipH="1">
            <a:off x="6858000" y="2362200"/>
            <a:ext cx="609600" cy="762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098" name="AutoShape 26"/>
          <p:cNvSpPr>
            <a:spLocks noChangeArrowheads="1"/>
          </p:cNvSpPr>
          <p:nvPr/>
        </p:nvSpPr>
        <p:spPr bwMode="auto">
          <a:xfrm>
            <a:off x="4495800" y="4800600"/>
            <a:ext cx="304800" cy="304800"/>
          </a:xfrm>
          <a:prstGeom prst="hexagon">
            <a:avLst>
              <a:gd name="adj" fmla="val 25000"/>
              <a:gd name="vf" fmla="val 11547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9099" name="AutoShape 27"/>
          <p:cNvSpPr>
            <a:spLocks noChangeArrowheads="1"/>
          </p:cNvSpPr>
          <p:nvPr/>
        </p:nvSpPr>
        <p:spPr bwMode="auto">
          <a:xfrm>
            <a:off x="5029200" y="4495800"/>
            <a:ext cx="304800" cy="304800"/>
          </a:xfrm>
          <a:prstGeom prst="hexagon">
            <a:avLst>
              <a:gd name="adj" fmla="val 25000"/>
              <a:gd name="vf" fmla="val 115470"/>
            </a:avLst>
          </a:prstGeom>
          <a:solidFill>
            <a:schemeClr val="tx2"/>
          </a:solidFill>
          <a:ln w="12700">
            <a:solidFill>
              <a:schemeClr val="tx1"/>
            </a:solidFill>
            <a:miter lim="800000"/>
            <a:headEnd type="none" w="sm" len="sm"/>
            <a:tailEnd type="none" w="sm" len="sm"/>
          </a:ln>
          <a:effectLst/>
        </p:spPr>
        <p:txBody>
          <a:bodyPr wrap="none" anchor="ctr"/>
          <a:lstStyle/>
          <a:p>
            <a:endParaRPr lang="en-US"/>
          </a:p>
        </p:txBody>
      </p:sp>
      <p:sp>
        <p:nvSpPr>
          <p:cNvPr id="259100" name="AutoShape 28"/>
          <p:cNvSpPr>
            <a:spLocks noChangeArrowheads="1"/>
          </p:cNvSpPr>
          <p:nvPr/>
        </p:nvSpPr>
        <p:spPr bwMode="auto">
          <a:xfrm>
            <a:off x="5334000" y="4724400"/>
            <a:ext cx="304800" cy="304800"/>
          </a:xfrm>
          <a:prstGeom prst="hexagon">
            <a:avLst>
              <a:gd name="adj" fmla="val 25000"/>
              <a:gd name="vf" fmla="val 11547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9101" name="AutoShape 29"/>
          <p:cNvSpPr>
            <a:spLocks noChangeArrowheads="1"/>
          </p:cNvSpPr>
          <p:nvPr/>
        </p:nvSpPr>
        <p:spPr bwMode="auto">
          <a:xfrm>
            <a:off x="5105400" y="5105400"/>
            <a:ext cx="304800" cy="304800"/>
          </a:xfrm>
          <a:prstGeom prst="hexagon">
            <a:avLst>
              <a:gd name="adj" fmla="val 25000"/>
              <a:gd name="vf" fmla="val 11547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59102" name="Line 30"/>
          <p:cNvSpPr>
            <a:spLocks noChangeShapeType="1"/>
          </p:cNvSpPr>
          <p:nvPr/>
        </p:nvSpPr>
        <p:spPr bwMode="auto">
          <a:xfrm>
            <a:off x="4724400" y="5029200"/>
            <a:ext cx="381000" cy="152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103" name="Line 31"/>
          <p:cNvSpPr>
            <a:spLocks noChangeShapeType="1"/>
          </p:cNvSpPr>
          <p:nvPr/>
        </p:nvSpPr>
        <p:spPr bwMode="auto">
          <a:xfrm flipH="1">
            <a:off x="4800600" y="4800600"/>
            <a:ext cx="304800" cy="2286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104" name="Line 32"/>
          <p:cNvSpPr>
            <a:spLocks noChangeShapeType="1"/>
          </p:cNvSpPr>
          <p:nvPr/>
        </p:nvSpPr>
        <p:spPr bwMode="auto">
          <a:xfrm>
            <a:off x="5257800" y="4876800"/>
            <a:ext cx="76200" cy="762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105" name="Line 33"/>
          <p:cNvSpPr>
            <a:spLocks noChangeShapeType="1"/>
          </p:cNvSpPr>
          <p:nvPr/>
        </p:nvSpPr>
        <p:spPr bwMode="auto">
          <a:xfrm>
            <a:off x="5181600" y="4800600"/>
            <a:ext cx="76200" cy="304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106" name="Line 34"/>
          <p:cNvSpPr>
            <a:spLocks noChangeShapeType="1"/>
          </p:cNvSpPr>
          <p:nvPr/>
        </p:nvSpPr>
        <p:spPr bwMode="auto">
          <a:xfrm flipH="1">
            <a:off x="5334000" y="5029200"/>
            <a:ext cx="228600" cy="152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107" name="Line 35"/>
          <p:cNvSpPr>
            <a:spLocks noChangeShapeType="1"/>
          </p:cNvSpPr>
          <p:nvPr/>
        </p:nvSpPr>
        <p:spPr bwMode="auto">
          <a:xfrm flipH="1">
            <a:off x="6781800" y="2133600"/>
            <a:ext cx="228600" cy="2286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59108" name="Text Box 36"/>
          <p:cNvSpPr txBox="1">
            <a:spLocks noChangeArrowheads="1"/>
          </p:cNvSpPr>
          <p:nvPr/>
        </p:nvSpPr>
        <p:spPr bwMode="auto">
          <a:xfrm>
            <a:off x="4267200" y="2438400"/>
            <a:ext cx="1524000" cy="822325"/>
          </a:xfrm>
          <a:prstGeom prst="rect">
            <a:avLst/>
          </a:prstGeom>
          <a:noFill/>
          <a:ln w="12700">
            <a:noFill/>
            <a:miter lim="800000"/>
            <a:headEnd type="none" w="sm" len="sm"/>
            <a:tailEnd type="none" w="sm" len="sm"/>
          </a:ln>
          <a:effectLst/>
        </p:spPr>
        <p:txBody>
          <a:bodyPr>
            <a:spAutoFit/>
          </a:bodyPr>
          <a:lstStyle/>
          <a:p>
            <a:pPr eaLnBrk="0" hangingPunct="0"/>
            <a:r>
              <a:rPr lang="en-US">
                <a:latin typeface="Arial" pitchFamily="34" charset="0"/>
              </a:rPr>
              <a:t>Boundary</a:t>
            </a:r>
          </a:p>
          <a:p>
            <a:pPr eaLnBrk="0" hangingPunct="0"/>
            <a:r>
              <a:rPr lang="en-US">
                <a:latin typeface="Arial" pitchFamily="34" charset="0"/>
              </a:rPr>
              <a:t>Routers</a:t>
            </a:r>
          </a:p>
        </p:txBody>
      </p:sp>
      <p:sp>
        <p:nvSpPr>
          <p:cNvPr id="259109" name="Line 37"/>
          <p:cNvSpPr>
            <a:spLocks noChangeShapeType="1"/>
          </p:cNvSpPr>
          <p:nvPr/>
        </p:nvSpPr>
        <p:spPr bwMode="auto">
          <a:xfrm flipH="1">
            <a:off x="3276600" y="3124200"/>
            <a:ext cx="990600" cy="76200"/>
          </a:xfrm>
          <a:prstGeom prst="line">
            <a:avLst/>
          </a:prstGeom>
          <a:noFill/>
          <a:ln w="12700">
            <a:solidFill>
              <a:schemeClr val="folHlink"/>
            </a:solidFill>
            <a:round/>
            <a:headEnd type="none" w="sm" len="sm"/>
            <a:tailEnd type="triangle" w="med" len="med"/>
          </a:ln>
          <a:effectLst/>
        </p:spPr>
        <p:txBody>
          <a:bodyPr wrap="none" anchor="ctr"/>
          <a:lstStyle/>
          <a:p>
            <a:endParaRPr lang="en-US"/>
          </a:p>
        </p:txBody>
      </p:sp>
      <p:sp>
        <p:nvSpPr>
          <p:cNvPr id="259110" name="Line 38"/>
          <p:cNvSpPr>
            <a:spLocks noChangeShapeType="1"/>
          </p:cNvSpPr>
          <p:nvPr/>
        </p:nvSpPr>
        <p:spPr bwMode="auto">
          <a:xfrm>
            <a:off x="5105400" y="3124200"/>
            <a:ext cx="76200" cy="1295400"/>
          </a:xfrm>
          <a:prstGeom prst="line">
            <a:avLst/>
          </a:prstGeom>
          <a:noFill/>
          <a:ln w="12700">
            <a:solidFill>
              <a:schemeClr val="folHlink"/>
            </a:solidFill>
            <a:round/>
            <a:headEnd type="none" w="sm" len="sm"/>
            <a:tailEnd type="triangle" w="med" len="med"/>
          </a:ln>
          <a:effectLst/>
        </p:spPr>
        <p:txBody>
          <a:bodyPr wrap="none" anchor="ctr"/>
          <a:lstStyle/>
          <a:p>
            <a:endParaRPr lang="en-US"/>
          </a:p>
        </p:txBody>
      </p:sp>
      <p:sp>
        <p:nvSpPr>
          <p:cNvPr id="259111" name="Line 39"/>
          <p:cNvSpPr>
            <a:spLocks noChangeShapeType="1"/>
          </p:cNvSpPr>
          <p:nvPr/>
        </p:nvSpPr>
        <p:spPr bwMode="auto">
          <a:xfrm flipV="1">
            <a:off x="5486400" y="2590800"/>
            <a:ext cx="990600" cy="304800"/>
          </a:xfrm>
          <a:prstGeom prst="line">
            <a:avLst/>
          </a:prstGeom>
          <a:noFill/>
          <a:ln w="12700">
            <a:solidFill>
              <a:schemeClr val="folHlink"/>
            </a:solidFill>
            <a:round/>
            <a:headEnd type="none" w="sm" len="sm"/>
            <a:tailEnd type="triangle" w="med" len="med"/>
          </a:ln>
          <a:effectLst/>
        </p:spPr>
        <p:txBody>
          <a:bodyPr wrap="none" anchor="ctr"/>
          <a:lstStyle/>
          <a:p>
            <a:endParaRPr lang="en-US"/>
          </a:p>
        </p:txBody>
      </p:sp>
      <p:sp>
        <p:nvSpPr>
          <p:cNvPr id="259112" name="Text Box 40"/>
          <p:cNvSpPr txBox="1">
            <a:spLocks noChangeArrowheads="1"/>
          </p:cNvSpPr>
          <p:nvPr/>
        </p:nvSpPr>
        <p:spPr bwMode="auto">
          <a:xfrm>
            <a:off x="1660525" y="3544888"/>
            <a:ext cx="590550" cy="457200"/>
          </a:xfrm>
          <a:prstGeom prst="rect">
            <a:avLst/>
          </a:prstGeom>
          <a:noFill/>
          <a:ln w="12700">
            <a:noFill/>
            <a:miter lim="800000"/>
            <a:headEnd type="none" w="sm" len="sm"/>
            <a:tailEnd type="none" w="sm" len="sm"/>
          </a:ln>
          <a:effectLst/>
        </p:spPr>
        <p:txBody>
          <a:bodyPr wrap="none">
            <a:spAutoFit/>
          </a:bodyPr>
          <a:lstStyle/>
          <a:p>
            <a:pPr eaLnBrk="0" hangingPunct="0"/>
            <a:r>
              <a:rPr lang="en-US">
                <a:latin typeface="Arial" pitchFamily="34" charset="0"/>
              </a:rPr>
              <a:t>AS</a:t>
            </a:r>
          </a:p>
        </p:txBody>
      </p:sp>
      <p:sp>
        <p:nvSpPr>
          <p:cNvPr id="259113" name="Text Box 41"/>
          <p:cNvSpPr txBox="1">
            <a:spLocks noChangeArrowheads="1"/>
          </p:cNvSpPr>
          <p:nvPr/>
        </p:nvSpPr>
        <p:spPr bwMode="auto">
          <a:xfrm>
            <a:off x="3962400" y="5180013"/>
            <a:ext cx="590550" cy="457200"/>
          </a:xfrm>
          <a:prstGeom prst="rect">
            <a:avLst/>
          </a:prstGeom>
          <a:noFill/>
          <a:ln w="12700">
            <a:noFill/>
            <a:miter lim="800000"/>
            <a:headEnd type="none" w="sm" len="sm"/>
            <a:tailEnd type="none" w="sm" len="sm"/>
          </a:ln>
          <a:effectLst/>
        </p:spPr>
        <p:txBody>
          <a:bodyPr wrap="none">
            <a:spAutoFit/>
          </a:bodyPr>
          <a:lstStyle/>
          <a:p>
            <a:pPr eaLnBrk="0" hangingPunct="0"/>
            <a:r>
              <a:rPr lang="en-US">
                <a:latin typeface="Arial" pitchFamily="34" charset="0"/>
              </a:rPr>
              <a:t>AS</a:t>
            </a:r>
          </a:p>
        </p:txBody>
      </p:sp>
      <p:sp>
        <p:nvSpPr>
          <p:cNvPr id="259114" name="Text Box 42"/>
          <p:cNvSpPr txBox="1">
            <a:spLocks noChangeArrowheads="1"/>
          </p:cNvSpPr>
          <p:nvPr/>
        </p:nvSpPr>
        <p:spPr bwMode="auto">
          <a:xfrm>
            <a:off x="7162800" y="2970213"/>
            <a:ext cx="590550" cy="457200"/>
          </a:xfrm>
          <a:prstGeom prst="rect">
            <a:avLst/>
          </a:prstGeom>
          <a:noFill/>
          <a:ln w="12700">
            <a:noFill/>
            <a:miter lim="800000"/>
            <a:headEnd type="none" w="sm" len="sm"/>
            <a:tailEnd type="none" w="sm" len="sm"/>
          </a:ln>
          <a:effectLst/>
        </p:spPr>
        <p:txBody>
          <a:bodyPr wrap="none">
            <a:spAutoFit/>
          </a:bodyPr>
          <a:lstStyle/>
          <a:p>
            <a:pPr eaLnBrk="0" hangingPunct="0"/>
            <a:r>
              <a:rPr lang="en-US">
                <a:latin typeface="Arial" pitchFamily="34" charset="0"/>
              </a:rPr>
              <a:t>AS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3" descr="D:\Documents and Settings\faynberg\Local Settings\Temporary Internet Files\Content.IE5\K1MFG56V\MC900433921[1].png"/>
          <p:cNvPicPr>
            <a:picLocks noChangeAspect="1" noChangeArrowheads="1"/>
          </p:cNvPicPr>
          <p:nvPr/>
        </p:nvPicPr>
        <p:blipFill>
          <a:blip r:embed="rId3" cstate="print"/>
          <a:srcRect/>
          <a:stretch>
            <a:fillRect/>
          </a:stretch>
        </p:blipFill>
        <p:spPr bwMode="auto">
          <a:xfrm>
            <a:off x="2133600" y="849868"/>
            <a:ext cx="8077200" cy="4953000"/>
          </a:xfrm>
          <a:prstGeom prst="rect">
            <a:avLst/>
          </a:prstGeom>
          <a:noFill/>
        </p:spPr>
      </p:pic>
      <p:grpSp>
        <p:nvGrpSpPr>
          <p:cNvPr id="2" name="Group 3"/>
          <p:cNvGrpSpPr>
            <a:grpSpLocks/>
          </p:cNvGrpSpPr>
          <p:nvPr/>
        </p:nvGrpSpPr>
        <p:grpSpPr bwMode="auto">
          <a:xfrm>
            <a:off x="609600" y="2602468"/>
            <a:ext cx="8077202" cy="2286000"/>
            <a:chOff x="432" y="1728"/>
            <a:chExt cx="5088" cy="1440"/>
          </a:xfrm>
          <a:noFill/>
        </p:grpSpPr>
        <p:sp>
          <p:nvSpPr>
            <p:cNvPr id="33" name="Rectangle 4"/>
            <p:cNvSpPr>
              <a:spLocks noChangeArrowheads="1"/>
            </p:cNvSpPr>
            <p:nvPr/>
          </p:nvSpPr>
          <p:spPr bwMode="auto">
            <a:xfrm>
              <a:off x="432" y="1776"/>
              <a:ext cx="5088" cy="1392"/>
            </a:xfrm>
            <a:prstGeom prst="rect">
              <a:avLst/>
            </a:prstGeom>
            <a:grpFill/>
            <a:ln w="12700">
              <a:solidFill>
                <a:schemeClr val="tx1">
                  <a:lumMod val="65000"/>
                  <a:lumOff val="35000"/>
                </a:schemeClr>
              </a:solidFill>
              <a:miter lim="800000"/>
              <a:headEnd type="none" w="sm" len="sm"/>
              <a:tailEnd type="none" w="sm" len="sm"/>
            </a:ln>
            <a:effectLst/>
          </p:spPr>
          <p:txBody>
            <a:bodyPr wrap="none" anchor="ctr"/>
            <a:lstStyle/>
            <a:p>
              <a:endParaRPr lang="en-US"/>
            </a:p>
          </p:txBody>
        </p:sp>
        <p:grpSp>
          <p:nvGrpSpPr>
            <p:cNvPr id="3" name="Group 5"/>
            <p:cNvGrpSpPr>
              <a:grpSpLocks/>
            </p:cNvGrpSpPr>
            <p:nvPr/>
          </p:nvGrpSpPr>
          <p:grpSpPr bwMode="auto">
            <a:xfrm>
              <a:off x="577" y="1824"/>
              <a:ext cx="895" cy="1260"/>
              <a:chOff x="1681" y="1728"/>
              <a:chExt cx="895" cy="1260"/>
            </a:xfrm>
            <a:grpFill/>
          </p:grpSpPr>
          <p:sp>
            <p:nvSpPr>
              <p:cNvPr id="43" name="Text Box 6"/>
              <p:cNvSpPr txBox="1">
                <a:spLocks noChangeArrowheads="1"/>
              </p:cNvSpPr>
              <p:nvPr/>
            </p:nvSpPr>
            <p:spPr bwMode="auto">
              <a:xfrm>
                <a:off x="1703" y="2736"/>
                <a:ext cx="769" cy="252"/>
              </a:xfrm>
              <a:prstGeom prst="rect">
                <a:avLst/>
              </a:prstGeom>
              <a:grpFill/>
              <a:ln w="12700">
                <a:noFill/>
                <a:miter lim="800000"/>
                <a:headEnd type="none" w="sm" len="sm"/>
                <a:tailEnd type="none" w="sm" len="sm"/>
              </a:ln>
              <a:effectLst/>
            </p:spPr>
            <p:txBody>
              <a:bodyPr wrap="none">
                <a:spAutoFit/>
              </a:bodyPr>
              <a:lstStyle/>
              <a:p>
                <a:pPr algn="ctr">
                  <a:spcBef>
                    <a:spcPct val="50000"/>
                  </a:spcBef>
                </a:pPr>
                <a:r>
                  <a:rPr lang="en-US" sz="2000" dirty="0">
                    <a:latin typeface="Bookman Old Style" pitchFamily="18" charset="0"/>
                  </a:rPr>
                  <a:t>Physical</a:t>
                </a:r>
              </a:p>
            </p:txBody>
          </p:sp>
          <p:sp>
            <p:nvSpPr>
              <p:cNvPr id="44" name="Text Box 7"/>
              <p:cNvSpPr txBox="1">
                <a:spLocks noChangeArrowheads="1"/>
              </p:cNvSpPr>
              <p:nvPr/>
            </p:nvSpPr>
            <p:spPr bwMode="auto">
              <a:xfrm>
                <a:off x="1728" y="2400"/>
                <a:ext cx="720" cy="250"/>
              </a:xfrm>
              <a:prstGeom prst="rect">
                <a:avLst/>
              </a:prstGeom>
              <a:grpFill/>
              <a:ln w="12700">
                <a:noFill/>
                <a:miter lim="800000"/>
                <a:headEnd type="none" w="sm" len="sm"/>
                <a:tailEnd type="none" w="sm" len="sm"/>
              </a:ln>
              <a:effectLst/>
            </p:spPr>
            <p:txBody>
              <a:bodyPr wrap="square">
                <a:spAutoFit/>
              </a:bodyPr>
              <a:lstStyle/>
              <a:p>
                <a:pPr algn="ctr">
                  <a:spcBef>
                    <a:spcPct val="50000"/>
                  </a:spcBef>
                </a:pPr>
                <a:r>
                  <a:rPr lang="en-US" sz="2000" dirty="0">
                    <a:latin typeface="Bookman Old Style" pitchFamily="18" charset="0"/>
                  </a:rPr>
                  <a:t>Link</a:t>
                </a:r>
              </a:p>
            </p:txBody>
          </p:sp>
          <p:sp>
            <p:nvSpPr>
              <p:cNvPr id="45" name="Text Box 8"/>
              <p:cNvSpPr txBox="1">
                <a:spLocks noChangeArrowheads="1"/>
              </p:cNvSpPr>
              <p:nvPr/>
            </p:nvSpPr>
            <p:spPr bwMode="auto">
              <a:xfrm>
                <a:off x="1698" y="2064"/>
                <a:ext cx="769" cy="252"/>
              </a:xfrm>
              <a:prstGeom prst="rect">
                <a:avLst/>
              </a:prstGeom>
              <a:grpFill/>
              <a:ln w="12700">
                <a:noFill/>
                <a:miter lim="800000"/>
                <a:headEnd type="none" w="sm" len="sm"/>
                <a:tailEnd type="none" w="sm" len="sm"/>
              </a:ln>
              <a:effectLst/>
            </p:spPr>
            <p:txBody>
              <a:bodyPr wrap="none">
                <a:spAutoFit/>
              </a:bodyPr>
              <a:lstStyle/>
              <a:p>
                <a:pPr algn="ctr">
                  <a:spcBef>
                    <a:spcPct val="50000"/>
                  </a:spcBef>
                </a:pPr>
                <a:r>
                  <a:rPr lang="en-US" sz="2000" dirty="0">
                    <a:latin typeface="Bookman Old Style" pitchFamily="18" charset="0"/>
                  </a:rPr>
                  <a:t>Network</a:t>
                </a:r>
              </a:p>
            </p:txBody>
          </p:sp>
          <p:sp>
            <p:nvSpPr>
              <p:cNvPr id="46" name="Text Box 9"/>
              <p:cNvSpPr txBox="1">
                <a:spLocks noChangeArrowheads="1"/>
              </p:cNvSpPr>
              <p:nvPr/>
            </p:nvSpPr>
            <p:spPr bwMode="auto">
              <a:xfrm>
                <a:off x="1681" y="1728"/>
                <a:ext cx="895" cy="252"/>
              </a:xfrm>
              <a:prstGeom prst="rect">
                <a:avLst/>
              </a:prstGeom>
              <a:grpFill/>
              <a:ln w="12700">
                <a:noFill/>
                <a:miter lim="800000"/>
                <a:headEnd type="none" w="sm" len="sm"/>
                <a:tailEnd type="none" w="sm" len="sm"/>
              </a:ln>
              <a:effectLst/>
            </p:spPr>
            <p:txBody>
              <a:bodyPr wrap="none">
                <a:spAutoFit/>
              </a:bodyPr>
              <a:lstStyle/>
              <a:p>
                <a:pPr algn="ctr">
                  <a:spcBef>
                    <a:spcPct val="50000"/>
                  </a:spcBef>
                </a:pPr>
                <a:r>
                  <a:rPr lang="en-US" sz="2000" dirty="0">
                    <a:latin typeface="Bookman Old Style" pitchFamily="18" charset="0"/>
                  </a:rPr>
                  <a:t>Transport</a:t>
                </a:r>
              </a:p>
            </p:txBody>
          </p:sp>
        </p:grpSp>
        <p:sp>
          <p:nvSpPr>
            <p:cNvPr id="35" name="Text Box 10"/>
            <p:cNvSpPr txBox="1">
              <a:spLocks noChangeArrowheads="1"/>
            </p:cNvSpPr>
            <p:nvPr/>
          </p:nvSpPr>
          <p:spPr bwMode="auto">
            <a:xfrm>
              <a:off x="1680" y="2832"/>
              <a:ext cx="3696" cy="213"/>
            </a:xfrm>
            <a:prstGeom prst="rect">
              <a:avLst/>
            </a:prstGeom>
            <a:grpFill/>
            <a:ln w="12700">
              <a:noFill/>
              <a:miter lim="800000"/>
              <a:headEnd type="none" w="sm" len="sm"/>
              <a:tailEnd type="none" w="sm" len="sm"/>
            </a:ln>
            <a:effectLst/>
          </p:spPr>
          <p:txBody>
            <a:bodyPr wrap="square">
              <a:spAutoFit/>
            </a:bodyPr>
            <a:lstStyle/>
            <a:p>
              <a:pPr algn="ctr" eaLnBrk="0" hangingPunct="0"/>
              <a:r>
                <a:rPr lang="en-US" sz="1600" dirty="0">
                  <a:latin typeface="Arial" pitchFamily="34" charset="0"/>
                </a:rPr>
                <a:t>Optical, Ethernet, Wireless, twisted pair…</a:t>
              </a:r>
            </a:p>
          </p:txBody>
        </p:sp>
        <p:sp>
          <p:nvSpPr>
            <p:cNvPr id="36" name="Text Box 11"/>
            <p:cNvSpPr txBox="1">
              <a:spLocks noChangeArrowheads="1"/>
            </p:cNvSpPr>
            <p:nvPr/>
          </p:nvSpPr>
          <p:spPr bwMode="auto">
            <a:xfrm>
              <a:off x="1680" y="2496"/>
              <a:ext cx="3792" cy="233"/>
            </a:xfrm>
            <a:prstGeom prst="rect">
              <a:avLst/>
            </a:prstGeom>
            <a:grpFill/>
            <a:ln w="12700">
              <a:noFill/>
              <a:miter lim="800000"/>
              <a:headEnd type="none" w="sm" len="sm"/>
              <a:tailEnd type="none" w="sm" len="sm"/>
            </a:ln>
            <a:effectLst/>
          </p:spPr>
          <p:txBody>
            <a:bodyPr wrap="square">
              <a:spAutoFit/>
            </a:bodyPr>
            <a:lstStyle/>
            <a:p>
              <a:pPr algn="ctr" eaLnBrk="0" hangingPunct="0"/>
              <a:r>
                <a:rPr lang="en-US" sz="1600" dirty="0">
                  <a:latin typeface="Arial" pitchFamily="34" charset="0"/>
                </a:rPr>
                <a:t>PPP, HDLC, SDLC, LAN LLC, AALs</a:t>
              </a:r>
              <a:r>
                <a:rPr lang="en-US" dirty="0">
                  <a:latin typeface="Arial" pitchFamily="34" charset="0"/>
                </a:rPr>
                <a:t>…</a:t>
              </a:r>
            </a:p>
          </p:txBody>
        </p:sp>
        <p:sp>
          <p:nvSpPr>
            <p:cNvPr id="37" name="Text Box 12"/>
            <p:cNvSpPr txBox="1">
              <a:spLocks noChangeArrowheads="1"/>
            </p:cNvSpPr>
            <p:nvPr/>
          </p:nvSpPr>
          <p:spPr bwMode="auto">
            <a:xfrm>
              <a:off x="1728" y="2160"/>
              <a:ext cx="3648" cy="291"/>
            </a:xfrm>
            <a:prstGeom prst="rect">
              <a:avLst/>
            </a:prstGeom>
            <a:grpFill/>
            <a:ln w="12700">
              <a:noFill/>
              <a:miter lim="800000"/>
              <a:headEnd type="none" w="sm" len="sm"/>
              <a:tailEnd type="none" w="sm" len="sm"/>
            </a:ln>
            <a:effectLst/>
          </p:spPr>
          <p:txBody>
            <a:bodyPr wrap="square">
              <a:spAutoFit/>
            </a:bodyPr>
            <a:lstStyle/>
            <a:p>
              <a:pPr algn="ctr" eaLnBrk="0" hangingPunct="0"/>
              <a:r>
                <a:rPr lang="en-US" sz="2400" dirty="0">
                  <a:latin typeface="Arial" pitchFamily="34" charset="0"/>
                </a:rPr>
                <a:t>IP </a:t>
              </a:r>
            </a:p>
          </p:txBody>
        </p:sp>
        <p:sp>
          <p:nvSpPr>
            <p:cNvPr id="38" name="Text Box 13"/>
            <p:cNvSpPr txBox="1">
              <a:spLocks noChangeArrowheads="1"/>
            </p:cNvSpPr>
            <p:nvPr/>
          </p:nvSpPr>
          <p:spPr bwMode="auto">
            <a:xfrm>
              <a:off x="1536" y="1728"/>
              <a:ext cx="3984" cy="446"/>
            </a:xfrm>
            <a:prstGeom prst="rect">
              <a:avLst/>
            </a:prstGeom>
            <a:grpFill/>
            <a:ln w="12700">
              <a:noFill/>
              <a:miter lim="800000"/>
              <a:headEnd type="none" w="sm" len="sm"/>
              <a:tailEnd type="none" w="sm" len="sm"/>
            </a:ln>
            <a:effectLst/>
          </p:spPr>
          <p:txBody>
            <a:bodyPr wrap="square">
              <a:spAutoFit/>
            </a:bodyPr>
            <a:lstStyle/>
            <a:p>
              <a:pPr algn="ctr" eaLnBrk="0" hangingPunct="0"/>
              <a:r>
                <a:rPr lang="en-US" sz="2000" dirty="0">
                  <a:latin typeface="Arial" pitchFamily="34" charset="0"/>
                </a:rPr>
                <a:t>UDP, TCP</a:t>
              </a:r>
            </a:p>
            <a:p>
              <a:pPr algn="ctr" eaLnBrk="0" hangingPunct="0"/>
              <a:r>
                <a:rPr lang="en-US" sz="2000" dirty="0">
                  <a:latin typeface="Arial" pitchFamily="34" charset="0"/>
                </a:rPr>
                <a:t> SCTP</a:t>
              </a:r>
            </a:p>
          </p:txBody>
        </p:sp>
        <p:sp>
          <p:nvSpPr>
            <p:cNvPr id="39" name="Line 14"/>
            <p:cNvSpPr>
              <a:spLocks noChangeShapeType="1"/>
            </p:cNvSpPr>
            <p:nvPr/>
          </p:nvSpPr>
          <p:spPr bwMode="auto">
            <a:xfrm>
              <a:off x="432" y="2112"/>
              <a:ext cx="5088" cy="0"/>
            </a:xfrm>
            <a:prstGeom prst="line">
              <a:avLst/>
            </a:prstGeom>
            <a:grpFill/>
            <a:ln w="12700">
              <a:solidFill>
                <a:schemeClr val="tx1">
                  <a:lumMod val="65000"/>
                  <a:lumOff val="35000"/>
                </a:schemeClr>
              </a:solidFill>
              <a:round/>
              <a:headEnd type="none" w="sm" len="sm"/>
              <a:tailEnd type="none" w="sm" len="sm"/>
            </a:ln>
            <a:effectLst/>
          </p:spPr>
          <p:txBody>
            <a:bodyPr wrap="none" anchor="ctr"/>
            <a:lstStyle/>
            <a:p>
              <a:endParaRPr lang="en-US"/>
            </a:p>
          </p:txBody>
        </p:sp>
        <p:sp>
          <p:nvSpPr>
            <p:cNvPr id="40" name="Line 15"/>
            <p:cNvSpPr>
              <a:spLocks noChangeShapeType="1"/>
            </p:cNvSpPr>
            <p:nvPr/>
          </p:nvSpPr>
          <p:spPr bwMode="auto">
            <a:xfrm>
              <a:off x="432" y="2400"/>
              <a:ext cx="5088" cy="0"/>
            </a:xfrm>
            <a:prstGeom prst="line">
              <a:avLst/>
            </a:prstGeom>
            <a:grpFill/>
            <a:ln w="12700">
              <a:solidFill>
                <a:schemeClr val="tx1">
                  <a:lumMod val="65000"/>
                  <a:lumOff val="35000"/>
                </a:schemeClr>
              </a:solidFill>
              <a:round/>
              <a:headEnd type="none" w="sm" len="sm"/>
              <a:tailEnd type="none" w="sm" len="sm"/>
            </a:ln>
            <a:effectLst/>
          </p:spPr>
          <p:txBody>
            <a:bodyPr wrap="none" anchor="ctr"/>
            <a:lstStyle/>
            <a:p>
              <a:endParaRPr lang="en-US"/>
            </a:p>
          </p:txBody>
        </p:sp>
        <p:sp>
          <p:nvSpPr>
            <p:cNvPr id="41" name="Line 16"/>
            <p:cNvSpPr>
              <a:spLocks noChangeShapeType="1"/>
            </p:cNvSpPr>
            <p:nvPr/>
          </p:nvSpPr>
          <p:spPr bwMode="auto">
            <a:xfrm>
              <a:off x="432" y="2784"/>
              <a:ext cx="5088" cy="0"/>
            </a:xfrm>
            <a:prstGeom prst="line">
              <a:avLst/>
            </a:prstGeom>
            <a:grpFill/>
            <a:ln w="12700">
              <a:solidFill>
                <a:schemeClr val="tx1">
                  <a:lumMod val="65000"/>
                  <a:lumOff val="35000"/>
                </a:schemeClr>
              </a:solidFill>
              <a:round/>
              <a:headEnd type="none" w="sm" len="sm"/>
              <a:tailEnd type="none" w="sm" len="sm"/>
            </a:ln>
            <a:effectLst/>
          </p:spPr>
          <p:txBody>
            <a:bodyPr wrap="none" anchor="ctr"/>
            <a:lstStyle/>
            <a:p>
              <a:endParaRPr lang="en-US"/>
            </a:p>
          </p:txBody>
        </p:sp>
        <p:sp>
          <p:nvSpPr>
            <p:cNvPr id="42" name="Line 17"/>
            <p:cNvSpPr>
              <a:spLocks noChangeShapeType="1"/>
            </p:cNvSpPr>
            <p:nvPr/>
          </p:nvSpPr>
          <p:spPr bwMode="auto">
            <a:xfrm>
              <a:off x="1584" y="1776"/>
              <a:ext cx="0" cy="1392"/>
            </a:xfrm>
            <a:prstGeom prst="line">
              <a:avLst/>
            </a:prstGeom>
            <a:grpFill/>
            <a:ln w="12700">
              <a:solidFill>
                <a:schemeClr val="tx1">
                  <a:lumMod val="65000"/>
                  <a:lumOff val="35000"/>
                </a:schemeClr>
              </a:solidFill>
              <a:round/>
              <a:headEnd type="none" w="sm" len="sm"/>
              <a:tailEnd type="none" w="sm" len="sm"/>
            </a:ln>
            <a:effectLst/>
          </p:spPr>
          <p:txBody>
            <a:bodyPr wrap="none" anchor="ctr"/>
            <a:lstStyle/>
            <a:p>
              <a:endParaRPr lang="en-US"/>
            </a:p>
          </p:txBody>
        </p:sp>
      </p:grpSp>
      <p:sp>
        <p:nvSpPr>
          <p:cNvPr id="47" name="Text Box 18"/>
          <p:cNvSpPr txBox="1">
            <a:spLocks noChangeArrowheads="1"/>
          </p:cNvSpPr>
          <p:nvPr/>
        </p:nvSpPr>
        <p:spPr bwMode="auto">
          <a:xfrm>
            <a:off x="5105400" y="5440739"/>
            <a:ext cx="4038600" cy="1384995"/>
          </a:xfrm>
          <a:prstGeom prst="rect">
            <a:avLst/>
          </a:prstGeom>
          <a:noFill/>
          <a:ln w="12700">
            <a:noFill/>
            <a:miter lim="800000"/>
            <a:headEnd type="none" w="sm" len="sm"/>
            <a:tailEnd type="none" w="sm" len="sm"/>
          </a:ln>
          <a:effectLst/>
        </p:spPr>
        <p:txBody>
          <a:bodyPr wrap="square">
            <a:spAutoFit/>
          </a:bodyPr>
          <a:lstStyle/>
          <a:p>
            <a:pPr eaLnBrk="0" hangingPunct="0"/>
            <a:r>
              <a:rPr lang="en-US" sz="1200" dirty="0">
                <a:latin typeface="Arial" pitchFamily="34" charset="0"/>
              </a:rPr>
              <a:t>RTCP: Real Time Control Protocol</a:t>
            </a:r>
          </a:p>
          <a:p>
            <a:pPr eaLnBrk="0" hangingPunct="0"/>
            <a:r>
              <a:rPr lang="en-US" sz="1200" dirty="0">
                <a:latin typeface="Arial" pitchFamily="34" charset="0"/>
              </a:rPr>
              <a:t>SDLC: High? Data Link Control</a:t>
            </a:r>
          </a:p>
          <a:p>
            <a:pPr eaLnBrk="0" hangingPunct="0"/>
            <a:r>
              <a:rPr lang="en-US" sz="1200" dirty="0">
                <a:latin typeface="Arial" pitchFamily="34" charset="0"/>
              </a:rPr>
              <a:t>SMTP: Simple Mail Transfer Protocol</a:t>
            </a:r>
          </a:p>
          <a:p>
            <a:pPr eaLnBrk="0" hangingPunct="0"/>
            <a:r>
              <a:rPr lang="en-US" sz="1200" dirty="0">
                <a:latin typeface="Arial" pitchFamily="34" charset="0"/>
              </a:rPr>
              <a:t>SCTP: Stream Control Transmission Protocol</a:t>
            </a:r>
          </a:p>
          <a:p>
            <a:pPr eaLnBrk="0" hangingPunct="0"/>
            <a:r>
              <a:rPr lang="en-US" sz="1200" dirty="0">
                <a:latin typeface="Arial" pitchFamily="34" charset="0"/>
              </a:rPr>
              <a:t>SIP: Session Initiation Protocol</a:t>
            </a:r>
          </a:p>
          <a:p>
            <a:pPr eaLnBrk="0" hangingPunct="0"/>
            <a:r>
              <a:rPr lang="en-US" sz="1200" dirty="0">
                <a:latin typeface="Arial" pitchFamily="34" charset="0"/>
              </a:rPr>
              <a:t>TCP: Transmission Control Protocol</a:t>
            </a:r>
          </a:p>
          <a:p>
            <a:pPr eaLnBrk="0" hangingPunct="0"/>
            <a:r>
              <a:rPr lang="en-US" sz="1200" dirty="0">
                <a:latin typeface="Arial" pitchFamily="34" charset="0"/>
              </a:rPr>
              <a:t>UDP: User Datagram Protocol	</a:t>
            </a:r>
            <a:endParaRPr lang="en-US" sz="1200" i="1" dirty="0">
              <a:latin typeface="Arial" pitchFamily="34" charset="0"/>
            </a:endParaRPr>
          </a:p>
        </p:txBody>
      </p:sp>
      <p:sp>
        <p:nvSpPr>
          <p:cNvPr id="48" name="Rectangle 19"/>
          <p:cNvSpPr>
            <a:spLocks noChangeArrowheads="1"/>
          </p:cNvSpPr>
          <p:nvPr/>
        </p:nvSpPr>
        <p:spPr bwMode="auto">
          <a:xfrm>
            <a:off x="609600" y="1764268"/>
            <a:ext cx="8077200" cy="914400"/>
          </a:xfrm>
          <a:prstGeom prst="rect">
            <a:avLst/>
          </a:prstGeom>
          <a:noFill/>
          <a:ln w="9525">
            <a:solidFill>
              <a:schemeClr val="tx1">
                <a:lumMod val="65000"/>
                <a:lumOff val="35000"/>
              </a:schemeClr>
            </a:solidFill>
            <a:miter lim="800000"/>
            <a:headEnd/>
            <a:tailEnd/>
          </a:ln>
          <a:effectLst/>
        </p:spPr>
        <p:txBody>
          <a:bodyPr wrap="none" anchor="ctr"/>
          <a:lstStyle/>
          <a:p>
            <a:endParaRPr lang="en-US"/>
          </a:p>
        </p:txBody>
      </p:sp>
      <p:sp>
        <p:nvSpPr>
          <p:cNvPr id="50" name="Text Box 21"/>
          <p:cNvSpPr txBox="1">
            <a:spLocks noChangeArrowheads="1"/>
          </p:cNvSpPr>
          <p:nvPr/>
        </p:nvSpPr>
        <p:spPr bwMode="auto">
          <a:xfrm>
            <a:off x="746125" y="1957943"/>
            <a:ext cx="184150" cy="457200"/>
          </a:xfrm>
          <a:prstGeom prst="rect">
            <a:avLst/>
          </a:prstGeom>
          <a:noFill/>
          <a:ln w="9525">
            <a:noFill/>
            <a:miter lim="800000"/>
            <a:headEnd/>
            <a:tailEnd/>
          </a:ln>
          <a:effectLst/>
        </p:spPr>
        <p:txBody>
          <a:bodyPr wrap="none">
            <a:spAutoFit/>
          </a:bodyPr>
          <a:lstStyle/>
          <a:p>
            <a:endParaRPr lang="en-US"/>
          </a:p>
        </p:txBody>
      </p:sp>
      <p:sp>
        <p:nvSpPr>
          <p:cNvPr id="51" name="Text Box 23"/>
          <p:cNvSpPr txBox="1">
            <a:spLocks noChangeArrowheads="1"/>
          </p:cNvSpPr>
          <p:nvPr/>
        </p:nvSpPr>
        <p:spPr bwMode="auto">
          <a:xfrm>
            <a:off x="609600" y="2221468"/>
            <a:ext cx="1752600" cy="396875"/>
          </a:xfrm>
          <a:prstGeom prst="rect">
            <a:avLst/>
          </a:prstGeom>
          <a:noFill/>
          <a:ln w="9525">
            <a:noFill/>
            <a:miter lim="800000"/>
            <a:headEnd/>
            <a:tailEnd/>
          </a:ln>
          <a:effectLst/>
        </p:spPr>
        <p:txBody>
          <a:bodyPr>
            <a:spAutoFit/>
          </a:bodyPr>
          <a:lstStyle/>
          <a:p>
            <a:pPr algn="ctr">
              <a:spcBef>
                <a:spcPct val="50000"/>
              </a:spcBef>
            </a:pPr>
            <a:r>
              <a:rPr lang="en-US" sz="2000" dirty="0">
                <a:latin typeface="Bookman Old Style" pitchFamily="18" charset="0"/>
              </a:rPr>
              <a:t>Application</a:t>
            </a:r>
            <a:endParaRPr lang="en-US" sz="1600" dirty="0">
              <a:latin typeface="Bookman Old Style" pitchFamily="18" charset="0"/>
            </a:endParaRPr>
          </a:p>
        </p:txBody>
      </p:sp>
      <p:sp>
        <p:nvSpPr>
          <p:cNvPr id="52" name="Text Box 24"/>
          <p:cNvSpPr txBox="1">
            <a:spLocks noChangeArrowheads="1"/>
          </p:cNvSpPr>
          <p:nvPr/>
        </p:nvSpPr>
        <p:spPr bwMode="auto">
          <a:xfrm>
            <a:off x="2438400" y="1840468"/>
            <a:ext cx="6172200" cy="954107"/>
          </a:xfrm>
          <a:prstGeom prst="rect">
            <a:avLst/>
          </a:prstGeom>
          <a:noFill/>
          <a:ln w="9525">
            <a:solidFill>
              <a:schemeClr val="bg1"/>
            </a:solidFill>
            <a:miter lim="800000"/>
            <a:headEnd/>
            <a:tailEnd/>
          </a:ln>
          <a:effectLst/>
        </p:spPr>
        <p:txBody>
          <a:bodyPr wrap="square">
            <a:spAutoFit/>
          </a:bodyPr>
          <a:lstStyle/>
          <a:p>
            <a:pPr algn="ctr"/>
            <a:r>
              <a:rPr lang="en-US" sz="1600" dirty="0">
                <a:latin typeface="Arial" pitchFamily="34" charset="0"/>
                <a:cs typeface="Arial" pitchFamily="34" charset="0"/>
              </a:rPr>
              <a:t>TELNET, FTP, RPC,</a:t>
            </a:r>
          </a:p>
          <a:p>
            <a:pPr algn="ctr"/>
            <a:r>
              <a:rPr lang="en-US" sz="1600" dirty="0">
                <a:latin typeface="Arial" pitchFamily="34" charset="0"/>
                <a:cs typeface="Arial" pitchFamily="34" charset="0"/>
              </a:rPr>
              <a:t>HTTP, SIP, </a:t>
            </a:r>
            <a:r>
              <a:rPr lang="en-US" sz="1600" dirty="0">
                <a:latin typeface="Arial" pitchFamily="34" charset="0"/>
              </a:rPr>
              <a:t>RTP, RTCP, </a:t>
            </a:r>
            <a:r>
              <a:rPr lang="en-US" sz="1600" dirty="0">
                <a:latin typeface="Arial" pitchFamily="34" charset="0"/>
                <a:cs typeface="Arial" pitchFamily="34" charset="0"/>
              </a:rPr>
              <a:t>SMTP</a:t>
            </a:r>
            <a:r>
              <a:rPr lang="en-US" sz="2000" dirty="0">
                <a:latin typeface="Arial" pitchFamily="34" charset="0"/>
                <a:cs typeface="Arial" pitchFamily="34" charset="0"/>
              </a:rPr>
              <a:t>, </a:t>
            </a:r>
          </a:p>
          <a:p>
            <a:pPr algn="ctr"/>
            <a:r>
              <a:rPr lang="en-US" sz="2000" dirty="0">
                <a:latin typeface="Arial" pitchFamily="34" charset="0"/>
                <a:cs typeface="Arial" pitchFamily="34" charset="0"/>
              </a:rPr>
              <a:t> </a:t>
            </a:r>
            <a:r>
              <a:rPr lang="en-US" dirty="0">
                <a:latin typeface="Arial" pitchFamily="34" charset="0"/>
                <a:cs typeface="Arial" pitchFamily="34" charset="0"/>
              </a:rPr>
              <a:t>Diameter, </a:t>
            </a:r>
            <a:r>
              <a:rPr lang="en-US" dirty="0" err="1">
                <a:latin typeface="Arial" pitchFamily="34" charset="0"/>
                <a:cs typeface="Arial" pitchFamily="34" charset="0"/>
              </a:rPr>
              <a:t>WebSocket</a:t>
            </a:r>
            <a:r>
              <a:rPr lang="en-US" sz="2000" dirty="0">
                <a:latin typeface="Arial" pitchFamily="34" charset="0"/>
                <a:cs typeface="Arial" pitchFamily="34" charset="0"/>
              </a:rPr>
              <a:t>..</a:t>
            </a:r>
          </a:p>
        </p:txBody>
      </p:sp>
      <p:sp>
        <p:nvSpPr>
          <p:cNvPr id="53" name="Text Box 18"/>
          <p:cNvSpPr txBox="1">
            <a:spLocks noChangeArrowheads="1"/>
          </p:cNvSpPr>
          <p:nvPr/>
        </p:nvSpPr>
        <p:spPr bwMode="auto">
          <a:xfrm>
            <a:off x="0" y="5256073"/>
            <a:ext cx="3591719" cy="1569660"/>
          </a:xfrm>
          <a:prstGeom prst="rect">
            <a:avLst/>
          </a:prstGeom>
          <a:noFill/>
          <a:ln w="12700">
            <a:noFill/>
            <a:miter lim="800000"/>
            <a:headEnd type="none" w="sm" len="sm"/>
            <a:tailEnd type="none" w="sm" len="sm"/>
          </a:ln>
          <a:effectLst/>
        </p:spPr>
        <p:txBody>
          <a:bodyPr wrap="square">
            <a:spAutoFit/>
          </a:bodyPr>
          <a:lstStyle/>
          <a:p>
            <a:pPr eaLnBrk="0" hangingPunct="0"/>
            <a:r>
              <a:rPr lang="en-US" sz="1200" dirty="0">
                <a:latin typeface="Arial" pitchFamily="34" charset="0"/>
              </a:rPr>
              <a:t>AAL: ATM Adaptation Layer</a:t>
            </a:r>
          </a:p>
          <a:p>
            <a:pPr eaLnBrk="0" hangingPunct="0"/>
            <a:r>
              <a:rPr lang="en-US" sz="1200" dirty="0">
                <a:latin typeface="Arial" pitchFamily="34" charset="0"/>
              </a:rPr>
              <a:t>HTTP: Hyper Text Transfer Protocol</a:t>
            </a:r>
          </a:p>
          <a:p>
            <a:pPr eaLnBrk="0" hangingPunct="0"/>
            <a:r>
              <a:rPr lang="en-US" sz="1200" dirty="0">
                <a:latin typeface="Arial" pitchFamily="34" charset="0"/>
              </a:rPr>
              <a:t>HDLC: High? Data Link Control</a:t>
            </a:r>
          </a:p>
          <a:p>
            <a:pPr eaLnBrk="0" hangingPunct="0"/>
            <a:r>
              <a:rPr lang="en-US" sz="1200" dirty="0">
                <a:latin typeface="Arial" pitchFamily="34" charset="0"/>
              </a:rPr>
              <a:t> LLC: Logical Link Control	</a:t>
            </a:r>
          </a:p>
          <a:p>
            <a:pPr eaLnBrk="0" hangingPunct="0"/>
            <a:r>
              <a:rPr lang="en-US" sz="1200" dirty="0">
                <a:latin typeface="Arial" pitchFamily="34" charset="0"/>
              </a:rPr>
              <a:t>PPP: Point-to-Point Protocol </a:t>
            </a:r>
          </a:p>
          <a:p>
            <a:pPr eaLnBrk="0" hangingPunct="0"/>
            <a:r>
              <a:rPr lang="en-US" sz="1200" dirty="0">
                <a:latin typeface="Arial" pitchFamily="34" charset="0"/>
              </a:rPr>
              <a:t>RPC: Remote Procedure Call</a:t>
            </a:r>
          </a:p>
          <a:p>
            <a:pPr eaLnBrk="0" hangingPunct="0"/>
            <a:r>
              <a:rPr lang="en-US" sz="1200" dirty="0">
                <a:latin typeface="Arial" pitchFamily="34" charset="0"/>
              </a:rPr>
              <a:t>RTP: Real Time Protocol</a:t>
            </a:r>
          </a:p>
          <a:p>
            <a:pPr eaLnBrk="0" hangingPunct="0"/>
            <a:r>
              <a:rPr lang="en-US" sz="1200" i="1" dirty="0">
                <a:latin typeface="Arial" pitchFamily="34" charset="0"/>
              </a:rPr>
              <a:t>		</a:t>
            </a:r>
            <a:endParaRPr lang="en-US" sz="1600" i="1" dirty="0">
              <a:latin typeface="Arial" pitchFamily="34" charset="0"/>
            </a:endParaRPr>
          </a:p>
        </p:txBody>
      </p:sp>
      <p:cxnSp>
        <p:nvCxnSpPr>
          <p:cNvPr id="56" name="Straight Connector 55"/>
          <p:cNvCxnSpPr/>
          <p:nvPr/>
        </p:nvCxnSpPr>
        <p:spPr>
          <a:xfrm flipV="1">
            <a:off x="2438400" y="1764268"/>
            <a:ext cx="0" cy="914400"/>
          </a:xfrm>
          <a:prstGeom prst="line">
            <a:avLst/>
          </a:prstGeom>
          <a:noFill/>
          <a:ln w="9525">
            <a:solidFill>
              <a:schemeClr val="tx1">
                <a:lumMod val="65000"/>
                <a:lumOff val="35000"/>
              </a:schemeClr>
            </a:solidFill>
            <a:miter lim="800000"/>
            <a:headEnd/>
            <a:tailEnd/>
          </a:ln>
          <a:effectLst/>
        </p:spPr>
      </p:cxnSp>
      <p:sp>
        <p:nvSpPr>
          <p:cNvPr id="58" name="Rectangle 57"/>
          <p:cNvSpPr/>
          <p:nvPr/>
        </p:nvSpPr>
        <p:spPr>
          <a:xfrm>
            <a:off x="-228600" y="55603"/>
            <a:ext cx="9142412" cy="954107"/>
          </a:xfrm>
          <a:prstGeom prst="rect">
            <a:avLst/>
          </a:prstGeom>
        </p:spPr>
        <p:txBody>
          <a:bodyPr wrap="square">
            <a:spAutoFit/>
          </a:bodyPr>
          <a:lstStyle/>
          <a:p>
            <a:pPr algn="ctr"/>
            <a:r>
              <a:rPr lang="en-US" sz="2800" b="1" dirty="0">
                <a:solidFill>
                  <a:srgbClr val="C00000"/>
                </a:solidFill>
              </a:rPr>
              <a:t>The Internet Protocol Hourglass </a:t>
            </a:r>
          </a:p>
          <a:p>
            <a:pPr algn="ctr"/>
            <a:r>
              <a:rPr lang="en-US" sz="2800" b="1" dirty="0">
                <a:solidFill>
                  <a:srgbClr val="C00000"/>
                </a:solidFill>
              </a:rPr>
              <a:t>(after Steve Deering)</a:t>
            </a:r>
          </a:p>
        </p:txBody>
      </p:sp>
    </p:spTree>
    <p:extLst>
      <p:ext uri="{BB962C8B-B14F-4D97-AF65-F5344CB8AC3E}">
        <p14:creationId xmlns:p14="http://schemas.microsoft.com/office/powerpoint/2010/main" val="184875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infrm"/>
          <p:cNvSpPr>
            <a:spLocks noEditPoints="1" noChangeArrowheads="1"/>
          </p:cNvSpPr>
          <p:nvPr/>
        </p:nvSpPr>
        <p:spPr bwMode="auto">
          <a:xfrm>
            <a:off x="5334000" y="4038600"/>
            <a:ext cx="2057400" cy="18859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1">
              <a:lumMod val="8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Cloud Callout 7"/>
          <p:cNvSpPr/>
          <p:nvPr/>
        </p:nvSpPr>
        <p:spPr>
          <a:xfrm>
            <a:off x="5410200" y="1295400"/>
            <a:ext cx="3505200" cy="2667000"/>
          </a:xfrm>
          <a:prstGeom prst="cloudCallout">
            <a:avLst>
              <a:gd name="adj1" fmla="val -47748"/>
              <a:gd name="adj2" fmla="val 45629"/>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14283" y="7977"/>
            <a:ext cx="6934200" cy="954107"/>
          </a:xfrm>
          <a:prstGeom prst="rect">
            <a:avLst/>
          </a:prstGeom>
          <a:noFill/>
        </p:spPr>
        <p:txBody>
          <a:bodyPr wrap="square" rtlCol="0">
            <a:spAutoFit/>
          </a:bodyPr>
          <a:lstStyle/>
          <a:p>
            <a:pPr algn="ctr"/>
            <a:r>
              <a:rPr lang="en-US" sz="2800" b="1" dirty="0">
                <a:solidFill>
                  <a:srgbClr val="C00000"/>
                </a:solidFill>
              </a:rPr>
              <a:t>Dual aspects of networking in Cloud Computing</a:t>
            </a:r>
          </a:p>
        </p:txBody>
      </p:sp>
      <p:sp>
        <p:nvSpPr>
          <p:cNvPr id="2050" name="mainfrm"/>
          <p:cNvSpPr>
            <a:spLocks noEditPoints="1" noChangeArrowheads="1"/>
          </p:cNvSpPr>
          <p:nvPr/>
        </p:nvSpPr>
        <p:spPr bwMode="auto">
          <a:xfrm>
            <a:off x="1143000" y="1676400"/>
            <a:ext cx="457200" cy="7429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mainfrm"/>
          <p:cNvSpPr>
            <a:spLocks noEditPoints="1" noChangeArrowheads="1"/>
          </p:cNvSpPr>
          <p:nvPr/>
        </p:nvSpPr>
        <p:spPr bwMode="auto">
          <a:xfrm>
            <a:off x="457200" y="3886200"/>
            <a:ext cx="685800" cy="10477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mainfrm"/>
          <p:cNvSpPr>
            <a:spLocks noEditPoints="1" noChangeArrowheads="1"/>
          </p:cNvSpPr>
          <p:nvPr/>
        </p:nvSpPr>
        <p:spPr bwMode="auto">
          <a:xfrm>
            <a:off x="3048000" y="2819400"/>
            <a:ext cx="533400" cy="9715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Oval 14"/>
          <p:cNvSpPr/>
          <p:nvPr/>
        </p:nvSpPr>
        <p:spPr>
          <a:xfrm>
            <a:off x="1447800" y="3124200"/>
            <a:ext cx="1371600" cy="9906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1143000" y="4038600"/>
            <a:ext cx="762000" cy="533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590800" y="2971800"/>
            <a:ext cx="457200"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00200" y="2286000"/>
            <a:ext cx="228600" cy="8382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219200" y="3124200"/>
            <a:ext cx="1676400" cy="914400"/>
          </a:xfrm>
          <a:prstGeom prst="round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371599" y="3200400"/>
            <a:ext cx="1676399" cy="830997"/>
          </a:xfrm>
          <a:prstGeom prst="rect">
            <a:avLst/>
          </a:prstGeom>
          <a:noFill/>
        </p:spPr>
        <p:txBody>
          <a:bodyPr wrap="square" rtlCol="0">
            <a:spAutoFit/>
          </a:bodyPr>
          <a:lstStyle/>
          <a:p>
            <a:pPr algn="ctr"/>
            <a:r>
              <a:rPr lang="en-US" sz="2400" dirty="0">
                <a:solidFill>
                  <a:schemeClr val="bg1"/>
                </a:solidFill>
              </a:rPr>
              <a:t>Data</a:t>
            </a:r>
          </a:p>
          <a:p>
            <a:pPr algn="ctr"/>
            <a:r>
              <a:rPr lang="en-US" sz="2400" dirty="0">
                <a:solidFill>
                  <a:schemeClr val="bg1"/>
                </a:solidFill>
              </a:rPr>
              <a:t>Network</a:t>
            </a:r>
          </a:p>
        </p:txBody>
      </p:sp>
      <p:grpSp>
        <p:nvGrpSpPr>
          <p:cNvPr id="2" name="Group 31"/>
          <p:cNvGrpSpPr/>
          <p:nvPr/>
        </p:nvGrpSpPr>
        <p:grpSpPr>
          <a:xfrm>
            <a:off x="6172200" y="1524000"/>
            <a:ext cx="1981200" cy="2266950"/>
            <a:chOff x="457200" y="1676400"/>
            <a:chExt cx="3124200" cy="3257550"/>
          </a:xfrm>
        </p:grpSpPr>
        <p:sp>
          <p:nvSpPr>
            <p:cNvPr id="33" name="mainfrm"/>
            <p:cNvSpPr>
              <a:spLocks noEditPoints="1" noChangeArrowheads="1"/>
            </p:cNvSpPr>
            <p:nvPr/>
          </p:nvSpPr>
          <p:spPr bwMode="auto">
            <a:xfrm>
              <a:off x="1143000" y="1676400"/>
              <a:ext cx="457200" cy="7429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mainfrm"/>
            <p:cNvSpPr>
              <a:spLocks noEditPoints="1" noChangeArrowheads="1"/>
            </p:cNvSpPr>
            <p:nvPr/>
          </p:nvSpPr>
          <p:spPr bwMode="auto">
            <a:xfrm>
              <a:off x="457200" y="3886200"/>
              <a:ext cx="685800" cy="10477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mainfrm"/>
            <p:cNvSpPr>
              <a:spLocks noEditPoints="1" noChangeArrowheads="1"/>
            </p:cNvSpPr>
            <p:nvPr/>
          </p:nvSpPr>
          <p:spPr bwMode="auto">
            <a:xfrm>
              <a:off x="3048000" y="2819400"/>
              <a:ext cx="533400" cy="9715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Oval 35"/>
            <p:cNvSpPr/>
            <p:nvPr/>
          </p:nvSpPr>
          <p:spPr>
            <a:xfrm>
              <a:off x="1447800" y="3124200"/>
              <a:ext cx="1371600" cy="9906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1143000" y="4038600"/>
              <a:ext cx="762000" cy="533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590800" y="2971800"/>
              <a:ext cx="457200"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600200" y="2286000"/>
              <a:ext cx="228600" cy="8382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1219200" y="3124200"/>
              <a:ext cx="1676400" cy="914400"/>
            </a:xfrm>
            <a:prstGeom prst="round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371599" y="3200399"/>
              <a:ext cx="1371600" cy="663401"/>
            </a:xfrm>
            <a:prstGeom prst="rect">
              <a:avLst/>
            </a:prstGeom>
            <a:noFill/>
          </p:spPr>
          <p:txBody>
            <a:bodyPr wrap="square" rtlCol="0">
              <a:spAutoFit/>
            </a:bodyPr>
            <a:lstStyle/>
            <a:p>
              <a:pPr algn="ctr"/>
              <a:r>
                <a:rPr lang="en-US" sz="1200" dirty="0">
                  <a:solidFill>
                    <a:schemeClr val="bg1"/>
                  </a:solidFill>
                </a:rPr>
                <a:t>Data</a:t>
              </a:r>
            </a:p>
            <a:p>
              <a:pPr algn="ctr"/>
              <a:r>
                <a:rPr lang="en-US" sz="1200" dirty="0">
                  <a:solidFill>
                    <a:schemeClr val="bg1"/>
                  </a:solidFill>
                </a:rPr>
                <a:t>Network</a:t>
              </a:r>
            </a:p>
          </p:txBody>
        </p:sp>
      </p:grpSp>
      <p:sp>
        <p:nvSpPr>
          <p:cNvPr id="42" name="TextBox 41"/>
          <p:cNvSpPr txBox="1"/>
          <p:nvPr/>
        </p:nvSpPr>
        <p:spPr>
          <a:xfrm>
            <a:off x="2438400" y="4495800"/>
            <a:ext cx="609600" cy="369332"/>
          </a:xfrm>
          <a:prstGeom prst="rect">
            <a:avLst/>
          </a:prstGeom>
          <a:noFill/>
        </p:spPr>
        <p:txBody>
          <a:bodyPr wrap="square" rtlCol="0">
            <a:spAutoFit/>
          </a:bodyPr>
          <a:lstStyle/>
          <a:p>
            <a:r>
              <a:rPr lang="en-US" dirty="0"/>
              <a:t>a)</a:t>
            </a:r>
          </a:p>
        </p:txBody>
      </p:sp>
      <p:sp>
        <p:nvSpPr>
          <p:cNvPr id="43" name="TextBox 42"/>
          <p:cNvSpPr txBox="1"/>
          <p:nvPr/>
        </p:nvSpPr>
        <p:spPr>
          <a:xfrm>
            <a:off x="7924800" y="4343400"/>
            <a:ext cx="533400"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381833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81000"/>
            <a:ext cx="3133725" cy="3505200"/>
            <a:chOff x="457200" y="1676400"/>
            <a:chExt cx="3124200" cy="3121819"/>
          </a:xfrm>
        </p:grpSpPr>
        <p:sp>
          <p:nvSpPr>
            <p:cNvPr id="3" name="mainfrm"/>
            <p:cNvSpPr>
              <a:spLocks noEditPoints="1" noChangeArrowheads="1"/>
            </p:cNvSpPr>
            <p:nvPr/>
          </p:nvSpPr>
          <p:spPr bwMode="auto">
            <a:xfrm>
              <a:off x="1143000" y="1676400"/>
              <a:ext cx="457200" cy="74295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 name="mainfrm"/>
            <p:cNvSpPr>
              <a:spLocks noEditPoints="1" noChangeArrowheads="1"/>
            </p:cNvSpPr>
            <p:nvPr/>
          </p:nvSpPr>
          <p:spPr bwMode="auto">
            <a:xfrm>
              <a:off x="457200" y="3886200"/>
              <a:ext cx="685800" cy="912019"/>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mainfrm"/>
            <p:cNvSpPr>
              <a:spLocks noEditPoints="1" noChangeArrowheads="1"/>
            </p:cNvSpPr>
            <p:nvPr/>
          </p:nvSpPr>
          <p:spPr bwMode="auto">
            <a:xfrm>
              <a:off x="3048000" y="2819401"/>
              <a:ext cx="533400" cy="757238"/>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Oval 5"/>
            <p:cNvSpPr/>
            <p:nvPr/>
          </p:nvSpPr>
          <p:spPr>
            <a:xfrm>
              <a:off x="1447800" y="3124200"/>
              <a:ext cx="1371600" cy="9906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1143000" y="4038600"/>
              <a:ext cx="762000" cy="533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590800" y="2971800"/>
              <a:ext cx="457200"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00200" y="2286000"/>
              <a:ext cx="228600" cy="8382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219200" y="3124200"/>
              <a:ext cx="1822584" cy="91440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371600" y="3200400"/>
              <a:ext cx="1371600" cy="630461"/>
            </a:xfrm>
            <a:prstGeom prst="rect">
              <a:avLst/>
            </a:prstGeom>
            <a:noFill/>
          </p:spPr>
          <p:txBody>
            <a:bodyPr wrap="square" rtlCol="0">
              <a:spAutoFit/>
            </a:bodyPr>
            <a:lstStyle/>
            <a:p>
              <a:pPr algn="ctr"/>
              <a:r>
                <a:rPr lang="en-US" sz="2000" b="1" dirty="0"/>
                <a:t>Private Network</a:t>
              </a:r>
            </a:p>
          </p:txBody>
        </p:sp>
      </p:grpSp>
      <p:grpSp>
        <p:nvGrpSpPr>
          <p:cNvPr id="12" name="Group 22"/>
          <p:cNvGrpSpPr/>
          <p:nvPr/>
        </p:nvGrpSpPr>
        <p:grpSpPr>
          <a:xfrm>
            <a:off x="4048125" y="655401"/>
            <a:ext cx="4953000" cy="3581400"/>
            <a:chOff x="-105156" y="1676400"/>
            <a:chExt cx="4061460" cy="3002054"/>
          </a:xfrm>
        </p:grpSpPr>
        <p:sp>
          <p:nvSpPr>
            <p:cNvPr id="27" name="Oval 26"/>
            <p:cNvSpPr/>
            <p:nvPr/>
          </p:nvSpPr>
          <p:spPr>
            <a:xfrm>
              <a:off x="-105156" y="2953870"/>
              <a:ext cx="4061460" cy="1724584"/>
            </a:xfrm>
            <a:prstGeom prst="ellipse">
              <a:avLst/>
            </a:prstGeom>
            <a:solidFill>
              <a:schemeClr val="bg1">
                <a:lumMod val="65000"/>
              </a:schemeClr>
            </a:solidFill>
            <a:ln>
              <a:solidFill>
                <a:schemeClr val="bg1"/>
              </a:solidFill>
            </a:ln>
            <a:effectLst>
              <a:outerShdw blurRad="50800" dist="50800" dir="5400000" algn="ctr" rotWithShape="0">
                <a:srgbClr val="000000">
                  <a:alpha val="8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ainfrm"/>
            <p:cNvSpPr>
              <a:spLocks noEditPoints="1" noChangeArrowheads="1"/>
            </p:cNvSpPr>
            <p:nvPr/>
          </p:nvSpPr>
          <p:spPr bwMode="auto">
            <a:xfrm>
              <a:off x="1144524" y="1676400"/>
              <a:ext cx="393192" cy="679076"/>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tx1">
                <a:lumMod val="65000"/>
                <a:lumOff val="3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mainfrm"/>
            <p:cNvSpPr>
              <a:spLocks noEditPoints="1" noChangeArrowheads="1"/>
            </p:cNvSpPr>
            <p:nvPr/>
          </p:nvSpPr>
          <p:spPr bwMode="auto">
            <a:xfrm>
              <a:off x="519684" y="2442882"/>
              <a:ext cx="374904" cy="702609"/>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tx1">
                <a:lumMod val="65000"/>
                <a:lumOff val="3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mainfrm"/>
            <p:cNvSpPr>
              <a:spLocks noEditPoints="1" noChangeArrowheads="1"/>
            </p:cNvSpPr>
            <p:nvPr/>
          </p:nvSpPr>
          <p:spPr bwMode="auto">
            <a:xfrm>
              <a:off x="2706624" y="1995768"/>
              <a:ext cx="408432" cy="837079"/>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tx1">
                <a:lumMod val="65000"/>
                <a:lumOff val="3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8" name="Straight Arrow Connector 27"/>
            <p:cNvCxnSpPr/>
            <p:nvPr/>
          </p:nvCxnSpPr>
          <p:spPr>
            <a:xfrm>
              <a:off x="707136" y="3209364"/>
              <a:ext cx="499872" cy="255494"/>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6" idx="5"/>
            </p:cNvCxnSpPr>
            <p:nvPr/>
          </p:nvCxnSpPr>
          <p:spPr>
            <a:xfrm flipV="1">
              <a:off x="2581656" y="2832847"/>
              <a:ext cx="329184" cy="31040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4"/>
            </p:cNvCxnSpPr>
            <p:nvPr/>
          </p:nvCxnSpPr>
          <p:spPr>
            <a:xfrm>
              <a:off x="1519567" y="2355476"/>
              <a:ext cx="309233" cy="76872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219200" y="3124201"/>
              <a:ext cx="1487424" cy="596153"/>
            </a:xfrm>
            <a:prstGeom prst="roundRect">
              <a:avLst/>
            </a:prstGeom>
            <a:solidFill>
              <a:schemeClr val="tx1">
                <a:lumMod val="75000"/>
                <a:lumOff val="2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207008" y="3200400"/>
              <a:ext cx="1749552" cy="541777"/>
            </a:xfrm>
            <a:prstGeom prst="rect">
              <a:avLst/>
            </a:prstGeom>
            <a:noFill/>
          </p:spPr>
          <p:txBody>
            <a:bodyPr wrap="square" rtlCol="0">
              <a:spAutoFit/>
            </a:bodyPr>
            <a:lstStyle/>
            <a:p>
              <a:pPr algn="ctr"/>
              <a:r>
                <a:rPr lang="en-US" dirty="0">
                  <a:solidFill>
                    <a:schemeClr val="bg1"/>
                  </a:solidFill>
                </a:rPr>
                <a:t>Virtual Private Network  </a:t>
              </a:r>
            </a:p>
          </p:txBody>
        </p:sp>
      </p:grpSp>
      <p:grpSp>
        <p:nvGrpSpPr>
          <p:cNvPr id="13" name="Group 12"/>
          <p:cNvGrpSpPr/>
          <p:nvPr/>
        </p:nvGrpSpPr>
        <p:grpSpPr>
          <a:xfrm>
            <a:off x="5114925" y="3505200"/>
            <a:ext cx="3124199" cy="2002589"/>
            <a:chOff x="832104" y="3124200"/>
            <a:chExt cx="2561843" cy="1678641"/>
          </a:xfrm>
        </p:grpSpPr>
        <p:sp>
          <p:nvSpPr>
            <p:cNvPr id="14" name="mainfrm"/>
            <p:cNvSpPr>
              <a:spLocks noEditPoints="1" noChangeArrowheads="1"/>
            </p:cNvSpPr>
            <p:nvPr/>
          </p:nvSpPr>
          <p:spPr bwMode="auto">
            <a:xfrm>
              <a:off x="3081528" y="4082303"/>
              <a:ext cx="312419" cy="510988"/>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mainfrm"/>
            <p:cNvSpPr>
              <a:spLocks noEditPoints="1" noChangeArrowheads="1"/>
            </p:cNvSpPr>
            <p:nvPr/>
          </p:nvSpPr>
          <p:spPr bwMode="auto">
            <a:xfrm>
              <a:off x="832104" y="3886200"/>
              <a:ext cx="310896" cy="728382"/>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mainfrm"/>
            <p:cNvSpPr>
              <a:spLocks noEditPoints="1" noChangeArrowheads="1"/>
            </p:cNvSpPr>
            <p:nvPr/>
          </p:nvSpPr>
          <p:spPr bwMode="auto">
            <a:xfrm>
              <a:off x="2081784" y="4157382"/>
              <a:ext cx="533400" cy="645459"/>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8" name="Straight Arrow Connector 17"/>
            <p:cNvCxnSpPr>
              <a:stCxn id="15" idx="3"/>
              <a:endCxn id="22" idx="2"/>
            </p:cNvCxnSpPr>
            <p:nvPr/>
          </p:nvCxnSpPr>
          <p:spPr>
            <a:xfrm flipV="1">
              <a:off x="1143000" y="3687268"/>
              <a:ext cx="876300" cy="56312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2314956" y="3713631"/>
              <a:ext cx="16764" cy="3832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81656" y="3699062"/>
              <a:ext cx="499872" cy="5109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1219200" y="3124200"/>
              <a:ext cx="1487424" cy="532278"/>
            </a:xfrm>
            <a:prstGeom prst="round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144524" y="3145491"/>
              <a:ext cx="1749552" cy="541777"/>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Another Virtual Private Network </a:t>
              </a:r>
            </a:p>
          </p:txBody>
        </p:sp>
      </p:grpSp>
      <p:sp>
        <p:nvSpPr>
          <p:cNvPr id="54" name="TextBox 53"/>
          <p:cNvSpPr txBox="1"/>
          <p:nvPr/>
        </p:nvSpPr>
        <p:spPr>
          <a:xfrm>
            <a:off x="4048125" y="3048000"/>
            <a:ext cx="1676400" cy="523220"/>
          </a:xfrm>
          <a:prstGeom prst="rect">
            <a:avLst/>
          </a:prstGeom>
          <a:noFill/>
        </p:spPr>
        <p:txBody>
          <a:bodyPr wrap="square" rtlCol="0">
            <a:spAutoFit/>
          </a:bodyPr>
          <a:lstStyle/>
          <a:p>
            <a:r>
              <a:rPr lang="en-US" sz="2800" u="sng" dirty="0"/>
              <a:t>Public</a:t>
            </a:r>
          </a:p>
        </p:txBody>
      </p:sp>
      <p:sp>
        <p:nvSpPr>
          <p:cNvPr id="55" name="TextBox 54"/>
          <p:cNvSpPr txBox="1"/>
          <p:nvPr/>
        </p:nvSpPr>
        <p:spPr>
          <a:xfrm>
            <a:off x="7482583" y="3074904"/>
            <a:ext cx="1747141" cy="523220"/>
          </a:xfrm>
          <a:prstGeom prst="rect">
            <a:avLst/>
          </a:prstGeom>
          <a:noFill/>
        </p:spPr>
        <p:txBody>
          <a:bodyPr wrap="square" rtlCol="0">
            <a:spAutoFit/>
          </a:bodyPr>
          <a:lstStyle/>
          <a:p>
            <a:r>
              <a:rPr lang="en-US" sz="2800" u="sng" dirty="0"/>
              <a:t>Network</a:t>
            </a:r>
          </a:p>
        </p:txBody>
      </p:sp>
      <p:sp>
        <p:nvSpPr>
          <p:cNvPr id="57" name="TextBox 56"/>
          <p:cNvSpPr txBox="1"/>
          <p:nvPr/>
        </p:nvSpPr>
        <p:spPr>
          <a:xfrm>
            <a:off x="659083" y="15444"/>
            <a:ext cx="6934200" cy="461665"/>
          </a:xfrm>
          <a:prstGeom prst="rect">
            <a:avLst/>
          </a:prstGeom>
          <a:noFill/>
        </p:spPr>
        <p:txBody>
          <a:bodyPr wrap="square" rtlCol="0">
            <a:spAutoFit/>
          </a:bodyPr>
          <a:lstStyle/>
          <a:p>
            <a:pPr algn="ctr"/>
            <a:r>
              <a:rPr lang="en-US" sz="2400" b="1" dirty="0">
                <a:solidFill>
                  <a:srgbClr val="C00000"/>
                </a:solidFill>
              </a:rPr>
              <a:t>Private and Virtual Private Networks</a:t>
            </a:r>
          </a:p>
        </p:txBody>
      </p:sp>
      <p:grpSp>
        <p:nvGrpSpPr>
          <p:cNvPr id="17" name="Group 59"/>
          <p:cNvGrpSpPr/>
          <p:nvPr/>
        </p:nvGrpSpPr>
        <p:grpSpPr>
          <a:xfrm>
            <a:off x="0" y="4419600"/>
            <a:ext cx="2289949" cy="1981200"/>
            <a:chOff x="457200" y="2092643"/>
            <a:chExt cx="3250095" cy="2705576"/>
          </a:xfrm>
        </p:grpSpPr>
        <p:sp>
          <p:nvSpPr>
            <p:cNvPr id="61" name="mainfrm"/>
            <p:cNvSpPr>
              <a:spLocks noEditPoints="1" noChangeArrowheads="1"/>
            </p:cNvSpPr>
            <p:nvPr/>
          </p:nvSpPr>
          <p:spPr bwMode="auto">
            <a:xfrm>
              <a:off x="1136374" y="2092643"/>
              <a:ext cx="457200" cy="742951"/>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mainfrm"/>
            <p:cNvSpPr>
              <a:spLocks noEditPoints="1" noChangeArrowheads="1"/>
            </p:cNvSpPr>
            <p:nvPr/>
          </p:nvSpPr>
          <p:spPr bwMode="auto">
            <a:xfrm>
              <a:off x="457200" y="3886200"/>
              <a:ext cx="685800" cy="912019"/>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mainfrm"/>
            <p:cNvSpPr>
              <a:spLocks noEditPoints="1" noChangeArrowheads="1"/>
            </p:cNvSpPr>
            <p:nvPr/>
          </p:nvSpPr>
          <p:spPr bwMode="auto">
            <a:xfrm>
              <a:off x="3173896" y="2092643"/>
              <a:ext cx="533399" cy="757238"/>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3"/>
            <p:cNvSpPr/>
            <p:nvPr/>
          </p:nvSpPr>
          <p:spPr>
            <a:xfrm>
              <a:off x="1447800" y="3124200"/>
              <a:ext cx="1371600" cy="9906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p:cNvCxnSpPr/>
            <p:nvPr/>
          </p:nvCxnSpPr>
          <p:spPr>
            <a:xfrm flipV="1">
              <a:off x="1143000" y="4038600"/>
              <a:ext cx="762000" cy="533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2902226" y="2925128"/>
              <a:ext cx="457200"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1" idx="4"/>
            </p:cNvCxnSpPr>
            <p:nvPr/>
          </p:nvCxnSpPr>
          <p:spPr>
            <a:xfrm>
              <a:off x="1572471" y="2835593"/>
              <a:ext cx="256328" cy="28860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977160" y="3124201"/>
              <a:ext cx="1918438" cy="914401"/>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990599" y="3133249"/>
              <a:ext cx="1812236" cy="1008738"/>
            </a:xfrm>
            <a:prstGeom prst="rect">
              <a:avLst/>
            </a:prstGeom>
            <a:noFill/>
          </p:spPr>
          <p:txBody>
            <a:bodyPr wrap="square" rtlCol="0">
              <a:spAutoFit/>
            </a:bodyPr>
            <a:lstStyle/>
            <a:p>
              <a:pPr algn="ctr"/>
              <a:r>
                <a:rPr lang="en-US" sz="1400" b="1" dirty="0"/>
                <a:t>Private Network</a:t>
              </a:r>
            </a:p>
            <a:p>
              <a:pPr algn="ctr"/>
              <a:r>
                <a:rPr lang="en-US" sz="1400" b="1" dirty="0"/>
                <a:t>Segment</a:t>
              </a:r>
            </a:p>
          </p:txBody>
        </p:sp>
      </p:grpSp>
      <p:grpSp>
        <p:nvGrpSpPr>
          <p:cNvPr id="23" name="Group 71"/>
          <p:cNvGrpSpPr/>
          <p:nvPr/>
        </p:nvGrpSpPr>
        <p:grpSpPr>
          <a:xfrm flipH="1">
            <a:off x="2524125" y="4191000"/>
            <a:ext cx="1823224" cy="1981200"/>
            <a:chOff x="457200" y="2092643"/>
            <a:chExt cx="3250095" cy="2705576"/>
          </a:xfrm>
        </p:grpSpPr>
        <p:sp>
          <p:nvSpPr>
            <p:cNvPr id="73" name="mainfrm"/>
            <p:cNvSpPr>
              <a:spLocks noEditPoints="1" noChangeArrowheads="1"/>
            </p:cNvSpPr>
            <p:nvPr/>
          </p:nvSpPr>
          <p:spPr bwMode="auto">
            <a:xfrm>
              <a:off x="1136374" y="2092643"/>
              <a:ext cx="457200" cy="742951"/>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mainfrm"/>
            <p:cNvSpPr>
              <a:spLocks noEditPoints="1" noChangeArrowheads="1"/>
            </p:cNvSpPr>
            <p:nvPr/>
          </p:nvSpPr>
          <p:spPr bwMode="auto">
            <a:xfrm>
              <a:off x="457200" y="3886200"/>
              <a:ext cx="685800" cy="912019"/>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mainfrm"/>
            <p:cNvSpPr>
              <a:spLocks noEditPoints="1" noChangeArrowheads="1"/>
            </p:cNvSpPr>
            <p:nvPr/>
          </p:nvSpPr>
          <p:spPr bwMode="auto">
            <a:xfrm>
              <a:off x="3173896" y="2092643"/>
              <a:ext cx="533399" cy="757238"/>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bg2">
                <a:lumMod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Oval 75"/>
            <p:cNvSpPr/>
            <p:nvPr/>
          </p:nvSpPr>
          <p:spPr>
            <a:xfrm>
              <a:off x="1447800" y="3124200"/>
              <a:ext cx="1371600" cy="9906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p:cNvCxnSpPr/>
            <p:nvPr/>
          </p:nvCxnSpPr>
          <p:spPr>
            <a:xfrm flipV="1">
              <a:off x="1143000" y="4038600"/>
              <a:ext cx="762000" cy="533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2902226" y="2925128"/>
              <a:ext cx="457200"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3" idx="4"/>
            </p:cNvCxnSpPr>
            <p:nvPr/>
          </p:nvCxnSpPr>
          <p:spPr>
            <a:xfrm>
              <a:off x="1572471" y="2835593"/>
              <a:ext cx="256328" cy="28860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1219200" y="3124200"/>
              <a:ext cx="1676400" cy="91440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2766147" y="4953000"/>
            <a:ext cx="1246666" cy="738664"/>
          </a:xfrm>
          <a:prstGeom prst="rect">
            <a:avLst/>
          </a:prstGeom>
          <a:noFill/>
        </p:spPr>
        <p:txBody>
          <a:bodyPr wrap="square" rtlCol="0">
            <a:spAutoFit/>
          </a:bodyPr>
          <a:lstStyle/>
          <a:p>
            <a:pPr algn="ctr"/>
            <a:r>
              <a:rPr lang="en-US" sz="1400" b="1" dirty="0"/>
              <a:t>Private Network</a:t>
            </a:r>
          </a:p>
          <a:p>
            <a:pPr algn="ctr"/>
            <a:r>
              <a:rPr lang="en-US" sz="1400" b="1" dirty="0"/>
              <a:t>Segment</a:t>
            </a:r>
          </a:p>
        </p:txBody>
      </p:sp>
      <p:grpSp>
        <p:nvGrpSpPr>
          <p:cNvPr id="33" name="Group 87"/>
          <p:cNvGrpSpPr/>
          <p:nvPr/>
        </p:nvGrpSpPr>
        <p:grpSpPr>
          <a:xfrm rot="20971655">
            <a:off x="1658160" y="5408406"/>
            <a:ext cx="1342425" cy="303944"/>
            <a:chOff x="1828800" y="5105400"/>
            <a:chExt cx="1143000" cy="228600"/>
          </a:xfrm>
        </p:grpSpPr>
        <p:sp>
          <p:nvSpPr>
            <p:cNvPr id="85" name="Flowchart: Direct Access Storage 84"/>
            <p:cNvSpPr/>
            <p:nvPr/>
          </p:nvSpPr>
          <p:spPr>
            <a:xfrm>
              <a:off x="2057400" y="5105400"/>
              <a:ext cx="685800" cy="228600"/>
            </a:xfrm>
            <a:prstGeom prst="flowChartMagneticDrum">
              <a:avLst/>
            </a:prstGeom>
            <a:solidFill>
              <a:schemeClr val="tx1">
                <a:lumMod val="50000"/>
                <a:lumOff val="5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Direct Access Storage 83"/>
            <p:cNvSpPr/>
            <p:nvPr/>
          </p:nvSpPr>
          <p:spPr>
            <a:xfrm flipH="1">
              <a:off x="2438400" y="5105400"/>
              <a:ext cx="533400" cy="228600"/>
            </a:xfrm>
            <a:prstGeom prst="flowChartMagneticDrum">
              <a:avLst/>
            </a:prstGeom>
            <a:solidFill>
              <a:schemeClr val="tx1">
                <a:lumMod val="50000"/>
                <a:lumOff val="5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Direct Access Storage 82"/>
            <p:cNvSpPr/>
            <p:nvPr/>
          </p:nvSpPr>
          <p:spPr>
            <a:xfrm>
              <a:off x="1828800" y="5105400"/>
              <a:ext cx="533400" cy="228600"/>
            </a:xfrm>
            <a:prstGeom prst="flowChartMagneticDrum">
              <a:avLst/>
            </a:prstGeom>
            <a:solidFill>
              <a:schemeClr val="tx1">
                <a:lumMod val="50000"/>
                <a:lumOff val="5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a:stCxn id="83" idx="1"/>
            </p:cNvCxnSpPr>
            <p:nvPr/>
          </p:nvCxnSpPr>
          <p:spPr>
            <a:xfrm flipV="1">
              <a:off x="1828800" y="5181600"/>
              <a:ext cx="1143000" cy="381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059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662" name="Line 118"/>
          <p:cNvSpPr>
            <a:spLocks noChangeShapeType="1"/>
          </p:cNvSpPr>
          <p:nvPr/>
        </p:nvSpPr>
        <p:spPr bwMode="auto">
          <a:xfrm>
            <a:off x="7162800" y="5715000"/>
            <a:ext cx="1828800" cy="0"/>
          </a:xfrm>
          <a:prstGeom prst="line">
            <a:avLst/>
          </a:prstGeom>
          <a:noFill/>
          <a:ln w="57150">
            <a:solidFill>
              <a:srgbClr val="FF00FF"/>
            </a:solidFill>
            <a:round/>
            <a:headEnd/>
            <a:tailEnd/>
          </a:ln>
          <a:effectLst/>
        </p:spPr>
        <p:txBody>
          <a:bodyPr wrap="none"/>
          <a:lstStyle/>
          <a:p>
            <a:endParaRPr lang="en-US"/>
          </a:p>
        </p:txBody>
      </p:sp>
      <p:graphicFrame>
        <p:nvGraphicFramePr>
          <p:cNvPr id="236626" name="Group 82"/>
          <p:cNvGraphicFramePr>
            <a:graphicFrameLocks noGrp="1"/>
          </p:cNvGraphicFramePr>
          <p:nvPr/>
        </p:nvGraphicFramePr>
        <p:xfrm>
          <a:off x="7162800" y="3302000"/>
          <a:ext cx="1981200" cy="2566672"/>
        </p:xfrm>
        <a:graphic>
          <a:graphicData uri="http://schemas.openxmlformats.org/drawingml/2006/table">
            <a:tbl>
              <a:tblPr/>
              <a:tblGrid>
                <a:gridCol w="1981200">
                  <a:extLst>
                    <a:ext uri="{9D8B030D-6E8A-4147-A177-3AD203B41FA5}">
                      <a16:colId xmlns:a16="http://schemas.microsoft.com/office/drawing/2014/main" val="20000"/>
                    </a:ext>
                  </a:extLst>
                </a:gridCol>
              </a:tblGrid>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Application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Presentation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Session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Transport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Network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Link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Physical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36673" name="Line 129"/>
          <p:cNvSpPr>
            <a:spLocks noChangeShapeType="1"/>
          </p:cNvSpPr>
          <p:nvPr/>
        </p:nvSpPr>
        <p:spPr bwMode="auto">
          <a:xfrm>
            <a:off x="2667000" y="4572000"/>
            <a:ext cx="4495800" cy="0"/>
          </a:xfrm>
          <a:prstGeom prst="line">
            <a:avLst/>
          </a:prstGeom>
          <a:noFill/>
          <a:ln w="38100">
            <a:solidFill>
              <a:srgbClr val="66FF33"/>
            </a:solidFill>
            <a:prstDash val="sysDot"/>
            <a:round/>
            <a:headEnd/>
            <a:tailEnd/>
          </a:ln>
          <a:effectLst/>
        </p:spPr>
        <p:txBody>
          <a:bodyPr wrap="none"/>
          <a:lstStyle/>
          <a:p>
            <a:endParaRPr lang="en-US"/>
          </a:p>
        </p:txBody>
      </p:sp>
      <p:sp>
        <p:nvSpPr>
          <p:cNvPr id="236547" name="Rectangle 3"/>
          <p:cNvSpPr>
            <a:spLocks noGrp="1" noChangeArrowheads="1"/>
          </p:cNvSpPr>
          <p:nvPr>
            <p:ph type="title"/>
          </p:nvPr>
        </p:nvSpPr>
        <p:spPr>
          <a:xfrm>
            <a:off x="609600" y="304800"/>
            <a:ext cx="7467600" cy="1143000"/>
          </a:xfrm>
        </p:spPr>
        <p:txBody>
          <a:bodyPr>
            <a:normAutofit/>
          </a:bodyPr>
          <a:lstStyle/>
          <a:p>
            <a:r>
              <a:rPr lang="en-US" sz="3200" dirty="0"/>
              <a:t>How Do Machines Talk?</a:t>
            </a:r>
            <a:br>
              <a:rPr lang="en-US" sz="3200" dirty="0"/>
            </a:br>
            <a:r>
              <a:rPr lang="en-US" sz="3200" dirty="0"/>
              <a:t> </a:t>
            </a:r>
            <a:r>
              <a:rPr lang="en-US" sz="3200" i="1" dirty="0"/>
              <a:t>The OSI Reference Model</a:t>
            </a:r>
          </a:p>
        </p:txBody>
      </p:sp>
      <p:graphicFrame>
        <p:nvGraphicFramePr>
          <p:cNvPr id="236625" name="Group 81"/>
          <p:cNvGraphicFramePr>
            <a:graphicFrameLocks noGrp="1"/>
          </p:cNvGraphicFramePr>
          <p:nvPr/>
        </p:nvGraphicFramePr>
        <p:xfrm>
          <a:off x="609600" y="3302000"/>
          <a:ext cx="2057400" cy="2566672"/>
        </p:xfrm>
        <a:graphic>
          <a:graphicData uri="http://schemas.openxmlformats.org/drawingml/2006/table">
            <a:tbl>
              <a:tblPr/>
              <a:tblGrid>
                <a:gridCol w="2057400">
                  <a:extLst>
                    <a:ext uri="{9D8B030D-6E8A-4147-A177-3AD203B41FA5}">
                      <a16:colId xmlns:a16="http://schemas.microsoft.com/office/drawing/2014/main" val="20000"/>
                    </a:ext>
                  </a:extLst>
                </a:gridCol>
              </a:tblGrid>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Application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Presentation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Session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Transport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Network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Link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Physical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36630" name="Group 86"/>
          <p:cNvGraphicFramePr>
            <a:graphicFrameLocks noGrp="1"/>
          </p:cNvGraphicFramePr>
          <p:nvPr/>
        </p:nvGraphicFramePr>
        <p:xfrm>
          <a:off x="3200400" y="4768850"/>
          <a:ext cx="1600200" cy="1099186"/>
        </p:xfrm>
        <a:graphic>
          <a:graphicData uri="http://schemas.openxmlformats.org/drawingml/2006/table">
            <a:tbl>
              <a:tblPr/>
              <a:tblGrid>
                <a:gridCol w="1600200">
                  <a:extLst>
                    <a:ext uri="{9D8B030D-6E8A-4147-A177-3AD203B41FA5}">
                      <a16:colId xmlns:a16="http://schemas.microsoft.com/office/drawing/2014/main" val="20000"/>
                    </a:ext>
                  </a:extLst>
                </a:gridCol>
              </a:tblGrid>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Network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Link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Physical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36631" name="Group 87"/>
          <p:cNvGraphicFramePr>
            <a:graphicFrameLocks noGrp="1"/>
          </p:cNvGraphicFramePr>
          <p:nvPr/>
        </p:nvGraphicFramePr>
        <p:xfrm>
          <a:off x="5181600" y="4768850"/>
          <a:ext cx="1600200" cy="1099186"/>
        </p:xfrm>
        <a:graphic>
          <a:graphicData uri="http://schemas.openxmlformats.org/drawingml/2006/table">
            <a:tbl>
              <a:tblPr/>
              <a:tblGrid>
                <a:gridCol w="1600200">
                  <a:extLst>
                    <a:ext uri="{9D8B030D-6E8A-4147-A177-3AD203B41FA5}">
                      <a16:colId xmlns:a16="http://schemas.microsoft.com/office/drawing/2014/main" val="20000"/>
                    </a:ext>
                  </a:extLst>
                </a:gridCol>
              </a:tblGrid>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Network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Link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Physical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6641" name="Line 97"/>
          <p:cNvSpPr>
            <a:spLocks noChangeShapeType="1"/>
          </p:cNvSpPr>
          <p:nvPr/>
        </p:nvSpPr>
        <p:spPr bwMode="auto">
          <a:xfrm>
            <a:off x="2667000" y="5715000"/>
            <a:ext cx="533400" cy="0"/>
          </a:xfrm>
          <a:prstGeom prst="line">
            <a:avLst/>
          </a:prstGeom>
          <a:noFill/>
          <a:ln w="57150">
            <a:solidFill>
              <a:srgbClr val="9900FF"/>
            </a:solidFill>
            <a:round/>
            <a:headEnd/>
            <a:tailEnd/>
          </a:ln>
          <a:effectLst/>
        </p:spPr>
        <p:txBody>
          <a:bodyPr wrap="none"/>
          <a:lstStyle/>
          <a:p>
            <a:endParaRPr lang="en-US"/>
          </a:p>
        </p:txBody>
      </p:sp>
      <p:sp>
        <p:nvSpPr>
          <p:cNvPr id="236642" name="Line 98"/>
          <p:cNvSpPr>
            <a:spLocks noChangeShapeType="1"/>
          </p:cNvSpPr>
          <p:nvPr/>
        </p:nvSpPr>
        <p:spPr bwMode="auto">
          <a:xfrm flipV="1">
            <a:off x="4800600" y="5715000"/>
            <a:ext cx="381000" cy="0"/>
          </a:xfrm>
          <a:prstGeom prst="line">
            <a:avLst/>
          </a:prstGeom>
          <a:noFill/>
          <a:ln w="57150">
            <a:solidFill>
              <a:srgbClr val="9900FF"/>
            </a:solidFill>
            <a:round/>
            <a:headEnd/>
            <a:tailEnd/>
          </a:ln>
          <a:effectLst/>
        </p:spPr>
        <p:txBody>
          <a:bodyPr wrap="none"/>
          <a:lstStyle/>
          <a:p>
            <a:endParaRPr lang="en-US"/>
          </a:p>
        </p:txBody>
      </p:sp>
      <p:sp>
        <p:nvSpPr>
          <p:cNvPr id="236643" name="Line 99"/>
          <p:cNvSpPr>
            <a:spLocks noChangeShapeType="1"/>
          </p:cNvSpPr>
          <p:nvPr/>
        </p:nvSpPr>
        <p:spPr bwMode="auto">
          <a:xfrm flipV="1">
            <a:off x="6781800" y="5715000"/>
            <a:ext cx="381000" cy="0"/>
          </a:xfrm>
          <a:prstGeom prst="line">
            <a:avLst/>
          </a:prstGeom>
          <a:noFill/>
          <a:ln w="57150">
            <a:solidFill>
              <a:srgbClr val="9900FF"/>
            </a:solidFill>
            <a:round/>
            <a:headEnd/>
            <a:tailEnd/>
          </a:ln>
          <a:effectLst/>
        </p:spPr>
        <p:txBody>
          <a:bodyPr wrap="none"/>
          <a:lstStyle/>
          <a:p>
            <a:endParaRPr lang="en-US"/>
          </a:p>
        </p:txBody>
      </p:sp>
      <p:sp>
        <p:nvSpPr>
          <p:cNvPr id="236644" name="Oval 100"/>
          <p:cNvSpPr>
            <a:spLocks noChangeArrowheads="1"/>
          </p:cNvSpPr>
          <p:nvPr/>
        </p:nvSpPr>
        <p:spPr bwMode="auto">
          <a:xfrm>
            <a:off x="7391400" y="2438400"/>
            <a:ext cx="990600" cy="381000"/>
          </a:xfrm>
          <a:prstGeom prst="ellipse">
            <a:avLst/>
          </a:prstGeom>
          <a:noFill/>
          <a:ln w="57150">
            <a:solidFill>
              <a:srgbClr val="FF00FF"/>
            </a:solidFill>
            <a:round/>
            <a:headEnd/>
            <a:tailEnd/>
          </a:ln>
          <a:effectLst/>
        </p:spPr>
        <p:txBody>
          <a:bodyPr wrap="none"/>
          <a:lstStyle/>
          <a:p>
            <a:endParaRPr lang="en-US"/>
          </a:p>
        </p:txBody>
      </p:sp>
      <p:sp>
        <p:nvSpPr>
          <p:cNvPr id="236645" name="Line 101"/>
          <p:cNvSpPr>
            <a:spLocks noChangeShapeType="1"/>
          </p:cNvSpPr>
          <p:nvPr/>
        </p:nvSpPr>
        <p:spPr bwMode="auto">
          <a:xfrm>
            <a:off x="7848600" y="2819400"/>
            <a:ext cx="0" cy="152400"/>
          </a:xfrm>
          <a:prstGeom prst="line">
            <a:avLst/>
          </a:prstGeom>
          <a:noFill/>
          <a:ln w="57150">
            <a:solidFill>
              <a:srgbClr val="FF00FF"/>
            </a:solidFill>
            <a:round/>
            <a:headEnd/>
            <a:tailEnd/>
          </a:ln>
          <a:effectLst/>
        </p:spPr>
        <p:txBody>
          <a:bodyPr wrap="none"/>
          <a:lstStyle/>
          <a:p>
            <a:endParaRPr lang="en-US"/>
          </a:p>
        </p:txBody>
      </p:sp>
      <p:sp>
        <p:nvSpPr>
          <p:cNvPr id="236647" name="Line 103"/>
          <p:cNvSpPr>
            <a:spLocks noChangeShapeType="1"/>
          </p:cNvSpPr>
          <p:nvPr/>
        </p:nvSpPr>
        <p:spPr bwMode="auto">
          <a:xfrm flipH="1">
            <a:off x="7848600" y="2971800"/>
            <a:ext cx="1143000" cy="0"/>
          </a:xfrm>
          <a:prstGeom prst="line">
            <a:avLst/>
          </a:prstGeom>
          <a:noFill/>
          <a:ln w="57150">
            <a:solidFill>
              <a:srgbClr val="FF00FF"/>
            </a:solidFill>
            <a:round/>
            <a:headEnd/>
            <a:tailEnd/>
          </a:ln>
          <a:effectLst/>
        </p:spPr>
        <p:txBody>
          <a:bodyPr wrap="none"/>
          <a:lstStyle/>
          <a:p>
            <a:endParaRPr lang="en-US"/>
          </a:p>
        </p:txBody>
      </p:sp>
      <p:sp>
        <p:nvSpPr>
          <p:cNvPr id="236648" name="Line 104"/>
          <p:cNvSpPr>
            <a:spLocks noChangeShapeType="1"/>
          </p:cNvSpPr>
          <p:nvPr/>
        </p:nvSpPr>
        <p:spPr bwMode="auto">
          <a:xfrm flipH="1">
            <a:off x="8991600" y="2971800"/>
            <a:ext cx="0" cy="2743200"/>
          </a:xfrm>
          <a:prstGeom prst="line">
            <a:avLst/>
          </a:prstGeom>
          <a:noFill/>
          <a:ln w="57150">
            <a:solidFill>
              <a:srgbClr val="FF00FF"/>
            </a:solidFill>
            <a:round/>
            <a:headEnd/>
            <a:tailEnd/>
          </a:ln>
          <a:effectLst/>
        </p:spPr>
        <p:txBody>
          <a:bodyPr wrap="none"/>
          <a:lstStyle/>
          <a:p>
            <a:endParaRPr lang="en-US"/>
          </a:p>
        </p:txBody>
      </p:sp>
      <p:grpSp>
        <p:nvGrpSpPr>
          <p:cNvPr id="2" name="Group 107"/>
          <p:cNvGrpSpPr>
            <a:grpSpLocks/>
          </p:cNvGrpSpPr>
          <p:nvPr/>
        </p:nvGrpSpPr>
        <p:grpSpPr bwMode="auto">
          <a:xfrm>
            <a:off x="914400" y="2514600"/>
            <a:ext cx="1752600" cy="3200400"/>
            <a:chOff x="576" y="1968"/>
            <a:chExt cx="1104" cy="2016"/>
          </a:xfrm>
        </p:grpSpPr>
        <p:sp>
          <p:nvSpPr>
            <p:cNvPr id="236652" name="Oval 108"/>
            <p:cNvSpPr>
              <a:spLocks noChangeArrowheads="1"/>
            </p:cNvSpPr>
            <p:nvPr/>
          </p:nvSpPr>
          <p:spPr bwMode="auto">
            <a:xfrm>
              <a:off x="576" y="1968"/>
              <a:ext cx="624" cy="240"/>
            </a:xfrm>
            <a:prstGeom prst="ellipse">
              <a:avLst/>
            </a:prstGeom>
            <a:noFill/>
            <a:ln w="57150">
              <a:solidFill>
                <a:srgbClr val="FF00FF"/>
              </a:solidFill>
              <a:round/>
              <a:headEnd/>
              <a:tailEnd/>
            </a:ln>
            <a:effectLst/>
          </p:spPr>
          <p:txBody>
            <a:bodyPr wrap="none"/>
            <a:lstStyle/>
            <a:p>
              <a:endParaRPr lang="en-US"/>
            </a:p>
          </p:txBody>
        </p:sp>
        <p:sp>
          <p:nvSpPr>
            <p:cNvPr id="236653" name="Line 109"/>
            <p:cNvSpPr>
              <a:spLocks noChangeShapeType="1"/>
            </p:cNvSpPr>
            <p:nvPr/>
          </p:nvSpPr>
          <p:spPr bwMode="auto">
            <a:xfrm>
              <a:off x="864" y="2208"/>
              <a:ext cx="0" cy="96"/>
            </a:xfrm>
            <a:prstGeom prst="line">
              <a:avLst/>
            </a:prstGeom>
            <a:noFill/>
            <a:ln w="57150">
              <a:solidFill>
                <a:srgbClr val="FF00FF"/>
              </a:solidFill>
              <a:round/>
              <a:headEnd/>
              <a:tailEnd/>
            </a:ln>
            <a:effectLst/>
          </p:spPr>
          <p:txBody>
            <a:bodyPr wrap="none"/>
            <a:lstStyle/>
            <a:p>
              <a:endParaRPr lang="en-US"/>
            </a:p>
          </p:txBody>
        </p:sp>
        <p:sp>
          <p:nvSpPr>
            <p:cNvPr id="236654" name="Line 110"/>
            <p:cNvSpPr>
              <a:spLocks noChangeShapeType="1"/>
            </p:cNvSpPr>
            <p:nvPr/>
          </p:nvSpPr>
          <p:spPr bwMode="auto">
            <a:xfrm flipH="1">
              <a:off x="864" y="2304"/>
              <a:ext cx="720" cy="0"/>
            </a:xfrm>
            <a:prstGeom prst="line">
              <a:avLst/>
            </a:prstGeom>
            <a:noFill/>
            <a:ln w="57150">
              <a:solidFill>
                <a:srgbClr val="FF00FF"/>
              </a:solidFill>
              <a:round/>
              <a:headEnd/>
              <a:tailEnd/>
            </a:ln>
            <a:effectLst/>
          </p:spPr>
          <p:txBody>
            <a:bodyPr wrap="none"/>
            <a:lstStyle/>
            <a:p>
              <a:endParaRPr lang="en-US"/>
            </a:p>
          </p:txBody>
        </p:sp>
        <p:sp>
          <p:nvSpPr>
            <p:cNvPr id="236655" name="Line 111"/>
            <p:cNvSpPr>
              <a:spLocks noChangeShapeType="1"/>
            </p:cNvSpPr>
            <p:nvPr/>
          </p:nvSpPr>
          <p:spPr bwMode="auto">
            <a:xfrm>
              <a:off x="1584" y="2304"/>
              <a:ext cx="0" cy="1680"/>
            </a:xfrm>
            <a:prstGeom prst="line">
              <a:avLst/>
            </a:prstGeom>
            <a:noFill/>
            <a:ln w="57150">
              <a:solidFill>
                <a:srgbClr val="FF00FF"/>
              </a:solidFill>
              <a:round/>
              <a:headEnd/>
              <a:tailEnd/>
            </a:ln>
            <a:effectLst/>
          </p:spPr>
          <p:txBody>
            <a:bodyPr wrap="none"/>
            <a:lstStyle/>
            <a:p>
              <a:endParaRPr lang="en-US"/>
            </a:p>
          </p:txBody>
        </p:sp>
        <p:sp>
          <p:nvSpPr>
            <p:cNvPr id="236656" name="Line 112"/>
            <p:cNvSpPr>
              <a:spLocks noChangeShapeType="1"/>
            </p:cNvSpPr>
            <p:nvPr/>
          </p:nvSpPr>
          <p:spPr bwMode="auto">
            <a:xfrm>
              <a:off x="1584" y="3984"/>
              <a:ext cx="96" cy="0"/>
            </a:xfrm>
            <a:prstGeom prst="line">
              <a:avLst/>
            </a:prstGeom>
            <a:noFill/>
            <a:ln w="57150">
              <a:solidFill>
                <a:srgbClr val="FF00FF"/>
              </a:solidFill>
              <a:round/>
              <a:headEnd/>
              <a:tailEnd/>
            </a:ln>
            <a:effectLst/>
          </p:spPr>
          <p:txBody>
            <a:bodyPr wrap="none"/>
            <a:lstStyle/>
            <a:p>
              <a:endParaRPr lang="en-US"/>
            </a:p>
          </p:txBody>
        </p:sp>
      </p:grpSp>
      <p:sp>
        <p:nvSpPr>
          <p:cNvPr id="236658" name="Text Box 114"/>
          <p:cNvSpPr txBox="1">
            <a:spLocks noChangeArrowheads="1"/>
          </p:cNvSpPr>
          <p:nvPr/>
        </p:nvSpPr>
        <p:spPr bwMode="auto">
          <a:xfrm>
            <a:off x="609600" y="1828800"/>
            <a:ext cx="1905000" cy="457200"/>
          </a:xfrm>
          <a:prstGeom prst="rect">
            <a:avLst/>
          </a:prstGeom>
          <a:noFill/>
          <a:ln w="9525">
            <a:noFill/>
            <a:miter lim="800000"/>
            <a:headEnd/>
            <a:tailEnd/>
          </a:ln>
          <a:effectLst/>
        </p:spPr>
        <p:txBody>
          <a:bodyPr>
            <a:spAutoFit/>
          </a:bodyPr>
          <a:lstStyle/>
          <a:p>
            <a:pPr>
              <a:spcBef>
                <a:spcPct val="50000"/>
              </a:spcBef>
            </a:pPr>
            <a:r>
              <a:rPr lang="en-US" b="1" dirty="0"/>
              <a:t>Host</a:t>
            </a:r>
          </a:p>
        </p:txBody>
      </p:sp>
      <p:sp>
        <p:nvSpPr>
          <p:cNvPr id="236659" name="Text Box 115"/>
          <p:cNvSpPr txBox="1">
            <a:spLocks noChangeArrowheads="1"/>
          </p:cNvSpPr>
          <p:nvPr/>
        </p:nvSpPr>
        <p:spPr bwMode="auto">
          <a:xfrm>
            <a:off x="6629400" y="1828800"/>
            <a:ext cx="1905000" cy="457200"/>
          </a:xfrm>
          <a:prstGeom prst="rect">
            <a:avLst/>
          </a:prstGeom>
          <a:noFill/>
          <a:ln w="9525">
            <a:noFill/>
            <a:miter lim="800000"/>
            <a:headEnd/>
            <a:tailEnd/>
          </a:ln>
          <a:effectLst/>
        </p:spPr>
        <p:txBody>
          <a:bodyPr>
            <a:spAutoFit/>
          </a:bodyPr>
          <a:lstStyle/>
          <a:p>
            <a:pPr>
              <a:spcBef>
                <a:spcPct val="50000"/>
              </a:spcBef>
            </a:pPr>
            <a:r>
              <a:rPr lang="en-US" b="1"/>
              <a:t>Host</a:t>
            </a:r>
          </a:p>
        </p:txBody>
      </p:sp>
      <p:sp>
        <p:nvSpPr>
          <p:cNvPr id="236660" name="Text Box 116"/>
          <p:cNvSpPr txBox="1">
            <a:spLocks noChangeArrowheads="1"/>
          </p:cNvSpPr>
          <p:nvPr/>
        </p:nvSpPr>
        <p:spPr bwMode="auto">
          <a:xfrm>
            <a:off x="990600" y="2514600"/>
            <a:ext cx="1828800" cy="366713"/>
          </a:xfrm>
          <a:prstGeom prst="rect">
            <a:avLst/>
          </a:prstGeom>
          <a:noFill/>
          <a:ln w="9525">
            <a:noFill/>
            <a:miter lim="800000"/>
            <a:headEnd/>
            <a:tailEnd/>
          </a:ln>
          <a:effectLst/>
        </p:spPr>
        <p:txBody>
          <a:bodyPr>
            <a:spAutoFit/>
          </a:bodyPr>
          <a:lstStyle/>
          <a:p>
            <a:pPr>
              <a:spcBef>
                <a:spcPct val="50000"/>
              </a:spcBef>
            </a:pPr>
            <a:r>
              <a:rPr lang="en-US" sz="1800"/>
              <a:t>Process</a:t>
            </a:r>
          </a:p>
        </p:txBody>
      </p:sp>
      <p:sp>
        <p:nvSpPr>
          <p:cNvPr id="236661" name="Text Box 117"/>
          <p:cNvSpPr txBox="1">
            <a:spLocks noChangeArrowheads="1"/>
          </p:cNvSpPr>
          <p:nvPr/>
        </p:nvSpPr>
        <p:spPr bwMode="auto">
          <a:xfrm>
            <a:off x="7315200" y="2438400"/>
            <a:ext cx="1219200" cy="366713"/>
          </a:xfrm>
          <a:prstGeom prst="rect">
            <a:avLst/>
          </a:prstGeom>
          <a:noFill/>
          <a:ln w="9525">
            <a:noFill/>
            <a:miter lim="800000"/>
            <a:headEnd/>
            <a:tailEnd/>
          </a:ln>
          <a:effectLst/>
        </p:spPr>
        <p:txBody>
          <a:bodyPr>
            <a:spAutoFit/>
          </a:bodyPr>
          <a:lstStyle/>
          <a:p>
            <a:pPr algn="ctr">
              <a:spcBef>
                <a:spcPct val="50000"/>
              </a:spcBef>
            </a:pPr>
            <a:r>
              <a:rPr lang="en-US" sz="1800"/>
              <a:t>Process</a:t>
            </a:r>
          </a:p>
        </p:txBody>
      </p:sp>
      <p:sp>
        <p:nvSpPr>
          <p:cNvPr id="236663" name="Line 119"/>
          <p:cNvSpPr>
            <a:spLocks noChangeShapeType="1"/>
          </p:cNvSpPr>
          <p:nvPr/>
        </p:nvSpPr>
        <p:spPr bwMode="auto">
          <a:xfrm>
            <a:off x="9144000" y="5715000"/>
            <a:ext cx="0" cy="0"/>
          </a:xfrm>
          <a:prstGeom prst="line">
            <a:avLst/>
          </a:prstGeom>
          <a:noFill/>
          <a:ln w="9525">
            <a:solidFill>
              <a:schemeClr val="tx1"/>
            </a:solidFill>
            <a:round/>
            <a:headEnd/>
            <a:tailEnd/>
          </a:ln>
          <a:effectLst/>
        </p:spPr>
        <p:txBody>
          <a:bodyPr wrap="none"/>
          <a:lstStyle/>
          <a:p>
            <a:endParaRPr lang="en-US"/>
          </a:p>
        </p:txBody>
      </p:sp>
      <p:sp>
        <p:nvSpPr>
          <p:cNvPr id="236664" name="Line 120"/>
          <p:cNvSpPr>
            <a:spLocks noChangeShapeType="1"/>
          </p:cNvSpPr>
          <p:nvPr/>
        </p:nvSpPr>
        <p:spPr bwMode="auto">
          <a:xfrm>
            <a:off x="9144000" y="5638800"/>
            <a:ext cx="0" cy="0"/>
          </a:xfrm>
          <a:prstGeom prst="line">
            <a:avLst/>
          </a:prstGeom>
          <a:noFill/>
          <a:ln w="9525">
            <a:solidFill>
              <a:schemeClr val="tx1"/>
            </a:solidFill>
            <a:round/>
            <a:headEnd/>
            <a:tailEnd/>
          </a:ln>
          <a:effectLst/>
        </p:spPr>
        <p:txBody>
          <a:bodyPr wrap="none"/>
          <a:lstStyle/>
          <a:p>
            <a:endParaRPr lang="en-US"/>
          </a:p>
        </p:txBody>
      </p:sp>
      <p:sp>
        <p:nvSpPr>
          <p:cNvPr id="236665" name="Line 121"/>
          <p:cNvSpPr>
            <a:spLocks noChangeShapeType="1"/>
          </p:cNvSpPr>
          <p:nvPr/>
        </p:nvSpPr>
        <p:spPr bwMode="auto">
          <a:xfrm>
            <a:off x="9144000" y="5562600"/>
            <a:ext cx="0" cy="152400"/>
          </a:xfrm>
          <a:prstGeom prst="line">
            <a:avLst/>
          </a:prstGeom>
          <a:noFill/>
          <a:ln w="9525">
            <a:solidFill>
              <a:schemeClr val="tx1"/>
            </a:solidFill>
            <a:round/>
            <a:headEnd/>
            <a:tailEnd/>
          </a:ln>
          <a:effectLst/>
        </p:spPr>
        <p:txBody>
          <a:bodyPr wrap="none"/>
          <a:lstStyle/>
          <a:p>
            <a:endParaRPr lang="en-US"/>
          </a:p>
        </p:txBody>
      </p:sp>
      <p:sp>
        <p:nvSpPr>
          <p:cNvPr id="236668" name="Text Box 124"/>
          <p:cNvSpPr txBox="1">
            <a:spLocks noChangeArrowheads="1"/>
          </p:cNvSpPr>
          <p:nvPr/>
        </p:nvSpPr>
        <p:spPr bwMode="auto">
          <a:xfrm>
            <a:off x="2971800" y="4267200"/>
            <a:ext cx="1905000" cy="457200"/>
          </a:xfrm>
          <a:prstGeom prst="rect">
            <a:avLst/>
          </a:prstGeom>
          <a:noFill/>
          <a:ln w="9525">
            <a:noFill/>
            <a:miter lim="800000"/>
            <a:headEnd/>
            <a:tailEnd/>
          </a:ln>
          <a:effectLst/>
        </p:spPr>
        <p:txBody>
          <a:bodyPr>
            <a:spAutoFit/>
          </a:bodyPr>
          <a:lstStyle/>
          <a:p>
            <a:pPr algn="ctr">
              <a:spcBef>
                <a:spcPct val="50000"/>
              </a:spcBef>
            </a:pPr>
            <a:r>
              <a:rPr lang="en-US" b="1"/>
              <a:t>Router</a:t>
            </a:r>
          </a:p>
        </p:txBody>
      </p:sp>
      <p:sp>
        <p:nvSpPr>
          <p:cNvPr id="236669" name="Text Box 125"/>
          <p:cNvSpPr txBox="1">
            <a:spLocks noChangeArrowheads="1"/>
          </p:cNvSpPr>
          <p:nvPr/>
        </p:nvSpPr>
        <p:spPr bwMode="auto">
          <a:xfrm>
            <a:off x="5029200" y="4267200"/>
            <a:ext cx="1905000" cy="457200"/>
          </a:xfrm>
          <a:prstGeom prst="rect">
            <a:avLst/>
          </a:prstGeom>
          <a:noFill/>
          <a:ln w="9525">
            <a:noFill/>
            <a:miter lim="800000"/>
            <a:headEnd/>
            <a:tailEnd/>
          </a:ln>
          <a:effectLst/>
        </p:spPr>
        <p:txBody>
          <a:bodyPr>
            <a:spAutoFit/>
          </a:bodyPr>
          <a:lstStyle/>
          <a:p>
            <a:pPr algn="ctr">
              <a:spcBef>
                <a:spcPct val="50000"/>
              </a:spcBef>
            </a:pPr>
            <a:r>
              <a:rPr lang="en-US" b="1"/>
              <a:t>Router</a:t>
            </a:r>
          </a:p>
        </p:txBody>
      </p:sp>
      <p:sp>
        <p:nvSpPr>
          <p:cNvPr id="236670" name="Line 126"/>
          <p:cNvSpPr>
            <a:spLocks noChangeShapeType="1"/>
          </p:cNvSpPr>
          <p:nvPr/>
        </p:nvSpPr>
        <p:spPr bwMode="auto">
          <a:xfrm>
            <a:off x="2667000" y="3505200"/>
            <a:ext cx="4495800" cy="0"/>
          </a:xfrm>
          <a:prstGeom prst="line">
            <a:avLst/>
          </a:prstGeom>
          <a:noFill/>
          <a:ln w="38100">
            <a:solidFill>
              <a:srgbClr val="FF3300"/>
            </a:solidFill>
            <a:prstDash val="sysDot"/>
            <a:round/>
            <a:headEnd/>
            <a:tailEnd/>
          </a:ln>
          <a:effectLst/>
        </p:spPr>
        <p:txBody>
          <a:bodyPr wrap="none"/>
          <a:lstStyle/>
          <a:p>
            <a:endParaRPr lang="en-US"/>
          </a:p>
        </p:txBody>
      </p:sp>
      <p:sp>
        <p:nvSpPr>
          <p:cNvPr id="236671" name="Line 127"/>
          <p:cNvSpPr>
            <a:spLocks noChangeShapeType="1"/>
          </p:cNvSpPr>
          <p:nvPr/>
        </p:nvSpPr>
        <p:spPr bwMode="auto">
          <a:xfrm>
            <a:off x="2667000" y="3886200"/>
            <a:ext cx="4495800" cy="0"/>
          </a:xfrm>
          <a:prstGeom prst="line">
            <a:avLst/>
          </a:prstGeom>
          <a:noFill/>
          <a:ln w="38100">
            <a:solidFill>
              <a:srgbClr val="FF9933"/>
            </a:solidFill>
            <a:prstDash val="sysDot"/>
            <a:round/>
            <a:headEnd/>
            <a:tailEnd/>
          </a:ln>
          <a:effectLst/>
        </p:spPr>
        <p:txBody>
          <a:bodyPr wrap="none"/>
          <a:lstStyle/>
          <a:p>
            <a:endParaRPr lang="en-US"/>
          </a:p>
        </p:txBody>
      </p:sp>
      <p:sp>
        <p:nvSpPr>
          <p:cNvPr id="236672" name="Line 128"/>
          <p:cNvSpPr>
            <a:spLocks noChangeShapeType="1"/>
          </p:cNvSpPr>
          <p:nvPr/>
        </p:nvSpPr>
        <p:spPr bwMode="auto">
          <a:xfrm>
            <a:off x="2667000" y="4267200"/>
            <a:ext cx="4495800" cy="0"/>
          </a:xfrm>
          <a:prstGeom prst="line">
            <a:avLst/>
          </a:prstGeom>
          <a:noFill/>
          <a:ln w="38100">
            <a:solidFill>
              <a:srgbClr val="F9FD69"/>
            </a:solidFill>
            <a:prstDash val="sysDot"/>
            <a:round/>
            <a:headEnd/>
            <a:tailEnd/>
          </a:ln>
          <a:effectLst/>
        </p:spPr>
        <p:txBody>
          <a:bodyPr wrap="none"/>
          <a:lstStyle/>
          <a:p>
            <a:endParaRPr lang="en-US"/>
          </a:p>
        </p:txBody>
      </p:sp>
      <p:sp>
        <p:nvSpPr>
          <p:cNvPr id="236674" name="Line 130"/>
          <p:cNvSpPr>
            <a:spLocks noChangeShapeType="1"/>
          </p:cNvSpPr>
          <p:nvPr/>
        </p:nvSpPr>
        <p:spPr bwMode="auto">
          <a:xfrm>
            <a:off x="2667000" y="4953000"/>
            <a:ext cx="533400" cy="0"/>
          </a:xfrm>
          <a:prstGeom prst="line">
            <a:avLst/>
          </a:prstGeom>
          <a:noFill/>
          <a:ln w="38100">
            <a:solidFill>
              <a:srgbClr val="67F1FF"/>
            </a:solidFill>
            <a:prstDash val="sysDot"/>
            <a:round/>
            <a:headEnd/>
            <a:tailEnd/>
          </a:ln>
          <a:effectLst/>
        </p:spPr>
        <p:txBody>
          <a:bodyPr wrap="none"/>
          <a:lstStyle/>
          <a:p>
            <a:endParaRPr lang="en-US"/>
          </a:p>
        </p:txBody>
      </p:sp>
      <p:sp>
        <p:nvSpPr>
          <p:cNvPr id="236675" name="Line 131"/>
          <p:cNvSpPr>
            <a:spLocks noChangeShapeType="1"/>
          </p:cNvSpPr>
          <p:nvPr/>
        </p:nvSpPr>
        <p:spPr bwMode="auto">
          <a:xfrm>
            <a:off x="4800600" y="4953000"/>
            <a:ext cx="381000" cy="0"/>
          </a:xfrm>
          <a:prstGeom prst="line">
            <a:avLst/>
          </a:prstGeom>
          <a:noFill/>
          <a:ln w="38100">
            <a:solidFill>
              <a:srgbClr val="67F1FF"/>
            </a:solidFill>
            <a:prstDash val="sysDot"/>
            <a:round/>
            <a:headEnd/>
            <a:tailEnd/>
          </a:ln>
          <a:effectLst/>
        </p:spPr>
        <p:txBody>
          <a:bodyPr wrap="none"/>
          <a:lstStyle/>
          <a:p>
            <a:endParaRPr lang="en-US"/>
          </a:p>
        </p:txBody>
      </p:sp>
      <p:sp>
        <p:nvSpPr>
          <p:cNvPr id="236676" name="Line 132"/>
          <p:cNvSpPr>
            <a:spLocks noChangeShapeType="1"/>
          </p:cNvSpPr>
          <p:nvPr/>
        </p:nvSpPr>
        <p:spPr bwMode="auto">
          <a:xfrm>
            <a:off x="6781800" y="4953000"/>
            <a:ext cx="381000" cy="0"/>
          </a:xfrm>
          <a:prstGeom prst="line">
            <a:avLst/>
          </a:prstGeom>
          <a:noFill/>
          <a:ln w="38100">
            <a:solidFill>
              <a:srgbClr val="67F1FF"/>
            </a:solidFill>
            <a:prstDash val="sysDot"/>
            <a:round/>
            <a:headEnd/>
            <a:tailEnd/>
          </a:ln>
          <a:effectLst/>
        </p:spPr>
        <p:txBody>
          <a:bodyPr wrap="none"/>
          <a:lstStyle/>
          <a:p>
            <a:endParaRPr lang="en-US"/>
          </a:p>
        </p:txBody>
      </p:sp>
      <p:sp>
        <p:nvSpPr>
          <p:cNvPr id="236677" name="Line 133"/>
          <p:cNvSpPr>
            <a:spLocks noChangeShapeType="1"/>
          </p:cNvSpPr>
          <p:nvPr/>
        </p:nvSpPr>
        <p:spPr bwMode="auto">
          <a:xfrm>
            <a:off x="2667000" y="5334000"/>
            <a:ext cx="533400" cy="0"/>
          </a:xfrm>
          <a:prstGeom prst="line">
            <a:avLst/>
          </a:prstGeom>
          <a:noFill/>
          <a:ln w="38100">
            <a:solidFill>
              <a:srgbClr val="0000FF"/>
            </a:solidFill>
            <a:prstDash val="sysDot"/>
            <a:round/>
            <a:headEnd/>
            <a:tailEnd/>
          </a:ln>
          <a:effectLst/>
        </p:spPr>
        <p:txBody>
          <a:bodyPr wrap="none"/>
          <a:lstStyle/>
          <a:p>
            <a:endParaRPr lang="en-US"/>
          </a:p>
        </p:txBody>
      </p:sp>
      <p:sp>
        <p:nvSpPr>
          <p:cNvPr id="236678" name="Line 134"/>
          <p:cNvSpPr>
            <a:spLocks noChangeShapeType="1"/>
          </p:cNvSpPr>
          <p:nvPr/>
        </p:nvSpPr>
        <p:spPr bwMode="auto">
          <a:xfrm>
            <a:off x="4800600" y="5334000"/>
            <a:ext cx="381000" cy="0"/>
          </a:xfrm>
          <a:prstGeom prst="line">
            <a:avLst/>
          </a:prstGeom>
          <a:noFill/>
          <a:ln w="38100">
            <a:solidFill>
              <a:srgbClr val="0000FF"/>
            </a:solidFill>
            <a:prstDash val="sysDot"/>
            <a:round/>
            <a:headEnd/>
            <a:tailEnd/>
          </a:ln>
          <a:effectLst/>
        </p:spPr>
        <p:txBody>
          <a:bodyPr wrap="none"/>
          <a:lstStyle/>
          <a:p>
            <a:endParaRPr lang="en-US"/>
          </a:p>
        </p:txBody>
      </p:sp>
      <p:sp>
        <p:nvSpPr>
          <p:cNvPr id="236679" name="Line 135"/>
          <p:cNvSpPr>
            <a:spLocks noChangeShapeType="1"/>
          </p:cNvSpPr>
          <p:nvPr/>
        </p:nvSpPr>
        <p:spPr bwMode="auto">
          <a:xfrm>
            <a:off x="6781800" y="5334000"/>
            <a:ext cx="381000" cy="0"/>
          </a:xfrm>
          <a:prstGeom prst="line">
            <a:avLst/>
          </a:prstGeom>
          <a:noFill/>
          <a:ln w="38100">
            <a:solidFill>
              <a:srgbClr val="0000FF"/>
            </a:solidFill>
            <a:prstDash val="sysDot"/>
            <a:round/>
            <a:headEnd/>
            <a:tailEnd/>
          </a:ln>
          <a:effectLst/>
        </p:spPr>
        <p:txBody>
          <a:bodyPr wrap="none"/>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dirty="0"/>
              <a:t>Requests, Indications, and Protocols</a:t>
            </a:r>
          </a:p>
        </p:txBody>
      </p:sp>
      <p:graphicFrame>
        <p:nvGraphicFramePr>
          <p:cNvPr id="235524" name="Group 4"/>
          <p:cNvGraphicFramePr>
            <a:graphicFrameLocks noGrp="1"/>
          </p:cNvGraphicFramePr>
          <p:nvPr/>
        </p:nvGraphicFramePr>
        <p:xfrm>
          <a:off x="838200" y="2362200"/>
          <a:ext cx="2590800" cy="3733801"/>
        </p:xfrm>
        <a:graphic>
          <a:graphicData uri="http://schemas.openxmlformats.org/drawingml/2006/table">
            <a:tbl>
              <a:tblPr/>
              <a:tblGrid>
                <a:gridCol w="2590800">
                  <a:extLst>
                    <a:ext uri="{9D8B030D-6E8A-4147-A177-3AD203B41FA5}">
                      <a16:colId xmlns:a16="http://schemas.microsoft.com/office/drawing/2014/main" val="20000"/>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Application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Presentation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Session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65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Transport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Network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18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Link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Physical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35543" name="Text Box 23"/>
          <p:cNvSpPr txBox="1">
            <a:spLocks noChangeArrowheads="1"/>
          </p:cNvSpPr>
          <p:nvPr/>
        </p:nvSpPr>
        <p:spPr bwMode="auto">
          <a:xfrm>
            <a:off x="4267200" y="2667000"/>
            <a:ext cx="1600200" cy="466725"/>
          </a:xfrm>
          <a:prstGeom prst="rect">
            <a:avLst/>
          </a:prstGeom>
          <a:noFill/>
          <a:ln w="9525">
            <a:solidFill>
              <a:srgbClr val="9900FF"/>
            </a:solidFill>
            <a:miter lim="800000"/>
            <a:headEnd/>
            <a:tailEnd/>
          </a:ln>
          <a:effectLst/>
        </p:spPr>
        <p:txBody>
          <a:bodyPr>
            <a:spAutoFit/>
          </a:bodyPr>
          <a:lstStyle/>
          <a:p>
            <a:pPr>
              <a:spcBef>
                <a:spcPct val="50000"/>
              </a:spcBef>
            </a:pPr>
            <a:r>
              <a:rPr lang="en-US"/>
              <a:t>Layer N+1</a:t>
            </a:r>
          </a:p>
        </p:txBody>
      </p:sp>
      <p:sp>
        <p:nvSpPr>
          <p:cNvPr id="235544" name="Text Box 24"/>
          <p:cNvSpPr txBox="1">
            <a:spLocks noChangeArrowheads="1"/>
          </p:cNvSpPr>
          <p:nvPr/>
        </p:nvSpPr>
        <p:spPr bwMode="auto">
          <a:xfrm>
            <a:off x="7315200" y="2667000"/>
            <a:ext cx="1600200" cy="466725"/>
          </a:xfrm>
          <a:prstGeom prst="rect">
            <a:avLst/>
          </a:prstGeom>
          <a:noFill/>
          <a:ln w="9525">
            <a:solidFill>
              <a:srgbClr val="9900FF"/>
            </a:solidFill>
            <a:miter lim="800000"/>
            <a:headEnd/>
            <a:tailEnd/>
          </a:ln>
          <a:effectLst/>
        </p:spPr>
        <p:txBody>
          <a:bodyPr>
            <a:spAutoFit/>
          </a:bodyPr>
          <a:lstStyle/>
          <a:p>
            <a:pPr>
              <a:spcBef>
                <a:spcPct val="50000"/>
              </a:spcBef>
            </a:pPr>
            <a:r>
              <a:rPr lang="en-US"/>
              <a:t>Layer N+1</a:t>
            </a:r>
          </a:p>
        </p:txBody>
      </p:sp>
      <p:sp>
        <p:nvSpPr>
          <p:cNvPr id="235545" name="Text Box 25"/>
          <p:cNvSpPr txBox="1">
            <a:spLocks noChangeArrowheads="1"/>
          </p:cNvSpPr>
          <p:nvPr/>
        </p:nvSpPr>
        <p:spPr bwMode="auto">
          <a:xfrm>
            <a:off x="4267200" y="4419600"/>
            <a:ext cx="1600200" cy="466725"/>
          </a:xfrm>
          <a:prstGeom prst="rect">
            <a:avLst/>
          </a:prstGeom>
          <a:noFill/>
          <a:ln w="9525">
            <a:solidFill>
              <a:srgbClr val="9900FF"/>
            </a:solidFill>
            <a:miter lim="800000"/>
            <a:headEnd/>
            <a:tailEnd/>
          </a:ln>
          <a:effectLst/>
        </p:spPr>
        <p:txBody>
          <a:bodyPr>
            <a:spAutoFit/>
          </a:bodyPr>
          <a:lstStyle/>
          <a:p>
            <a:pPr>
              <a:spcBef>
                <a:spcPct val="50000"/>
              </a:spcBef>
            </a:pPr>
            <a:r>
              <a:rPr lang="en-US"/>
              <a:t>Layer N</a:t>
            </a:r>
          </a:p>
        </p:txBody>
      </p:sp>
      <p:sp>
        <p:nvSpPr>
          <p:cNvPr id="235546" name="Text Box 26"/>
          <p:cNvSpPr txBox="1">
            <a:spLocks noChangeArrowheads="1"/>
          </p:cNvSpPr>
          <p:nvPr/>
        </p:nvSpPr>
        <p:spPr bwMode="auto">
          <a:xfrm>
            <a:off x="7315200" y="4419600"/>
            <a:ext cx="1600200" cy="466725"/>
          </a:xfrm>
          <a:prstGeom prst="rect">
            <a:avLst/>
          </a:prstGeom>
          <a:noFill/>
          <a:ln w="9525">
            <a:solidFill>
              <a:srgbClr val="9900FF"/>
            </a:solidFill>
            <a:miter lim="800000"/>
            <a:headEnd/>
            <a:tailEnd/>
          </a:ln>
          <a:effectLst/>
        </p:spPr>
        <p:txBody>
          <a:bodyPr>
            <a:spAutoFit/>
          </a:bodyPr>
          <a:lstStyle/>
          <a:p>
            <a:pPr>
              <a:spcBef>
                <a:spcPct val="50000"/>
              </a:spcBef>
            </a:pPr>
            <a:r>
              <a:rPr lang="en-US"/>
              <a:t>Layer N</a:t>
            </a:r>
          </a:p>
        </p:txBody>
      </p:sp>
      <p:sp>
        <p:nvSpPr>
          <p:cNvPr id="235547" name="Line 27"/>
          <p:cNvSpPr>
            <a:spLocks noChangeShapeType="1"/>
          </p:cNvSpPr>
          <p:nvPr/>
        </p:nvSpPr>
        <p:spPr bwMode="auto">
          <a:xfrm>
            <a:off x="4419600" y="3200400"/>
            <a:ext cx="0" cy="1066800"/>
          </a:xfrm>
          <a:prstGeom prst="line">
            <a:avLst/>
          </a:prstGeom>
          <a:noFill/>
          <a:ln w="9525">
            <a:solidFill>
              <a:schemeClr val="tx1"/>
            </a:solidFill>
            <a:round/>
            <a:headEnd/>
            <a:tailEnd type="triangle" w="med" len="med"/>
          </a:ln>
          <a:effectLst/>
        </p:spPr>
        <p:txBody>
          <a:bodyPr wrap="none"/>
          <a:lstStyle/>
          <a:p>
            <a:endParaRPr lang="en-US"/>
          </a:p>
        </p:txBody>
      </p:sp>
      <p:sp>
        <p:nvSpPr>
          <p:cNvPr id="235548" name="Text Box 28"/>
          <p:cNvSpPr txBox="1">
            <a:spLocks noChangeArrowheads="1"/>
          </p:cNvSpPr>
          <p:nvPr/>
        </p:nvSpPr>
        <p:spPr bwMode="auto">
          <a:xfrm>
            <a:off x="4403725" y="3317875"/>
            <a:ext cx="590550" cy="457200"/>
          </a:xfrm>
          <a:prstGeom prst="rect">
            <a:avLst/>
          </a:prstGeom>
          <a:noFill/>
          <a:ln w="9525">
            <a:noFill/>
            <a:miter lim="800000"/>
            <a:headEnd/>
            <a:tailEnd/>
          </a:ln>
          <a:effectLst/>
        </p:spPr>
        <p:txBody>
          <a:bodyPr wrap="none">
            <a:spAutoFit/>
          </a:bodyPr>
          <a:lstStyle/>
          <a:p>
            <a:r>
              <a:rPr lang="en-US" i="1"/>
              <a:t>req</a:t>
            </a:r>
          </a:p>
        </p:txBody>
      </p:sp>
      <p:sp>
        <p:nvSpPr>
          <p:cNvPr id="235549" name="Line 29"/>
          <p:cNvSpPr>
            <a:spLocks noChangeShapeType="1"/>
          </p:cNvSpPr>
          <p:nvPr/>
        </p:nvSpPr>
        <p:spPr bwMode="auto">
          <a:xfrm flipV="1">
            <a:off x="5486400" y="3276600"/>
            <a:ext cx="0" cy="1066800"/>
          </a:xfrm>
          <a:prstGeom prst="line">
            <a:avLst/>
          </a:prstGeom>
          <a:noFill/>
          <a:ln w="9525">
            <a:solidFill>
              <a:schemeClr val="tx1"/>
            </a:solidFill>
            <a:round/>
            <a:headEnd/>
            <a:tailEnd type="triangle" w="med" len="med"/>
          </a:ln>
          <a:effectLst/>
        </p:spPr>
        <p:txBody>
          <a:bodyPr wrap="none"/>
          <a:lstStyle/>
          <a:p>
            <a:endParaRPr lang="en-US"/>
          </a:p>
        </p:txBody>
      </p:sp>
      <p:sp>
        <p:nvSpPr>
          <p:cNvPr id="235550" name="Text Box 30"/>
          <p:cNvSpPr txBox="1">
            <a:spLocks noChangeArrowheads="1"/>
          </p:cNvSpPr>
          <p:nvPr/>
        </p:nvSpPr>
        <p:spPr bwMode="auto">
          <a:xfrm>
            <a:off x="5638800" y="3581400"/>
            <a:ext cx="685800" cy="457200"/>
          </a:xfrm>
          <a:prstGeom prst="rect">
            <a:avLst/>
          </a:prstGeom>
          <a:noFill/>
          <a:ln w="9525">
            <a:noFill/>
            <a:miter lim="800000"/>
            <a:headEnd/>
            <a:tailEnd/>
          </a:ln>
          <a:effectLst/>
        </p:spPr>
        <p:txBody>
          <a:bodyPr>
            <a:spAutoFit/>
          </a:bodyPr>
          <a:lstStyle/>
          <a:p>
            <a:pPr>
              <a:spcBef>
                <a:spcPct val="50000"/>
              </a:spcBef>
            </a:pPr>
            <a:r>
              <a:rPr lang="en-US" i="1"/>
              <a:t>ind</a:t>
            </a:r>
          </a:p>
        </p:txBody>
      </p:sp>
      <p:sp>
        <p:nvSpPr>
          <p:cNvPr id="235551" name="Line 31"/>
          <p:cNvSpPr>
            <a:spLocks noChangeShapeType="1"/>
          </p:cNvSpPr>
          <p:nvPr/>
        </p:nvSpPr>
        <p:spPr bwMode="auto">
          <a:xfrm>
            <a:off x="5943600" y="2895600"/>
            <a:ext cx="1371600" cy="0"/>
          </a:xfrm>
          <a:prstGeom prst="line">
            <a:avLst/>
          </a:prstGeom>
          <a:noFill/>
          <a:ln w="9525">
            <a:solidFill>
              <a:schemeClr val="tx1"/>
            </a:solidFill>
            <a:round/>
            <a:headEnd type="arrow" w="med" len="med"/>
            <a:tailEnd type="arrow" w="med" len="med"/>
          </a:ln>
          <a:effectLst/>
        </p:spPr>
        <p:txBody>
          <a:bodyPr wrap="none"/>
          <a:lstStyle/>
          <a:p>
            <a:endParaRPr lang="en-US"/>
          </a:p>
        </p:txBody>
      </p:sp>
      <p:sp>
        <p:nvSpPr>
          <p:cNvPr id="235552" name="Line 32"/>
          <p:cNvSpPr>
            <a:spLocks noChangeShapeType="1"/>
          </p:cNvSpPr>
          <p:nvPr/>
        </p:nvSpPr>
        <p:spPr bwMode="auto">
          <a:xfrm>
            <a:off x="5943600" y="4648200"/>
            <a:ext cx="1371600" cy="0"/>
          </a:xfrm>
          <a:prstGeom prst="line">
            <a:avLst/>
          </a:prstGeom>
          <a:noFill/>
          <a:ln w="9525">
            <a:solidFill>
              <a:schemeClr val="tx1"/>
            </a:solidFill>
            <a:round/>
            <a:headEnd type="arrow" w="med" len="med"/>
            <a:tailEnd type="arrow" w="med" len="med"/>
          </a:ln>
          <a:effectLst/>
        </p:spPr>
        <p:txBody>
          <a:bodyPr wrap="none"/>
          <a:lstStyle/>
          <a:p>
            <a:endParaRPr lang="en-US"/>
          </a:p>
        </p:txBody>
      </p:sp>
      <p:sp>
        <p:nvSpPr>
          <p:cNvPr id="235553" name="Text Box 33"/>
          <p:cNvSpPr txBox="1">
            <a:spLocks noChangeArrowheads="1"/>
          </p:cNvSpPr>
          <p:nvPr/>
        </p:nvSpPr>
        <p:spPr bwMode="auto">
          <a:xfrm>
            <a:off x="5791200" y="2362200"/>
            <a:ext cx="1981200" cy="336550"/>
          </a:xfrm>
          <a:prstGeom prst="rect">
            <a:avLst/>
          </a:prstGeom>
          <a:noFill/>
          <a:ln w="9525">
            <a:noFill/>
            <a:miter lim="800000"/>
            <a:headEnd/>
            <a:tailEnd/>
          </a:ln>
          <a:effectLst/>
        </p:spPr>
        <p:txBody>
          <a:bodyPr>
            <a:spAutoFit/>
          </a:bodyPr>
          <a:lstStyle/>
          <a:p>
            <a:pPr>
              <a:spcBef>
                <a:spcPct val="50000"/>
              </a:spcBef>
            </a:pPr>
            <a:r>
              <a:rPr lang="en-US" sz="1600" b="1"/>
              <a:t>Layer </a:t>
            </a:r>
            <a:r>
              <a:rPr lang="en-US" sz="1600" b="1" i="1"/>
              <a:t>N+1</a:t>
            </a:r>
            <a:r>
              <a:rPr lang="en-US" sz="1600" b="1"/>
              <a:t> Protocol</a:t>
            </a:r>
          </a:p>
        </p:txBody>
      </p:sp>
      <p:sp>
        <p:nvSpPr>
          <p:cNvPr id="235554" name="Text Box 34"/>
          <p:cNvSpPr txBox="1">
            <a:spLocks noChangeArrowheads="1"/>
          </p:cNvSpPr>
          <p:nvPr/>
        </p:nvSpPr>
        <p:spPr bwMode="auto">
          <a:xfrm>
            <a:off x="5715000" y="4114800"/>
            <a:ext cx="1981200" cy="336550"/>
          </a:xfrm>
          <a:prstGeom prst="rect">
            <a:avLst/>
          </a:prstGeom>
          <a:noFill/>
          <a:ln w="9525">
            <a:noFill/>
            <a:miter lim="800000"/>
            <a:headEnd/>
            <a:tailEnd/>
          </a:ln>
          <a:effectLst/>
        </p:spPr>
        <p:txBody>
          <a:bodyPr>
            <a:spAutoFit/>
          </a:bodyPr>
          <a:lstStyle/>
          <a:p>
            <a:pPr>
              <a:spcBef>
                <a:spcPct val="50000"/>
              </a:spcBef>
            </a:pPr>
            <a:r>
              <a:rPr lang="en-US" sz="1600" b="1"/>
              <a:t>Layer </a:t>
            </a:r>
            <a:r>
              <a:rPr lang="en-US" sz="1600" b="1" i="1"/>
              <a:t>N </a:t>
            </a:r>
            <a:r>
              <a:rPr lang="en-US" sz="1600" b="1"/>
              <a:t> Protocol</a:t>
            </a:r>
          </a:p>
        </p:txBody>
      </p:sp>
      <p:sp>
        <p:nvSpPr>
          <p:cNvPr id="235555" name="Text Box 35"/>
          <p:cNvSpPr txBox="1">
            <a:spLocks noChangeArrowheads="1"/>
          </p:cNvSpPr>
          <p:nvPr/>
        </p:nvSpPr>
        <p:spPr bwMode="auto">
          <a:xfrm>
            <a:off x="3810000" y="5257800"/>
            <a:ext cx="5181600" cy="1158875"/>
          </a:xfrm>
          <a:prstGeom prst="rect">
            <a:avLst/>
          </a:prstGeom>
          <a:noFill/>
          <a:ln w="9525">
            <a:noFill/>
            <a:miter lim="800000"/>
            <a:headEnd/>
            <a:tailEnd/>
          </a:ln>
          <a:effectLst/>
        </p:spPr>
        <p:txBody>
          <a:bodyPr>
            <a:spAutoFit/>
          </a:bodyPr>
          <a:lstStyle/>
          <a:p>
            <a:pPr marL="290513" indent="-165100">
              <a:spcBef>
                <a:spcPct val="50000"/>
              </a:spcBef>
              <a:buFontTx/>
              <a:buChar char="•"/>
            </a:pPr>
            <a:r>
              <a:rPr lang="en-US" sz="2000" i="1">
                <a:solidFill>
                  <a:schemeClr val="folHlink"/>
                </a:solidFill>
              </a:rPr>
              <a:t> Requests </a:t>
            </a:r>
            <a:r>
              <a:rPr lang="en-US" sz="2000">
                <a:solidFill>
                  <a:schemeClr val="folHlink"/>
                </a:solidFill>
              </a:rPr>
              <a:t>are typically implemented as  procedure calls; </a:t>
            </a:r>
          </a:p>
          <a:p>
            <a:pPr marL="290513" indent="-165100">
              <a:spcBef>
                <a:spcPct val="50000"/>
              </a:spcBef>
              <a:buFontTx/>
              <a:buChar char="•"/>
            </a:pPr>
            <a:r>
              <a:rPr lang="en-US" sz="2000" i="1">
                <a:solidFill>
                  <a:schemeClr val="folHlink"/>
                </a:solidFill>
              </a:rPr>
              <a:t> Indications </a:t>
            </a:r>
            <a:r>
              <a:rPr lang="en-US" sz="2000">
                <a:solidFill>
                  <a:schemeClr val="folHlink"/>
                </a:solidFill>
              </a:rPr>
              <a:t>are technically interrupts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0681" y="5867400"/>
            <a:ext cx="6683753" cy="369332"/>
          </a:xfrm>
          <a:prstGeom prst="rect">
            <a:avLst/>
          </a:prstGeom>
        </p:spPr>
        <p:txBody>
          <a:bodyPr wrap="none">
            <a:spAutoFit/>
          </a:bodyPr>
          <a:lstStyle/>
          <a:p>
            <a:pPr algn="ctr"/>
            <a:r>
              <a:rPr lang="en-US" b="1" dirty="0"/>
              <a:t>Figure 4.4:  </a:t>
            </a:r>
            <a:r>
              <a:rPr lang="en-US" b="1" i="1" dirty="0"/>
              <a:t>Requests</a:t>
            </a:r>
            <a:r>
              <a:rPr lang="en-US" b="1" dirty="0"/>
              <a:t> and </a:t>
            </a:r>
            <a:r>
              <a:rPr lang="en-US" b="1" i="1" dirty="0"/>
              <a:t>Indications</a:t>
            </a:r>
            <a:r>
              <a:rPr lang="en-US" b="1" dirty="0"/>
              <a:t> as methods in the Layer Class</a:t>
            </a:r>
          </a:p>
        </p:txBody>
      </p:sp>
      <p:sp>
        <p:nvSpPr>
          <p:cNvPr id="3" name="Rectangle 2"/>
          <p:cNvSpPr/>
          <p:nvPr/>
        </p:nvSpPr>
        <p:spPr>
          <a:xfrm>
            <a:off x="914400" y="2743200"/>
            <a:ext cx="1981200" cy="6858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6248400" y="2743200"/>
            <a:ext cx="1981200" cy="6858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2971800" y="3124200"/>
            <a:ext cx="3124200" cy="0"/>
          </a:xfrm>
          <a:prstGeom prst="straightConnector1">
            <a:avLst/>
          </a:prstGeom>
          <a:ln w="5715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6720939"/>
              </p:ext>
            </p:extLst>
          </p:nvPr>
        </p:nvGraphicFramePr>
        <p:xfrm>
          <a:off x="3200400" y="2514600"/>
          <a:ext cx="2819401" cy="37084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676401">
                  <a:extLst>
                    <a:ext uri="{9D8B030D-6E8A-4147-A177-3AD203B41FA5}">
                      <a16:colId xmlns:a16="http://schemas.microsoft.com/office/drawing/2014/main" val="20001"/>
                    </a:ext>
                  </a:extLst>
                </a:gridCol>
              </a:tblGrid>
              <a:tr h="370840">
                <a:tc>
                  <a:txBody>
                    <a:bodyPr/>
                    <a:lstStyle/>
                    <a:p>
                      <a:r>
                        <a:rPr lang="en-US" dirty="0">
                          <a:solidFill>
                            <a:schemeClr val="tx1"/>
                          </a:solidFill>
                        </a:rPr>
                        <a:t>Header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solidFill>
                            <a:schemeClr val="tx1"/>
                          </a:solidFill>
                        </a:rPr>
                        <a:t>Payload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9" name="TextBox 8"/>
          <p:cNvSpPr txBox="1"/>
          <p:nvPr/>
        </p:nvSpPr>
        <p:spPr>
          <a:xfrm>
            <a:off x="3200400" y="2133600"/>
            <a:ext cx="2895600" cy="369332"/>
          </a:xfrm>
          <a:prstGeom prst="rect">
            <a:avLst/>
          </a:prstGeom>
          <a:noFill/>
        </p:spPr>
        <p:txBody>
          <a:bodyPr wrap="square" rtlCol="0">
            <a:spAutoFit/>
          </a:bodyPr>
          <a:lstStyle/>
          <a:p>
            <a:pPr algn="ctr"/>
            <a:r>
              <a:rPr lang="en-US" dirty="0"/>
              <a:t>Protocol Data Unit</a:t>
            </a:r>
          </a:p>
        </p:txBody>
      </p:sp>
      <p:sp>
        <p:nvSpPr>
          <p:cNvPr id="10" name="Oval 9"/>
          <p:cNvSpPr/>
          <p:nvPr/>
        </p:nvSpPr>
        <p:spPr>
          <a:xfrm>
            <a:off x="1219200" y="2895600"/>
            <a:ext cx="533400" cy="228600"/>
          </a:xfrm>
          <a:prstGeom prst="ellipse">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57400" y="2895600"/>
            <a:ext cx="533400" cy="228600"/>
          </a:xfrm>
          <a:prstGeom prst="ellipse">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00800" y="2895600"/>
            <a:ext cx="533400" cy="228600"/>
          </a:xfrm>
          <a:prstGeom prst="ellipse">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391400" y="2895600"/>
            <a:ext cx="533400" cy="228600"/>
          </a:xfrm>
          <a:prstGeom prst="ellipse">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a:off x="2209800" y="3124200"/>
            <a:ext cx="76200" cy="457200"/>
          </a:xfrm>
          <a:prstGeom prst="up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flipV="1">
            <a:off x="1371600" y="2362200"/>
            <a:ext cx="76200" cy="457200"/>
          </a:xfrm>
          <a:prstGeom prst="up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0" y="1905000"/>
            <a:ext cx="3554756" cy="400110"/>
          </a:xfrm>
          <a:prstGeom prst="rect">
            <a:avLst/>
          </a:prstGeom>
          <a:noFill/>
        </p:spPr>
        <p:txBody>
          <a:bodyPr wrap="none" rtlCol="0">
            <a:spAutoFit/>
          </a:bodyPr>
          <a:lstStyle/>
          <a:p>
            <a:r>
              <a:rPr lang="en-US" sz="2000" b="1" i="1" dirty="0"/>
              <a:t>Request</a:t>
            </a:r>
            <a:r>
              <a:rPr lang="en-US" dirty="0"/>
              <a:t> (called by the layer above)</a:t>
            </a:r>
          </a:p>
        </p:txBody>
      </p:sp>
      <p:sp>
        <p:nvSpPr>
          <p:cNvPr id="19" name="TextBox 18"/>
          <p:cNvSpPr txBox="1"/>
          <p:nvPr/>
        </p:nvSpPr>
        <p:spPr>
          <a:xfrm>
            <a:off x="1219200" y="3657600"/>
            <a:ext cx="3717428" cy="400110"/>
          </a:xfrm>
          <a:prstGeom prst="rect">
            <a:avLst/>
          </a:prstGeom>
          <a:noFill/>
        </p:spPr>
        <p:txBody>
          <a:bodyPr wrap="none" rtlCol="0">
            <a:spAutoFit/>
          </a:bodyPr>
          <a:lstStyle/>
          <a:p>
            <a:r>
              <a:rPr lang="en-US" sz="2000" b="1" i="1" dirty="0"/>
              <a:t>Indication</a:t>
            </a:r>
            <a:r>
              <a:rPr lang="en-US" dirty="0"/>
              <a:t>(called by the layer below)</a:t>
            </a:r>
          </a:p>
        </p:txBody>
      </p:sp>
    </p:spTree>
    <p:extLst>
      <p:ext uri="{BB962C8B-B14F-4D97-AF65-F5344CB8AC3E}">
        <p14:creationId xmlns:p14="http://schemas.microsoft.com/office/powerpoint/2010/main" val="271607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1268" y="6096000"/>
            <a:ext cx="5581464" cy="369332"/>
          </a:xfrm>
          <a:prstGeom prst="rect">
            <a:avLst/>
          </a:prstGeom>
        </p:spPr>
        <p:txBody>
          <a:bodyPr wrap="none">
            <a:spAutoFit/>
          </a:bodyPr>
          <a:lstStyle/>
          <a:p>
            <a:pPr algn="ctr"/>
            <a:r>
              <a:rPr lang="en-US" b="1" dirty="0"/>
              <a:t>Figure 4.5:  Summary of the overall computational model</a:t>
            </a:r>
          </a:p>
        </p:txBody>
      </p:sp>
      <p:sp>
        <p:nvSpPr>
          <p:cNvPr id="3" name="Rectangle 2"/>
          <p:cNvSpPr/>
          <p:nvPr/>
        </p:nvSpPr>
        <p:spPr>
          <a:xfrm>
            <a:off x="2705100" y="2781300"/>
            <a:ext cx="3733800" cy="6858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3009900" y="2933700"/>
            <a:ext cx="533400" cy="228600"/>
          </a:xfrm>
          <a:prstGeom prst="ellipse">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295900" y="2933700"/>
            <a:ext cx="533400" cy="228600"/>
          </a:xfrm>
          <a:prstGeom prst="ellipse">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a:off x="5486400" y="3276600"/>
            <a:ext cx="76200" cy="457200"/>
          </a:xfrm>
          <a:prstGeom prst="up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flipV="1">
            <a:off x="3162300" y="2400300"/>
            <a:ext cx="76200" cy="457200"/>
          </a:xfrm>
          <a:prstGeom prst="up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05100" y="4572000"/>
            <a:ext cx="3733800" cy="6858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3048000" y="4648200"/>
            <a:ext cx="533400" cy="228600"/>
          </a:xfrm>
          <a:prstGeom prst="ellipse">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57800" y="4724400"/>
            <a:ext cx="533400" cy="228600"/>
          </a:xfrm>
          <a:prstGeom prst="ellipse">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flipV="1">
            <a:off x="3124200" y="4191000"/>
            <a:ext cx="76200" cy="457200"/>
          </a:xfrm>
          <a:prstGeom prst="up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952500" y="3962400"/>
            <a:ext cx="7239000" cy="0"/>
          </a:xfrm>
          <a:prstGeom prst="line">
            <a:avLst/>
          </a:prstGeom>
          <a:ln w="285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Up Arrow 20"/>
          <p:cNvSpPr/>
          <p:nvPr/>
        </p:nvSpPr>
        <p:spPr>
          <a:xfrm>
            <a:off x="5562600" y="5029200"/>
            <a:ext cx="76200" cy="457200"/>
          </a:xfrm>
          <a:prstGeom prst="up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15" idx="4"/>
          </p:cNvCxnSpPr>
          <p:nvPr/>
        </p:nvCxnSpPr>
        <p:spPr>
          <a:xfrm rot="5400000">
            <a:off x="2343150" y="4591050"/>
            <a:ext cx="685800" cy="12573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248400" y="4553634"/>
            <a:ext cx="2895600" cy="584775"/>
          </a:xfrm>
          <a:prstGeom prst="rect">
            <a:avLst/>
          </a:prstGeom>
          <a:noFill/>
        </p:spPr>
        <p:txBody>
          <a:bodyPr wrap="square" rtlCol="0">
            <a:spAutoFit/>
          </a:bodyPr>
          <a:lstStyle/>
          <a:p>
            <a:pPr algn="ctr"/>
            <a:r>
              <a:rPr lang="en-US" sz="1600" dirty="0"/>
              <a:t>The networking-device-facing layer</a:t>
            </a:r>
          </a:p>
        </p:txBody>
      </p:sp>
      <p:sp>
        <p:nvSpPr>
          <p:cNvPr id="25" name="TextBox 24"/>
          <p:cNvSpPr txBox="1"/>
          <p:nvPr/>
        </p:nvSpPr>
        <p:spPr>
          <a:xfrm>
            <a:off x="2057400" y="457200"/>
            <a:ext cx="2362200" cy="1754326"/>
          </a:xfrm>
          <a:prstGeom prst="rect">
            <a:avLst/>
          </a:prstGeom>
          <a:noFill/>
          <a:ln>
            <a:solidFill>
              <a:schemeClr val="tx1"/>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6" name="TextBox 25"/>
          <p:cNvSpPr txBox="1"/>
          <p:nvPr/>
        </p:nvSpPr>
        <p:spPr>
          <a:xfrm>
            <a:off x="6324600" y="2819400"/>
            <a:ext cx="3124200" cy="584775"/>
          </a:xfrm>
          <a:prstGeom prst="rect">
            <a:avLst/>
          </a:prstGeom>
          <a:noFill/>
        </p:spPr>
        <p:txBody>
          <a:bodyPr wrap="square" rtlCol="0">
            <a:spAutoFit/>
          </a:bodyPr>
          <a:lstStyle/>
          <a:p>
            <a:pPr algn="ctr"/>
            <a:r>
              <a:rPr lang="en-US" sz="1600" dirty="0"/>
              <a:t>The application-process-facing </a:t>
            </a:r>
          </a:p>
          <a:p>
            <a:pPr algn="ctr"/>
            <a:r>
              <a:rPr lang="en-US" sz="1600" dirty="0"/>
              <a:t>layer</a:t>
            </a:r>
          </a:p>
        </p:txBody>
      </p:sp>
      <p:cxnSp>
        <p:nvCxnSpPr>
          <p:cNvPr id="31" name="Curved Connector 30"/>
          <p:cNvCxnSpPr/>
          <p:nvPr/>
        </p:nvCxnSpPr>
        <p:spPr>
          <a:xfrm rot="16200000" flipH="1">
            <a:off x="2438400" y="914400"/>
            <a:ext cx="381000" cy="76200"/>
          </a:xfrm>
          <a:prstGeom prst="curved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rot="5400000">
            <a:off x="2520950" y="1289050"/>
            <a:ext cx="304800" cy="12700"/>
          </a:xfrm>
          <a:prstGeom prst="curved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rot="5400000">
            <a:off x="2476500" y="1562100"/>
            <a:ext cx="381000" cy="12700"/>
          </a:xfrm>
          <a:prstGeom prst="curved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667000" y="1219200"/>
            <a:ext cx="38100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048000" y="1219200"/>
            <a:ext cx="0" cy="1143000"/>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667000" y="1447800"/>
            <a:ext cx="68580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352800" y="1447800"/>
            <a:ext cx="0" cy="914400"/>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10800000" flipH="1" flipV="1">
            <a:off x="5638800" y="5486400"/>
            <a:ext cx="1219200" cy="304800"/>
          </a:xfrm>
          <a:prstGeom prst="bentConnector3">
            <a:avLst>
              <a:gd name="adj1" fmla="val 50000"/>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553200" y="5486400"/>
            <a:ext cx="3124200" cy="523220"/>
          </a:xfrm>
          <a:prstGeom prst="rect">
            <a:avLst/>
          </a:prstGeom>
          <a:noFill/>
        </p:spPr>
        <p:txBody>
          <a:bodyPr wrap="square" rtlCol="0">
            <a:spAutoFit/>
          </a:bodyPr>
          <a:lstStyle/>
          <a:p>
            <a:pPr algn="ctr"/>
            <a:r>
              <a:rPr lang="en-US" sz="1400" dirty="0"/>
              <a:t>From  the networking device</a:t>
            </a:r>
          </a:p>
          <a:p>
            <a:pPr algn="ctr"/>
            <a:r>
              <a:rPr lang="en-US" sz="1400" dirty="0"/>
              <a:t>Interrupt service routine </a:t>
            </a:r>
          </a:p>
        </p:txBody>
      </p:sp>
      <p:sp>
        <p:nvSpPr>
          <p:cNvPr id="58" name="TextBox 57"/>
          <p:cNvSpPr txBox="1"/>
          <p:nvPr/>
        </p:nvSpPr>
        <p:spPr>
          <a:xfrm>
            <a:off x="0" y="5257800"/>
            <a:ext cx="3124200" cy="307777"/>
          </a:xfrm>
          <a:prstGeom prst="rect">
            <a:avLst/>
          </a:prstGeom>
          <a:noFill/>
        </p:spPr>
        <p:txBody>
          <a:bodyPr wrap="square" rtlCol="0">
            <a:spAutoFit/>
          </a:bodyPr>
          <a:lstStyle/>
          <a:p>
            <a:pPr algn="ctr"/>
            <a:r>
              <a:rPr lang="en-US" sz="1400" dirty="0"/>
              <a:t>To the networking device handler</a:t>
            </a:r>
          </a:p>
        </p:txBody>
      </p:sp>
      <p:sp>
        <p:nvSpPr>
          <p:cNvPr id="61" name="TextBox 60"/>
          <p:cNvSpPr txBox="1"/>
          <p:nvPr/>
        </p:nvSpPr>
        <p:spPr>
          <a:xfrm>
            <a:off x="1981200" y="803701"/>
            <a:ext cx="838200" cy="830997"/>
          </a:xfrm>
          <a:prstGeom prst="rect">
            <a:avLst/>
          </a:prstGeom>
          <a:noFill/>
        </p:spPr>
        <p:txBody>
          <a:bodyPr wrap="square" rtlCol="0">
            <a:spAutoFit/>
          </a:bodyPr>
          <a:lstStyle/>
          <a:p>
            <a:pPr algn="ctr"/>
            <a:r>
              <a:rPr lang="en-US" sz="1600" dirty="0"/>
              <a:t>(The main line)  </a:t>
            </a:r>
          </a:p>
        </p:txBody>
      </p:sp>
      <p:cxnSp>
        <p:nvCxnSpPr>
          <p:cNvPr id="62" name="Curved Connector 61"/>
          <p:cNvCxnSpPr/>
          <p:nvPr/>
        </p:nvCxnSpPr>
        <p:spPr>
          <a:xfrm rot="5400000">
            <a:off x="2438400" y="1905000"/>
            <a:ext cx="381000" cy="76200"/>
          </a:xfrm>
          <a:prstGeom prst="curved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5334000" y="1828800"/>
            <a:ext cx="533400" cy="228600"/>
          </a:xfrm>
          <a:prstGeom prst="ellipse">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Up Arrow 67"/>
          <p:cNvSpPr/>
          <p:nvPr/>
        </p:nvSpPr>
        <p:spPr>
          <a:xfrm>
            <a:off x="5562600" y="2133600"/>
            <a:ext cx="76200" cy="457200"/>
          </a:xfrm>
          <a:prstGeom prst="up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419600" y="457200"/>
            <a:ext cx="2362200" cy="1754326"/>
          </a:xfrm>
          <a:prstGeom prst="rect">
            <a:avLst/>
          </a:prstGeom>
          <a:noFill/>
          <a:ln>
            <a:solidFill>
              <a:schemeClr val="tx1"/>
            </a:solidFill>
            <a:prstDash val="dash"/>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cxnSp>
        <p:nvCxnSpPr>
          <p:cNvPr id="71" name="Straight Connector 70"/>
          <p:cNvCxnSpPr/>
          <p:nvPr/>
        </p:nvCxnSpPr>
        <p:spPr>
          <a:xfrm>
            <a:off x="4419600" y="457200"/>
            <a:ext cx="0" cy="175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305800" y="457200"/>
            <a:ext cx="0" cy="175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191000" y="1143000"/>
            <a:ext cx="3124200" cy="584775"/>
          </a:xfrm>
          <a:prstGeom prst="rect">
            <a:avLst/>
          </a:prstGeom>
          <a:noFill/>
        </p:spPr>
        <p:txBody>
          <a:bodyPr wrap="square" rtlCol="0">
            <a:spAutoFit/>
          </a:bodyPr>
          <a:lstStyle/>
          <a:p>
            <a:pPr algn="ctr"/>
            <a:r>
              <a:rPr lang="en-US" sz="1600" dirty="0"/>
              <a:t>The application-supplied </a:t>
            </a:r>
          </a:p>
          <a:p>
            <a:pPr algn="ctr"/>
            <a:r>
              <a:rPr lang="en-US" sz="1600" dirty="0"/>
              <a:t>plug-in routine</a:t>
            </a:r>
          </a:p>
        </p:txBody>
      </p:sp>
      <p:sp>
        <p:nvSpPr>
          <p:cNvPr id="75" name="Rectangle 74"/>
          <p:cNvSpPr/>
          <p:nvPr/>
        </p:nvSpPr>
        <p:spPr>
          <a:xfrm>
            <a:off x="1981200" y="457200"/>
            <a:ext cx="2060436" cy="369332"/>
          </a:xfrm>
          <a:prstGeom prst="rect">
            <a:avLst/>
          </a:prstGeom>
        </p:spPr>
        <p:txBody>
          <a:bodyPr wrap="none">
            <a:spAutoFit/>
          </a:bodyPr>
          <a:lstStyle/>
          <a:p>
            <a:pPr algn="ctr"/>
            <a:r>
              <a:rPr lang="en-US" dirty="0"/>
              <a:t> Application Process</a:t>
            </a:r>
          </a:p>
        </p:txBody>
      </p:sp>
      <p:sp>
        <p:nvSpPr>
          <p:cNvPr id="76" name="Flowchart: Magnetic Disk 75"/>
          <p:cNvSpPr/>
          <p:nvPr/>
        </p:nvSpPr>
        <p:spPr>
          <a:xfrm>
            <a:off x="2743200" y="2209800"/>
            <a:ext cx="990600" cy="2438400"/>
          </a:xfrm>
          <a:prstGeom prst="flowChartMagneticDisk">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Magnetic Disk 76"/>
          <p:cNvSpPr/>
          <p:nvPr/>
        </p:nvSpPr>
        <p:spPr>
          <a:xfrm>
            <a:off x="5257800" y="2209800"/>
            <a:ext cx="762000" cy="3276600"/>
          </a:xfrm>
          <a:prstGeom prst="flowChartMagneticDisk">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5105400" y="3962400"/>
            <a:ext cx="1066800" cy="461665"/>
          </a:xfrm>
          <a:prstGeom prst="rect">
            <a:avLst/>
          </a:prstGeom>
          <a:noFill/>
        </p:spPr>
        <p:txBody>
          <a:bodyPr wrap="square" rtlCol="0">
            <a:spAutoFit/>
          </a:bodyPr>
          <a:lstStyle/>
          <a:p>
            <a:pPr algn="ctr"/>
            <a:r>
              <a:rPr lang="en-US" sz="1200" dirty="0"/>
              <a:t>Indication flow</a:t>
            </a:r>
          </a:p>
        </p:txBody>
      </p:sp>
      <p:sp>
        <p:nvSpPr>
          <p:cNvPr id="79" name="TextBox 78"/>
          <p:cNvSpPr txBox="1"/>
          <p:nvPr/>
        </p:nvSpPr>
        <p:spPr>
          <a:xfrm>
            <a:off x="2895600" y="3505200"/>
            <a:ext cx="762000" cy="461665"/>
          </a:xfrm>
          <a:prstGeom prst="rect">
            <a:avLst/>
          </a:prstGeom>
          <a:noFill/>
        </p:spPr>
        <p:txBody>
          <a:bodyPr wrap="square" rtlCol="0">
            <a:spAutoFit/>
          </a:bodyPr>
          <a:lstStyle/>
          <a:p>
            <a:pPr algn="ctr"/>
            <a:r>
              <a:rPr lang="en-US" sz="1200" dirty="0"/>
              <a:t>Request flow</a:t>
            </a:r>
          </a:p>
        </p:txBody>
      </p:sp>
    </p:spTree>
    <p:extLst>
      <p:ext uri="{BB962C8B-B14F-4D97-AF65-F5344CB8AC3E}">
        <p14:creationId xmlns:p14="http://schemas.microsoft.com/office/powerpoint/2010/main" val="137683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69010</TotalTime>
  <Words>1989</Words>
  <Application>Microsoft Office PowerPoint</Application>
  <PresentationFormat>On-screen Show (4:3)</PresentationFormat>
  <Paragraphs>354</Paragraphs>
  <Slides>34</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Bookman Old Style</vt:lpstr>
      <vt:lpstr>Calibri</vt:lpstr>
      <vt:lpstr>Century Schoolbook</vt:lpstr>
      <vt:lpstr>Times New Roman</vt:lpstr>
      <vt:lpstr>Wingdings</vt:lpstr>
      <vt:lpstr>Wingdings 2</vt:lpstr>
      <vt:lpstr>Oriel</vt:lpstr>
      <vt:lpstr>CS 524 A</vt:lpstr>
      <vt:lpstr>Outline (Cloud Computing = Virtual Machines + Virtual Networks + Orchestration and Management)</vt:lpstr>
      <vt:lpstr>Relation of the overall  subject to Cloud Computing</vt:lpstr>
      <vt:lpstr>PowerPoint Presentation</vt:lpstr>
      <vt:lpstr>PowerPoint Presentation</vt:lpstr>
      <vt:lpstr>How Do Machines Talk?  The OSI Reference Model</vt:lpstr>
      <vt:lpstr>Requests, Indications, and Protocols</vt:lpstr>
      <vt:lpstr>PowerPoint Presentation</vt:lpstr>
      <vt:lpstr>PowerPoint Presentation</vt:lpstr>
      <vt:lpstr>Protocol Frame Format</vt:lpstr>
      <vt:lpstr>The Physical Layer</vt:lpstr>
      <vt:lpstr>PowerPoint Presentation</vt:lpstr>
      <vt:lpstr>The Data Link Layer</vt:lpstr>
      <vt:lpstr>Network Layer</vt:lpstr>
      <vt:lpstr>Local Area Networks (LANs)</vt:lpstr>
      <vt:lpstr>Metropolitan Area Networks (MANs)</vt:lpstr>
      <vt:lpstr>Wide Area Networks (WANs)</vt:lpstr>
      <vt:lpstr>Wide Area Networks (WANs)</vt:lpstr>
      <vt:lpstr>Transport Layer</vt:lpstr>
      <vt:lpstr>Session Layer</vt:lpstr>
      <vt:lpstr>Presentation Layer</vt:lpstr>
      <vt:lpstr>The Application Layer</vt:lpstr>
      <vt:lpstr>Introduction to the Internet (outline)</vt:lpstr>
      <vt:lpstr>The Internet</vt:lpstr>
      <vt:lpstr>Internet Standardization</vt:lpstr>
      <vt:lpstr>PowerPoint Presentation</vt:lpstr>
      <vt:lpstr>The Internet Protocol (IP): the Glue of the Internet</vt:lpstr>
      <vt:lpstr>PowerPoint Presentation</vt:lpstr>
      <vt:lpstr>IP Addresses (IPv4)</vt:lpstr>
      <vt:lpstr>PowerPoint Presentation</vt:lpstr>
      <vt:lpstr>Internet Architectural Principles (RFC1958)</vt:lpstr>
      <vt:lpstr>Routing in the Internet</vt:lpstr>
      <vt:lpstr>Autonomous Systems</vt:lpstr>
      <vt:lpstr>PowerPoint Presentation</vt:lpstr>
    </vt:vector>
  </TitlesOfParts>
  <Company>Alcatel-Lucent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524 A</dc:title>
  <dc:creator>faynberg</dc:creator>
  <cp:lastModifiedBy>Igor Faynberg</cp:lastModifiedBy>
  <cp:revision>636</cp:revision>
  <dcterms:created xsi:type="dcterms:W3CDTF">2011-12-13T23:29:55Z</dcterms:created>
  <dcterms:modified xsi:type="dcterms:W3CDTF">2020-02-11T00:30:50Z</dcterms:modified>
</cp:coreProperties>
</file>