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</p:sldIdLst>
  <p:sldSz cx="11887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22" y="-90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130F5-2B9B-421E-80CD-88287242524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24DF3-4E66-498C-9ED5-669ED64B1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2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033240" y="459011"/>
            <a:ext cx="485396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033263" y="520701"/>
            <a:ext cx="4853941" cy="1586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429500" y="685801"/>
            <a:ext cx="4457703" cy="4515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441883" y="766112"/>
            <a:ext cx="2555748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503795" y="810481"/>
            <a:ext cx="2555748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033260" y="611409"/>
            <a:ext cx="3982212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589459" y="633792"/>
            <a:ext cx="208026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07160"/>
            <a:ext cx="11887200" cy="20179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" y="324045"/>
            <a:ext cx="11887201" cy="11626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338266" y="292100"/>
            <a:ext cx="3548935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2" y="2"/>
            <a:ext cx="11887199" cy="304798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74059" y="1295402"/>
            <a:ext cx="10995660" cy="1470025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rgbClr val="D25500"/>
                </a:solidFill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21331" y="3124200"/>
            <a:ext cx="6438900" cy="1752600"/>
          </a:xfrm>
        </p:spPr>
        <p:txBody>
          <a:bodyPr anchor="ctr">
            <a:normAutofit/>
          </a:bodyPr>
          <a:lstStyle>
            <a:lvl1pPr marL="64008" indent="0" algn="ctr">
              <a:buNone/>
              <a:defRPr sz="2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" y="6388100"/>
            <a:ext cx="1248156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896600" y="1136"/>
            <a:ext cx="891540" cy="303664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654" y="6094018"/>
            <a:ext cx="939081" cy="722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6340" y="1143000"/>
            <a:ext cx="24765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1143000"/>
            <a:ext cx="812292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85800"/>
            <a:ext cx="1069848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98480" cy="432511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244443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1981202"/>
            <a:ext cx="1010412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3367088"/>
            <a:ext cx="1010412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85800"/>
            <a:ext cx="1069848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765301"/>
            <a:ext cx="525018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765301"/>
            <a:ext cx="525018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6510" y="6413500"/>
            <a:ext cx="1244443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43000"/>
            <a:ext cx="108966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2244971"/>
            <a:ext cx="5254142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37596" y="2244971"/>
            <a:ext cx="525430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2708519"/>
            <a:ext cx="5254142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3798" y="2708519"/>
            <a:ext cx="525430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143000"/>
            <a:ext cx="1069848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58784" y="612648"/>
            <a:ext cx="1244443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35140" y="612648"/>
            <a:ext cx="172364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27157" y="2272"/>
            <a:ext cx="9906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9545" y="1101971"/>
            <a:ext cx="4398264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959545" y="2010727"/>
            <a:ext cx="4398264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98120" y="776287"/>
            <a:ext cx="6633058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2567" y="1109161"/>
            <a:ext cx="76284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4772" y="1143000"/>
            <a:ext cx="59436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4976" y="3274310"/>
            <a:ext cx="336804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654" y="6094018"/>
            <a:ext cx="939081" cy="72237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" y="366820"/>
            <a:ext cx="118872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2"/>
            <a:ext cx="118872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3" y="308278"/>
            <a:ext cx="118872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033240" y="360248"/>
            <a:ext cx="485396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033263" y="440114"/>
            <a:ext cx="485394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029541" y="497504"/>
            <a:ext cx="3982212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585740" y="588943"/>
            <a:ext cx="208026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1810456" y="-2001"/>
            <a:ext cx="74914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1757825" y="-2001"/>
            <a:ext cx="3566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1733057" y="-2001"/>
            <a:ext cx="11887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668050" y="-2001"/>
            <a:ext cx="3566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590380" y="380"/>
            <a:ext cx="71323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535518" y="380"/>
            <a:ext cx="11887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94360" y="1143000"/>
            <a:ext cx="1069848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94360" y="2249424"/>
            <a:ext cx="1069848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62497" y="612648"/>
            <a:ext cx="1244443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35140" y="612648"/>
            <a:ext cx="1723644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627157" y="2272"/>
            <a:ext cx="9906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Cryptography and Network Security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Traditional Symmetric-key Ciphers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266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Transposition Cipher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83240" cy="432511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third character in the plaintext block becomes the first character in the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block; the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first character in the plaintext block becomes the second character in the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block;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so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on. The permutation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yields</a:t>
            </a:r>
          </a:p>
          <a:p>
            <a:pPr>
              <a:spcAft>
                <a:spcPts val="600"/>
              </a:spcAft>
            </a:pP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Alice sends the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“EEMYNTAACTTKONSHITZG” to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Bob. 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Bob divides the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into 5-character groups and, using the key in the reverse order, finds the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plaintext.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2933700"/>
            <a:ext cx="83248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51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Two Approaches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836" y="1736933"/>
            <a:ext cx="7045529" cy="484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487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 of Transposition Ciphers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83240" cy="4325112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Statistical </a:t>
            </a: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Attack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method can be useful if the length of the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long enough.</a:t>
            </a:r>
          </a:p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Transposition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ciphers do not preserve the frequency of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digrams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trigrams. This means that Eve cannot use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these tools.</a:t>
            </a:r>
          </a:p>
          <a:p>
            <a:pPr>
              <a:spcAft>
                <a:spcPts val="600"/>
              </a:spcAft>
            </a:pP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Brute-Force </a:t>
            </a: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Attack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Eve can try all possible keys to decrypt the message. However, the number of keys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huge (1! + 2! + 3! + . . . + L!), where L is the length of the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better approach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to guess the number of columns. Eve knows that the number of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columns divides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L. For example, if the length of the cipher is 20 characters, then 20 = 1 × 2 × 2 × 5. This means the number of columns can be a combination of these factors (1, 2, 4,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5, 10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20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6696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Cipher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83240" cy="432511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a stream cipher, encryption and decryption are done one symbol (such as a character or a bit) at a time. We have a plaintext stream, a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stream, and a key stream.</a:t>
            </a:r>
          </a:p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We call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plaintext stream P, the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stream C, and the key stream K.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spcAft>
                <a:spcPts val="600"/>
              </a:spcAft>
              <a:buNone/>
            </a:pP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Characters in the plaintext are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fed into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encryption algorithm, one at a time; the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characters are also created one at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time.</a:t>
            </a:r>
          </a:p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key stream is a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stream of predetermined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values created using an algorithm.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80" y="3361669"/>
            <a:ext cx="5721201" cy="77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309" y="3012305"/>
            <a:ext cx="4561493" cy="183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88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Cipher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83240" cy="432511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a block cipher, a group of plaintext symbols of size m (m &gt; 1) are encrypted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together creating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group of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of the same size.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Based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on the definition, in a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block cipher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a single key is used to encrypt the whole block even if the key is made of multiple values.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spcAft>
                <a:spcPts val="600"/>
              </a:spcAft>
              <a:buNone/>
            </a:pP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spcAft>
                <a:spcPts val="600"/>
              </a:spcAft>
              <a:buNone/>
            </a:pP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spcAft>
                <a:spcPts val="600"/>
              </a:spcAft>
              <a:buNone/>
            </a:pP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a block cipher, a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block depends on the whole plaintext block.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673" y="3484418"/>
            <a:ext cx="6788727" cy="207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235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Cipher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83240" cy="432511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additive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multiplicative ciphers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are combined to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get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affine cipher – a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combination of both ciphers with a pair of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keys.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first key is used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with the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multiplicative cipher; the second key is used with the additive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cipher.</a:t>
            </a:r>
          </a:p>
          <a:p>
            <a:pPr>
              <a:spcAft>
                <a:spcPts val="600"/>
              </a:spcAft>
            </a:pP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33800"/>
            <a:ext cx="7371862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00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Cipher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83240" cy="432511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 an affine cipher to encrypt the message “hello” with the key pair (7, 2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spcAft>
                <a:spcPts val="600"/>
              </a:spcAft>
            </a:pP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We use 7 for the multiplicative key and 2 for the additive key. We get “ZEBBW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>
              <a:spcAft>
                <a:spcPts val="600"/>
              </a:spcAft>
            </a:pP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429000"/>
            <a:ext cx="9772647" cy="167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52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Cipher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83240" cy="432511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 the affine cipher to decrypt the message “ZEBBW” with the key pair (7, 2) in modulus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26.</a:t>
            </a:r>
          </a:p>
          <a:p>
            <a:pPr>
              <a:spcAft>
                <a:spcPts val="600"/>
              </a:spcAft>
            </a:pP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Add the additive inverse of − 2 ≡ 24 (mod 26) to the received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Then multiply the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 by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multiplicative inverse of 7</a:t>
            </a:r>
            <a:r>
              <a:rPr lang="en-US" sz="2200" baseline="30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−1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≡ 15 (mod 26) to find the plaintext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characters.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14800"/>
            <a:ext cx="9653752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78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 of Affine Cipher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83240" cy="47117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Assume that Eve intercepts the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following </a:t>
            </a: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spcAft>
                <a:spcPts val="600"/>
              </a:spcAft>
            </a:pP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Eve also very briefly obtains access to Alice’s computer and has only enough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time to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type a two-letter plaintext: “et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>
              <a:spcAft>
                <a:spcPts val="600"/>
              </a:spcAft>
            </a:pP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two congruence equations can be solved and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values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k</a:t>
            </a:r>
            <a:r>
              <a:rPr lang="en-US" sz="2200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k</a:t>
            </a:r>
            <a:r>
              <a:rPr lang="en-US" sz="2200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can be found. However, this answer is not acceptable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because k</a:t>
            </a:r>
            <a:r>
              <a:rPr lang="en-US" sz="22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16 cannot be the first part of the key. Its value, 16, does not have a multiplicative inverse in </a:t>
            </a: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b="1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26*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(16, 26) ≠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495" y="2286000"/>
            <a:ext cx="6704211" cy="33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3609975"/>
            <a:ext cx="6010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317" y="4261673"/>
            <a:ext cx="6610566" cy="843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52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 of Affine Cipher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83240" cy="432511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Eve now tries another way.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square matrix and its inverse are the same. Now she has k1 = 11 and k2 =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4. This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pair is acceptable because k1 has a multiplicative inverse in </a:t>
            </a: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b="1" baseline="-25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26∗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She tries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pair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keys (19, 22), which are the inverse of the pair (11, 4), to decipher the message. The plaintext is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411" y="2371725"/>
            <a:ext cx="60198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4572000"/>
            <a:ext cx="601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54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Transposition Cipher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83240" cy="432511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transposition cipher does not substitute one symbol for another, instead it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changes the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location of the symbols.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symbol in the first position of the plaintext may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appear in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tenth position of the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Keyless Transposition </a:t>
            </a: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Ciphers </a:t>
            </a:r>
            <a:r>
              <a:rPr lang="en-US" sz="2400" dirty="0" smtClean="0"/>
              <a:t>– 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two methods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permutation of characters.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first method, the text is written into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table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column by column and then transmitted row by row.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second method,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text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written into the table row by row and then transmitted column by column. </a:t>
            </a:r>
          </a:p>
          <a:p>
            <a:pPr>
              <a:spcAft>
                <a:spcPts val="600"/>
              </a:spcAft>
            </a:pP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58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Transposition Cipher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83240" cy="432511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Alice and Bob can agree on the number of columns and use the second method.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Alice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writes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same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plaintext, row by row, in a table of four columns.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She then creates the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“MMTAEEHREAEKTTP” by transmitting the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characters column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by column.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Bob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receives the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follows the reverse process.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19400"/>
            <a:ext cx="18954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51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Transposition Cipher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765300"/>
            <a:ext cx="10683240" cy="4325112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Keyed </a:t>
            </a: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Transposition </a:t>
            </a: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Ciphers </a:t>
            </a:r>
            <a:r>
              <a:rPr lang="en-US" sz="2400" dirty="0" smtClean="0"/>
              <a:t>– 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plaintext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divided into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groups of predetermined size,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called blocks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and then use a key to permute the characters in each block separately.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Alice needs to send the message “Enemy attacks tonight” to Bob. Alice and Bob have agreed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divide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text into groups of five characters and then permute the characters in each group.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following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shows the grouping after adding a bogus character at the end to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make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last group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same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size as the others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Aft>
                <a:spcPts val="600"/>
              </a:spcAft>
            </a:pP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key used for encryption and decryption is a permutation key, which shows how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character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are permuted. For this message, assume that Alice and Bob used the following key: </a:t>
            </a:r>
          </a:p>
          <a:p>
            <a:pPr>
              <a:spcAft>
                <a:spcPts val="600"/>
              </a:spcAft>
            </a:pP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649" y="4267200"/>
            <a:ext cx="912590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5347855"/>
            <a:ext cx="52387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0723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bdullah">
  <a:themeElements>
    <a:clrScheme name="Custom 1">
      <a:dk1>
        <a:srgbClr val="5C2E14"/>
      </a:dk1>
      <a:lt1>
        <a:srgbClr val="FFFFFF"/>
      </a:lt1>
      <a:dk2>
        <a:srgbClr val="214B2B"/>
      </a:dk2>
      <a:lt2>
        <a:srgbClr val="DEDEDE"/>
      </a:lt2>
      <a:accent1>
        <a:srgbClr val="53548A"/>
      </a:accent1>
      <a:accent2>
        <a:srgbClr val="57B56D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Abdullah</Template>
  <TotalTime>1363</TotalTime>
  <Words>1042</Words>
  <Application>Microsoft Office PowerPoint</Application>
  <PresentationFormat>Custom</PresentationFormat>
  <Paragraphs>79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Abdullah</vt:lpstr>
      <vt:lpstr>Cryptography and Network Security</vt:lpstr>
      <vt:lpstr>Affine Cipher</vt:lpstr>
      <vt:lpstr>Affine Cipher</vt:lpstr>
      <vt:lpstr>Affine Cipher</vt:lpstr>
      <vt:lpstr>Cryptanalysis of Affine Cipher</vt:lpstr>
      <vt:lpstr>Cryptanalysis of Affine Cipher</vt:lpstr>
      <vt:lpstr>Transposition Cipher</vt:lpstr>
      <vt:lpstr>Transposition Cipher</vt:lpstr>
      <vt:lpstr>Transposition Cipher</vt:lpstr>
      <vt:lpstr>Transposition Cipher</vt:lpstr>
      <vt:lpstr>Combining Two Approaches</vt:lpstr>
      <vt:lpstr>Cryptanalysis of Transposition Ciphers</vt:lpstr>
      <vt:lpstr>Stream Cipher</vt:lpstr>
      <vt:lpstr>Block Cipher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Systems Design</dc:title>
  <dc:creator>Abdullah</dc:creator>
  <cp:lastModifiedBy>Muhammad</cp:lastModifiedBy>
  <cp:revision>148</cp:revision>
  <dcterms:created xsi:type="dcterms:W3CDTF">2006-08-16T00:00:00Z</dcterms:created>
  <dcterms:modified xsi:type="dcterms:W3CDTF">2023-02-15T07:13:48Z</dcterms:modified>
</cp:coreProperties>
</file>