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1" r:id="rId6"/>
    <p:sldId id="262" r:id="rId7"/>
    <p:sldId id="257" r:id="rId8"/>
    <p:sldId id="267" r:id="rId9"/>
    <p:sldId id="260" r:id="rId10"/>
    <p:sldId id="265" r:id="rId11"/>
    <p:sldId id="258" r:id="rId12"/>
    <p:sldId id="25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2BC"/>
    <a:srgbClr val="77A5F1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0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https://x.com/emollick/status/1844789972462662049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AFAD-4E2D-9548-AAE0-17D6FB9F2E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https://notebooklm.google.com/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AFAD-4E2D-9548-AAE0-17D6FB9F2E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https://chatgpt.com/g/g-mZqKVxKDx-iitm-tds-teaching-assistant/c/67138fb7-ad30-800c-a13e-5994f059c272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AFAD-4E2D-9548-AAE0-17D6FB9F2E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5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AFAD-4E2D-9548-AAE0-17D6FB9F2E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2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Dark Title Takeaway</a:t>
            </a:r>
          </a:p>
        </p:txBody>
      </p:sp>
      <p:sp>
        <p:nvSpPr>
          <p:cNvPr id="10" name="Takeaway">
            <a:extLst>
              <a:ext uri="{FF2B5EF4-FFF2-40B4-BE49-F238E27FC236}">
                <a16:creationId xmlns:a16="http://schemas.microsoft.com/office/drawing/2014/main" id="{79ED29FE-14E0-47E3-980B-7644FE2E94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OPTIONAL takeaway: What should the audience do now?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5523C57-F933-4C0F-B500-9B0D3EEDD9A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8F9593A-CB31-400C-83F9-2423A7F05067}" type="datetime1">
              <a:rPr lang="en-US" smtClean="0"/>
              <a:t>10/20/2024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A5D9DE4-D19E-4065-A646-DE6383C4C5F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6CEF0D-5A5D-42F1-98C0-2F68C5F067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393633" y="6384569"/>
            <a:ext cx="1554527" cy="365760"/>
          </a:xfrm>
        </p:spPr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notes Placeholder">
            <a:extLst>
              <a:ext uri="{FF2B5EF4-FFF2-40B4-BE49-F238E27FC236}">
                <a16:creationId xmlns:a16="http://schemas.microsoft.com/office/drawing/2014/main" id="{2FB3F501-8D2E-4064-BDF5-665E886B64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6606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7028" y="-685957"/>
            <a:ext cx="10058400" cy="641352"/>
          </a:xfrm>
          <a:solidFill>
            <a:schemeClr val="bg1">
              <a:alpha val="50000"/>
            </a:schemeClr>
          </a:solidFill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This title is hidden in slideshow mode. Describe your slide contents</a:t>
            </a:r>
          </a:p>
        </p:txBody>
      </p:sp>
      <p:sp>
        <p:nvSpPr>
          <p:cNvPr id="8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C5337A7-498C-40E7-8E4B-D0C2830F8A1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Blank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476F-B9F1-4FEB-A5AD-E3B35BD37DB3}" type="datetime1">
              <a:rPr lang="en-US" smtClean="0"/>
              <a:t>10/20/2024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20B0A48C-298B-486D-BA37-13CF461727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Dark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04C8-CED8-4D16-859C-0DA8E52BBA08}" type="datetime1">
              <a:rPr lang="en-US" smtClean="0"/>
              <a:t>10/20/2024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notes Placeholder">
            <a:extLst>
              <a:ext uri="{FF2B5EF4-FFF2-40B4-BE49-F238E27FC236}">
                <a16:creationId xmlns:a16="http://schemas.microsoft.com/office/drawing/2014/main" id="{57B2B11C-9BFB-4B83-8B3B-0CCDABF5C7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09188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7442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Secondary message. Prove the headline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Primary message. Prove the headline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E9787946-B26D-4B64-8327-8DB4D49813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OPTIONAL takeaway: What should the audience do now?</a:t>
            </a:r>
          </a:p>
        </p:txBody>
      </p:sp>
      <p:sp>
        <p:nvSpPr>
          <p:cNvPr id="20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81876FA-EFD5-4E9F-BBB1-4D16CDF91E5C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Dark Title 2 Column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1481AD-DFD2-4823-908A-14E69B69581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319AB4A-426F-4B33-8B3D-4B7829EECBDF}" type="datetime1">
              <a:rPr lang="en-US" smtClean="0"/>
              <a:t>10/20/2024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C4BFF-B8B0-4BA1-BC1E-661C9C98E81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09C0FB-CF87-4319-8F3C-02810304EFE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notes Placeholder">
            <a:extLst>
              <a:ext uri="{FF2B5EF4-FFF2-40B4-BE49-F238E27FC236}">
                <a16:creationId xmlns:a16="http://schemas.microsoft.com/office/drawing/2014/main" id="{6C7BA083-24E6-4840-869B-4647C87F00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96510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s://forms.gle/YXpEYEMBLp44wZxM7" TargetMode="Externa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A368-578C-4E60-B3D9-3E641CF09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1049000" y="1929383"/>
            <a:ext cx="210312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700" b="0" cap="small" baseline="0">
                <a:solidFill>
                  <a:schemeClr val="tx1"/>
                </a:solidFill>
              </a:defRPr>
            </a:lvl1pPr>
          </a:lstStyle>
          <a:p>
            <a:fld id="{46B55D88-3751-4CDE-B259-D65C06F889D7}" type="datetime1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1CD2-D472-4EF4-9A94-78B5BAB61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271761" y="4830089"/>
            <a:ext cx="365760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l">
              <a:defRPr sz="700" b="0" cap="sm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7AA6-7917-4BBF-83A6-47EC1D067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93633" y="6384569"/>
            <a:ext cx="1554527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lang="en-US" sz="1050" b="0" cap="small" baseline="0" smtClean="0"/>
            </a:lvl1pPr>
          </a:lstStyle>
          <a:p>
            <a:fld id="{E08A2EAE-61F0-4E80-AF13-6C345B2B49E7}" type="slidenum">
              <a:rPr smtClean="0"/>
              <a:pPr/>
              <a:t>‹#›</a:t>
            </a:fld>
            <a:endParaRPr lang="en-US"/>
          </a:p>
        </p:txBody>
      </p:sp>
      <p:pic>
        <p:nvPicPr>
          <p:cNvPr id="7" name="Gramener small">
            <a:extLst>
              <a:ext uri="{FF2B5EF4-FFF2-40B4-BE49-F238E27FC236}">
                <a16:creationId xmlns:a16="http://schemas.microsoft.com/office/drawing/2014/main" id="{F1B3754D-D5AD-40E6-808A-D8CCC0FBB7E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" y="6384569"/>
            <a:ext cx="297567" cy="365760"/>
          </a:xfrm>
          <a:prstGeom prst="rect">
            <a:avLst/>
          </a:prstGeom>
        </p:spPr>
      </p:pic>
      <p:pic>
        <p:nvPicPr>
          <p:cNvPr id="19" name="Gramener watermark">
            <a:extLst>
              <a:ext uri="{FF2B5EF4-FFF2-40B4-BE49-F238E27FC236}">
                <a16:creationId xmlns:a16="http://schemas.microsoft.com/office/drawing/2014/main" id="{D1AEFA0D-61CE-426C-9E77-C33A75C5587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893130" y="3272554"/>
            <a:ext cx="1511939" cy="591363"/>
          </a:xfrm>
          <a:prstGeom prst="rect">
            <a:avLst/>
          </a:prstGeom>
        </p:spPr>
      </p:pic>
      <p:sp>
        <p:nvSpPr>
          <p:cNvPr id="11" name="Guide 1">
            <a:extLst>
              <a:ext uri="{FF2B5EF4-FFF2-40B4-BE49-F238E27FC236}">
                <a16:creationId xmlns:a16="http://schemas.microsoft.com/office/drawing/2014/main" id="{49158629-EA31-48A2-90F3-D2E4F7D6C248}"/>
              </a:ext>
            </a:extLst>
          </p:cNvPr>
          <p:cNvSpPr/>
          <p:nvPr userDrawn="1"/>
        </p:nvSpPr>
        <p:spPr>
          <a:xfrm>
            <a:off x="-192025" y="0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uide 2a">
            <a:extLst>
              <a:ext uri="{FF2B5EF4-FFF2-40B4-BE49-F238E27FC236}">
                <a16:creationId xmlns:a16="http://schemas.microsoft.com/office/drawing/2014/main" id="{CEE26C4B-2652-4091-BC6D-846FB603E2A6}"/>
              </a:ext>
            </a:extLst>
          </p:cNvPr>
          <p:cNvSpPr/>
          <p:nvPr userDrawn="1"/>
        </p:nvSpPr>
        <p:spPr>
          <a:xfrm>
            <a:off x="-192025" y="749808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uide 2b">
            <a:extLst>
              <a:ext uri="{FF2B5EF4-FFF2-40B4-BE49-F238E27FC236}">
                <a16:creationId xmlns:a16="http://schemas.microsoft.com/office/drawing/2014/main" id="{50B8A69E-4954-48A6-AFFB-F943E610930C}"/>
              </a:ext>
            </a:extLst>
          </p:cNvPr>
          <p:cNvSpPr/>
          <p:nvPr userDrawn="1"/>
        </p:nvSpPr>
        <p:spPr>
          <a:xfrm>
            <a:off x="-192025" y="859536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uide 3">
            <a:extLst>
              <a:ext uri="{FF2B5EF4-FFF2-40B4-BE49-F238E27FC236}">
                <a16:creationId xmlns:a16="http://schemas.microsoft.com/office/drawing/2014/main" id="{66EAC0DB-0752-47BC-AC7E-B903ADA37DB5}"/>
              </a:ext>
            </a:extLst>
          </p:cNvPr>
          <p:cNvSpPr/>
          <p:nvPr userDrawn="1"/>
        </p:nvSpPr>
        <p:spPr>
          <a:xfrm>
            <a:off x="-192025" y="6276935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uide 4">
            <a:extLst>
              <a:ext uri="{FF2B5EF4-FFF2-40B4-BE49-F238E27FC236}">
                <a16:creationId xmlns:a16="http://schemas.microsoft.com/office/drawing/2014/main" id="{AAAB5094-0ECC-40D5-A50D-05F67B79325C}"/>
              </a:ext>
            </a:extLst>
          </p:cNvPr>
          <p:cNvSpPr/>
          <p:nvPr userDrawn="1"/>
        </p:nvSpPr>
        <p:spPr>
          <a:xfrm>
            <a:off x="-192025" y="6747671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ayout">
            <a:hlinkClick r:id="rId8" tooltip="Share your feedback about this template"/>
            <a:extLst>
              <a:ext uri="{FF2B5EF4-FFF2-40B4-BE49-F238E27FC236}">
                <a16:creationId xmlns:a16="http://schemas.microsoft.com/office/drawing/2014/main" id="{B388A297-1BDE-4579-A213-12C752E707C2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err="1">
                <a:solidFill>
                  <a:schemeClr val="bg1"/>
                </a:solidFill>
              </a:rPr>
              <a:t>Gramener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B75EB-7752-403D-9AAA-7FC24172B3B1}"/>
              </a:ext>
            </a:extLst>
          </p:cNvPr>
          <p:cNvSpPr/>
          <p:nvPr userDrawn="1"/>
        </p:nvSpPr>
        <p:spPr>
          <a:xfrm rot="16200000">
            <a:off x="-365760" y="2336778"/>
            <a:ext cx="4572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/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5" r:id="rId2"/>
    <p:sldLayoutId id="2147483678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5D77C7-AA5F-C2B9-1920-62363848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B4484-3082-5680-D7A8-42763AD8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7854A2-8B67-2CC7-CF14-B2FC5AB12A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31C5864-C301-76CC-CE57-AE8F79AFE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9900" y="0"/>
            <a:ext cx="6170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9640BD-0C58-1445-BD55-AA9201CCEE0B}"/>
              </a:ext>
            </a:extLst>
          </p:cNvPr>
          <p:cNvCxnSpPr>
            <a:cxnSpLocks/>
          </p:cNvCxnSpPr>
          <p:nvPr/>
        </p:nvCxnSpPr>
        <p:spPr>
          <a:xfrm>
            <a:off x="5857336" y="4511615"/>
            <a:ext cx="2924355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619925-0038-AD8F-A1A1-59E36352D24E}"/>
              </a:ext>
            </a:extLst>
          </p:cNvPr>
          <p:cNvCxnSpPr>
            <a:cxnSpLocks/>
          </p:cNvCxnSpPr>
          <p:nvPr/>
        </p:nvCxnSpPr>
        <p:spPr>
          <a:xfrm>
            <a:off x="3165891" y="4779033"/>
            <a:ext cx="4502989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08DF75-C215-EF3F-9B85-4610BB608DF5}"/>
              </a:ext>
            </a:extLst>
          </p:cNvPr>
          <p:cNvCxnSpPr>
            <a:cxnSpLocks/>
          </p:cNvCxnSpPr>
          <p:nvPr/>
        </p:nvCxnSpPr>
        <p:spPr>
          <a:xfrm>
            <a:off x="3174521" y="5029199"/>
            <a:ext cx="560717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7CBE64-0893-D945-431F-2C64672AC9A6}"/>
              </a:ext>
            </a:extLst>
          </p:cNvPr>
          <p:cNvCxnSpPr>
            <a:cxnSpLocks/>
          </p:cNvCxnSpPr>
          <p:nvPr/>
        </p:nvCxnSpPr>
        <p:spPr>
          <a:xfrm>
            <a:off x="3174521" y="5331124"/>
            <a:ext cx="306662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9BA580-6337-3626-01EB-E53F79775B36}"/>
              </a:ext>
            </a:extLst>
          </p:cNvPr>
          <p:cNvCxnSpPr>
            <a:cxnSpLocks/>
          </p:cNvCxnSpPr>
          <p:nvPr/>
        </p:nvCxnSpPr>
        <p:spPr>
          <a:xfrm>
            <a:off x="7056408" y="5331124"/>
            <a:ext cx="172528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E1C014-1BB0-FEA4-5835-E983A7DC4F0A}"/>
              </a:ext>
            </a:extLst>
          </p:cNvPr>
          <p:cNvCxnSpPr>
            <a:cxnSpLocks/>
          </p:cNvCxnSpPr>
          <p:nvPr/>
        </p:nvCxnSpPr>
        <p:spPr>
          <a:xfrm>
            <a:off x="3165891" y="5607170"/>
            <a:ext cx="269144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91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E3054D-70B4-3F25-6F9F-8C006CCA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1062517"/>
            <a:ext cx="11460174" cy="519185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24951F0-3441-0A4D-E62B-62961523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Translating to Hindi and transcribing Hindi don’t work too well, though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F47C75-A1C9-5E8B-A28A-F86475895C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Maintain an “Impossibility List” and revisit periodically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5AAA-D560-9C1B-B1E7-E001F3FD712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6BA1150-B48D-7EFD-0CA8-0E62F7917F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46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E716A4-A395-5064-5A24-77BB2191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So, I’ve been exploring LLMs as much as possible and learn to use them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6920B4-6646-5637-EDEC-938B4B40828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27440" y="1143000"/>
            <a:ext cx="4272904" cy="4572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600" dirty="0"/>
              <a:t>How do I open the thing that's closing the sink to allow the water to go down?</a:t>
            </a:r>
            <a:endParaRPr lang="en-IN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B01DC9-252E-2AD5-482E-B6D078B58B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07395D-FC01-B94B-9C04-F54ABD7951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4" descr="Image preview">
            <a:extLst>
              <a:ext uri="{FF2B5EF4-FFF2-40B4-BE49-F238E27FC236}">
                <a16:creationId xmlns:a16="http://schemas.microsoft.com/office/drawing/2014/main" id="{EDDAD3A4-2D93-8F40-C51E-FD34756B28DC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4298" y="1143000"/>
            <a:ext cx="341831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76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E716A4-A395-5064-5A24-77BB2191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So, I’ve been exploring LLMs as much as possible and learn to use them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6920B4-6646-5637-EDEC-938B4B40828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12925" y="1143000"/>
            <a:ext cx="4243875" cy="457200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Translate everything I say into Korean.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i="1" dirty="0"/>
              <a:t>“I accidentally pressed the emergency button in the bathroom. I just wanted to let you know that there is no emergency”</a:t>
            </a:r>
            <a:endParaRPr lang="en-IN" sz="36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B01DC9-252E-2AD5-482E-B6D078B58B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07395D-FC01-B94B-9C04-F54ABD7951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Image preview">
            <a:extLst>
              <a:ext uri="{FF2B5EF4-FFF2-40B4-BE49-F238E27FC236}">
                <a16:creationId xmlns:a16="http://schemas.microsoft.com/office/drawing/2014/main" id="{831E4C46-D094-C21F-0B3F-AEC41C329537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9784" y="1143000"/>
            <a:ext cx="341831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0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848F2B-04F8-A347-75B6-EFF5DBF5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NotebookLM</a:t>
            </a:r>
            <a:r>
              <a:rPr lang="en-GB" dirty="0"/>
              <a:t> helps me listen to study material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CE885-E5FE-61DC-B7D4-8458196E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A11256-547A-8D35-876C-71FDAA949F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5D635C-03B5-5210-A550-670E073ECF4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35063"/>
            <a:ext cx="12192000" cy="60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8BDE-0445-DA8B-CE4D-30E0230D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 help me create presentations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864882-5B27-0D21-8426-4FC8823B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7CA7B-90DD-62EF-C5FF-728FD9AAC9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B9C18E-ECD1-6F1C-01B4-2D519EA51A6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7287"/>
            <a:ext cx="12192000" cy="62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4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B264-241D-0A66-2D5D-9417CCF5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 help me research by finding the most relevant questions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4BF343-8FFC-7B0D-FAE4-DBDFC2C9B3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4BEE4-D380-8436-FB6A-A786CB35B5B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08FE84-8783-2BC0-73DE-D8EA058A2A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63BA0-B542-372E-23E2-F1D8FB4CA2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907"/>
          <a:stretch/>
        </p:blipFill>
        <p:spPr>
          <a:xfrm>
            <a:off x="0" y="871833"/>
            <a:ext cx="12192000" cy="624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A11EAD-9331-0B83-6065-D1AE3379444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25640"/>
            <a:ext cx="12192000" cy="79836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A3C6C06-104E-4309-129A-54D6CDC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GB" dirty="0"/>
              <a:t>In my courses, I encourage students to use ChatGPT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F3B9A-9EB0-AACE-497F-6DD1454C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BDBF60-43CF-46B8-FDF9-345CA7B473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F39DE-3BC4-AF2F-30DB-D43C8E8472BA}"/>
              </a:ext>
            </a:extLst>
          </p:cNvPr>
          <p:cNvCxnSpPr>
            <a:cxnSpLocks/>
          </p:cNvCxnSpPr>
          <p:nvPr/>
        </p:nvCxnSpPr>
        <p:spPr>
          <a:xfrm>
            <a:off x="824726" y="4859078"/>
            <a:ext cx="69157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93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0B25-6C96-5504-95B9-A6615FFC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GPTs reduces the load on my teaching assistants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F03B1-63AB-1DB7-497A-C15BDA0F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AEF44-7FE4-6345-76A5-8369E50F066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64161-23A0-0974-BE42-C34F0C7DEC8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64147"/>
            <a:ext cx="12192000" cy="62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4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F60702-03D4-ABEE-C918-318BE8644D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96980"/>
            <a:ext cx="12192000" cy="60610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6F0839-782E-C603-BE47-B6218D60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Whisper (and Gemini) created the summaries &amp; subtitles for my videos 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D1E72B4-4CDF-8479-3F1D-630CDEC915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But not everything works smoothly all the time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81C2F-6CA0-785A-289F-FB011B8FFCA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3E9D6D5-75D5-7705-2F84-BD128D2346B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951186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6D8FFB"/>
      </a:accent1>
      <a:accent2>
        <a:srgbClr val="DD3B4E"/>
      </a:accent2>
      <a:accent3>
        <a:srgbClr val="91C32D"/>
      </a:accent3>
      <a:accent4>
        <a:srgbClr val="AB4CE0"/>
      </a:accent4>
      <a:accent5>
        <a:srgbClr val="20C0BC"/>
      </a:accent5>
      <a:accent6>
        <a:srgbClr val="F87720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mener-Slide-Template-v2.3" id="{6DC27081-C4AF-48FA-A903-43C4C090D72F}" vid="{A570601D-0CA6-4694-9868-9EB92B6BA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4dddca1-f290-48b8-8771-dcffada0e8d5">
      <Terms xmlns="http://schemas.microsoft.com/office/infopath/2007/PartnerControls"/>
    </lcf76f155ced4ddcb4097134ff3c332f>
    <TaxCatchAll xmlns="935a03af-19a1-49f6-a6db-7cf43e38130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EAA3DFEF395A45B41337E912771933" ma:contentTypeVersion="20" ma:contentTypeDescription="Create a new document." ma:contentTypeScope="" ma:versionID="f267c923237fb088882397e055d5c190">
  <xsd:schema xmlns:xsd="http://www.w3.org/2001/XMLSchema" xmlns:xs="http://www.w3.org/2001/XMLSchema" xmlns:p="http://schemas.microsoft.com/office/2006/metadata/properties" xmlns:ns2="24dddca1-f290-48b8-8771-dcffada0e8d5" xmlns:ns3="935a03af-19a1-49f6-a6db-7cf43e381309" targetNamespace="http://schemas.microsoft.com/office/2006/metadata/properties" ma:root="true" ma:fieldsID="b8cce087bc2e755c1f2b8970fd2a93b2" ns2:_="" ns3:_="">
    <xsd:import namespace="24dddca1-f290-48b8-8771-dcffada0e8d5"/>
    <xsd:import namespace="935a03af-19a1-49f6-a6db-7cf43e3813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dddca1-f290-48b8-8771-dcffada0e8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39319d9-f900-46be-90f7-3ecea0684d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a03af-19a1-49f6-a6db-7cf43e38130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302dea40-d5bb-42d0-b731-2c3529c30a0c}" ma:internalName="TaxCatchAll" ma:showField="CatchAllData" ma:web="935a03af-19a1-49f6-a6db-7cf43e3813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2A5791-7257-44E2-A948-29FDC5BF4AA3}">
  <ds:schemaRefs>
    <ds:schemaRef ds:uri="00099c48-498a-477d-b7e5-2beb59077df6"/>
    <ds:schemaRef ds:uri="24dddca1-f290-48b8-8771-dcffada0e8d5"/>
    <ds:schemaRef ds:uri="935a03af-19a1-49f6-a6db-7cf43e381309"/>
    <ds:schemaRef ds:uri="ce39fcf8-0eff-449b-9f01-9cc87a075eb9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BC5E79-E501-42E3-ADA3-43790313CC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dddca1-f290-48b8-8771-dcffada0e8d5"/>
    <ds:schemaRef ds:uri="935a03af-19a1-49f6-a6db-7cf43e3813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B4F8D8-6C8A-4BCB-98BD-6D6B7A270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Gramener-Slide-Template-v2.3</Template>
  <TotalTime>2141</TotalTime>
  <Words>208</Words>
  <Application>Microsoft Office PowerPoint</Application>
  <PresentationFormat>Widescreen</PresentationFormat>
  <Paragraphs>32</Paragraphs>
  <Slides>10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Gramener</vt:lpstr>
      <vt:lpstr>PowerPoint Presentation</vt:lpstr>
      <vt:lpstr>So, I’ve been exploring LLMs as much as possible and learn to use them</vt:lpstr>
      <vt:lpstr>So, I’ve been exploring LLMs as much as possible and learn to use them</vt:lpstr>
      <vt:lpstr>NotebookLM helps me listen to study material</vt:lpstr>
      <vt:lpstr>LLMs help me create presentations</vt:lpstr>
      <vt:lpstr>LLMs help me research by finding the most relevant questions</vt:lpstr>
      <vt:lpstr>In my courses, I encourage students to use ChatGPT</vt:lpstr>
      <vt:lpstr>Custom GPTs reduces the load on my teaching assistants</vt:lpstr>
      <vt:lpstr>Whisper (and Gemini) created the summaries &amp; subtitles for my videos </vt:lpstr>
      <vt:lpstr>Translating to Hindi and transcribing Hindi don’t work too well, though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LLMs</dc:title>
  <dc:creator>Anand S</dc:creator>
  <cp:lastModifiedBy>Anand S</cp:lastModifiedBy>
  <cp:revision>34</cp:revision>
  <dcterms:created xsi:type="dcterms:W3CDTF">2023-07-17T21:02:05Z</dcterms:created>
  <dcterms:modified xsi:type="dcterms:W3CDTF">2024-10-20T02:58:39Z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  <property fmtid="{D5CDD505-2E9C-101B-9397-08002B2CF9AE}" pid="5" name="MediaServiceImageTags">
    <vt:lpwstr/>
  </property>
  <property fmtid="{D5CDD505-2E9C-101B-9397-08002B2CF9AE}" pid="6" name="ContentTypeId">
    <vt:lpwstr>0x01010010EAA3DFEF395A45B41337E912771933</vt:lpwstr>
  </property>
</Properties>
</file>