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743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ida nusrat ananna" initials="sna" lastIdx="2" clrIdx="0">
    <p:extLst>
      <p:ext uri="{19B8F6BF-5375-455C-9EA6-DF929625EA0E}">
        <p15:presenceInfo xmlns:p15="http://schemas.microsoft.com/office/powerpoint/2012/main" userId="0f64b413add311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4" d="100"/>
          <a:sy n="34" d="100"/>
        </p:scale>
        <p:origin x="8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2244726"/>
            <a:ext cx="20574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7204076"/>
            <a:ext cx="20574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117B-D8EF-4269-B899-CF6AEB17677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E0-8A74-4D59-83BB-50220D6B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117B-D8EF-4269-B899-CF6AEB17677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E0-8A74-4D59-83BB-50220D6B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9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730250"/>
            <a:ext cx="591502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730250"/>
            <a:ext cx="17402175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117B-D8EF-4269-B899-CF6AEB17677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E0-8A74-4D59-83BB-50220D6B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1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117B-D8EF-4269-B899-CF6AEB17677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E0-8A74-4D59-83BB-50220D6B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3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3419477"/>
            <a:ext cx="236601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9178927"/>
            <a:ext cx="236601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117B-D8EF-4269-B899-CF6AEB17677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E0-8A74-4D59-83BB-50220D6B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7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3651250"/>
            <a:ext cx="11658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3651250"/>
            <a:ext cx="11658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117B-D8EF-4269-B899-CF6AEB17677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E0-8A74-4D59-83BB-50220D6B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7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730251"/>
            <a:ext cx="236601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3362326"/>
            <a:ext cx="1160502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5010150"/>
            <a:ext cx="1160502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3362326"/>
            <a:ext cx="1166217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5010150"/>
            <a:ext cx="11662173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117B-D8EF-4269-B899-CF6AEB17677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E0-8A74-4D59-83BB-50220D6B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5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117B-D8EF-4269-B899-CF6AEB17677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E0-8A74-4D59-83BB-50220D6B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6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117B-D8EF-4269-B899-CF6AEB17677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E0-8A74-4D59-83BB-50220D6B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1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914400"/>
            <a:ext cx="884753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1974851"/>
            <a:ext cx="1388745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4114800"/>
            <a:ext cx="884753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117B-D8EF-4269-B899-CF6AEB17677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E0-8A74-4D59-83BB-50220D6B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0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914400"/>
            <a:ext cx="884753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1974851"/>
            <a:ext cx="1388745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4114800"/>
            <a:ext cx="884753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117B-D8EF-4269-B899-CF6AEB17677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E0-8A74-4D59-83BB-50220D6B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7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730251"/>
            <a:ext cx="236601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3651250"/>
            <a:ext cx="236601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2712701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C117B-D8EF-4269-B899-CF6AEB17677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2712701"/>
            <a:ext cx="92583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2712701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278E0-8A74-4D59-83BB-50220D6B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6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fif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AE92C39-DA36-2205-947A-2D2054841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685" y="7063821"/>
            <a:ext cx="2604634" cy="2616262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9BD8DB4-CED5-78F3-D726-DAAEB38B5E80}"/>
              </a:ext>
            </a:extLst>
          </p:cNvPr>
          <p:cNvCxnSpPr>
            <a:stCxn id="12" idx="1"/>
          </p:cNvCxnSpPr>
          <p:nvPr/>
        </p:nvCxnSpPr>
        <p:spPr>
          <a:xfrm rot="10800000" flipH="1">
            <a:off x="12252683" y="6449160"/>
            <a:ext cx="2368926" cy="1922792"/>
          </a:xfrm>
          <a:prstGeom prst="bentConnector3">
            <a:avLst>
              <a:gd name="adj1" fmla="val -14475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080345-4F9C-C432-0072-4B1164790EDE}"/>
              </a:ext>
            </a:extLst>
          </p:cNvPr>
          <p:cNvCxnSpPr/>
          <p:nvPr/>
        </p:nvCxnSpPr>
        <p:spPr>
          <a:xfrm>
            <a:off x="14621611" y="6462349"/>
            <a:ext cx="712178" cy="3811466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B741B1-95C9-E6B1-B26E-30CB593235A1}"/>
              </a:ext>
            </a:extLst>
          </p:cNvPr>
          <p:cNvCxnSpPr/>
          <p:nvPr/>
        </p:nvCxnSpPr>
        <p:spPr>
          <a:xfrm>
            <a:off x="15333788" y="10273812"/>
            <a:ext cx="448408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C29025-A1F6-E6C0-706F-6D20A001D2FB}"/>
              </a:ext>
            </a:extLst>
          </p:cNvPr>
          <p:cNvCxnSpPr/>
          <p:nvPr/>
        </p:nvCxnSpPr>
        <p:spPr>
          <a:xfrm flipH="1" flipV="1">
            <a:off x="15676688" y="5552343"/>
            <a:ext cx="105508" cy="4721470"/>
          </a:xfrm>
          <a:prstGeom prst="line">
            <a:avLst/>
          </a:prstGeom>
          <a:ln w="762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CD3A98-18B1-E74A-1CEE-90384B06D7F3}"/>
              </a:ext>
            </a:extLst>
          </p:cNvPr>
          <p:cNvCxnSpPr/>
          <p:nvPr/>
        </p:nvCxnSpPr>
        <p:spPr>
          <a:xfrm>
            <a:off x="15676685" y="5552344"/>
            <a:ext cx="527538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131B738-812D-8C09-4A1C-05C20311F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397" y="6858003"/>
            <a:ext cx="1928710" cy="192871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9C0DFFB-4920-B898-F90A-D6B7745672A8}"/>
              </a:ext>
            </a:extLst>
          </p:cNvPr>
          <p:cNvCxnSpPr/>
          <p:nvPr/>
        </p:nvCxnSpPr>
        <p:spPr>
          <a:xfrm>
            <a:off x="16204223" y="5552342"/>
            <a:ext cx="487974" cy="1820008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9739F4E-4B4D-C2C0-DC79-481EB8ADB8D5}"/>
              </a:ext>
            </a:extLst>
          </p:cNvPr>
          <p:cNvCxnSpPr>
            <a:cxnSpLocks/>
          </p:cNvCxnSpPr>
          <p:nvPr/>
        </p:nvCxnSpPr>
        <p:spPr>
          <a:xfrm>
            <a:off x="16876834" y="8786714"/>
            <a:ext cx="0" cy="2252032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5887A4-AF2E-0CA2-10E0-9C2EB84F650A}"/>
              </a:ext>
            </a:extLst>
          </p:cNvPr>
          <p:cNvCxnSpPr>
            <a:stCxn id="12" idx="2"/>
          </p:cNvCxnSpPr>
          <p:nvPr/>
        </p:nvCxnSpPr>
        <p:spPr>
          <a:xfrm>
            <a:off x="13555000" y="9680080"/>
            <a:ext cx="11532" cy="1358664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81E2F3-34EE-6F1F-F4B5-9CEAA23F5602}"/>
              </a:ext>
            </a:extLst>
          </p:cNvPr>
          <p:cNvCxnSpPr>
            <a:cxnSpLocks/>
          </p:cNvCxnSpPr>
          <p:nvPr/>
        </p:nvCxnSpPr>
        <p:spPr>
          <a:xfrm>
            <a:off x="13566533" y="11038744"/>
            <a:ext cx="9740458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85A28E-C390-C6F6-0E26-1D5480782349}"/>
              </a:ext>
            </a:extLst>
          </p:cNvPr>
          <p:cNvCxnSpPr/>
          <p:nvPr/>
        </p:nvCxnSpPr>
        <p:spPr>
          <a:xfrm>
            <a:off x="17615390" y="7174522"/>
            <a:ext cx="1226528" cy="0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71A2C25-C4C8-BDC7-C883-C3EEBCF67B00}"/>
              </a:ext>
            </a:extLst>
          </p:cNvPr>
          <p:cNvCxnSpPr/>
          <p:nvPr/>
        </p:nvCxnSpPr>
        <p:spPr>
          <a:xfrm>
            <a:off x="17470316" y="8569774"/>
            <a:ext cx="0" cy="216936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2EAA2D5-1738-C340-40BA-EBF02E56ED00}"/>
              </a:ext>
            </a:extLst>
          </p:cNvPr>
          <p:cNvCxnSpPr/>
          <p:nvPr/>
        </p:nvCxnSpPr>
        <p:spPr>
          <a:xfrm>
            <a:off x="17470316" y="8786714"/>
            <a:ext cx="1371600" cy="194632"/>
          </a:xfrm>
          <a:prstGeom prst="bentConnector3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row: Quad 45">
            <a:extLst>
              <a:ext uri="{FF2B5EF4-FFF2-40B4-BE49-F238E27FC236}">
                <a16:creationId xmlns:a16="http://schemas.microsoft.com/office/drawing/2014/main" id="{78214D27-5DCB-0F0F-5019-DB8AD856820D}"/>
              </a:ext>
            </a:extLst>
          </p:cNvPr>
          <p:cNvSpPr/>
          <p:nvPr/>
        </p:nvSpPr>
        <p:spPr>
          <a:xfrm>
            <a:off x="18055518" y="8764425"/>
            <a:ext cx="250556" cy="335558"/>
          </a:xfrm>
          <a:prstGeom prst="quad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32"/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E72199BC-7505-70FA-57CF-284CC6F412FF}"/>
              </a:ext>
            </a:extLst>
          </p:cNvPr>
          <p:cNvSpPr/>
          <p:nvPr/>
        </p:nvSpPr>
        <p:spPr>
          <a:xfrm>
            <a:off x="18788182" y="6656878"/>
            <a:ext cx="941556" cy="1081428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Book Antiqua" panose="02040602050305030304" pitchFamily="18" charset="0"/>
              </a:rPr>
              <a:t>Hot Tank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74706F04-7AFF-305A-09EC-2788C4022540}"/>
              </a:ext>
            </a:extLst>
          </p:cNvPr>
          <p:cNvSpPr/>
          <p:nvPr/>
        </p:nvSpPr>
        <p:spPr>
          <a:xfrm>
            <a:off x="18864920" y="8368076"/>
            <a:ext cx="916480" cy="1081428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Book Antiqua" panose="02040602050305030304" pitchFamily="18" charset="0"/>
              </a:rPr>
              <a:t>Cold Tank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DCD4A1E-72C4-7FD8-DB10-C096AF5FB9C3}"/>
              </a:ext>
            </a:extLst>
          </p:cNvPr>
          <p:cNvCxnSpPr/>
          <p:nvPr/>
        </p:nvCxnSpPr>
        <p:spPr>
          <a:xfrm flipV="1">
            <a:off x="16876748" y="5552343"/>
            <a:ext cx="0" cy="1305658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7B09DF-9F31-E992-1AF2-AEB9C37FA0F5}"/>
              </a:ext>
            </a:extLst>
          </p:cNvPr>
          <p:cNvCxnSpPr>
            <a:cxnSpLocks/>
          </p:cNvCxnSpPr>
          <p:nvPr/>
        </p:nvCxnSpPr>
        <p:spPr>
          <a:xfrm>
            <a:off x="15912394" y="5552344"/>
            <a:ext cx="6076840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08338B5-4DAE-377D-209F-979369BD36EC}"/>
              </a:ext>
            </a:extLst>
          </p:cNvPr>
          <p:cNvCxnSpPr>
            <a:cxnSpLocks/>
          </p:cNvCxnSpPr>
          <p:nvPr/>
        </p:nvCxnSpPr>
        <p:spPr>
          <a:xfrm>
            <a:off x="19738732" y="5552345"/>
            <a:ext cx="0" cy="1213338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66B9D88-21D5-741C-ED38-95EDA4D7A74C}"/>
              </a:ext>
            </a:extLst>
          </p:cNvPr>
          <p:cNvCxnSpPr>
            <a:cxnSpLocks/>
          </p:cNvCxnSpPr>
          <p:nvPr/>
        </p:nvCxnSpPr>
        <p:spPr>
          <a:xfrm>
            <a:off x="19738735" y="6765682"/>
            <a:ext cx="975946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483EBE0-E1D6-C9E6-0282-00B8715D9CB0}"/>
              </a:ext>
            </a:extLst>
          </p:cNvPr>
          <p:cNvCxnSpPr/>
          <p:nvPr/>
        </p:nvCxnSpPr>
        <p:spPr>
          <a:xfrm>
            <a:off x="20108008" y="6198581"/>
            <a:ext cx="0" cy="4840166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FEA590D-1F4C-D3F9-52F2-81BCBDF9694D}"/>
              </a:ext>
            </a:extLst>
          </p:cNvPr>
          <p:cNvCxnSpPr/>
          <p:nvPr/>
        </p:nvCxnSpPr>
        <p:spPr>
          <a:xfrm>
            <a:off x="20108011" y="6198578"/>
            <a:ext cx="698990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5536F780-7AD7-26B3-6E78-58A4F3CDD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248" y="5304909"/>
            <a:ext cx="1076928" cy="1084606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7672FF2-AF91-0D46-A4F4-D686759ED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8312" y="6351562"/>
            <a:ext cx="1310920" cy="131092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31179AB3-0FC4-2DEC-5102-D948D17B49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6856" y="7800976"/>
            <a:ext cx="1533332" cy="1534876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764232D-F2D7-31F9-6BA3-C83E3C99421F}"/>
              </a:ext>
            </a:extLst>
          </p:cNvPr>
          <p:cNvCxnSpPr>
            <a:cxnSpLocks/>
          </p:cNvCxnSpPr>
          <p:nvPr/>
        </p:nvCxnSpPr>
        <p:spPr>
          <a:xfrm>
            <a:off x="21333772" y="7372351"/>
            <a:ext cx="0" cy="85725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CB7DB5F-5785-6DF7-E278-D7070A94DC11}"/>
              </a:ext>
            </a:extLst>
          </p:cNvPr>
          <p:cNvCxnSpPr/>
          <p:nvPr/>
        </p:nvCxnSpPr>
        <p:spPr>
          <a:xfrm>
            <a:off x="21333772" y="9335852"/>
            <a:ext cx="0" cy="93796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D07B3105-6A15-CAA5-231E-7E6AC43FCD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405" y="10288087"/>
            <a:ext cx="1094642" cy="1094642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2B6670-0ADD-7A3D-F6E2-8F62589AF1CD}"/>
              </a:ext>
            </a:extLst>
          </p:cNvPr>
          <p:cNvCxnSpPr>
            <a:cxnSpLocks/>
          </p:cNvCxnSpPr>
          <p:nvPr/>
        </p:nvCxnSpPr>
        <p:spPr>
          <a:xfrm>
            <a:off x="21735663" y="5847212"/>
            <a:ext cx="853290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ECDA682-5EA1-17CD-5FEA-891D1EB8A391}"/>
              </a:ext>
            </a:extLst>
          </p:cNvPr>
          <p:cNvCxnSpPr/>
          <p:nvPr/>
        </p:nvCxnSpPr>
        <p:spPr>
          <a:xfrm>
            <a:off x="21958047" y="6858000"/>
            <a:ext cx="523886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76C37DA-2AC6-55D8-A9D7-E52A03B9AB4C}"/>
              </a:ext>
            </a:extLst>
          </p:cNvPr>
          <p:cNvCxnSpPr/>
          <p:nvPr/>
        </p:nvCxnSpPr>
        <p:spPr>
          <a:xfrm>
            <a:off x="22481932" y="6881618"/>
            <a:ext cx="107020" cy="844048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DDDD179-58BC-E261-1522-1AF0AE7DA3CC}"/>
              </a:ext>
            </a:extLst>
          </p:cNvPr>
          <p:cNvCxnSpPr/>
          <p:nvPr/>
        </p:nvCxnSpPr>
        <p:spPr>
          <a:xfrm>
            <a:off x="22588952" y="5847215"/>
            <a:ext cx="0" cy="1878454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rapezoid 103">
            <a:extLst>
              <a:ext uri="{FF2B5EF4-FFF2-40B4-BE49-F238E27FC236}">
                <a16:creationId xmlns:a16="http://schemas.microsoft.com/office/drawing/2014/main" id="{D5C30C3F-8161-2B18-D005-B82BA69839DD}"/>
              </a:ext>
            </a:extLst>
          </p:cNvPr>
          <p:cNvSpPr/>
          <p:nvPr/>
        </p:nvSpPr>
        <p:spPr>
          <a:xfrm rot="16200000">
            <a:off x="22165852" y="7735086"/>
            <a:ext cx="833276" cy="537440"/>
          </a:xfrm>
          <a:prstGeom prst="trapezoid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6"/>
          </a:p>
        </p:txBody>
      </p:sp>
      <p:sp>
        <p:nvSpPr>
          <p:cNvPr id="105" name="Trapezoid 104">
            <a:extLst>
              <a:ext uri="{FF2B5EF4-FFF2-40B4-BE49-F238E27FC236}">
                <a16:creationId xmlns:a16="http://schemas.microsoft.com/office/drawing/2014/main" id="{5F3BCC09-C6D3-4564-4861-B0D201E1CA87}"/>
              </a:ext>
            </a:extLst>
          </p:cNvPr>
          <p:cNvSpPr/>
          <p:nvPr/>
        </p:nvSpPr>
        <p:spPr>
          <a:xfrm rot="16200000">
            <a:off x="22874553" y="7641889"/>
            <a:ext cx="864878" cy="692230"/>
          </a:xfrm>
          <a:prstGeom prst="trapezoid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6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84943E1-AE19-8F28-4119-EACBA87A0F9A}"/>
              </a:ext>
            </a:extLst>
          </p:cNvPr>
          <p:cNvCxnSpPr/>
          <p:nvPr/>
        </p:nvCxnSpPr>
        <p:spPr>
          <a:xfrm>
            <a:off x="21735663" y="5552344"/>
            <a:ext cx="1539550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9413AD6-7C3F-6C13-3D2F-A51A67785990}"/>
              </a:ext>
            </a:extLst>
          </p:cNvPr>
          <p:cNvCxnSpPr>
            <a:endCxn id="105" idx="3"/>
          </p:cNvCxnSpPr>
          <p:nvPr/>
        </p:nvCxnSpPr>
        <p:spPr>
          <a:xfrm>
            <a:off x="23275213" y="5552343"/>
            <a:ext cx="31778" cy="20897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592F37E-4A45-8B2D-1E00-A1E3DDAAFCD2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23300772" y="8333914"/>
            <a:ext cx="6220" cy="2704832"/>
          </a:xfrm>
          <a:prstGeom prst="line">
            <a:avLst/>
          </a:prstGeom>
          <a:ln w="762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78715C83-4498-1F33-2638-5E84963D7962}"/>
              </a:ext>
            </a:extLst>
          </p:cNvPr>
          <p:cNvCxnSpPr>
            <a:cxnSpLocks/>
            <a:endCxn id="79" idx="1"/>
          </p:cNvCxnSpPr>
          <p:nvPr/>
        </p:nvCxnSpPr>
        <p:spPr>
          <a:xfrm rot="5400000" flipH="1" flipV="1">
            <a:off x="19670671" y="7690134"/>
            <a:ext cx="1690754" cy="324536"/>
          </a:xfrm>
          <a:prstGeom prst="bentConnector2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239BBE-6C7A-010E-8E1A-93AB496D599D}"/>
              </a:ext>
            </a:extLst>
          </p:cNvPr>
          <p:cNvCxnSpPr/>
          <p:nvPr/>
        </p:nvCxnSpPr>
        <p:spPr>
          <a:xfrm>
            <a:off x="20353781" y="8697776"/>
            <a:ext cx="822046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2552BDA-B5DB-5C8B-9EBC-296C2AD5D9AA}"/>
              </a:ext>
            </a:extLst>
          </p:cNvPr>
          <p:cNvCxnSpPr/>
          <p:nvPr/>
        </p:nvCxnSpPr>
        <p:spPr>
          <a:xfrm>
            <a:off x="20353781" y="8989988"/>
            <a:ext cx="822046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C4A911B-6074-EA72-627C-BC578FAB705F}"/>
              </a:ext>
            </a:extLst>
          </p:cNvPr>
          <p:cNvCxnSpPr/>
          <p:nvPr/>
        </p:nvCxnSpPr>
        <p:spPr>
          <a:xfrm>
            <a:off x="20353780" y="8981344"/>
            <a:ext cx="0" cy="1585576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CF86D3D-AA6E-4FF6-7742-8668341E8023}"/>
              </a:ext>
            </a:extLst>
          </p:cNvPr>
          <p:cNvCxnSpPr>
            <a:endCxn id="89" idx="1"/>
          </p:cNvCxnSpPr>
          <p:nvPr/>
        </p:nvCxnSpPr>
        <p:spPr>
          <a:xfrm>
            <a:off x="20353781" y="10566918"/>
            <a:ext cx="509626" cy="268488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131">
            <a:extLst>
              <a:ext uri="{FF2B5EF4-FFF2-40B4-BE49-F238E27FC236}">
                <a16:creationId xmlns:a16="http://schemas.microsoft.com/office/drawing/2014/main" id="{1D1DA089-DDBB-84E9-CF9C-86392E47B8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829" y="9099987"/>
            <a:ext cx="1175886" cy="1377854"/>
          </a:xfrm>
          <a:prstGeom prst="rect">
            <a:avLst/>
          </a:prstGeom>
        </p:spPr>
      </p:pic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ECF9F84-4317-33CB-8982-3AD49C9BEC4D}"/>
              </a:ext>
            </a:extLst>
          </p:cNvPr>
          <p:cNvCxnSpPr>
            <a:endCxn id="105" idx="0"/>
          </p:cNvCxnSpPr>
          <p:nvPr/>
        </p:nvCxnSpPr>
        <p:spPr>
          <a:xfrm>
            <a:off x="22851208" y="7976939"/>
            <a:ext cx="109668" cy="11066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2C6CE70-5060-F110-9597-E9B120FFAE6D}"/>
              </a:ext>
            </a:extLst>
          </p:cNvPr>
          <p:cNvCxnSpPr>
            <a:stCxn id="105" idx="2"/>
          </p:cNvCxnSpPr>
          <p:nvPr/>
        </p:nvCxnSpPr>
        <p:spPr>
          <a:xfrm>
            <a:off x="23653107" y="7988002"/>
            <a:ext cx="512322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id="{2BCC5615-23BA-238B-EF33-93587BDC37EA}"/>
              </a:ext>
            </a:extLst>
          </p:cNvPr>
          <p:cNvSpPr/>
          <p:nvPr/>
        </p:nvSpPr>
        <p:spPr>
          <a:xfrm>
            <a:off x="24089177" y="7773690"/>
            <a:ext cx="512322" cy="42862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6"/>
          </a:p>
        </p:txBody>
      </p:sp>
      <p:sp>
        <p:nvSpPr>
          <p:cNvPr id="138" name="Arrow: Quad 137">
            <a:extLst>
              <a:ext uri="{FF2B5EF4-FFF2-40B4-BE49-F238E27FC236}">
                <a16:creationId xmlns:a16="http://schemas.microsoft.com/office/drawing/2014/main" id="{D2705089-500F-D77D-6ABD-11AB57F520C1}"/>
              </a:ext>
            </a:extLst>
          </p:cNvPr>
          <p:cNvSpPr/>
          <p:nvPr/>
        </p:nvSpPr>
        <p:spPr>
          <a:xfrm rot="1469015">
            <a:off x="24207072" y="7594639"/>
            <a:ext cx="396252" cy="746746"/>
          </a:xfrm>
          <a:prstGeom prst="quad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6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0A5C864-8C8B-582F-CE20-169A3A84B1EA}"/>
              </a:ext>
            </a:extLst>
          </p:cNvPr>
          <p:cNvCxnSpPr/>
          <p:nvPr/>
        </p:nvCxnSpPr>
        <p:spPr>
          <a:xfrm>
            <a:off x="23653107" y="9912728"/>
            <a:ext cx="1324454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owchart: Alternate Process 140">
            <a:extLst>
              <a:ext uri="{FF2B5EF4-FFF2-40B4-BE49-F238E27FC236}">
                <a16:creationId xmlns:a16="http://schemas.microsoft.com/office/drawing/2014/main" id="{B22FE97F-FB53-3592-0460-37AE2843694A}"/>
              </a:ext>
            </a:extLst>
          </p:cNvPr>
          <p:cNvSpPr/>
          <p:nvPr/>
        </p:nvSpPr>
        <p:spPr>
          <a:xfrm>
            <a:off x="24989301" y="8786710"/>
            <a:ext cx="1425130" cy="205740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  <a:latin typeface="Book Antiqua" panose="02040602050305030304" pitchFamily="18" charset="0"/>
              </a:rPr>
              <a:t>Cooling </a:t>
            </a:r>
          </a:p>
          <a:p>
            <a:pPr algn="ctr"/>
            <a:r>
              <a:rPr lang="en-US" sz="2100" b="1" dirty="0">
                <a:solidFill>
                  <a:schemeClr val="tx1"/>
                </a:solidFill>
                <a:latin typeface="Book Antiqua" panose="02040602050305030304" pitchFamily="18" charset="0"/>
              </a:rPr>
              <a:t>Tower</a:t>
            </a:r>
          </a:p>
        </p:txBody>
      </p:sp>
      <p:sp>
        <p:nvSpPr>
          <p:cNvPr id="142" name="Arrow: Quad 141">
            <a:extLst>
              <a:ext uri="{FF2B5EF4-FFF2-40B4-BE49-F238E27FC236}">
                <a16:creationId xmlns:a16="http://schemas.microsoft.com/office/drawing/2014/main" id="{7F24E5A0-180A-CBE8-3425-4F1214AEE490}"/>
              </a:ext>
            </a:extLst>
          </p:cNvPr>
          <p:cNvSpPr/>
          <p:nvPr/>
        </p:nvSpPr>
        <p:spPr>
          <a:xfrm>
            <a:off x="18291254" y="10866113"/>
            <a:ext cx="618604" cy="345258"/>
          </a:xfrm>
          <a:prstGeom prst="quad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6"/>
          </a:p>
        </p:txBody>
      </p:sp>
      <p:sp>
        <p:nvSpPr>
          <p:cNvPr id="144" name="Arrow: Up-Down 143">
            <a:extLst>
              <a:ext uri="{FF2B5EF4-FFF2-40B4-BE49-F238E27FC236}">
                <a16:creationId xmlns:a16="http://schemas.microsoft.com/office/drawing/2014/main" id="{8E142CB3-A4C6-0A4F-372A-C77A91B15476}"/>
              </a:ext>
            </a:extLst>
          </p:cNvPr>
          <p:cNvSpPr/>
          <p:nvPr/>
        </p:nvSpPr>
        <p:spPr>
          <a:xfrm>
            <a:off x="22588952" y="10835408"/>
            <a:ext cx="262256" cy="321976"/>
          </a:xfrm>
          <a:prstGeom prst="up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6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993DFD4-E33C-C185-A94F-870E3F02F4B0}"/>
              </a:ext>
            </a:extLst>
          </p:cNvPr>
          <p:cNvSpPr txBox="1"/>
          <p:nvPr/>
        </p:nvSpPr>
        <p:spPr>
          <a:xfrm>
            <a:off x="10628456" y="8303118"/>
            <a:ext cx="1999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ook Antiqua" panose="02040602050305030304" pitchFamily="18" charset="0"/>
              </a:rPr>
              <a:t>Solar Collector field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F66EB53-1B60-8C9A-2B52-4A27A84C8C28}"/>
              </a:ext>
            </a:extLst>
          </p:cNvPr>
          <p:cNvSpPr txBox="1"/>
          <p:nvPr/>
        </p:nvSpPr>
        <p:spPr>
          <a:xfrm>
            <a:off x="18228653" y="11297580"/>
            <a:ext cx="1501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ook Antiqua" panose="02040602050305030304" pitchFamily="18" charset="0"/>
              </a:rPr>
              <a:t>HTF pump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8323C4-9065-8DDD-BE94-9300F836A788}"/>
              </a:ext>
            </a:extLst>
          </p:cNvPr>
          <p:cNvSpPr txBox="1"/>
          <p:nvPr/>
        </p:nvSpPr>
        <p:spPr>
          <a:xfrm>
            <a:off x="21382712" y="9887110"/>
            <a:ext cx="21425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  <a:latin typeface="Book Antiqua" panose="02040602050305030304" pitchFamily="18" charset="0"/>
              </a:rPr>
              <a:t>Economizer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33B63F3-7CCE-67AD-21A1-93EC4807D825}"/>
              </a:ext>
            </a:extLst>
          </p:cNvPr>
          <p:cNvSpPr txBox="1"/>
          <p:nvPr/>
        </p:nvSpPr>
        <p:spPr>
          <a:xfrm>
            <a:off x="21715468" y="8913826"/>
            <a:ext cx="2701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  <a:latin typeface="Book Antiqua" panose="02040602050305030304" pitchFamily="18" charset="0"/>
              </a:rPr>
              <a:t>Vaporizer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B0F1192-BA1D-7D8B-87E1-BF6CC5033AC3}"/>
              </a:ext>
            </a:extLst>
          </p:cNvPr>
          <p:cNvSpPr txBox="1"/>
          <p:nvPr/>
        </p:nvSpPr>
        <p:spPr>
          <a:xfrm>
            <a:off x="21820194" y="6389095"/>
            <a:ext cx="1740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Book Antiqua" panose="02040602050305030304" pitchFamily="18" charset="0"/>
              </a:rPr>
              <a:t>Superheate</a:t>
            </a:r>
            <a:r>
              <a:rPr lang="en-US" sz="2100" b="1" dirty="0">
                <a:solidFill>
                  <a:srgbClr val="FF0000"/>
                </a:solidFill>
                <a:latin typeface="Book Antiqua" panose="02040602050305030304" pitchFamily="18" charset="0"/>
              </a:rPr>
              <a:t>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2868671-2689-76BC-22FE-6D51AF8C0776}"/>
              </a:ext>
            </a:extLst>
          </p:cNvPr>
          <p:cNvSpPr txBox="1"/>
          <p:nvPr/>
        </p:nvSpPr>
        <p:spPr>
          <a:xfrm>
            <a:off x="20599405" y="4945228"/>
            <a:ext cx="2767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  <a:latin typeface="Book Antiqua" panose="02040602050305030304" pitchFamily="18" charset="0"/>
              </a:rPr>
              <a:t>Reheater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DF60CB2-F7FB-54BC-AFBA-5C5B0BCE13B0}"/>
              </a:ext>
            </a:extLst>
          </p:cNvPr>
          <p:cNvCxnSpPr/>
          <p:nvPr/>
        </p:nvCxnSpPr>
        <p:spPr>
          <a:xfrm flipH="1" flipV="1">
            <a:off x="24315332" y="6881621"/>
            <a:ext cx="286164" cy="664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02D0A629-8692-AAC6-1826-0EFB18F79384}"/>
              </a:ext>
            </a:extLst>
          </p:cNvPr>
          <p:cNvSpPr txBox="1"/>
          <p:nvPr/>
        </p:nvSpPr>
        <p:spPr>
          <a:xfrm>
            <a:off x="23944544" y="6479704"/>
            <a:ext cx="15914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  <a:latin typeface="Book Antiqua" panose="02040602050305030304" pitchFamily="18" charset="0"/>
              </a:rPr>
              <a:t>Grid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5BC280A-A8D1-7E86-E85F-0C44CAC87FA8}"/>
              </a:ext>
            </a:extLst>
          </p:cNvPr>
          <p:cNvSpPr txBox="1"/>
          <p:nvPr/>
        </p:nvSpPr>
        <p:spPr>
          <a:xfrm>
            <a:off x="24601497" y="7887790"/>
            <a:ext cx="25250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  <a:latin typeface="Book Antiqua" panose="02040602050305030304" pitchFamily="18" charset="0"/>
              </a:rPr>
              <a:t>Generator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1388E75-FBD5-7DA5-78F8-13120971C836}"/>
              </a:ext>
            </a:extLst>
          </p:cNvPr>
          <p:cNvSpPr txBox="1"/>
          <p:nvPr/>
        </p:nvSpPr>
        <p:spPr>
          <a:xfrm>
            <a:off x="17505271" y="7995446"/>
            <a:ext cx="23689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  <a:latin typeface="Book Antiqua" panose="02040602050305030304" pitchFamily="18" charset="0"/>
              </a:rPr>
              <a:t>Storage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E34B98C-7D15-61E7-BA26-E550627F1ED9}"/>
              </a:ext>
            </a:extLst>
          </p:cNvPr>
          <p:cNvSpPr txBox="1"/>
          <p:nvPr/>
        </p:nvSpPr>
        <p:spPr>
          <a:xfrm>
            <a:off x="22230863" y="8338668"/>
            <a:ext cx="16784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  <a:latin typeface="Book Antiqua" panose="02040602050305030304" pitchFamily="18" charset="0"/>
              </a:rPr>
              <a:t>Turbine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D73653A-FE97-2243-B9EB-573F7CFD9D5B}"/>
              </a:ext>
            </a:extLst>
          </p:cNvPr>
          <p:cNvSpPr txBox="1"/>
          <p:nvPr/>
        </p:nvSpPr>
        <p:spPr>
          <a:xfrm>
            <a:off x="23398544" y="9966996"/>
            <a:ext cx="28695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  <a:latin typeface="Book Antiqua" panose="02040602050305030304" pitchFamily="18" charset="0"/>
              </a:rPr>
              <a:t>Condenser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9AB5CB0-A6E6-D9C7-8231-8E109ABE9263}"/>
              </a:ext>
            </a:extLst>
          </p:cNvPr>
          <p:cNvSpPr txBox="1"/>
          <p:nvPr/>
        </p:nvSpPr>
        <p:spPr>
          <a:xfrm>
            <a:off x="22200187" y="11131063"/>
            <a:ext cx="1744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rgbClr val="FF0000"/>
                </a:solidFill>
                <a:latin typeface="Book Antiqua" panose="02040602050305030304" pitchFamily="18" charset="0"/>
              </a:rPr>
              <a:t>Feedwater pump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D16E5DE-8BAB-D9FA-188D-1759FC9A8514}"/>
              </a:ext>
            </a:extLst>
          </p:cNvPr>
          <p:cNvSpPr txBox="1"/>
          <p:nvPr/>
        </p:nvSpPr>
        <p:spPr>
          <a:xfrm>
            <a:off x="12070080" y="3954781"/>
            <a:ext cx="120000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Fig.4: Solar thermal trough power plant with thermal storage</a:t>
            </a:r>
          </a:p>
        </p:txBody>
      </p:sp>
    </p:spTree>
    <p:extLst>
      <p:ext uri="{BB962C8B-B14F-4D97-AF65-F5344CB8AC3E}">
        <p14:creationId xmlns:p14="http://schemas.microsoft.com/office/powerpoint/2010/main" val="91376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34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 Antiqua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sanjida nusrat ananna</dc:creator>
  <cp:lastModifiedBy>sanjida nusrat ananna</cp:lastModifiedBy>
  <cp:revision>2</cp:revision>
  <dcterms:created xsi:type="dcterms:W3CDTF">2022-05-06T17:48:03Z</dcterms:created>
  <dcterms:modified xsi:type="dcterms:W3CDTF">2022-05-06T18:41:22Z</dcterms:modified>
</cp:coreProperties>
</file>