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48.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8.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47.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Lst>
  <p:sldSz cy="5143500" cx="9144000"/>
  <p:notesSz cx="6858000" cy="9144000"/>
  <p:embeddedFontLst>
    <p:embeddedFont>
      <p:font typeface="Montserrat"/>
      <p:regular r:id="rId54"/>
      <p:bold r:id="rId55"/>
      <p:italic r:id="rId56"/>
      <p:boldItalic r:id="rId57"/>
    </p:embeddedFont>
    <p:embeddedFont>
      <p:font typeface="Lato"/>
      <p:regular r:id="rId58"/>
      <p:bold r:id="rId59"/>
      <p:italic r:id="rId60"/>
      <p:boldItalic r:id="rId6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1" Type="http://schemas.openxmlformats.org/officeDocument/2006/relationships/font" Target="fonts/Lato-boldItalic.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font" Target="fonts/Lato-italic.fntdata"/><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font" Target="fonts/Montserrat-bold.fntdata"/><Relationship Id="rId10" Type="http://schemas.openxmlformats.org/officeDocument/2006/relationships/slide" Target="slides/slide5.xml"/><Relationship Id="rId54" Type="http://schemas.openxmlformats.org/officeDocument/2006/relationships/font" Target="fonts/Montserrat-regular.fntdata"/><Relationship Id="rId13" Type="http://schemas.openxmlformats.org/officeDocument/2006/relationships/slide" Target="slides/slide8.xml"/><Relationship Id="rId57" Type="http://schemas.openxmlformats.org/officeDocument/2006/relationships/font" Target="fonts/Montserrat-boldItalic.fntdata"/><Relationship Id="rId12" Type="http://schemas.openxmlformats.org/officeDocument/2006/relationships/slide" Target="slides/slide7.xml"/><Relationship Id="rId56" Type="http://schemas.openxmlformats.org/officeDocument/2006/relationships/font" Target="fonts/Montserrat-italic.fntdata"/><Relationship Id="rId15" Type="http://schemas.openxmlformats.org/officeDocument/2006/relationships/slide" Target="slides/slide10.xml"/><Relationship Id="rId59" Type="http://schemas.openxmlformats.org/officeDocument/2006/relationships/font" Target="fonts/Lato-bold.fntdata"/><Relationship Id="rId14" Type="http://schemas.openxmlformats.org/officeDocument/2006/relationships/slide" Target="slides/slide9.xml"/><Relationship Id="rId58" Type="http://schemas.openxmlformats.org/officeDocument/2006/relationships/font" Target="fonts/Lato-regular.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ab88b79efb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ab88b79efb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ab88b79efb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ab88b79efb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ab88b79efb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ab88b79efb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ab88b79efb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ab88b79efb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ab88b79efb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ab88b79efb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ab88b79efb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ab88b79efb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ab88b79efb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ab88b79efb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b4ae1cb23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b4ae1cb23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b4ae1cb233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b4ae1cb23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b4da890ce7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b4da890ce7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aa56690bb7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aa56690bb7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we are moving towards a digital era the demand for better and fast network technologies are very essential. One answer to this demand is LIFi technology. It provides 100 times better data rate when compared to Wifi. And so as to have the best data rate, the aim of this project was to overcome the problems of lifi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b4da890ce7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b4da890ce7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b4da890ce7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b4da890ce7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b4da890ce7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b4da890ce7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b4da890ce7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b4da890ce7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b4da890ce7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b4da890ce7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after constructing the dataset ,Now it’s the time for model creation</a:t>
            </a:r>
            <a:endParaRPr/>
          </a:p>
          <a:p>
            <a:pPr indent="0" lvl="0" marL="0" rtl="0" algn="l">
              <a:spcBef>
                <a:spcPts val="0"/>
              </a:spcBef>
              <a:spcAft>
                <a:spcPts val="0"/>
              </a:spcAft>
              <a:buNone/>
            </a:pPr>
            <a:r>
              <a:rPr lang="en"/>
              <a:t>.For model creation in any machine learning project </a:t>
            </a:r>
            <a:r>
              <a:rPr lang="en" sz="1000">
                <a:latin typeface="Lato"/>
                <a:ea typeface="Lato"/>
                <a:cs typeface="Lato"/>
                <a:sym typeface="Lato"/>
              </a:rPr>
              <a:t>We split the whole dataset into two parts in the ratio of 7:3 - ”train” and ”test” dataset.</a:t>
            </a:r>
            <a:endParaRPr sz="1000">
              <a:latin typeface="Lato"/>
              <a:ea typeface="Lato"/>
              <a:cs typeface="Lato"/>
              <a:sym typeface="Lato"/>
            </a:endParaRPr>
          </a:p>
          <a:p>
            <a:pPr indent="-292100" lvl="1" marL="914400" rtl="0" algn="l">
              <a:lnSpc>
                <a:spcPct val="115000"/>
              </a:lnSpc>
              <a:spcBef>
                <a:spcPts val="0"/>
              </a:spcBef>
              <a:spcAft>
                <a:spcPts val="0"/>
              </a:spcAft>
              <a:buClr>
                <a:srgbClr val="000000"/>
              </a:buClr>
              <a:buSzPts val="1000"/>
              <a:buFont typeface="Lato"/>
              <a:buAutoNum type="alphaLcPeriod"/>
            </a:pPr>
            <a:r>
              <a:rPr lang="en" sz="1000">
                <a:latin typeface="Lato"/>
                <a:ea typeface="Lato"/>
                <a:cs typeface="Lato"/>
                <a:sym typeface="Lato"/>
              </a:rPr>
              <a:t>Train dataset -&gt; to create our model.</a:t>
            </a:r>
            <a:endParaRPr sz="1000">
              <a:latin typeface="Lato"/>
              <a:ea typeface="Lato"/>
              <a:cs typeface="Lato"/>
              <a:sym typeface="Lato"/>
            </a:endParaRPr>
          </a:p>
          <a:p>
            <a:pPr indent="-292100" lvl="1" marL="914400" rtl="0" algn="l">
              <a:lnSpc>
                <a:spcPct val="115000"/>
              </a:lnSpc>
              <a:spcBef>
                <a:spcPts val="0"/>
              </a:spcBef>
              <a:spcAft>
                <a:spcPts val="0"/>
              </a:spcAft>
              <a:buClr>
                <a:srgbClr val="000000"/>
              </a:buClr>
              <a:buSzPts val="1000"/>
              <a:buFont typeface="Lato"/>
              <a:buAutoNum type="alphaLcPeriod"/>
            </a:pPr>
            <a:r>
              <a:rPr lang="en" sz="1000">
                <a:latin typeface="Lato"/>
                <a:ea typeface="Lato"/>
                <a:cs typeface="Lato"/>
                <a:sym typeface="Lato"/>
              </a:rPr>
              <a:t>Test dataset  	-&gt; to validate the model’s accuracy.</a:t>
            </a:r>
            <a:endParaRPr sz="1000">
              <a:latin typeface="Lato"/>
              <a:ea typeface="Lato"/>
              <a:cs typeface="Lato"/>
              <a:sym typeface="Lato"/>
            </a:endParaRPr>
          </a:p>
          <a:p>
            <a:pPr indent="0" lvl="0" marL="914400" rtl="0" algn="l">
              <a:lnSpc>
                <a:spcPct val="115000"/>
              </a:lnSpc>
              <a:spcBef>
                <a:spcPts val="1600"/>
              </a:spcBef>
              <a:spcAft>
                <a:spcPts val="1600"/>
              </a:spcAft>
              <a:buNone/>
            </a:pPr>
            <a:r>
              <a:t/>
            </a:r>
            <a:endParaRPr sz="1000">
              <a:latin typeface="Lato"/>
              <a:ea typeface="Lato"/>
              <a:cs typeface="Lato"/>
              <a:sym typeface="Lato"/>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b4da890ce7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b4da890ce7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b4da890ce7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b4da890ce7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b4da890ce7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b4da890ce7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b4da890ce7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b4da890ce7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b4da890ce7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b4da890ce7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aa56690bb7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aa56690bb7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b4da890ce7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b4da890ce7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b4da890ce7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b4da890ce7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b4da890ce7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b4da890ce7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b4da890ce7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b4da890ce7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rgbClr val="000000"/>
              </a:buClr>
              <a:buSzPts val="1100"/>
              <a:buFont typeface="Lato"/>
              <a:buAutoNum type="arabicPeriod"/>
            </a:pPr>
            <a:r>
              <a:rPr lang="en">
                <a:latin typeface="Lato"/>
                <a:ea typeface="Lato"/>
                <a:cs typeface="Lato"/>
                <a:sym typeface="Lato"/>
              </a:rPr>
              <a:t>Any model is not of any use until we know how can this work in practical cases.</a:t>
            </a:r>
            <a:endParaRPr>
              <a:latin typeface="Lato"/>
              <a:ea typeface="Lato"/>
              <a:cs typeface="Lato"/>
              <a:sym typeface="Lato"/>
            </a:endParaRPr>
          </a:p>
          <a:p>
            <a:pPr indent="-342900" lvl="0" marL="457200" rtl="0" algn="l">
              <a:lnSpc>
                <a:spcPct val="115000"/>
              </a:lnSpc>
              <a:spcBef>
                <a:spcPts val="0"/>
              </a:spcBef>
              <a:spcAft>
                <a:spcPts val="0"/>
              </a:spcAft>
              <a:buClr>
                <a:srgbClr val="000000"/>
              </a:buClr>
              <a:buSzPts val="1800"/>
              <a:buFont typeface="Lato"/>
              <a:buAutoNum type="arabicPeriod"/>
            </a:pPr>
            <a:r>
              <a:rPr lang="en" sz="1800">
                <a:latin typeface="Lato"/>
                <a:ea typeface="Lato"/>
                <a:cs typeface="Lato"/>
                <a:sym typeface="Lato"/>
              </a:rPr>
              <a:t>The system model shows how a central unit will decide which network access type should be provided to the user.</a:t>
            </a:r>
            <a:endParaRPr sz="1800">
              <a:latin typeface="Lato"/>
              <a:ea typeface="Lato"/>
              <a:cs typeface="Lato"/>
              <a:sym typeface="Lato"/>
            </a:endParaRPr>
          </a:p>
          <a:p>
            <a:pPr indent="-342900" lvl="0" marL="457200" rtl="0" algn="l">
              <a:lnSpc>
                <a:spcPct val="115000"/>
              </a:lnSpc>
              <a:spcBef>
                <a:spcPts val="0"/>
              </a:spcBef>
              <a:spcAft>
                <a:spcPts val="0"/>
              </a:spcAft>
              <a:buClr>
                <a:srgbClr val="000000"/>
              </a:buClr>
              <a:buSzPts val="1800"/>
              <a:buFont typeface="Lato"/>
              <a:buAutoNum type="arabicPeriod"/>
            </a:pPr>
            <a:r>
              <a:rPr lang="en" sz="1800">
                <a:latin typeface="Lato"/>
                <a:ea typeface="Lato"/>
                <a:cs typeface="Lato"/>
                <a:sym typeface="Lato"/>
              </a:rPr>
              <a:t>Central unit has this model which will classify different network access types on the basis of one lac different data points.</a:t>
            </a:r>
            <a:endParaRPr sz="1800">
              <a:latin typeface="Lato"/>
              <a:ea typeface="Lato"/>
              <a:cs typeface="Lato"/>
              <a:sym typeface="Lato"/>
            </a:endParaRPr>
          </a:p>
          <a:p>
            <a:pPr indent="-342900" lvl="0" marL="457200" rtl="0" algn="l">
              <a:lnSpc>
                <a:spcPct val="115000"/>
              </a:lnSpc>
              <a:spcBef>
                <a:spcPts val="0"/>
              </a:spcBef>
              <a:spcAft>
                <a:spcPts val="0"/>
              </a:spcAft>
              <a:buClr>
                <a:srgbClr val="000000"/>
              </a:buClr>
              <a:buSzPts val="1800"/>
              <a:buFont typeface="Lato"/>
              <a:buAutoNum type="arabicPeriod"/>
            </a:pPr>
            <a:r>
              <a:rPr lang="en" sz="1800">
                <a:latin typeface="Lato"/>
                <a:ea typeface="Lato"/>
                <a:cs typeface="Lato"/>
                <a:sym typeface="Lato"/>
              </a:rPr>
              <a:t>We just need to provide the central unit with three values - blockage occurrence rate, blockage occupation rate and the LIFI transmission rate of the user currently and hence it will give out the network access type accordingly.</a:t>
            </a:r>
            <a:endParaRPr sz="1800">
              <a:latin typeface="Lato"/>
              <a:ea typeface="Lato"/>
              <a:cs typeface="Lato"/>
              <a:sym typeface="Lato"/>
            </a:endParaRPr>
          </a:p>
          <a:p>
            <a:pPr indent="0" lvl="0" marL="0" rtl="0" algn="l">
              <a:spcBef>
                <a:spcPts val="160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b4da890ce7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b4da890ce7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b4da890ce7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b4da890ce7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b4da890ce7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b4da890ce7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b4da890ce7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b4da890ce7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b4da890ce7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b4da890ce7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b4da890ce7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b4da890ce7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aa56690bb7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aa56690bb7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b4da890ce7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b4da890ce7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b5fc7795d7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b5fc7795d7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b5fc7795d7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b5fc7795d7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b5fc7795d7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b5fc7795d7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b5fc7795d7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b5fc7795d7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b5fc7795d7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b5fc7795d7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b5fc7795d7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b5fc7795d7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b5fc7795d7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0" name="Google Shape;400;gb5fc7795d7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b55f88b43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b55f88b43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aa56690bb7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aa56690bb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aa56690bb7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aa56690bb7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ab88b79efb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ab88b79efb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ab88b79efb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ab88b79efb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ab88b79efb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ab88b79efb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9.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4.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3.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2.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1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108525" y="611250"/>
            <a:ext cx="5704800" cy="119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SVM based vertical handovers</a:t>
            </a:r>
            <a:endParaRPr/>
          </a:p>
        </p:txBody>
      </p:sp>
      <p:sp>
        <p:nvSpPr>
          <p:cNvPr id="135" name="Google Shape;135;p13"/>
          <p:cNvSpPr txBox="1"/>
          <p:nvPr>
            <p:ph idx="1" type="subTitle"/>
          </p:nvPr>
        </p:nvSpPr>
        <p:spPr>
          <a:xfrm>
            <a:off x="5105375" y="3039250"/>
            <a:ext cx="3470700" cy="138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Anant sharma               -17uec019</a:t>
            </a:r>
            <a:endParaRPr/>
          </a:p>
          <a:p>
            <a:pPr indent="0" lvl="0" marL="0" rtl="0" algn="l">
              <a:spcBef>
                <a:spcPts val="0"/>
              </a:spcBef>
              <a:spcAft>
                <a:spcPts val="0"/>
              </a:spcAft>
              <a:buNone/>
            </a:pPr>
            <a:r>
              <a:rPr lang="en"/>
              <a:t>Ayush Maheshwari    -17uec034</a:t>
            </a:r>
            <a:endParaRPr/>
          </a:p>
          <a:p>
            <a:pPr indent="0" lvl="0" marL="0" rtl="0" algn="l">
              <a:spcBef>
                <a:spcPts val="0"/>
              </a:spcBef>
              <a:spcAft>
                <a:spcPts val="0"/>
              </a:spcAft>
              <a:buNone/>
            </a:pPr>
            <a:r>
              <a:rPr lang="en"/>
              <a:t>Kartik Singhal               -17uec062</a:t>
            </a:r>
            <a:endParaRPr/>
          </a:p>
          <a:p>
            <a:pPr indent="0" lvl="0" marL="0" rtl="0" algn="l">
              <a:spcBef>
                <a:spcPts val="0"/>
              </a:spcBef>
              <a:spcAft>
                <a:spcPts val="0"/>
              </a:spcAft>
              <a:buNone/>
            </a:pPr>
            <a:r>
              <a:rPr lang="en"/>
              <a:t>Ritik Agarwal                - 17uec093</a:t>
            </a:r>
            <a:endParaRPr/>
          </a:p>
        </p:txBody>
      </p:sp>
      <p:sp>
        <p:nvSpPr>
          <p:cNvPr id="136" name="Google Shape;136;p13"/>
          <p:cNvSpPr txBox="1"/>
          <p:nvPr/>
        </p:nvSpPr>
        <p:spPr>
          <a:xfrm>
            <a:off x="6221775" y="4494825"/>
            <a:ext cx="3656100" cy="92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rgbClr val="FFFFFF"/>
                </a:solidFill>
                <a:latin typeface="Lato"/>
                <a:ea typeface="Lato"/>
                <a:cs typeface="Lato"/>
                <a:sym typeface="Lato"/>
              </a:rPr>
              <a:t>Mentor: Dr.  Akash Gupta</a:t>
            </a:r>
            <a:endParaRPr sz="1700">
              <a:solidFill>
                <a:srgbClr val="FFFFFF"/>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latin typeface="Lato"/>
                <a:ea typeface="Lato"/>
                <a:cs typeface="Lato"/>
                <a:sym typeface="Lato"/>
              </a:rPr>
              <a:t>Immediate-vertical handover</a:t>
            </a:r>
            <a:endParaRPr>
              <a:latin typeface="Lato"/>
              <a:ea typeface="Lato"/>
              <a:cs typeface="Lato"/>
              <a:sym typeface="Lato"/>
            </a:endParaRPr>
          </a:p>
          <a:p>
            <a:pPr indent="0" lvl="0" marL="0" rtl="0" algn="l">
              <a:spcBef>
                <a:spcPts val="1600"/>
              </a:spcBef>
              <a:spcAft>
                <a:spcPts val="0"/>
              </a:spcAft>
              <a:buNone/>
            </a:pPr>
            <a:r>
              <a:t/>
            </a:r>
            <a:endParaRPr/>
          </a:p>
        </p:txBody>
      </p:sp>
      <p:sp>
        <p:nvSpPr>
          <p:cNvPr id="186" name="Google Shape;186;p22"/>
          <p:cNvSpPr txBox="1"/>
          <p:nvPr>
            <p:ph idx="1" type="body"/>
          </p:nvPr>
        </p:nvSpPr>
        <p:spPr>
          <a:xfrm>
            <a:off x="0" y="1567550"/>
            <a:ext cx="9144000" cy="2911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sz="1800"/>
              <a:t>We will immediately switch to WIFI in case of LIFI channel blockage.</a:t>
            </a:r>
            <a:endParaRPr sz="1800"/>
          </a:p>
          <a:p>
            <a:pPr indent="-342900" lvl="0" marL="457200" rtl="0" algn="l">
              <a:spcBef>
                <a:spcPts val="0"/>
              </a:spcBef>
              <a:spcAft>
                <a:spcPts val="0"/>
              </a:spcAft>
              <a:buSzPts val="1800"/>
              <a:buAutoNum type="arabicPeriod"/>
            </a:pPr>
            <a:r>
              <a:rPr lang="en" sz="1800"/>
              <a:t>The user will switch back to LIFI if blockage disappears .</a:t>
            </a:r>
            <a:endParaRPr sz="1800"/>
          </a:p>
          <a:p>
            <a:pPr indent="-342900" lvl="0" marL="457200" rtl="0" algn="l">
              <a:spcBef>
                <a:spcPts val="0"/>
              </a:spcBef>
              <a:spcAft>
                <a:spcPts val="0"/>
              </a:spcAft>
              <a:buSzPts val="1800"/>
              <a:buAutoNum type="arabicPeriod"/>
            </a:pPr>
            <a:r>
              <a:rPr lang="en" sz="1800"/>
              <a:t>It ensures continuity of data transfer.</a:t>
            </a:r>
            <a:endParaRPr sz="1800"/>
          </a:p>
          <a:p>
            <a:pPr indent="-342900" lvl="0" marL="457200" rtl="0" algn="l">
              <a:spcBef>
                <a:spcPts val="0"/>
              </a:spcBef>
              <a:spcAft>
                <a:spcPts val="0"/>
              </a:spcAft>
              <a:buSzPts val="1800"/>
              <a:buAutoNum type="arabicPeriod"/>
            </a:pPr>
            <a:r>
              <a:rPr lang="en" sz="1800"/>
              <a:t>Disadvantages</a:t>
            </a:r>
            <a:endParaRPr sz="1800"/>
          </a:p>
          <a:p>
            <a:pPr indent="-342900" lvl="1" marL="914400" rtl="0" algn="l">
              <a:spcBef>
                <a:spcPts val="0"/>
              </a:spcBef>
              <a:spcAft>
                <a:spcPts val="0"/>
              </a:spcAft>
              <a:buSzPts val="1800"/>
              <a:buAutoNum type="alphaLcPeriod"/>
            </a:pPr>
            <a:r>
              <a:rPr lang="en" sz="1800"/>
              <a:t>Frequent handovers between WIFI LIFI reduce effective of data transmission.</a:t>
            </a:r>
            <a:endParaRPr sz="1800"/>
          </a:p>
          <a:p>
            <a:pPr indent="-342900" lvl="1" marL="914400" rtl="0" algn="l">
              <a:spcBef>
                <a:spcPts val="0"/>
              </a:spcBef>
              <a:spcAft>
                <a:spcPts val="0"/>
              </a:spcAft>
              <a:buSzPts val="1800"/>
              <a:buAutoNum type="alphaLcPeriod"/>
            </a:pPr>
            <a:r>
              <a:rPr lang="en" sz="1800"/>
              <a:t>This leads to low equivalent data rate.</a:t>
            </a:r>
            <a:endParaRPr sz="18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a:latin typeface="Lato"/>
                <a:ea typeface="Lato"/>
                <a:cs typeface="Lato"/>
                <a:sym typeface="Lato"/>
              </a:rPr>
              <a:t>S</a:t>
            </a:r>
            <a:r>
              <a:rPr lang="en">
                <a:latin typeface="Lato"/>
                <a:ea typeface="Lato"/>
                <a:cs typeface="Lato"/>
                <a:sym typeface="Lato"/>
              </a:rPr>
              <a:t>VM based vertical handover</a:t>
            </a:r>
            <a:endParaRPr/>
          </a:p>
        </p:txBody>
      </p:sp>
      <p:sp>
        <p:nvSpPr>
          <p:cNvPr id="192" name="Google Shape;192;p23"/>
          <p:cNvSpPr txBox="1"/>
          <p:nvPr>
            <p:ph idx="1" type="body"/>
          </p:nvPr>
        </p:nvSpPr>
        <p:spPr>
          <a:xfrm>
            <a:off x="0" y="1456800"/>
            <a:ext cx="9144000" cy="3686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sz="1800"/>
              <a:t>Instead of immediately switching to WIFI when LIFI channel blockage occurs we can use support vector machine model.</a:t>
            </a:r>
            <a:endParaRPr sz="1800"/>
          </a:p>
          <a:p>
            <a:pPr indent="-342900" lvl="0" marL="457200" rtl="0" algn="l">
              <a:spcBef>
                <a:spcPts val="0"/>
              </a:spcBef>
              <a:spcAft>
                <a:spcPts val="0"/>
              </a:spcAft>
              <a:buSzPts val="1800"/>
              <a:buAutoNum type="arabicPeriod"/>
            </a:pPr>
            <a:r>
              <a:rPr lang="en" sz="1800"/>
              <a:t>This reduce number of frequent handovers and thus increases effective data rate.</a:t>
            </a:r>
            <a:endParaRPr sz="1800"/>
          </a:p>
          <a:p>
            <a:pPr indent="-342900" lvl="0" marL="457200" rtl="0" algn="l">
              <a:spcBef>
                <a:spcPts val="0"/>
              </a:spcBef>
              <a:spcAft>
                <a:spcPts val="0"/>
              </a:spcAft>
              <a:buSzPts val="1800"/>
              <a:buAutoNum type="arabicPeriod"/>
            </a:pPr>
            <a:r>
              <a:rPr lang="en" sz="1800"/>
              <a:t>Central unit  should be able to predict the network access type on the basis of the information of various channel blockage parameters provided to it.</a:t>
            </a:r>
            <a:endParaRPr sz="1800"/>
          </a:p>
          <a:p>
            <a:pPr indent="-342900" lvl="0" marL="457200" rtl="0" algn="l">
              <a:spcBef>
                <a:spcPts val="0"/>
              </a:spcBef>
              <a:spcAft>
                <a:spcPts val="0"/>
              </a:spcAft>
              <a:buSzPts val="1800"/>
              <a:buAutoNum type="arabicPeriod"/>
            </a:pPr>
            <a:r>
              <a:rPr lang="en" sz="1800"/>
              <a:t>Model should not over-fit else it will provide vague results.</a:t>
            </a:r>
            <a:endParaRPr sz="1800"/>
          </a:p>
          <a:p>
            <a:pPr indent="-342900" lvl="0" marL="457200" rtl="0" algn="l">
              <a:spcBef>
                <a:spcPts val="0"/>
              </a:spcBef>
              <a:spcAft>
                <a:spcPts val="0"/>
              </a:spcAft>
              <a:buSzPts val="1800"/>
              <a:buAutoNum type="arabicPeriod"/>
            </a:pPr>
            <a:r>
              <a:rPr lang="en" sz="1800"/>
              <a:t>Simulation results show that this scheme can achieve higher equivalent data rate for users.</a:t>
            </a:r>
            <a:endParaRPr sz="18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Literature Survey</a:t>
            </a:r>
            <a:endParaRPr/>
          </a:p>
        </p:txBody>
      </p:sp>
      <p:sp>
        <p:nvSpPr>
          <p:cNvPr id="198" name="Google Shape;198;p24"/>
          <p:cNvSpPr txBox="1"/>
          <p:nvPr>
            <p:ph idx="1" type="body"/>
          </p:nvPr>
        </p:nvSpPr>
        <p:spPr>
          <a:xfrm>
            <a:off x="0" y="1307850"/>
            <a:ext cx="9144000" cy="38355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AutoNum type="arabicPeriod"/>
            </a:pPr>
            <a:r>
              <a:rPr b="1" lang="en" sz="1500"/>
              <a:t>Kaixuan Jiyz, Tianqi [1]</a:t>
            </a:r>
            <a:r>
              <a:rPr lang="en" sz="1500"/>
              <a:t> : This research paper was based on the necessary parameters that come into play while using LIFI and WIFI together and their right values so to as to create a dataset that can be used to create an SVM model.</a:t>
            </a:r>
            <a:endParaRPr sz="1500"/>
          </a:p>
          <a:p>
            <a:pPr indent="-323850" lvl="0" marL="457200" rtl="0" algn="l">
              <a:spcBef>
                <a:spcPts val="0"/>
              </a:spcBef>
              <a:spcAft>
                <a:spcPts val="0"/>
              </a:spcAft>
              <a:buSzPts val="1500"/>
              <a:buAutoNum type="arabicPeriod"/>
            </a:pPr>
            <a:r>
              <a:rPr b="1" lang="en" sz="1500"/>
              <a:t>Daniela Alexandra Embus [2] </a:t>
            </a:r>
            <a:r>
              <a:rPr lang="en" sz="1500"/>
              <a:t>: This research is based on supervised learning on a larger scale.The types of handovers, how can they be used are listed in this paper and how a user with his phone if moves in a room with multiple access points can be connected to the best access point using handover and machine learning technique at different point of time</a:t>
            </a:r>
            <a:endParaRPr sz="1500"/>
          </a:p>
          <a:p>
            <a:pPr indent="-323850" lvl="0" marL="457200" rtl="0" algn="l">
              <a:spcBef>
                <a:spcPts val="0"/>
              </a:spcBef>
              <a:spcAft>
                <a:spcPts val="0"/>
              </a:spcAft>
              <a:buSzPts val="1500"/>
              <a:buAutoNum type="arabicPeriod"/>
            </a:pPr>
            <a:r>
              <a:rPr b="1" lang="en" sz="1500"/>
              <a:t>DeepMIMO [3]</a:t>
            </a:r>
            <a:r>
              <a:rPr lang="en" sz="1500"/>
              <a:t> : This research paper is based on millimeter wave based base stations that are assumed to be aligned in a street and a lot of users are assumed at different points of street and the user is able to connect to the best station with least blockage at any point in the street.</a:t>
            </a:r>
            <a:endParaRPr sz="1500"/>
          </a:p>
          <a:p>
            <a:pPr indent="0" lvl="0" marL="0" rtl="0" algn="l">
              <a:spcBef>
                <a:spcPts val="1600"/>
              </a:spcBef>
              <a:spcAft>
                <a:spcPts val="0"/>
              </a:spcAft>
              <a:buNone/>
            </a:pPr>
            <a:r>
              <a:t/>
            </a:r>
            <a:endParaRPr sz="1500"/>
          </a:p>
          <a:p>
            <a:pPr indent="0" lvl="0" marL="0" rtl="0" algn="l">
              <a:spcBef>
                <a:spcPts val="1600"/>
              </a:spcBef>
              <a:spcAft>
                <a:spcPts val="0"/>
              </a:spcAft>
              <a:buNone/>
            </a:pPr>
            <a:r>
              <a:t/>
            </a:r>
            <a:endParaRPr sz="1500"/>
          </a:p>
          <a:p>
            <a:pPr indent="-323850" lvl="0" marL="457200" rtl="0" algn="l">
              <a:spcBef>
                <a:spcPts val="1600"/>
              </a:spcBef>
              <a:spcAft>
                <a:spcPts val="0"/>
              </a:spcAft>
              <a:buSzPts val="1500"/>
              <a:buAutoNum type="arabicPeriod"/>
            </a:pPr>
            <a:r>
              <a:t/>
            </a:r>
            <a:endParaRPr sz="1500"/>
          </a:p>
          <a:p>
            <a:pPr indent="0" lvl="0" marL="457200" rtl="0" algn="l">
              <a:spcBef>
                <a:spcPts val="1600"/>
              </a:spcBef>
              <a:spcAft>
                <a:spcPts val="1600"/>
              </a:spcAft>
              <a:buNone/>
            </a:pPr>
            <a:r>
              <a:t/>
            </a:r>
            <a:endParaRPr sz="15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Problems in literature</a:t>
            </a:r>
            <a:endParaRPr/>
          </a:p>
        </p:txBody>
      </p:sp>
      <p:sp>
        <p:nvSpPr>
          <p:cNvPr id="204" name="Google Shape;204;p25"/>
          <p:cNvSpPr txBox="1"/>
          <p:nvPr>
            <p:ph idx="1" type="body"/>
          </p:nvPr>
        </p:nvSpPr>
        <p:spPr>
          <a:xfrm>
            <a:off x="0" y="1567550"/>
            <a:ext cx="9144000" cy="35760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AutoNum type="arabicPeriod"/>
            </a:pPr>
            <a:r>
              <a:rPr b="1" lang="en" sz="2000"/>
              <a:t>Overfitting and Underfitting</a:t>
            </a:r>
            <a:endParaRPr b="1" sz="2000"/>
          </a:p>
          <a:p>
            <a:pPr indent="-336550" lvl="1" marL="914400" rtl="0" algn="l">
              <a:spcBef>
                <a:spcPts val="0"/>
              </a:spcBef>
              <a:spcAft>
                <a:spcPts val="0"/>
              </a:spcAft>
              <a:buSzPts val="1700"/>
              <a:buAutoNum type="alphaLcPeriod"/>
            </a:pPr>
            <a:r>
              <a:rPr lang="en" sz="1700"/>
              <a:t>Overfitting occurs when model learns detail and noise in training data. This learning does not apply to new data.</a:t>
            </a:r>
            <a:endParaRPr sz="1700"/>
          </a:p>
          <a:p>
            <a:pPr indent="-336550" lvl="1" marL="914400" rtl="0" algn="l">
              <a:spcBef>
                <a:spcPts val="0"/>
              </a:spcBef>
              <a:spcAft>
                <a:spcPts val="0"/>
              </a:spcAft>
              <a:buSzPts val="1700"/>
              <a:buAutoNum type="alphaLcPeriod"/>
            </a:pPr>
            <a:r>
              <a:rPr lang="en" sz="1700"/>
              <a:t>Underfitting refers to a model that can neither model the training data nor generalize to new data</a:t>
            </a:r>
            <a:endParaRPr sz="1700"/>
          </a:p>
          <a:p>
            <a:pPr indent="-336550" lvl="1" marL="914400" rtl="0" algn="l">
              <a:spcBef>
                <a:spcPts val="0"/>
              </a:spcBef>
              <a:spcAft>
                <a:spcPts val="0"/>
              </a:spcAft>
              <a:buSzPts val="1700"/>
              <a:buAutoNum type="alphaLcPeriod"/>
            </a:pPr>
            <a:r>
              <a:rPr lang="en" sz="1700"/>
              <a:t>In literature underfitting and overfitting is not dealt with.</a:t>
            </a:r>
            <a:endParaRPr sz="1700"/>
          </a:p>
          <a:p>
            <a:pPr indent="0" lvl="0" marL="0" rtl="0" algn="l">
              <a:spcBef>
                <a:spcPts val="1600"/>
              </a:spcBef>
              <a:spcAft>
                <a:spcPts val="1600"/>
              </a:spcAft>
              <a:buNone/>
            </a:pPr>
            <a:r>
              <a:t/>
            </a:r>
            <a:endParaRPr sz="18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6"/>
          <p:cNvSpPr txBox="1"/>
          <p:nvPr>
            <p:ph idx="1" type="body"/>
          </p:nvPr>
        </p:nvSpPr>
        <p:spPr>
          <a:xfrm>
            <a:off x="0" y="1487200"/>
            <a:ext cx="9144000" cy="35961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AutoNum type="arabicPeriod" startAt="2"/>
            </a:pPr>
            <a:r>
              <a:rPr b="1" lang="en" sz="2000"/>
              <a:t>Hyperparameter tuning </a:t>
            </a:r>
            <a:endParaRPr b="1" sz="2000"/>
          </a:p>
          <a:p>
            <a:pPr indent="-336550" lvl="1" marL="914400" rtl="0" algn="l">
              <a:spcBef>
                <a:spcPts val="0"/>
              </a:spcBef>
              <a:spcAft>
                <a:spcPts val="0"/>
              </a:spcAft>
              <a:buSzPts val="1700"/>
              <a:buAutoNum type="alphaLcPeriod"/>
            </a:pPr>
            <a:r>
              <a:rPr lang="en" sz="1700"/>
              <a:t>Parameters which define the model architecture are referred to as hyper parameters.</a:t>
            </a:r>
            <a:endParaRPr sz="1700"/>
          </a:p>
          <a:p>
            <a:pPr indent="-336550" lvl="1" marL="914400" rtl="0" algn="l">
              <a:spcBef>
                <a:spcPts val="0"/>
              </a:spcBef>
              <a:spcAft>
                <a:spcPts val="0"/>
              </a:spcAft>
              <a:buSzPts val="1700"/>
              <a:buAutoNum type="alphaLcPeriod"/>
            </a:pPr>
            <a:r>
              <a:rPr lang="en" sz="1700"/>
              <a:t>Process of searching for ideal model architecture is referred to as hyperparameter tuning.</a:t>
            </a:r>
            <a:endParaRPr sz="1700"/>
          </a:p>
          <a:p>
            <a:pPr indent="-336550" lvl="1" marL="914400" rtl="0" algn="l">
              <a:spcBef>
                <a:spcPts val="0"/>
              </a:spcBef>
              <a:spcAft>
                <a:spcPts val="0"/>
              </a:spcAft>
              <a:buSzPts val="1700"/>
              <a:buAutoNum type="alphaLcPeriod"/>
            </a:pPr>
            <a:r>
              <a:rPr lang="en" sz="1700"/>
              <a:t>To get accurate results hyperparameter tuning is must.</a:t>
            </a:r>
            <a:endParaRPr sz="1700"/>
          </a:p>
          <a:p>
            <a:pPr indent="-336550" lvl="1" marL="914400" rtl="0" algn="l">
              <a:spcBef>
                <a:spcPts val="0"/>
              </a:spcBef>
              <a:spcAft>
                <a:spcPts val="0"/>
              </a:spcAft>
              <a:buSzPts val="1700"/>
              <a:buAutoNum type="alphaLcPeriod"/>
            </a:pPr>
            <a:r>
              <a:rPr lang="en" sz="1700"/>
              <a:t>In literature hyperparameter tuning is not done for best results.</a:t>
            </a:r>
            <a:endParaRPr sz="17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Statement </a:t>
            </a:r>
            <a:endParaRPr/>
          </a:p>
        </p:txBody>
      </p:sp>
      <p:sp>
        <p:nvSpPr>
          <p:cNvPr id="215" name="Google Shape;215;p27"/>
          <p:cNvSpPr txBox="1"/>
          <p:nvPr>
            <p:ph idx="1" type="body"/>
          </p:nvPr>
        </p:nvSpPr>
        <p:spPr>
          <a:xfrm>
            <a:off x="0" y="1567550"/>
            <a:ext cx="9144000" cy="2911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sz="1800"/>
              <a:t>To build a hybrid WIFI-LIFI system.</a:t>
            </a:r>
            <a:endParaRPr sz="1800"/>
          </a:p>
          <a:p>
            <a:pPr indent="-342900" lvl="0" marL="457200" rtl="0" algn="l">
              <a:spcBef>
                <a:spcPts val="0"/>
              </a:spcBef>
              <a:spcAft>
                <a:spcPts val="0"/>
              </a:spcAft>
              <a:buSzPts val="1800"/>
              <a:buAutoNum type="arabicPeriod"/>
            </a:pPr>
            <a:r>
              <a:rPr lang="en" sz="1800"/>
              <a:t>Using machine learning models to do a handover between WIFI-LIFI modules.</a:t>
            </a:r>
            <a:endParaRPr sz="1800"/>
          </a:p>
          <a:p>
            <a:pPr indent="-342900" lvl="0" marL="457200" rtl="0" algn="l">
              <a:spcBef>
                <a:spcPts val="0"/>
              </a:spcBef>
              <a:spcAft>
                <a:spcPts val="0"/>
              </a:spcAft>
              <a:buSzPts val="1800"/>
              <a:buAutoNum type="arabicPeriod"/>
            </a:pPr>
            <a:r>
              <a:rPr lang="en" sz="1800"/>
              <a:t>To take care of overfitting and underfitting of model.</a:t>
            </a:r>
            <a:endParaRPr sz="1800"/>
          </a:p>
          <a:p>
            <a:pPr indent="-342900" lvl="0" marL="457200" rtl="0" algn="l">
              <a:spcBef>
                <a:spcPts val="0"/>
              </a:spcBef>
              <a:spcAft>
                <a:spcPts val="0"/>
              </a:spcAft>
              <a:buSzPts val="1800"/>
              <a:buAutoNum type="arabicPeriod"/>
            </a:pPr>
            <a:r>
              <a:rPr lang="en" sz="1800"/>
              <a:t>To find best hyperparameters for model.</a:t>
            </a:r>
            <a:endParaRPr sz="1800"/>
          </a:p>
          <a:p>
            <a:pPr indent="0" lvl="0" marL="457200" rtl="0" algn="l">
              <a:spcBef>
                <a:spcPts val="1600"/>
              </a:spcBef>
              <a:spcAft>
                <a:spcPts val="1600"/>
              </a:spcAft>
              <a:buNone/>
            </a:pPr>
            <a:r>
              <a:t/>
            </a:r>
            <a:endParaRPr sz="18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Methodology</a:t>
            </a:r>
            <a:endParaRPr/>
          </a:p>
        </p:txBody>
      </p:sp>
      <p:sp>
        <p:nvSpPr>
          <p:cNvPr id="221" name="Google Shape;221;p28"/>
          <p:cNvSpPr txBox="1"/>
          <p:nvPr>
            <p:ph idx="1" type="body"/>
          </p:nvPr>
        </p:nvSpPr>
        <p:spPr>
          <a:xfrm>
            <a:off x="0" y="1238525"/>
            <a:ext cx="9144000" cy="3680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sz="1800"/>
              <a:t>First we created a dataset based on different blockage parameters and their network access type to train our SVM model.</a:t>
            </a:r>
            <a:endParaRPr sz="1800"/>
          </a:p>
          <a:p>
            <a:pPr indent="-342900" lvl="0" marL="457200" rtl="0" algn="l">
              <a:spcBef>
                <a:spcPts val="0"/>
              </a:spcBef>
              <a:spcAft>
                <a:spcPts val="0"/>
              </a:spcAft>
              <a:buSzPts val="1800"/>
              <a:buAutoNum type="arabicPeriod"/>
            </a:pPr>
            <a:r>
              <a:rPr lang="en" sz="1800"/>
              <a:t>The second stage of our project was to build a model on the constructed dataset with best hyperparameters that can provide the best accuracy.</a:t>
            </a:r>
            <a:endParaRPr sz="1800"/>
          </a:p>
          <a:p>
            <a:pPr indent="-342900" lvl="0" marL="457200" rtl="0" algn="l">
              <a:spcBef>
                <a:spcPts val="0"/>
              </a:spcBef>
              <a:spcAft>
                <a:spcPts val="0"/>
              </a:spcAft>
              <a:buSzPts val="1800"/>
              <a:buAutoNum type="arabicPeriod"/>
            </a:pPr>
            <a:r>
              <a:rPr lang="en" sz="1800"/>
              <a:t>Lastly we ensured by analyzing the model more that this model can be deployed to practical values and does not overfit on the training dataset.</a:t>
            </a:r>
            <a:endParaRPr sz="1800"/>
          </a:p>
          <a:p>
            <a:pPr indent="-342900" lvl="0" marL="457200" rtl="0" algn="l">
              <a:spcBef>
                <a:spcPts val="0"/>
              </a:spcBef>
              <a:spcAft>
                <a:spcPts val="0"/>
              </a:spcAft>
              <a:buSzPts val="1800"/>
              <a:buAutoNum type="arabicPeriod"/>
            </a:pPr>
            <a:r>
              <a:rPr lang="en" sz="1800"/>
              <a:t>This model can be used to determine the network access type on providing it with the blockage parameters of the current scenario.</a:t>
            </a:r>
            <a:endParaRPr sz="18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9"/>
          <p:cNvSpPr txBox="1"/>
          <p:nvPr>
            <p:ph idx="1" type="body"/>
          </p:nvPr>
        </p:nvSpPr>
        <p:spPr>
          <a:xfrm>
            <a:off x="0" y="1406375"/>
            <a:ext cx="9144000" cy="3464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startAt="5"/>
            </a:pPr>
            <a:r>
              <a:rPr lang="en" sz="1800"/>
              <a:t>All the code was done in R language in this project and the following libraries were used:</a:t>
            </a:r>
            <a:endParaRPr sz="1800"/>
          </a:p>
          <a:p>
            <a:pPr indent="-342900" lvl="1" marL="914400" rtl="0" algn="l">
              <a:spcBef>
                <a:spcPts val="0"/>
              </a:spcBef>
              <a:spcAft>
                <a:spcPts val="0"/>
              </a:spcAft>
              <a:buSzPts val="1800"/>
              <a:buAutoNum type="alphaLcPeriod"/>
            </a:pPr>
            <a:r>
              <a:rPr lang="en" sz="1800"/>
              <a:t>Caret : For cross validation and model building.</a:t>
            </a:r>
            <a:endParaRPr sz="1800"/>
          </a:p>
          <a:p>
            <a:pPr indent="-342900" lvl="1" marL="914400" rtl="0" algn="l">
              <a:spcBef>
                <a:spcPts val="0"/>
              </a:spcBef>
              <a:spcAft>
                <a:spcPts val="0"/>
              </a:spcAft>
              <a:buSzPts val="1800"/>
              <a:buAutoNum type="alphaLcPeriod"/>
            </a:pPr>
            <a:r>
              <a:rPr lang="en" sz="1800"/>
              <a:t>ggplot : For exploratory analysis of the dataset.</a:t>
            </a:r>
            <a:endParaRPr sz="1800"/>
          </a:p>
          <a:p>
            <a:pPr indent="-342900" lvl="1" marL="914400" rtl="0" algn="l">
              <a:spcBef>
                <a:spcPts val="0"/>
              </a:spcBef>
              <a:spcAft>
                <a:spcPts val="0"/>
              </a:spcAft>
              <a:buSzPts val="1800"/>
              <a:buAutoNum type="alphaLcPeriod"/>
            </a:pPr>
            <a:r>
              <a:rPr lang="en" sz="1800"/>
              <a:t>e1071 : For tuning the hyper-parameters of the SVM model.</a:t>
            </a:r>
            <a:endParaRPr sz="1800"/>
          </a:p>
          <a:p>
            <a:pPr indent="-342900" lvl="1" marL="914400" rtl="0" algn="l">
              <a:spcBef>
                <a:spcPts val="0"/>
              </a:spcBef>
              <a:spcAft>
                <a:spcPts val="0"/>
              </a:spcAft>
              <a:buSzPts val="1800"/>
              <a:buAutoNum type="alphaLcPeriod"/>
            </a:pPr>
            <a:r>
              <a:rPr lang="en" sz="1800"/>
              <a:t>Randomforest : For tuning the hyper-parameters of random forest model.</a:t>
            </a:r>
            <a:endParaRPr sz="18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Training Dataset Construction</a:t>
            </a:r>
            <a:endParaRPr/>
          </a:p>
        </p:txBody>
      </p:sp>
      <p:sp>
        <p:nvSpPr>
          <p:cNvPr id="232" name="Google Shape;232;p30"/>
          <p:cNvSpPr txBox="1"/>
          <p:nvPr>
            <p:ph idx="1" type="body"/>
          </p:nvPr>
        </p:nvSpPr>
        <p:spPr>
          <a:xfrm>
            <a:off x="0" y="1607725"/>
            <a:ext cx="9144000" cy="2911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sz="1800"/>
              <a:t>A large number of samples are required to train and test an SVM model.</a:t>
            </a:r>
            <a:endParaRPr sz="1800"/>
          </a:p>
          <a:p>
            <a:pPr indent="-342900" lvl="0" marL="457200" rtl="0" algn="l">
              <a:spcBef>
                <a:spcPts val="0"/>
              </a:spcBef>
              <a:spcAft>
                <a:spcPts val="0"/>
              </a:spcAft>
              <a:buSzPts val="1800"/>
              <a:buAutoNum type="arabicPeriod"/>
            </a:pPr>
            <a:r>
              <a:rPr lang="en" sz="1800"/>
              <a:t>Samples are divided into train dataset  (to train model)  and test dataset(for calculating accuracy of trained model).</a:t>
            </a:r>
            <a:endParaRPr sz="1800"/>
          </a:p>
          <a:p>
            <a:pPr indent="-342900" lvl="0" marL="457200" rtl="0" algn="l">
              <a:spcBef>
                <a:spcPts val="0"/>
              </a:spcBef>
              <a:spcAft>
                <a:spcPts val="0"/>
              </a:spcAft>
              <a:buSzPts val="1800"/>
              <a:buAutoNum type="arabicPeriod"/>
            </a:pPr>
            <a:r>
              <a:rPr lang="en" sz="1800"/>
              <a:t>There are three parameters that are identified to determine the network access type.</a:t>
            </a:r>
            <a:endParaRPr sz="1800"/>
          </a:p>
          <a:p>
            <a:pPr indent="-342900" lvl="0" marL="457200" rtl="0" algn="l">
              <a:spcBef>
                <a:spcPts val="0"/>
              </a:spcBef>
              <a:spcAft>
                <a:spcPts val="0"/>
              </a:spcAft>
              <a:buSzPts val="1800"/>
              <a:buAutoNum type="arabicPeriod"/>
            </a:pPr>
            <a:r>
              <a:rPr lang="en" sz="1800"/>
              <a:t>We created one lac samples.</a:t>
            </a:r>
            <a:endParaRPr sz="18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1"/>
          <p:cNvSpPr txBox="1"/>
          <p:nvPr>
            <p:ph idx="1" type="body"/>
          </p:nvPr>
        </p:nvSpPr>
        <p:spPr>
          <a:xfrm>
            <a:off x="0" y="1142775"/>
            <a:ext cx="9144000" cy="41676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AutoNum type="arabicPeriod" startAt="5"/>
            </a:pPr>
            <a:r>
              <a:rPr lang="en" sz="1700"/>
              <a:t>Parameters used for constructing dataset are:-</a:t>
            </a:r>
            <a:endParaRPr sz="1700"/>
          </a:p>
          <a:p>
            <a:pPr indent="-336550" lvl="1" marL="914400" rtl="0" algn="l">
              <a:spcBef>
                <a:spcPts val="0"/>
              </a:spcBef>
              <a:spcAft>
                <a:spcPts val="0"/>
              </a:spcAft>
              <a:buSzPts val="1700"/>
              <a:buAutoNum type="alphaLcPeriod"/>
            </a:pPr>
            <a:r>
              <a:rPr lang="en" sz="1700"/>
              <a:t>Blockage occurrence rate :-</a:t>
            </a:r>
            <a:endParaRPr sz="1700"/>
          </a:p>
          <a:p>
            <a:pPr indent="-336550" lvl="2" marL="1371600" rtl="0" algn="l">
              <a:spcBef>
                <a:spcPts val="0"/>
              </a:spcBef>
              <a:spcAft>
                <a:spcPts val="0"/>
              </a:spcAft>
              <a:buSzPts val="1700"/>
              <a:buAutoNum type="romanLcPeriod"/>
            </a:pPr>
            <a:r>
              <a:rPr lang="en" sz="1700"/>
              <a:t>n</a:t>
            </a:r>
            <a:r>
              <a:rPr lang="en" sz="1700"/>
              <a:t>umber of times the communication between source and destination suffered blockage.</a:t>
            </a:r>
            <a:endParaRPr sz="1700"/>
          </a:p>
          <a:p>
            <a:pPr indent="-336550" lvl="2" marL="1371600" rtl="0" algn="l">
              <a:spcBef>
                <a:spcPts val="0"/>
              </a:spcBef>
              <a:spcAft>
                <a:spcPts val="0"/>
              </a:spcAft>
              <a:buSzPts val="1700"/>
              <a:buAutoNum type="romanLcPeriod"/>
            </a:pPr>
            <a:r>
              <a:rPr lang="en" sz="1700"/>
              <a:t>times of channel blockages happened during a fixed period T.</a:t>
            </a:r>
            <a:endParaRPr sz="1700"/>
          </a:p>
          <a:p>
            <a:pPr indent="-336550" lvl="2" marL="1371600" rtl="0" algn="l">
              <a:spcBef>
                <a:spcPts val="0"/>
              </a:spcBef>
              <a:spcAft>
                <a:spcPts val="0"/>
              </a:spcAft>
              <a:buSzPts val="1700"/>
              <a:buAutoNum type="romanLcPeriod"/>
            </a:pPr>
            <a:r>
              <a:rPr lang="en" sz="1700"/>
              <a:t>It  is generally an integer between 0 and 10 if we take the fixed time period to be a minute.</a:t>
            </a:r>
            <a:endParaRPr sz="1700"/>
          </a:p>
          <a:p>
            <a:pPr indent="-336550" lvl="1" marL="914400" rtl="0" algn="l">
              <a:spcBef>
                <a:spcPts val="0"/>
              </a:spcBef>
              <a:spcAft>
                <a:spcPts val="0"/>
              </a:spcAft>
              <a:buSzPts val="1700"/>
              <a:buAutoNum type="alphaLcPeriod"/>
            </a:pPr>
            <a:r>
              <a:rPr lang="en" sz="1700"/>
              <a:t>Blockage occupation rate:-</a:t>
            </a:r>
            <a:endParaRPr sz="1700"/>
          </a:p>
          <a:p>
            <a:pPr indent="-336550" lvl="2" marL="1371600" rtl="0" algn="l">
              <a:spcBef>
                <a:spcPts val="0"/>
              </a:spcBef>
              <a:spcAft>
                <a:spcPts val="0"/>
              </a:spcAft>
              <a:buSzPts val="1700"/>
              <a:buAutoNum type="romanLcPeriod"/>
            </a:pPr>
            <a:r>
              <a:rPr lang="en" sz="1700"/>
              <a:t>ratio between the period of time when a user experiences channel blockage and the fixed time period stated above.</a:t>
            </a:r>
            <a:endParaRPr sz="1700"/>
          </a:p>
          <a:p>
            <a:pPr indent="-336550" lvl="2" marL="1371600" rtl="0" algn="l">
              <a:spcBef>
                <a:spcPts val="0"/>
              </a:spcBef>
              <a:spcAft>
                <a:spcPts val="0"/>
              </a:spcAft>
              <a:buSzPts val="1700"/>
              <a:buAutoNum type="romanLcPeriod"/>
            </a:pPr>
            <a:r>
              <a:rPr lang="en" sz="1700"/>
              <a:t>tells us about the time for which communication was blocked in fixed time T.</a:t>
            </a:r>
            <a:endParaRPr sz="1700"/>
          </a:p>
          <a:p>
            <a:pPr indent="-330200" lvl="2" marL="1371600" rtl="0" algn="l">
              <a:spcBef>
                <a:spcPts val="0"/>
              </a:spcBef>
              <a:spcAft>
                <a:spcPts val="0"/>
              </a:spcAft>
              <a:buSzPts val="1600"/>
              <a:buAutoNum type="romanLcPeriod"/>
            </a:pPr>
            <a:r>
              <a:rPr lang="en" sz="1700"/>
              <a:t>set to a real number between 0 and 1 as it is the percentage of </a:t>
            </a:r>
            <a:r>
              <a:rPr lang="en" sz="1900"/>
              <a:t>t</a:t>
            </a:r>
            <a:r>
              <a:rPr lang="en" sz="1800"/>
              <a:t>ime,</a:t>
            </a:r>
            <a:r>
              <a:rPr lang="en" sz="1700"/>
              <a:t> blockage is experienced in time T.</a:t>
            </a:r>
            <a:endParaRPr sz="1700"/>
          </a:p>
          <a:p>
            <a:pPr indent="0" lvl="0" marL="1371600" rtl="0" algn="l">
              <a:spcBef>
                <a:spcPts val="1600"/>
              </a:spcBef>
              <a:spcAft>
                <a:spcPts val="0"/>
              </a:spcAft>
              <a:buNone/>
            </a:pPr>
            <a:r>
              <a:t/>
            </a:r>
            <a:endParaRPr sz="1800"/>
          </a:p>
          <a:p>
            <a:pPr indent="0" lvl="0" marL="1371600" rtl="0" algn="l">
              <a:spcBef>
                <a:spcPts val="1600"/>
              </a:spcBef>
              <a:spcAft>
                <a:spcPts val="1600"/>
              </a:spcAft>
              <a:buNone/>
            </a:pPr>
            <a:r>
              <a:t/>
            </a:r>
            <a:endParaRPr sz="1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t>Introduction</a:t>
            </a:r>
            <a:endParaRPr sz="2600"/>
          </a:p>
        </p:txBody>
      </p:sp>
      <p:sp>
        <p:nvSpPr>
          <p:cNvPr id="142" name="Google Shape;142;p14"/>
          <p:cNvSpPr txBox="1"/>
          <p:nvPr>
            <p:ph idx="1" type="body"/>
          </p:nvPr>
        </p:nvSpPr>
        <p:spPr>
          <a:xfrm>
            <a:off x="0" y="1477125"/>
            <a:ext cx="9144000" cy="33249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rgbClr val="FFFFFF"/>
              </a:buClr>
              <a:buSzPts val="2000"/>
              <a:buAutoNum type="arabicPeriod"/>
            </a:pPr>
            <a:r>
              <a:rPr b="1" lang="en" sz="2000">
                <a:solidFill>
                  <a:srgbClr val="FFFFFF"/>
                </a:solidFill>
              </a:rPr>
              <a:t>Aim</a:t>
            </a:r>
            <a:endParaRPr b="1" sz="2000">
              <a:solidFill>
                <a:srgbClr val="FFFFFF"/>
              </a:solidFill>
            </a:endParaRPr>
          </a:p>
          <a:p>
            <a:pPr indent="-336550" lvl="1" marL="914400" rtl="0" algn="l">
              <a:spcBef>
                <a:spcPts val="0"/>
              </a:spcBef>
              <a:spcAft>
                <a:spcPts val="0"/>
              </a:spcAft>
              <a:buSzPts val="1700"/>
              <a:buAutoNum type="alphaLcPeriod"/>
            </a:pPr>
            <a:r>
              <a:rPr lang="en" sz="1700"/>
              <a:t>The growth in data traffic in indoor wireless networks is explosive and with greater service demands comes greater data rate demand.</a:t>
            </a:r>
            <a:endParaRPr sz="1700"/>
          </a:p>
          <a:p>
            <a:pPr indent="-336550" lvl="1" marL="914400" rtl="0" algn="l">
              <a:spcBef>
                <a:spcPts val="0"/>
              </a:spcBef>
              <a:spcAft>
                <a:spcPts val="0"/>
              </a:spcAft>
              <a:buSzPts val="1700"/>
              <a:buAutoNum type="alphaLcPeriod"/>
            </a:pPr>
            <a:r>
              <a:rPr lang="en" sz="1700"/>
              <a:t>In future high data rate will be needed for applications such as robotics,IOT,self driving cars,etc.</a:t>
            </a:r>
            <a:endParaRPr sz="1700"/>
          </a:p>
          <a:p>
            <a:pPr indent="-336550" lvl="1" marL="914400" rtl="0" algn="l">
              <a:spcBef>
                <a:spcPts val="0"/>
              </a:spcBef>
              <a:spcAft>
                <a:spcPts val="0"/>
              </a:spcAft>
              <a:buSzPts val="1700"/>
              <a:buAutoNum type="alphaLcPeriod"/>
            </a:pPr>
            <a:r>
              <a:rPr lang="en" sz="1700"/>
              <a:t>To ensure high data rates lot of development has happened in LIFI technology which has the capability to increase the data rates to around 100 times than that of WIFI technology</a:t>
            </a:r>
            <a:endParaRPr sz="1700"/>
          </a:p>
          <a:p>
            <a:pPr indent="-336550" lvl="1" marL="914400" rtl="0" algn="l">
              <a:spcBef>
                <a:spcPts val="0"/>
              </a:spcBef>
              <a:spcAft>
                <a:spcPts val="1600"/>
              </a:spcAft>
              <a:buSzPts val="1700"/>
              <a:buAutoNum type="alphaLcPeriod"/>
            </a:pPr>
            <a:r>
              <a:rPr lang="en" sz="1700"/>
              <a:t>So in this project the aim was to build a hybrid LiFi-WiFi system to get rid of problems of LIFI  technology while ensuring high data rates</a:t>
            </a:r>
            <a:r>
              <a:rPr lang="en" sz="1800"/>
              <a:t>.</a:t>
            </a:r>
            <a:endParaRPr sz="17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2"/>
          <p:cNvSpPr txBox="1"/>
          <p:nvPr>
            <p:ph idx="1" type="body"/>
          </p:nvPr>
        </p:nvSpPr>
        <p:spPr>
          <a:xfrm>
            <a:off x="0" y="1402350"/>
            <a:ext cx="9144000" cy="3990600"/>
          </a:xfrm>
          <a:prstGeom prst="rect">
            <a:avLst/>
          </a:prstGeom>
          <a:effectLst>
            <a:outerShdw blurRad="57150" rotWithShape="0" algn="bl" dir="5400000" dist="19050">
              <a:srgbClr val="000000">
                <a:alpha val="50000"/>
              </a:srgbClr>
            </a:outerShdw>
            <a:reflection blurRad="0" dir="5400000" dist="38100" endA="0" fadeDir="5400012" kx="0" rotWithShape="0" algn="bl" stPos="0" sy="-100000" ky="0"/>
          </a:effectLst>
        </p:spPr>
        <p:txBody>
          <a:bodyPr anchorCtr="0" anchor="t" bIns="91425" lIns="91425" spcFirstLastPara="1" rIns="91425" wrap="square" tIns="91425">
            <a:noAutofit/>
          </a:bodyPr>
          <a:lstStyle/>
          <a:p>
            <a:pPr indent="-342900" lvl="0" marL="914400" rtl="0" algn="l">
              <a:spcBef>
                <a:spcPts val="0"/>
              </a:spcBef>
              <a:spcAft>
                <a:spcPts val="0"/>
              </a:spcAft>
              <a:buSzPts val="1800"/>
              <a:buAutoNum type="alphaLcPeriod" startAt="3"/>
            </a:pPr>
            <a:r>
              <a:rPr lang="en" sz="1800"/>
              <a:t>LIFI transmission rate :-</a:t>
            </a:r>
            <a:endParaRPr sz="1800"/>
          </a:p>
          <a:p>
            <a:pPr indent="-342900" lvl="1" marL="1371600" rtl="0" algn="l">
              <a:spcBef>
                <a:spcPts val="0"/>
              </a:spcBef>
              <a:spcAft>
                <a:spcPts val="0"/>
              </a:spcAft>
              <a:buSzPts val="1800"/>
              <a:buAutoNum type="romanLcPeriod"/>
            </a:pPr>
            <a:r>
              <a:rPr lang="en" sz="1800"/>
              <a:t>Transmission rate provided by LIFI.</a:t>
            </a:r>
            <a:endParaRPr sz="1800"/>
          </a:p>
          <a:p>
            <a:pPr indent="-342900" lvl="1" marL="1371600" rtl="0" algn="l">
              <a:spcBef>
                <a:spcPts val="0"/>
              </a:spcBef>
              <a:spcAft>
                <a:spcPts val="0"/>
              </a:spcAft>
              <a:buSzPts val="1800"/>
              <a:buAutoNum type="romanLcPeriod"/>
            </a:pPr>
            <a:r>
              <a:rPr lang="en" sz="1800"/>
              <a:t>We considered our WIFI module to have a fixed transmission rate of 32 mbps.</a:t>
            </a:r>
            <a:endParaRPr sz="1800"/>
          </a:p>
          <a:p>
            <a:pPr indent="-342900" lvl="1" marL="1371600" rtl="0" algn="l">
              <a:spcBef>
                <a:spcPts val="0"/>
              </a:spcBef>
              <a:spcAft>
                <a:spcPts val="0"/>
              </a:spcAft>
              <a:buSzPts val="1800"/>
              <a:buAutoNum type="romanLcPeriod"/>
            </a:pPr>
            <a:r>
              <a:rPr lang="en" sz="1800"/>
              <a:t>Ideally LIFI should provide us a transmission rate of 3200 mbps.</a:t>
            </a:r>
            <a:endParaRPr sz="1800"/>
          </a:p>
          <a:p>
            <a:pPr indent="-342900" lvl="1" marL="1371600" rtl="0" algn="l">
              <a:spcBef>
                <a:spcPts val="0"/>
              </a:spcBef>
              <a:spcAft>
                <a:spcPts val="0"/>
              </a:spcAft>
              <a:buSzPts val="1800"/>
              <a:buAutoNum type="romanLcPeriod"/>
            </a:pPr>
            <a:r>
              <a:rPr lang="en" sz="1800"/>
              <a:t>To generalise our model we considered LIFI transmission rate to lie between 2900 to 3200 mbps.</a:t>
            </a:r>
            <a:endParaRPr sz="18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3"/>
          <p:cNvSpPr txBox="1"/>
          <p:nvPr>
            <p:ph idx="1" type="body"/>
          </p:nvPr>
        </p:nvSpPr>
        <p:spPr>
          <a:xfrm>
            <a:off x="0" y="1218600"/>
            <a:ext cx="9144000" cy="3924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startAt="6"/>
            </a:pPr>
            <a:r>
              <a:rPr lang="en" sz="1800"/>
              <a:t>Determining network access type :-</a:t>
            </a:r>
            <a:endParaRPr sz="1800"/>
          </a:p>
          <a:p>
            <a:pPr indent="-342900" lvl="1" marL="914400" rtl="0" algn="l">
              <a:spcBef>
                <a:spcPts val="0"/>
              </a:spcBef>
              <a:spcAft>
                <a:spcPts val="0"/>
              </a:spcAft>
              <a:buSzPts val="1800"/>
              <a:buAutoNum type="alphaLcPeriod"/>
            </a:pPr>
            <a:r>
              <a:rPr lang="en" sz="1800"/>
              <a:t>We consider three different network access types :-</a:t>
            </a:r>
            <a:endParaRPr sz="1800"/>
          </a:p>
          <a:p>
            <a:pPr indent="-342900" lvl="2" marL="1371600" rtl="0" algn="l">
              <a:spcBef>
                <a:spcPts val="0"/>
              </a:spcBef>
              <a:spcAft>
                <a:spcPts val="0"/>
              </a:spcAft>
              <a:buSzPts val="1800"/>
              <a:buAutoNum type="romanLcPeriod"/>
            </a:pPr>
            <a:r>
              <a:rPr lang="en" sz="1800"/>
              <a:t>Wifi Only -&gt; User connected to wifi all time in a state the network access type is defined as “WiFi only” and is denoted as k = 1.</a:t>
            </a:r>
            <a:endParaRPr sz="1800"/>
          </a:p>
          <a:p>
            <a:pPr indent="-342900" lvl="2" marL="1371600" rtl="0" algn="l">
              <a:spcBef>
                <a:spcPts val="0"/>
              </a:spcBef>
              <a:spcAft>
                <a:spcPts val="0"/>
              </a:spcAft>
              <a:buSzPts val="1800"/>
              <a:buAutoNum type="romanLcPeriod"/>
            </a:pPr>
            <a:r>
              <a:rPr lang="en" sz="1800"/>
              <a:t>Lifi Only -&gt; </a:t>
            </a:r>
            <a:r>
              <a:rPr lang="en" sz="1800"/>
              <a:t>User connected to lifi all time in a state the network access type is defined as “LiFi only” and is denoted as k = 2.</a:t>
            </a:r>
            <a:endParaRPr sz="1800"/>
          </a:p>
          <a:p>
            <a:pPr indent="-342900" lvl="2" marL="1371600" rtl="0" algn="l">
              <a:spcBef>
                <a:spcPts val="0"/>
              </a:spcBef>
              <a:spcAft>
                <a:spcPts val="0"/>
              </a:spcAft>
              <a:buSzPts val="1800"/>
              <a:buAutoNum type="romanLcPeriod"/>
            </a:pPr>
            <a:r>
              <a:rPr lang="en" sz="1800"/>
              <a:t>LiFi/WiFi -&gt; When a user should switch from LiFi to WiFi once LiFi channel blockage occurs and should switch back to LiFi after the blockage disappears in a state. It is denoted by k=3.</a:t>
            </a:r>
            <a:endParaRPr sz="18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4"/>
          <p:cNvSpPr txBox="1"/>
          <p:nvPr>
            <p:ph idx="1" type="body"/>
          </p:nvPr>
        </p:nvSpPr>
        <p:spPr>
          <a:xfrm>
            <a:off x="0" y="1199600"/>
            <a:ext cx="9144000" cy="4012500"/>
          </a:xfrm>
          <a:prstGeom prst="rect">
            <a:avLst/>
          </a:prstGeom>
        </p:spPr>
        <p:txBody>
          <a:bodyPr anchorCtr="0" anchor="t" bIns="91425" lIns="91425" spcFirstLastPara="1" rIns="91425" wrap="square" tIns="91425">
            <a:noAutofit/>
          </a:bodyPr>
          <a:lstStyle/>
          <a:p>
            <a:pPr indent="-342900" lvl="0" marL="914400" rtl="0" algn="l">
              <a:spcBef>
                <a:spcPts val="0"/>
              </a:spcBef>
              <a:spcAft>
                <a:spcPts val="0"/>
              </a:spcAft>
              <a:buSzPts val="1800"/>
              <a:buAutoNum type="alphaLcPeriod" startAt="2"/>
            </a:pPr>
            <a:r>
              <a:rPr lang="en" sz="1800"/>
              <a:t>Our main aim is to provide the user with that type of network access that has maximum data rate.</a:t>
            </a:r>
            <a:endParaRPr sz="1800"/>
          </a:p>
          <a:p>
            <a:pPr indent="-342900" lvl="0" marL="914400" rtl="0" algn="l">
              <a:spcBef>
                <a:spcPts val="0"/>
              </a:spcBef>
              <a:spcAft>
                <a:spcPts val="0"/>
              </a:spcAft>
              <a:buSzPts val="1800"/>
              <a:buAutoNum type="alphaLcPeriod" startAt="2"/>
            </a:pPr>
            <a:r>
              <a:rPr lang="en" sz="1800"/>
              <a:t>Equivalent data rate at any network access type is given by (efficiency of LIFI)*(transmission rate of LIFI)+ (efficiency of WIFI)*(transmission rate of WIFI).</a:t>
            </a:r>
            <a:endParaRPr sz="1800"/>
          </a:p>
          <a:p>
            <a:pPr indent="-342900" lvl="0" marL="914400" rtl="0" algn="l">
              <a:spcBef>
                <a:spcPts val="0"/>
              </a:spcBef>
              <a:spcAft>
                <a:spcPts val="0"/>
              </a:spcAft>
              <a:buSzPts val="1800"/>
              <a:buAutoNum type="alphaLcPeriod" startAt="2"/>
            </a:pPr>
            <a:r>
              <a:rPr lang="en" sz="1800"/>
              <a:t>Efficiency of LIFI and Efficiency of WIFI for different network access type can be given by fig 3.1 and fig 3.2.</a:t>
            </a:r>
            <a:endParaRPr sz="1800"/>
          </a:p>
          <a:p>
            <a:pPr indent="-342900" lvl="0" marL="914400" rtl="0" algn="l">
              <a:spcBef>
                <a:spcPts val="0"/>
              </a:spcBef>
              <a:spcAft>
                <a:spcPts val="0"/>
              </a:spcAft>
              <a:buSzPts val="1800"/>
              <a:buAutoNum type="alphaLcPeriod" startAt="2"/>
            </a:pPr>
            <a:r>
              <a:rPr lang="en" sz="1800"/>
              <a:t>Here :-</a:t>
            </a:r>
            <a:endParaRPr sz="1800"/>
          </a:p>
          <a:p>
            <a:pPr indent="-342900" lvl="1" marL="1371600" rtl="0" algn="l">
              <a:spcBef>
                <a:spcPts val="0"/>
              </a:spcBef>
              <a:spcAft>
                <a:spcPts val="0"/>
              </a:spcAft>
              <a:buSzPts val="1800"/>
              <a:buAutoNum type="alphaLcPeriod"/>
            </a:pPr>
            <a:r>
              <a:rPr lang="en" sz="1800"/>
              <a:t>Miu -&gt;occupation rate vector..</a:t>
            </a:r>
            <a:endParaRPr sz="1800"/>
          </a:p>
          <a:p>
            <a:pPr indent="-342900" lvl="1" marL="1371600" rtl="0" algn="l">
              <a:spcBef>
                <a:spcPts val="0"/>
              </a:spcBef>
              <a:spcAft>
                <a:spcPts val="0"/>
              </a:spcAft>
              <a:buSzPts val="1800"/>
              <a:buAutoNum type="alphaLcPeriod"/>
            </a:pPr>
            <a:r>
              <a:rPr lang="en" sz="1800"/>
              <a:t>Lambda -&gt; occurence rate vector.</a:t>
            </a:r>
            <a:endParaRPr sz="1800"/>
          </a:p>
          <a:p>
            <a:pPr indent="-342900" lvl="1" marL="1371600" rtl="0" algn="l">
              <a:spcBef>
                <a:spcPts val="0"/>
              </a:spcBef>
              <a:spcAft>
                <a:spcPts val="0"/>
              </a:spcAft>
              <a:buSzPts val="1800"/>
              <a:buAutoNum type="alphaLcPeriod"/>
            </a:pPr>
            <a:r>
              <a:rPr lang="en" sz="1800"/>
              <a:t>𝑻h-&gt; ratio between a single vertical handover overhead and the time interval T.</a:t>
            </a:r>
            <a:endParaRPr sz="1800"/>
          </a:p>
          <a:p>
            <a:pPr indent="0" lvl="0" marL="1371600" rtl="0" algn="l">
              <a:spcBef>
                <a:spcPts val="1600"/>
              </a:spcBef>
              <a:spcAft>
                <a:spcPts val="1600"/>
              </a:spcAft>
              <a:buNone/>
            </a:pPr>
            <a:r>
              <a:t/>
            </a:r>
            <a:endParaRPr sz="18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pic>
        <p:nvPicPr>
          <p:cNvPr id="257" name="Google Shape;257;p35"/>
          <p:cNvPicPr preferRelativeResize="0"/>
          <p:nvPr/>
        </p:nvPicPr>
        <p:blipFill>
          <a:blip r:embed="rId3">
            <a:alphaModFix/>
          </a:blip>
          <a:stretch>
            <a:fillRect/>
          </a:stretch>
        </p:blipFill>
        <p:spPr>
          <a:xfrm>
            <a:off x="2373375" y="1398075"/>
            <a:ext cx="4120800" cy="28764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3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Creation</a:t>
            </a:r>
            <a:endParaRPr/>
          </a:p>
        </p:txBody>
      </p:sp>
      <p:sp>
        <p:nvSpPr>
          <p:cNvPr id="263" name="Google Shape;263;p36"/>
          <p:cNvSpPr txBox="1"/>
          <p:nvPr>
            <p:ph idx="1" type="body"/>
          </p:nvPr>
        </p:nvSpPr>
        <p:spPr>
          <a:xfrm>
            <a:off x="0" y="1567550"/>
            <a:ext cx="9144000" cy="2911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sz="1800"/>
              <a:t>We split the whole dataset into two parts in the ratio of 7:3 - ”train” and ”test” dataset.</a:t>
            </a:r>
            <a:endParaRPr sz="1800"/>
          </a:p>
          <a:p>
            <a:pPr indent="-342900" lvl="1" marL="914400" rtl="0" algn="l">
              <a:spcBef>
                <a:spcPts val="0"/>
              </a:spcBef>
              <a:spcAft>
                <a:spcPts val="0"/>
              </a:spcAft>
              <a:buSzPts val="1800"/>
              <a:buAutoNum type="alphaLcPeriod"/>
            </a:pPr>
            <a:r>
              <a:rPr lang="en" sz="1800"/>
              <a:t>Train dataset -&gt; to create our model.</a:t>
            </a:r>
            <a:endParaRPr sz="1800"/>
          </a:p>
          <a:p>
            <a:pPr indent="-342900" lvl="1" marL="914400" rtl="0" algn="l">
              <a:spcBef>
                <a:spcPts val="0"/>
              </a:spcBef>
              <a:spcAft>
                <a:spcPts val="0"/>
              </a:spcAft>
              <a:buSzPts val="1800"/>
              <a:buAutoNum type="alphaLcPeriod"/>
            </a:pPr>
            <a:r>
              <a:rPr lang="en" sz="1800"/>
              <a:t>Test dataset  	-&gt; to validate the model’s accuracy.</a:t>
            </a:r>
            <a:endParaRPr sz="1800"/>
          </a:p>
          <a:p>
            <a:pPr indent="-342900" lvl="0" marL="457200" rtl="0" algn="l">
              <a:spcBef>
                <a:spcPts val="0"/>
              </a:spcBef>
              <a:spcAft>
                <a:spcPts val="0"/>
              </a:spcAft>
              <a:buSzPts val="1800"/>
              <a:buAutoNum type="arabicPeriod"/>
            </a:pPr>
            <a:r>
              <a:rPr lang="en" sz="1800"/>
              <a:t>We tested different machine learning algorithms such as random forest, gradient boosting etc</a:t>
            </a:r>
            <a:endParaRPr sz="1800"/>
          </a:p>
          <a:p>
            <a:pPr indent="-342900" lvl="0" marL="457200" rtl="0" algn="l">
              <a:spcBef>
                <a:spcPts val="0"/>
              </a:spcBef>
              <a:spcAft>
                <a:spcPts val="0"/>
              </a:spcAft>
              <a:buSzPts val="1800"/>
              <a:buAutoNum type="arabicPeriod"/>
            </a:pPr>
            <a:r>
              <a:rPr lang="en" sz="1800"/>
              <a:t>SVM gave best accuracy of 99.7 percent on the test dataset</a:t>
            </a:r>
            <a:endParaRPr sz="1800"/>
          </a:p>
          <a:p>
            <a:pPr indent="0" lvl="0" marL="457200" rtl="0" algn="l">
              <a:spcBef>
                <a:spcPts val="1600"/>
              </a:spcBef>
              <a:spcAft>
                <a:spcPts val="1600"/>
              </a:spcAft>
              <a:buNone/>
            </a:pPr>
            <a:r>
              <a:t/>
            </a:r>
            <a:endParaRPr sz="18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3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SVM (State vector machine)</a:t>
            </a:r>
            <a:endParaRPr/>
          </a:p>
        </p:txBody>
      </p:sp>
      <p:sp>
        <p:nvSpPr>
          <p:cNvPr id="269" name="Google Shape;269;p37"/>
          <p:cNvSpPr txBox="1"/>
          <p:nvPr>
            <p:ph idx="1" type="body"/>
          </p:nvPr>
        </p:nvSpPr>
        <p:spPr>
          <a:xfrm>
            <a:off x="0" y="1567550"/>
            <a:ext cx="91440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700"/>
              <a:t>To understand why SVM gave good results in this case we need to understand what SVM does !</a:t>
            </a:r>
            <a:endParaRPr sz="27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3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SVM working.</a:t>
            </a:r>
            <a:endParaRPr/>
          </a:p>
        </p:txBody>
      </p:sp>
      <p:sp>
        <p:nvSpPr>
          <p:cNvPr id="275" name="Google Shape;275;p38"/>
          <p:cNvSpPr txBox="1"/>
          <p:nvPr>
            <p:ph idx="1" type="body"/>
          </p:nvPr>
        </p:nvSpPr>
        <p:spPr>
          <a:xfrm>
            <a:off x="0" y="1503325"/>
            <a:ext cx="9144000" cy="3266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sz="1800"/>
              <a:t>We plot each data item as a point in n-dimensional space with the value of each feature being the value of a particular coordinate.</a:t>
            </a:r>
            <a:endParaRPr sz="1800"/>
          </a:p>
          <a:p>
            <a:pPr indent="-342900" lvl="0" marL="457200" rtl="0" algn="l">
              <a:spcBef>
                <a:spcPts val="0"/>
              </a:spcBef>
              <a:spcAft>
                <a:spcPts val="0"/>
              </a:spcAft>
              <a:buSzPts val="1800"/>
              <a:buAutoNum type="arabicPeriod"/>
            </a:pPr>
            <a:r>
              <a:rPr lang="en" sz="1800"/>
              <a:t>Then, we perform classification by finding the hyper-plane that differentiates the two or more classes very well.</a:t>
            </a:r>
            <a:endParaRPr sz="1800"/>
          </a:p>
          <a:p>
            <a:pPr indent="-342900" lvl="0" marL="457200" rtl="0" algn="l">
              <a:spcBef>
                <a:spcPts val="0"/>
              </a:spcBef>
              <a:spcAft>
                <a:spcPts val="0"/>
              </a:spcAft>
              <a:buSzPts val="1800"/>
              <a:buAutoNum type="arabicPeriod"/>
            </a:pPr>
            <a:r>
              <a:rPr lang="en" sz="1800"/>
              <a:t>In cases like fig 3.4 when classes are not linearly </a:t>
            </a:r>
            <a:r>
              <a:rPr lang="en" sz="1800"/>
              <a:t>separable</a:t>
            </a:r>
            <a:r>
              <a:rPr lang="en" sz="1800"/>
              <a:t> ,circular hyper-plane can be used to separate the two classes, for this SVM algorithm has a kernel trick which can fit a non-linear hyper-plane in these type of scenarios.</a:t>
            </a:r>
            <a:endParaRPr sz="1800"/>
          </a:p>
          <a:p>
            <a:pPr indent="0" lvl="0" marL="457200" rtl="0" algn="l">
              <a:spcBef>
                <a:spcPts val="1600"/>
              </a:spcBef>
              <a:spcAft>
                <a:spcPts val="0"/>
              </a:spcAft>
              <a:buNone/>
            </a:pPr>
            <a:r>
              <a:t/>
            </a:r>
            <a:endParaRPr sz="1800"/>
          </a:p>
          <a:p>
            <a:pPr indent="0" lvl="0" marL="457200" rtl="0" algn="l">
              <a:spcBef>
                <a:spcPts val="1600"/>
              </a:spcBef>
              <a:spcAft>
                <a:spcPts val="1600"/>
              </a:spcAft>
              <a:buNone/>
            </a:pPr>
            <a:r>
              <a:t/>
            </a:r>
            <a:endParaRPr sz="18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pic>
        <p:nvPicPr>
          <p:cNvPr id="280" name="Google Shape;280;p39"/>
          <p:cNvPicPr preferRelativeResize="0"/>
          <p:nvPr/>
        </p:nvPicPr>
        <p:blipFill>
          <a:blip r:embed="rId3">
            <a:alphaModFix/>
          </a:blip>
          <a:stretch>
            <a:fillRect/>
          </a:stretch>
        </p:blipFill>
        <p:spPr>
          <a:xfrm>
            <a:off x="2656850" y="475475"/>
            <a:ext cx="3709301" cy="2839150"/>
          </a:xfrm>
          <a:prstGeom prst="rect">
            <a:avLst/>
          </a:prstGeom>
          <a:noFill/>
          <a:ln>
            <a:noFill/>
          </a:ln>
        </p:spPr>
      </p:pic>
      <p:sp>
        <p:nvSpPr>
          <p:cNvPr id="281" name="Google Shape;281;p39"/>
          <p:cNvSpPr txBox="1"/>
          <p:nvPr/>
        </p:nvSpPr>
        <p:spPr>
          <a:xfrm>
            <a:off x="1227275" y="3515050"/>
            <a:ext cx="6821400" cy="120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200">
                <a:solidFill>
                  <a:srgbClr val="FFFFFF"/>
                </a:solidFill>
                <a:latin typeface="Lato"/>
                <a:ea typeface="Lato"/>
                <a:cs typeface="Lato"/>
                <a:sym typeface="Lato"/>
              </a:rPr>
              <a:t>In real world data such as our LIFI data set , data points are not always Linearly </a:t>
            </a:r>
            <a:r>
              <a:rPr lang="en" sz="2200">
                <a:solidFill>
                  <a:srgbClr val="FFFFFF"/>
                </a:solidFill>
                <a:latin typeface="Lato"/>
                <a:ea typeface="Lato"/>
                <a:cs typeface="Lato"/>
                <a:sym typeface="Lato"/>
              </a:rPr>
              <a:t>separable</a:t>
            </a:r>
            <a:r>
              <a:rPr lang="en" sz="2200">
                <a:solidFill>
                  <a:srgbClr val="FFFFFF"/>
                </a:solidFill>
                <a:latin typeface="Lato"/>
                <a:ea typeface="Lato"/>
                <a:cs typeface="Lato"/>
                <a:sym typeface="Lato"/>
              </a:rPr>
              <a:t> therefore SVM model works best!</a:t>
            </a:r>
            <a:endParaRPr sz="2200">
              <a:solidFill>
                <a:srgbClr val="FFFFFF"/>
              </a:solidFill>
              <a:latin typeface="Lato"/>
              <a:ea typeface="Lato"/>
              <a:cs typeface="Lato"/>
              <a:sym typeface="Lat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4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Hyper-parameters selection</a:t>
            </a:r>
            <a:endParaRPr/>
          </a:p>
        </p:txBody>
      </p:sp>
      <p:sp>
        <p:nvSpPr>
          <p:cNvPr id="287" name="Google Shape;287;p40"/>
          <p:cNvSpPr txBox="1"/>
          <p:nvPr>
            <p:ph idx="1" type="body"/>
          </p:nvPr>
        </p:nvSpPr>
        <p:spPr>
          <a:xfrm>
            <a:off x="0" y="1307850"/>
            <a:ext cx="9144000" cy="357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Svm has different hyper-parameters that need to be tuned to get best results :-</a:t>
            </a:r>
            <a:endParaRPr sz="1800"/>
          </a:p>
          <a:p>
            <a:pPr indent="-342900" lvl="1" marL="914400" rtl="0" algn="l">
              <a:spcBef>
                <a:spcPts val="1600"/>
              </a:spcBef>
              <a:spcAft>
                <a:spcPts val="0"/>
              </a:spcAft>
              <a:buSzPts val="1800"/>
              <a:buAutoNum type="alphaLcPeriod"/>
            </a:pPr>
            <a:r>
              <a:rPr lang="en" sz="1800"/>
              <a:t>Kernel :- </a:t>
            </a:r>
            <a:endParaRPr sz="1800"/>
          </a:p>
          <a:p>
            <a:pPr indent="-342900" lvl="2" marL="1371600" rtl="0" algn="l">
              <a:spcBef>
                <a:spcPts val="0"/>
              </a:spcBef>
              <a:spcAft>
                <a:spcPts val="0"/>
              </a:spcAft>
              <a:buSzPts val="1800"/>
              <a:buAutoNum type="romanLcPeriod"/>
            </a:pPr>
            <a:r>
              <a:rPr lang="en" sz="1800"/>
              <a:t>This hyper-parameter can have values such as ”linear”, ”polynomial”, etc.</a:t>
            </a:r>
            <a:endParaRPr sz="1800"/>
          </a:p>
          <a:p>
            <a:pPr indent="-342900" lvl="2" marL="1371600" rtl="0" algn="l">
              <a:spcBef>
                <a:spcPts val="0"/>
              </a:spcBef>
              <a:spcAft>
                <a:spcPts val="0"/>
              </a:spcAft>
              <a:buSzPts val="1800"/>
              <a:buAutoNum type="romanLcPeriod"/>
            </a:pPr>
            <a:r>
              <a:rPr lang="en" sz="1800"/>
              <a:t>It specifies the type of hyper-plane we want to fit on our dataset (linear or non-linear).</a:t>
            </a:r>
            <a:endParaRPr sz="1800"/>
          </a:p>
          <a:p>
            <a:pPr indent="-342900" lvl="1" marL="914400" rtl="0" algn="l">
              <a:spcBef>
                <a:spcPts val="0"/>
              </a:spcBef>
              <a:spcAft>
                <a:spcPts val="0"/>
              </a:spcAft>
              <a:buSzPts val="1800"/>
              <a:buAutoNum type="alphaLcPeriod"/>
            </a:pPr>
            <a:r>
              <a:rPr lang="en" sz="1800"/>
              <a:t>Degree :-</a:t>
            </a:r>
            <a:endParaRPr sz="1800"/>
          </a:p>
          <a:p>
            <a:pPr indent="-342900" lvl="2" marL="1371600" rtl="0" algn="l">
              <a:spcBef>
                <a:spcPts val="0"/>
              </a:spcBef>
              <a:spcAft>
                <a:spcPts val="0"/>
              </a:spcAft>
              <a:buSzPts val="1800"/>
              <a:buAutoNum type="romanLcPeriod"/>
            </a:pPr>
            <a:r>
              <a:rPr lang="en" sz="1800"/>
              <a:t>This hyper-parameter is specified only when the kernel type is ”polynomial” or ”rbf”.</a:t>
            </a:r>
            <a:endParaRPr sz="1800"/>
          </a:p>
          <a:p>
            <a:pPr indent="-342900" lvl="2" marL="1371600" rtl="0" algn="l">
              <a:spcBef>
                <a:spcPts val="0"/>
              </a:spcBef>
              <a:spcAft>
                <a:spcPts val="0"/>
              </a:spcAft>
              <a:buSzPts val="1800"/>
              <a:buAutoNum type="romanLcPeriod"/>
            </a:pPr>
            <a:r>
              <a:rPr lang="en" sz="1800"/>
              <a:t>Degree of the polynomial that is used to separate the classes here.</a:t>
            </a:r>
            <a:endParaRPr sz="1800"/>
          </a:p>
          <a:p>
            <a:pPr indent="0" lvl="0" marL="0" rtl="0" algn="l">
              <a:spcBef>
                <a:spcPts val="1600"/>
              </a:spcBef>
              <a:spcAft>
                <a:spcPts val="1600"/>
              </a:spcAft>
              <a:buNone/>
            </a:pPr>
            <a:r>
              <a:t/>
            </a:r>
            <a:endParaRPr sz="18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41"/>
          <p:cNvSpPr txBox="1"/>
          <p:nvPr>
            <p:ph idx="1" type="body"/>
          </p:nvPr>
        </p:nvSpPr>
        <p:spPr>
          <a:xfrm>
            <a:off x="0" y="1264400"/>
            <a:ext cx="9144000" cy="3879000"/>
          </a:xfrm>
          <a:prstGeom prst="rect">
            <a:avLst/>
          </a:prstGeom>
        </p:spPr>
        <p:txBody>
          <a:bodyPr anchorCtr="0" anchor="t" bIns="91425" lIns="91425" spcFirstLastPara="1" rIns="91425" wrap="square" tIns="91425">
            <a:noAutofit/>
          </a:bodyPr>
          <a:lstStyle/>
          <a:p>
            <a:pPr indent="-342900" lvl="0" marL="914400" rtl="0" algn="l">
              <a:spcBef>
                <a:spcPts val="0"/>
              </a:spcBef>
              <a:spcAft>
                <a:spcPts val="0"/>
              </a:spcAft>
              <a:buSzPts val="1800"/>
              <a:buAutoNum type="alphaLcPeriod" startAt="3"/>
            </a:pPr>
            <a:r>
              <a:rPr lang="en" sz="1800"/>
              <a:t>Gamma :-</a:t>
            </a:r>
            <a:endParaRPr sz="1800"/>
          </a:p>
          <a:p>
            <a:pPr indent="-342900" lvl="1" marL="1371600" rtl="0" algn="l">
              <a:spcBef>
                <a:spcPts val="0"/>
              </a:spcBef>
              <a:spcAft>
                <a:spcPts val="0"/>
              </a:spcAft>
              <a:buSzPts val="1800"/>
              <a:buAutoNum type="romanLcPeriod"/>
            </a:pPr>
            <a:r>
              <a:rPr lang="en" sz="1800"/>
              <a:t>Deals with overfitting.</a:t>
            </a:r>
            <a:endParaRPr sz="1800"/>
          </a:p>
          <a:p>
            <a:pPr indent="-342900" lvl="1" marL="1371600" rtl="0" algn="l">
              <a:spcBef>
                <a:spcPts val="0"/>
              </a:spcBef>
              <a:spcAft>
                <a:spcPts val="0"/>
              </a:spcAft>
              <a:buSzPts val="1800"/>
              <a:buAutoNum type="romanLcPeriod"/>
            </a:pPr>
            <a:r>
              <a:rPr lang="en" sz="1800"/>
              <a:t>This parameter directly is responsible for the extent of over-fitting, higher the value of gamma, higher is the over-fitting.</a:t>
            </a:r>
            <a:endParaRPr sz="1800"/>
          </a:p>
          <a:p>
            <a:pPr indent="-342900" lvl="0" marL="914400" rtl="0" algn="l">
              <a:spcBef>
                <a:spcPts val="0"/>
              </a:spcBef>
              <a:spcAft>
                <a:spcPts val="0"/>
              </a:spcAft>
              <a:buSzPts val="1800"/>
              <a:buAutoNum type="alphaLcPeriod" startAt="3"/>
            </a:pPr>
            <a:r>
              <a:rPr lang="en" sz="1800"/>
              <a:t>Cost :-</a:t>
            </a:r>
            <a:endParaRPr sz="1800"/>
          </a:p>
          <a:p>
            <a:pPr indent="-342900" lvl="1" marL="1371600" rtl="0" algn="l">
              <a:spcBef>
                <a:spcPts val="0"/>
              </a:spcBef>
              <a:spcAft>
                <a:spcPts val="0"/>
              </a:spcAft>
              <a:buSzPts val="1800"/>
              <a:buAutoNum type="romanLcPeriod"/>
            </a:pPr>
            <a:r>
              <a:rPr lang="en" sz="1800"/>
              <a:t>This parameter defines the extent of margin in a model.</a:t>
            </a:r>
            <a:endParaRPr sz="1800"/>
          </a:p>
          <a:p>
            <a:pPr indent="-342900" lvl="1" marL="1371600" rtl="0" algn="l">
              <a:spcBef>
                <a:spcPts val="0"/>
              </a:spcBef>
              <a:spcAft>
                <a:spcPts val="0"/>
              </a:spcAft>
              <a:buSzPts val="1800"/>
              <a:buAutoNum type="romanLcPeriod"/>
            </a:pPr>
            <a:r>
              <a:rPr lang="en" sz="1800"/>
              <a:t>Margin is the shortest distance between the data points and the hyper-plane.</a:t>
            </a:r>
            <a:endParaRPr sz="1800"/>
          </a:p>
          <a:p>
            <a:pPr indent="0" lvl="0" marL="1371600" rtl="0" algn="l">
              <a:spcBef>
                <a:spcPts val="1600"/>
              </a:spcBef>
              <a:spcAft>
                <a:spcPts val="0"/>
              </a:spcAft>
              <a:buNone/>
            </a:pPr>
            <a:r>
              <a:t/>
            </a:r>
            <a:endParaRPr sz="1800"/>
          </a:p>
          <a:p>
            <a:pPr indent="0" lvl="0" marL="1371600" rtl="0" algn="l">
              <a:spcBef>
                <a:spcPts val="1600"/>
              </a:spcBef>
              <a:spcAft>
                <a:spcPts val="0"/>
              </a:spcAft>
              <a:buNone/>
            </a:pPr>
            <a:r>
              <a:t/>
            </a:r>
            <a:endParaRPr sz="1800"/>
          </a:p>
          <a:p>
            <a:pPr indent="0" lvl="0" marL="1371600" rtl="0" algn="l">
              <a:spcBef>
                <a:spcPts val="1600"/>
              </a:spcBef>
              <a:spcAft>
                <a:spcPts val="1600"/>
              </a:spcAft>
              <a:buNone/>
            </a:pPr>
            <a:r>
              <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5"/>
          <p:cNvSpPr txBox="1"/>
          <p:nvPr>
            <p:ph idx="1" type="body"/>
          </p:nvPr>
        </p:nvSpPr>
        <p:spPr>
          <a:xfrm>
            <a:off x="0" y="1229400"/>
            <a:ext cx="9144000" cy="38073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AutoNum type="arabicParenR" startAt="2"/>
            </a:pPr>
            <a:r>
              <a:rPr b="1" lang="en" sz="2000"/>
              <a:t>The Area of Work	</a:t>
            </a:r>
            <a:endParaRPr b="1" sz="2000"/>
          </a:p>
          <a:p>
            <a:pPr indent="-336550" lvl="1" marL="914400" rtl="0" algn="l">
              <a:spcBef>
                <a:spcPts val="0"/>
              </a:spcBef>
              <a:spcAft>
                <a:spcPts val="0"/>
              </a:spcAft>
              <a:buSzPts val="1700"/>
              <a:buAutoNum type="alphaLcParenR"/>
            </a:pPr>
            <a:r>
              <a:rPr lang="en" sz="1700"/>
              <a:t>LIFI-WIFI together can be used and handover between the two can ensure continuous data transfer.</a:t>
            </a:r>
            <a:endParaRPr sz="1700"/>
          </a:p>
          <a:p>
            <a:pPr indent="-336550" lvl="1" marL="914400" rtl="0" algn="l">
              <a:spcBef>
                <a:spcPts val="0"/>
              </a:spcBef>
              <a:spcAft>
                <a:spcPts val="0"/>
              </a:spcAft>
              <a:buSzPts val="1700"/>
              <a:buAutoNum type="alphaLcParenR"/>
            </a:pPr>
            <a:r>
              <a:rPr lang="en" sz="1700"/>
              <a:t>We analyzed different machine learning algorithms and came up with SVM as the most accurate model.</a:t>
            </a:r>
            <a:endParaRPr sz="1700"/>
          </a:p>
          <a:p>
            <a:pPr indent="-336550" lvl="1" marL="914400" rtl="0" algn="l">
              <a:spcBef>
                <a:spcPts val="0"/>
              </a:spcBef>
              <a:spcAft>
                <a:spcPts val="0"/>
              </a:spcAft>
              <a:buSzPts val="1700"/>
              <a:buAutoNum type="alphaLcParenR"/>
            </a:pPr>
            <a:r>
              <a:rPr lang="en" sz="1700"/>
              <a:t>We also created a data-set that contained all the relevant variables needed to predict the target variable(the state of the network).</a:t>
            </a:r>
            <a:endParaRPr sz="1700"/>
          </a:p>
          <a:p>
            <a:pPr indent="-336550" lvl="1" marL="914400" rtl="0" algn="l">
              <a:spcBef>
                <a:spcPts val="0"/>
              </a:spcBef>
              <a:spcAft>
                <a:spcPts val="0"/>
              </a:spcAft>
              <a:buSzPts val="1700"/>
              <a:buAutoNum type="alphaLcParenR"/>
            </a:pPr>
            <a:r>
              <a:rPr lang="en" sz="1700"/>
              <a:t>We compared our technique with other techniques to measure the performance of our model</a:t>
            </a:r>
            <a:endParaRPr sz="1700"/>
          </a:p>
          <a:p>
            <a:pPr indent="-336550" lvl="1" marL="914400" rtl="0" algn="l">
              <a:spcBef>
                <a:spcPts val="0"/>
              </a:spcBef>
              <a:spcAft>
                <a:spcPts val="0"/>
              </a:spcAft>
              <a:buSzPts val="1700"/>
              <a:buAutoNum type="alphaLcParenR"/>
            </a:pPr>
            <a:r>
              <a:rPr lang="en" sz="1700"/>
              <a:t>At last we analyzed the model more to ensure that our model is robust enough and can be deployed for practical data-sets. </a:t>
            </a:r>
            <a:endParaRPr sz="17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42"/>
          <p:cNvSpPr txBox="1"/>
          <p:nvPr>
            <p:ph idx="1" type="body"/>
          </p:nvPr>
        </p:nvSpPr>
        <p:spPr>
          <a:xfrm>
            <a:off x="1264600" y="909525"/>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400"/>
              <a:t>How to get Best Hyper-Parameters ?</a:t>
            </a:r>
            <a:endParaRPr sz="4400"/>
          </a:p>
          <a:p>
            <a:pPr indent="0" lvl="0" marL="0" rtl="0" algn="l">
              <a:spcBef>
                <a:spcPts val="1600"/>
              </a:spcBef>
              <a:spcAft>
                <a:spcPts val="0"/>
              </a:spcAft>
              <a:buNone/>
            </a:pPr>
            <a:r>
              <a:t/>
            </a:r>
            <a:endParaRPr sz="4400"/>
          </a:p>
          <a:p>
            <a:pPr indent="0" lvl="0" marL="0" rtl="0" algn="l">
              <a:spcBef>
                <a:spcPts val="1600"/>
              </a:spcBef>
              <a:spcAft>
                <a:spcPts val="1600"/>
              </a:spcAft>
              <a:buNone/>
            </a:pPr>
            <a:r>
              <a:t/>
            </a:r>
            <a:endParaRPr sz="44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4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Grid Search </a:t>
            </a:r>
            <a:endParaRPr/>
          </a:p>
        </p:txBody>
      </p:sp>
      <p:sp>
        <p:nvSpPr>
          <p:cNvPr id="303" name="Google Shape;303;p43"/>
          <p:cNvSpPr txBox="1"/>
          <p:nvPr>
            <p:ph idx="1" type="body"/>
          </p:nvPr>
        </p:nvSpPr>
        <p:spPr>
          <a:xfrm>
            <a:off x="0" y="1236700"/>
            <a:ext cx="9144000" cy="3824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sz="1800"/>
              <a:t>To get the best hyper-parameters we used grid search.</a:t>
            </a:r>
            <a:endParaRPr sz="1800"/>
          </a:p>
          <a:p>
            <a:pPr indent="-342900" lvl="0" marL="457200" rtl="0" algn="l">
              <a:spcBef>
                <a:spcPts val="0"/>
              </a:spcBef>
              <a:spcAft>
                <a:spcPts val="0"/>
              </a:spcAft>
              <a:buSzPts val="1800"/>
              <a:buAutoNum type="arabicPeriod"/>
            </a:pPr>
            <a:r>
              <a:rPr lang="en" sz="1800"/>
              <a:t>It helps us identify the best possible set of values to get the best possible accuracy.</a:t>
            </a:r>
            <a:endParaRPr sz="1800"/>
          </a:p>
          <a:p>
            <a:pPr indent="-342900" lvl="0" marL="457200" rtl="0" algn="l">
              <a:spcBef>
                <a:spcPts val="0"/>
              </a:spcBef>
              <a:spcAft>
                <a:spcPts val="0"/>
              </a:spcAft>
              <a:buSzPts val="1800"/>
              <a:buAutoNum type="arabicPeriod"/>
            </a:pPr>
            <a:r>
              <a:rPr lang="en" sz="1800"/>
              <a:t>In grid search our machine runs each and every combination of hyperparameters and checks accuracy for each combination and provides us with the best set of values.</a:t>
            </a:r>
            <a:endParaRPr sz="1800"/>
          </a:p>
          <a:p>
            <a:pPr indent="-342900" lvl="0" marL="457200" rtl="0" algn="l">
              <a:spcBef>
                <a:spcPts val="0"/>
              </a:spcBef>
              <a:spcAft>
                <a:spcPts val="0"/>
              </a:spcAft>
              <a:buSzPts val="1800"/>
              <a:buAutoNum type="arabicPeriod"/>
            </a:pPr>
            <a:r>
              <a:rPr lang="en" sz="1800"/>
              <a:t>The combination with best accuracy in our case is given as :-</a:t>
            </a:r>
            <a:endParaRPr sz="1800"/>
          </a:p>
          <a:p>
            <a:pPr indent="-342900" lvl="1" marL="914400" rtl="0" algn="l">
              <a:spcBef>
                <a:spcPts val="0"/>
              </a:spcBef>
              <a:spcAft>
                <a:spcPts val="0"/>
              </a:spcAft>
              <a:buSzPts val="1800"/>
              <a:buAutoNum type="alphaLcPeriod"/>
            </a:pPr>
            <a:r>
              <a:rPr lang="en" sz="1800"/>
              <a:t>Kernel -&gt; polynomial </a:t>
            </a:r>
            <a:endParaRPr sz="1800"/>
          </a:p>
          <a:p>
            <a:pPr indent="-342900" lvl="1" marL="914400" rtl="0" algn="l">
              <a:spcBef>
                <a:spcPts val="0"/>
              </a:spcBef>
              <a:spcAft>
                <a:spcPts val="0"/>
              </a:spcAft>
              <a:buSzPts val="1800"/>
              <a:buAutoNum type="alphaLcPeriod"/>
            </a:pPr>
            <a:r>
              <a:rPr lang="en" sz="1800"/>
              <a:t>Degree -&gt; 2</a:t>
            </a:r>
            <a:endParaRPr sz="1800"/>
          </a:p>
          <a:p>
            <a:pPr indent="-342900" lvl="1" marL="914400" rtl="0" algn="l">
              <a:spcBef>
                <a:spcPts val="0"/>
              </a:spcBef>
              <a:spcAft>
                <a:spcPts val="0"/>
              </a:spcAft>
              <a:buSzPts val="1800"/>
              <a:buAutoNum type="alphaLcPeriod"/>
            </a:pPr>
            <a:r>
              <a:rPr lang="en" sz="1800"/>
              <a:t>Gamma -&gt; 1</a:t>
            </a:r>
            <a:endParaRPr sz="1800"/>
          </a:p>
          <a:p>
            <a:pPr indent="-342900" lvl="1" marL="914400" rtl="0" algn="l">
              <a:spcBef>
                <a:spcPts val="0"/>
              </a:spcBef>
              <a:spcAft>
                <a:spcPts val="0"/>
              </a:spcAft>
              <a:buSzPts val="1800"/>
              <a:buAutoNum type="alphaLcPeriod"/>
            </a:pPr>
            <a:r>
              <a:rPr lang="en" sz="1800"/>
              <a:t>Cost -&gt; .1</a:t>
            </a:r>
            <a:endParaRPr sz="18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4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Code to build svm model in R</a:t>
            </a:r>
            <a:endParaRPr/>
          </a:p>
        </p:txBody>
      </p:sp>
      <p:pic>
        <p:nvPicPr>
          <p:cNvPr id="309" name="Google Shape;309;p44"/>
          <p:cNvPicPr preferRelativeResize="0"/>
          <p:nvPr/>
        </p:nvPicPr>
        <p:blipFill>
          <a:blip r:embed="rId3">
            <a:alphaModFix/>
          </a:blip>
          <a:stretch>
            <a:fillRect/>
          </a:stretch>
        </p:blipFill>
        <p:spPr>
          <a:xfrm>
            <a:off x="962013" y="1829275"/>
            <a:ext cx="7709875" cy="191612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4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will our svm model work?</a:t>
            </a:r>
            <a:endParaRPr/>
          </a:p>
        </p:txBody>
      </p:sp>
      <p:pic>
        <p:nvPicPr>
          <p:cNvPr id="315" name="Google Shape;315;p45"/>
          <p:cNvPicPr preferRelativeResize="0"/>
          <p:nvPr/>
        </p:nvPicPr>
        <p:blipFill>
          <a:blip r:embed="rId3">
            <a:alphaModFix/>
          </a:blip>
          <a:stretch>
            <a:fillRect/>
          </a:stretch>
        </p:blipFill>
        <p:spPr>
          <a:xfrm>
            <a:off x="605150" y="1516225"/>
            <a:ext cx="8109150" cy="312957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46"/>
          <p:cNvSpPr txBox="1"/>
          <p:nvPr>
            <p:ph idx="1" type="body"/>
          </p:nvPr>
        </p:nvSpPr>
        <p:spPr>
          <a:xfrm>
            <a:off x="0" y="1266600"/>
            <a:ext cx="9144000" cy="3876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sz="1800"/>
              <a:t>Any model is not of any use until we know how can this work in practical cases.</a:t>
            </a:r>
            <a:endParaRPr sz="1800"/>
          </a:p>
          <a:p>
            <a:pPr indent="-342900" lvl="0" marL="457200" rtl="0" algn="l">
              <a:spcBef>
                <a:spcPts val="0"/>
              </a:spcBef>
              <a:spcAft>
                <a:spcPts val="0"/>
              </a:spcAft>
              <a:buSzPts val="1800"/>
              <a:buAutoNum type="arabicPeriod"/>
            </a:pPr>
            <a:r>
              <a:rPr lang="en" sz="1800"/>
              <a:t>The system model shows how a central unit will decide which network access type should be provided to the user.</a:t>
            </a:r>
            <a:endParaRPr sz="1800"/>
          </a:p>
          <a:p>
            <a:pPr indent="-342900" lvl="0" marL="457200" rtl="0" algn="l">
              <a:spcBef>
                <a:spcPts val="0"/>
              </a:spcBef>
              <a:spcAft>
                <a:spcPts val="0"/>
              </a:spcAft>
              <a:buSzPts val="1800"/>
              <a:buAutoNum type="arabicPeriod"/>
            </a:pPr>
            <a:r>
              <a:rPr lang="en" sz="1800"/>
              <a:t>Central unit has this model which will classify different network access types on the basis of one lac different data points.</a:t>
            </a:r>
            <a:endParaRPr sz="1800"/>
          </a:p>
          <a:p>
            <a:pPr indent="-342900" lvl="0" marL="457200" rtl="0" algn="l">
              <a:spcBef>
                <a:spcPts val="0"/>
              </a:spcBef>
              <a:spcAft>
                <a:spcPts val="0"/>
              </a:spcAft>
              <a:buSzPts val="1800"/>
              <a:buAutoNum type="arabicPeriod"/>
            </a:pPr>
            <a:r>
              <a:rPr lang="en" sz="1800"/>
              <a:t>We just need to provide the central unit with three values - blockage occurrence rate, blockage occupation rate and the LIFI transmission rate of the user currently and hence it will give out the network access type accordingly.</a:t>
            </a:r>
            <a:endParaRPr sz="1800"/>
          </a:p>
          <a:p>
            <a:pPr indent="0" lvl="0" marL="457200" rtl="0" algn="l">
              <a:spcBef>
                <a:spcPts val="1600"/>
              </a:spcBef>
              <a:spcAft>
                <a:spcPts val="1600"/>
              </a:spcAft>
              <a:buNone/>
            </a:pPr>
            <a:r>
              <a:t/>
            </a:r>
            <a:endParaRPr sz="180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4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analysis </a:t>
            </a:r>
            <a:endParaRPr/>
          </a:p>
        </p:txBody>
      </p:sp>
      <p:sp>
        <p:nvSpPr>
          <p:cNvPr id="326" name="Google Shape;326;p47"/>
          <p:cNvSpPr txBox="1"/>
          <p:nvPr>
            <p:ph idx="1" type="body"/>
          </p:nvPr>
        </p:nvSpPr>
        <p:spPr>
          <a:xfrm>
            <a:off x="0" y="1567550"/>
            <a:ext cx="9144000" cy="1366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Is our model providing same accuracy as it is able to provide on the dataset created by us.</a:t>
            </a:r>
            <a:endParaRPr sz="1800"/>
          </a:p>
          <a:p>
            <a:pPr indent="-342900" lvl="0" marL="457200" rtl="0" algn="l">
              <a:spcBef>
                <a:spcPts val="0"/>
              </a:spcBef>
              <a:spcAft>
                <a:spcPts val="0"/>
              </a:spcAft>
              <a:buSzPts val="1800"/>
              <a:buChar char="➔"/>
            </a:pPr>
            <a:r>
              <a:rPr lang="en" sz="1800"/>
              <a:t>For this we should ensure that our model does not overfit.</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rPr lang="en" sz="1800"/>
              <a:t>				</a:t>
            </a:r>
            <a:endParaRPr sz="1800"/>
          </a:p>
          <a:p>
            <a:pPr indent="0" lvl="0" marL="457200" rtl="0" algn="l">
              <a:spcBef>
                <a:spcPts val="1600"/>
              </a:spcBef>
              <a:spcAft>
                <a:spcPts val="1600"/>
              </a:spcAft>
              <a:buNone/>
            </a:pPr>
            <a:r>
              <a:t/>
            </a:r>
            <a:endParaRPr sz="1800"/>
          </a:p>
        </p:txBody>
      </p:sp>
      <p:sp>
        <p:nvSpPr>
          <p:cNvPr id="327" name="Google Shape;327;p47"/>
          <p:cNvSpPr txBox="1"/>
          <p:nvPr/>
        </p:nvSpPr>
        <p:spPr>
          <a:xfrm>
            <a:off x="2214150" y="3193450"/>
            <a:ext cx="4715700" cy="115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FFFFFF"/>
                </a:solidFill>
                <a:latin typeface="Lato"/>
                <a:ea typeface="Lato"/>
                <a:cs typeface="Lato"/>
                <a:sym typeface="Lato"/>
              </a:rPr>
              <a:t>So what is </a:t>
            </a:r>
            <a:r>
              <a:rPr lang="en" sz="3000">
                <a:solidFill>
                  <a:srgbClr val="FFFFFF"/>
                </a:solidFill>
                <a:latin typeface="Lato"/>
                <a:ea typeface="Lato"/>
                <a:cs typeface="Lato"/>
                <a:sym typeface="Lato"/>
              </a:rPr>
              <a:t>overfitting</a:t>
            </a:r>
            <a:r>
              <a:rPr lang="en" sz="3000">
                <a:solidFill>
                  <a:srgbClr val="FFFFFF"/>
                </a:solidFill>
                <a:latin typeface="Lato"/>
                <a:ea typeface="Lato"/>
                <a:cs typeface="Lato"/>
                <a:sym typeface="Lato"/>
              </a:rPr>
              <a:t>?</a:t>
            </a:r>
            <a:endParaRPr sz="3000">
              <a:solidFill>
                <a:srgbClr val="FFFFFF"/>
              </a:solidFill>
              <a:latin typeface="Lato"/>
              <a:ea typeface="Lato"/>
              <a:cs typeface="Lato"/>
              <a:sym typeface="Lato"/>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4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Overfitting</a:t>
            </a:r>
            <a:endParaRPr/>
          </a:p>
        </p:txBody>
      </p:sp>
      <p:sp>
        <p:nvSpPr>
          <p:cNvPr id="333" name="Google Shape;333;p48"/>
          <p:cNvSpPr txBox="1"/>
          <p:nvPr>
            <p:ph idx="1" type="body"/>
          </p:nvPr>
        </p:nvSpPr>
        <p:spPr>
          <a:xfrm>
            <a:off x="0" y="1567550"/>
            <a:ext cx="9144000" cy="2911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Overfitting refers to a model that models the training data too well but performs poorly on test dataset.</a:t>
            </a:r>
            <a:endParaRPr sz="1800"/>
          </a:p>
          <a:p>
            <a:pPr indent="-342900" lvl="0" marL="457200" rtl="0" algn="l">
              <a:spcBef>
                <a:spcPts val="0"/>
              </a:spcBef>
              <a:spcAft>
                <a:spcPts val="0"/>
              </a:spcAft>
              <a:buSzPts val="1800"/>
              <a:buChar char="➢"/>
            </a:pPr>
            <a:r>
              <a:rPr lang="en" sz="1800"/>
              <a:t>It happens when a model learns the details in the training data to that extent that it is unable to give same level of performance on new data.</a:t>
            </a:r>
            <a:endParaRPr sz="1800"/>
          </a:p>
          <a:p>
            <a:pPr indent="-342900" lvl="0" marL="457200" rtl="0" algn="l">
              <a:spcBef>
                <a:spcPts val="0"/>
              </a:spcBef>
              <a:spcAft>
                <a:spcPts val="0"/>
              </a:spcAft>
              <a:buSzPts val="1800"/>
              <a:buChar char="➢"/>
            </a:pPr>
            <a:r>
              <a:rPr lang="en" sz="1800"/>
              <a:t>So we can detect if our model overfits or not in two ways :-</a:t>
            </a:r>
            <a:endParaRPr sz="1800"/>
          </a:p>
          <a:p>
            <a:pPr indent="-342900" lvl="1" marL="914400" rtl="0" algn="l">
              <a:spcBef>
                <a:spcPts val="0"/>
              </a:spcBef>
              <a:spcAft>
                <a:spcPts val="0"/>
              </a:spcAft>
              <a:buSzPts val="1800"/>
              <a:buChar char="○"/>
            </a:pPr>
            <a:r>
              <a:rPr lang="en" sz="1800"/>
              <a:t>Using k-fold cross validation</a:t>
            </a:r>
            <a:endParaRPr sz="1800"/>
          </a:p>
          <a:p>
            <a:pPr indent="-342900" lvl="1" marL="914400" rtl="0" algn="l">
              <a:spcBef>
                <a:spcPts val="0"/>
              </a:spcBef>
              <a:spcAft>
                <a:spcPts val="0"/>
              </a:spcAft>
              <a:buSzPts val="1800"/>
              <a:buChar char="○"/>
            </a:pPr>
            <a:r>
              <a:rPr lang="en" sz="1800"/>
              <a:t>Using R-squared value</a:t>
            </a:r>
            <a:endParaRPr sz="1800"/>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4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k-fold cross validation</a:t>
            </a:r>
            <a:endParaRPr/>
          </a:p>
        </p:txBody>
      </p:sp>
      <p:sp>
        <p:nvSpPr>
          <p:cNvPr id="339" name="Google Shape;339;p49"/>
          <p:cNvSpPr txBox="1"/>
          <p:nvPr>
            <p:ph idx="1" type="body"/>
          </p:nvPr>
        </p:nvSpPr>
        <p:spPr>
          <a:xfrm>
            <a:off x="0" y="1307850"/>
            <a:ext cx="9144000" cy="3402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Used to  evaluate the skill of a machine learning model on unseen data.</a:t>
            </a:r>
            <a:endParaRPr sz="1800"/>
          </a:p>
          <a:p>
            <a:pPr indent="-342900" lvl="0" marL="457200" rtl="0" algn="l">
              <a:spcBef>
                <a:spcPts val="0"/>
              </a:spcBef>
              <a:spcAft>
                <a:spcPts val="0"/>
              </a:spcAft>
              <a:buSzPts val="1800"/>
              <a:buChar char="➢"/>
            </a:pPr>
            <a:r>
              <a:rPr lang="en" sz="1800"/>
              <a:t>A resampling technique.</a:t>
            </a:r>
            <a:endParaRPr sz="1800"/>
          </a:p>
          <a:p>
            <a:pPr indent="-342900" lvl="0" marL="457200" rtl="0" algn="l">
              <a:spcBef>
                <a:spcPts val="0"/>
              </a:spcBef>
              <a:spcAft>
                <a:spcPts val="0"/>
              </a:spcAft>
              <a:buSzPts val="1800"/>
              <a:buChar char="➢"/>
            </a:pPr>
            <a:r>
              <a:rPr lang="en" sz="1800"/>
              <a:t>We divide data set into k groups.</a:t>
            </a:r>
            <a:endParaRPr sz="1800"/>
          </a:p>
          <a:p>
            <a:pPr indent="-342900" lvl="0" marL="457200" rtl="0" algn="l">
              <a:spcBef>
                <a:spcPts val="0"/>
              </a:spcBef>
              <a:spcAft>
                <a:spcPts val="0"/>
              </a:spcAft>
              <a:buSzPts val="1800"/>
              <a:buChar char="➢"/>
            </a:pPr>
            <a:r>
              <a:rPr lang="en" sz="1800"/>
              <a:t>We keep each group as a test dataset one at a time while using others as a train dataset.</a:t>
            </a:r>
            <a:endParaRPr sz="1800"/>
          </a:p>
          <a:p>
            <a:pPr indent="-342900" lvl="0" marL="457200" rtl="0" algn="l">
              <a:spcBef>
                <a:spcPts val="0"/>
              </a:spcBef>
              <a:spcAft>
                <a:spcPts val="0"/>
              </a:spcAft>
              <a:buSzPts val="1800"/>
              <a:buChar char="➢"/>
            </a:pPr>
            <a:r>
              <a:rPr lang="en" sz="1800"/>
              <a:t>If our model is giving good accuracy without k-fold and poor accuracy with k-fold then our model is overfitted.</a:t>
            </a:r>
            <a:endParaRPr sz="1800"/>
          </a:p>
          <a:p>
            <a:pPr indent="-342900" lvl="0" marL="457200" rtl="0" algn="l">
              <a:spcBef>
                <a:spcPts val="0"/>
              </a:spcBef>
              <a:spcAft>
                <a:spcPts val="0"/>
              </a:spcAft>
              <a:buSzPts val="1800"/>
              <a:buChar char="➢"/>
            </a:pPr>
            <a:r>
              <a:rPr lang="en" sz="1800"/>
              <a:t>In this case model will serve  bad results when a new data is served to it.</a:t>
            </a:r>
            <a:endParaRPr sz="1800"/>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5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R-squared value</a:t>
            </a:r>
            <a:endParaRPr/>
          </a:p>
        </p:txBody>
      </p:sp>
      <p:sp>
        <p:nvSpPr>
          <p:cNvPr id="345" name="Google Shape;345;p50"/>
          <p:cNvSpPr txBox="1"/>
          <p:nvPr>
            <p:ph idx="1" type="body"/>
          </p:nvPr>
        </p:nvSpPr>
        <p:spPr>
          <a:xfrm>
            <a:off x="0" y="1567550"/>
            <a:ext cx="9144000" cy="2911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Tells us about the performance of that model on that particular dataset.</a:t>
            </a:r>
            <a:endParaRPr sz="1800"/>
          </a:p>
          <a:p>
            <a:pPr indent="-342900" lvl="0" marL="457200" rtl="0" algn="l">
              <a:spcBef>
                <a:spcPts val="0"/>
              </a:spcBef>
              <a:spcAft>
                <a:spcPts val="0"/>
              </a:spcAft>
              <a:buSzPts val="1800"/>
              <a:buChar char="➢"/>
            </a:pPr>
            <a:r>
              <a:rPr lang="en" sz="1800"/>
              <a:t>Ideally the difference between the R-squared value of the train dataset and test dataset should be close to 0 if our model is not overfitting.</a:t>
            </a:r>
            <a:endParaRPr sz="1800"/>
          </a:p>
          <a:p>
            <a:pPr indent="-342900" lvl="0" marL="457200" rtl="0" algn="l">
              <a:spcBef>
                <a:spcPts val="0"/>
              </a:spcBef>
              <a:spcAft>
                <a:spcPts val="0"/>
              </a:spcAft>
              <a:buSzPts val="1800"/>
              <a:buChar char="➢"/>
            </a:pPr>
            <a:r>
              <a:rPr lang="en" sz="1800"/>
              <a:t>Difference being close to 0 ensures that our model is performing equally well on train and test dataset.</a:t>
            </a:r>
            <a:endParaRPr sz="1800"/>
          </a:p>
          <a:p>
            <a:pPr indent="-342900" lvl="0" marL="457200" rtl="0" algn="l">
              <a:spcBef>
                <a:spcPts val="0"/>
              </a:spcBef>
              <a:spcAft>
                <a:spcPts val="0"/>
              </a:spcAft>
              <a:buSzPts val="1800"/>
              <a:buChar char="➢"/>
            </a:pPr>
            <a:r>
              <a:rPr lang="en" sz="1800"/>
              <a:t>Mathematically R-squared value of any data can be calculated as correlation between actual value and predicted value squared.</a:t>
            </a:r>
            <a:endParaRPr sz="1800"/>
          </a:p>
          <a:p>
            <a:pPr indent="0" lvl="0" marL="457200" rtl="0" algn="l">
              <a:spcBef>
                <a:spcPts val="1600"/>
              </a:spcBef>
              <a:spcAft>
                <a:spcPts val="0"/>
              </a:spcAft>
              <a:buNone/>
            </a:pPr>
            <a:r>
              <a:t/>
            </a:r>
            <a:endParaRPr sz="1800"/>
          </a:p>
          <a:p>
            <a:pPr indent="0" lvl="0" marL="457200" rtl="0" algn="l">
              <a:spcBef>
                <a:spcPts val="1600"/>
              </a:spcBef>
              <a:spcAft>
                <a:spcPts val="1600"/>
              </a:spcAft>
              <a:buNone/>
            </a:pPr>
            <a:r>
              <a:t/>
            </a:r>
            <a:endParaRPr sz="1800"/>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51"/>
          <p:cNvSpPr txBox="1"/>
          <p:nvPr>
            <p:ph idx="1" type="body"/>
          </p:nvPr>
        </p:nvSpPr>
        <p:spPr>
          <a:xfrm>
            <a:off x="0" y="1359750"/>
            <a:ext cx="8316300" cy="3540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The code to take out this correlation is given in figure 3.7</a:t>
            </a:r>
            <a:endParaRPr sz="1800"/>
          </a:p>
          <a:p>
            <a:pPr indent="-342900" lvl="0" marL="457200" rtl="0" algn="l">
              <a:spcBef>
                <a:spcPts val="0"/>
              </a:spcBef>
              <a:spcAft>
                <a:spcPts val="0"/>
              </a:spcAft>
              <a:buSzPts val="1800"/>
              <a:buChar char="➢"/>
            </a:pPr>
            <a:r>
              <a:rPr lang="en" sz="1800"/>
              <a:t>In our case this value came out to be 0.003377 which is close to zero.</a:t>
            </a:r>
            <a:endParaRPr sz="1800"/>
          </a:p>
        </p:txBody>
      </p:sp>
      <p:pic>
        <p:nvPicPr>
          <p:cNvPr id="351" name="Google Shape;351;p51"/>
          <p:cNvPicPr preferRelativeResize="0"/>
          <p:nvPr/>
        </p:nvPicPr>
        <p:blipFill>
          <a:blip r:embed="rId3">
            <a:alphaModFix/>
          </a:blip>
          <a:stretch>
            <a:fillRect/>
          </a:stretch>
        </p:blipFill>
        <p:spPr>
          <a:xfrm>
            <a:off x="2473400" y="2306550"/>
            <a:ext cx="3557376" cy="23233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idx="1" type="body"/>
          </p:nvPr>
        </p:nvSpPr>
        <p:spPr>
          <a:xfrm>
            <a:off x="0" y="1313700"/>
            <a:ext cx="9144000" cy="40893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arenR" startAt="3"/>
            </a:pPr>
            <a:r>
              <a:rPr lang="en"/>
              <a:t> </a:t>
            </a:r>
            <a:r>
              <a:rPr b="1" lang="en" sz="2000"/>
              <a:t>Problem Addressed</a:t>
            </a:r>
            <a:endParaRPr b="1" sz="2000"/>
          </a:p>
          <a:p>
            <a:pPr indent="-336550" lvl="1" marL="914400" rtl="0" algn="l">
              <a:spcBef>
                <a:spcPts val="0"/>
              </a:spcBef>
              <a:spcAft>
                <a:spcPts val="0"/>
              </a:spcAft>
              <a:buSzPts val="1700"/>
              <a:buAutoNum type="alphaLcParenR"/>
            </a:pPr>
            <a:r>
              <a:rPr lang="en" sz="1700"/>
              <a:t>A WIFI is known to provide a data rate of 32 mbps maximum, but LIFI can provide a data rate of 100 times more than that of WIFI</a:t>
            </a:r>
            <a:endParaRPr sz="1700"/>
          </a:p>
          <a:p>
            <a:pPr indent="-336550" lvl="1" marL="914400" rtl="0" algn="l">
              <a:spcBef>
                <a:spcPts val="0"/>
              </a:spcBef>
              <a:spcAft>
                <a:spcPts val="0"/>
              </a:spcAft>
              <a:buSzPts val="1700"/>
              <a:buAutoNum type="alphaLcParenR"/>
            </a:pPr>
            <a:r>
              <a:rPr lang="en" sz="1700"/>
              <a:t>Problem with LIFI is </a:t>
            </a:r>
            <a:endParaRPr sz="1700"/>
          </a:p>
          <a:p>
            <a:pPr indent="-336550" lvl="2" marL="1371600" rtl="0" algn="l">
              <a:spcBef>
                <a:spcPts val="0"/>
              </a:spcBef>
              <a:spcAft>
                <a:spcPts val="0"/>
              </a:spcAft>
              <a:buSzPts val="1700"/>
              <a:buAutoNum type="romanLcParenR"/>
            </a:pPr>
            <a:r>
              <a:rPr lang="en" sz="1700"/>
              <a:t>It  is sensitive to blockage</a:t>
            </a:r>
            <a:endParaRPr sz="1700"/>
          </a:p>
          <a:p>
            <a:pPr indent="-336550" lvl="2" marL="1371600" rtl="0" algn="l">
              <a:spcBef>
                <a:spcPts val="0"/>
              </a:spcBef>
              <a:spcAft>
                <a:spcPts val="0"/>
              </a:spcAft>
              <a:buSzPts val="1700"/>
              <a:buAutoNum type="romanLcParenR"/>
            </a:pPr>
            <a:r>
              <a:rPr lang="en" sz="1700"/>
              <a:t>Easily blocked by walls,furniture and other obstacles.</a:t>
            </a:r>
            <a:endParaRPr sz="1700"/>
          </a:p>
          <a:p>
            <a:pPr indent="-336550" lvl="1" marL="914400" rtl="0" algn="l">
              <a:spcBef>
                <a:spcPts val="0"/>
              </a:spcBef>
              <a:spcAft>
                <a:spcPts val="0"/>
              </a:spcAft>
              <a:buSzPts val="1700"/>
              <a:buAutoNum type="alphaLcParenR"/>
            </a:pPr>
            <a:r>
              <a:rPr lang="en" sz="1700"/>
              <a:t>To tackle blockage we will use a hybrid system of WIFI and LIFI .</a:t>
            </a:r>
            <a:endParaRPr sz="1700"/>
          </a:p>
          <a:p>
            <a:pPr indent="-336550" lvl="1" marL="914400" rtl="0" algn="l">
              <a:spcBef>
                <a:spcPts val="0"/>
              </a:spcBef>
              <a:spcAft>
                <a:spcPts val="0"/>
              </a:spcAft>
              <a:buSzPts val="1700"/>
              <a:buAutoNum type="alphaLcParenR"/>
            </a:pPr>
            <a:r>
              <a:rPr lang="en" sz="1700"/>
              <a:t>If LIFI gets blocked we will do a handover to WIFI.</a:t>
            </a:r>
            <a:endParaRPr sz="1700"/>
          </a:p>
          <a:p>
            <a:pPr indent="-336550" lvl="1" marL="914400" rtl="0" algn="l">
              <a:spcBef>
                <a:spcPts val="0"/>
              </a:spcBef>
              <a:spcAft>
                <a:spcPts val="0"/>
              </a:spcAft>
              <a:buSzPts val="1700"/>
              <a:buAutoNum type="alphaLcParenR"/>
            </a:pPr>
            <a:r>
              <a:rPr lang="en" sz="1700"/>
              <a:t>Machine Learning algorithms will be used for handover.</a:t>
            </a:r>
            <a:endParaRPr sz="1700"/>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5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Simulation and Results</a:t>
            </a:r>
            <a:endParaRPr/>
          </a:p>
        </p:txBody>
      </p:sp>
      <p:sp>
        <p:nvSpPr>
          <p:cNvPr id="357" name="Google Shape;357;p52"/>
          <p:cNvSpPr txBox="1"/>
          <p:nvPr>
            <p:ph idx="1" type="body"/>
          </p:nvPr>
        </p:nvSpPr>
        <p:spPr>
          <a:xfrm>
            <a:off x="0" y="1488675"/>
            <a:ext cx="9144000" cy="3402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SVM based handovers ensures less handover than immediate handover case.</a:t>
            </a:r>
            <a:endParaRPr sz="1800"/>
          </a:p>
          <a:p>
            <a:pPr indent="-342900" lvl="0" marL="457200" rtl="0" algn="l">
              <a:spcBef>
                <a:spcPts val="0"/>
              </a:spcBef>
              <a:spcAft>
                <a:spcPts val="0"/>
              </a:spcAft>
              <a:buSzPts val="1800"/>
              <a:buChar char="➢"/>
            </a:pPr>
            <a:r>
              <a:rPr lang="en" sz="1800"/>
              <a:t>Only 6 percent of the scenarios will suffer handovers.</a:t>
            </a:r>
            <a:endParaRPr sz="1800"/>
          </a:p>
          <a:p>
            <a:pPr indent="0" lvl="0" marL="457200" rtl="0" algn="l">
              <a:spcBef>
                <a:spcPts val="1600"/>
              </a:spcBef>
              <a:spcAft>
                <a:spcPts val="0"/>
              </a:spcAft>
              <a:buNone/>
            </a:pPr>
            <a:r>
              <a:t/>
            </a:r>
            <a:endParaRPr sz="1800"/>
          </a:p>
          <a:p>
            <a:pPr indent="0" lvl="0" marL="457200" rtl="0" algn="l">
              <a:spcBef>
                <a:spcPts val="1600"/>
              </a:spcBef>
              <a:spcAft>
                <a:spcPts val="0"/>
              </a:spcAft>
              <a:buNone/>
            </a:pPr>
            <a:r>
              <a:t/>
            </a:r>
            <a:endParaRPr sz="1800"/>
          </a:p>
          <a:p>
            <a:pPr indent="0" lvl="0" marL="457200" rtl="0" algn="l">
              <a:spcBef>
                <a:spcPts val="1600"/>
              </a:spcBef>
              <a:spcAft>
                <a:spcPts val="1600"/>
              </a:spcAft>
              <a:buNone/>
            </a:pPr>
            <a:r>
              <a:t/>
            </a:r>
            <a:endParaRPr/>
          </a:p>
        </p:txBody>
      </p:sp>
      <p:pic>
        <p:nvPicPr>
          <p:cNvPr id="358" name="Google Shape;358;p52"/>
          <p:cNvPicPr preferRelativeResize="0"/>
          <p:nvPr/>
        </p:nvPicPr>
        <p:blipFill>
          <a:blip r:embed="rId3">
            <a:alphaModFix/>
          </a:blip>
          <a:stretch>
            <a:fillRect/>
          </a:stretch>
        </p:blipFill>
        <p:spPr>
          <a:xfrm>
            <a:off x="2624138" y="2758975"/>
            <a:ext cx="3895725" cy="131445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5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Distribution of all three states</a:t>
            </a:r>
            <a:endParaRPr/>
          </a:p>
        </p:txBody>
      </p:sp>
      <p:pic>
        <p:nvPicPr>
          <p:cNvPr id="364" name="Google Shape;364;p53"/>
          <p:cNvPicPr preferRelativeResize="0"/>
          <p:nvPr/>
        </p:nvPicPr>
        <p:blipFill>
          <a:blip r:embed="rId3">
            <a:alphaModFix/>
          </a:blip>
          <a:stretch>
            <a:fillRect/>
          </a:stretch>
        </p:blipFill>
        <p:spPr>
          <a:xfrm>
            <a:off x="1980050" y="1428263"/>
            <a:ext cx="4876800" cy="307657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5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Accuracy u</a:t>
            </a:r>
            <a:r>
              <a:rPr lang="en"/>
              <a:t>sing random forest</a:t>
            </a:r>
            <a:endParaRPr/>
          </a:p>
        </p:txBody>
      </p:sp>
      <p:sp>
        <p:nvSpPr>
          <p:cNvPr id="370" name="Google Shape;370;p54"/>
          <p:cNvSpPr txBox="1"/>
          <p:nvPr>
            <p:ph idx="1" type="body"/>
          </p:nvPr>
        </p:nvSpPr>
        <p:spPr>
          <a:xfrm>
            <a:off x="0" y="1407250"/>
            <a:ext cx="4048500" cy="3322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Using random forest algorithm on our test dataset we were able to get an accuracy of 89 percent</a:t>
            </a:r>
            <a:endParaRPr sz="1800"/>
          </a:p>
        </p:txBody>
      </p:sp>
      <p:pic>
        <p:nvPicPr>
          <p:cNvPr id="371" name="Google Shape;371;p54"/>
          <p:cNvPicPr preferRelativeResize="0"/>
          <p:nvPr/>
        </p:nvPicPr>
        <p:blipFill>
          <a:blip r:embed="rId3">
            <a:alphaModFix/>
          </a:blip>
          <a:stretch>
            <a:fillRect/>
          </a:stretch>
        </p:blipFill>
        <p:spPr>
          <a:xfrm>
            <a:off x="4100625" y="1156100"/>
            <a:ext cx="4747150" cy="3734099"/>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5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Accuracy using svm</a:t>
            </a:r>
            <a:endParaRPr/>
          </a:p>
        </p:txBody>
      </p:sp>
      <p:sp>
        <p:nvSpPr>
          <p:cNvPr id="377" name="Google Shape;377;p55"/>
          <p:cNvSpPr txBox="1"/>
          <p:nvPr>
            <p:ph idx="1" type="body"/>
          </p:nvPr>
        </p:nvSpPr>
        <p:spPr>
          <a:xfrm>
            <a:off x="0" y="1532775"/>
            <a:ext cx="3891000" cy="2937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Using svm on our test dataset we were able to get an accuracy of 99 percent</a:t>
            </a:r>
            <a:endParaRPr sz="1800"/>
          </a:p>
          <a:p>
            <a:pPr indent="0" lvl="0" marL="0" rtl="0" algn="l">
              <a:spcBef>
                <a:spcPts val="1600"/>
              </a:spcBef>
              <a:spcAft>
                <a:spcPts val="1600"/>
              </a:spcAft>
              <a:buNone/>
            </a:pPr>
            <a:r>
              <a:t/>
            </a:r>
            <a:endParaRPr/>
          </a:p>
        </p:txBody>
      </p:sp>
      <p:pic>
        <p:nvPicPr>
          <p:cNvPr id="378" name="Google Shape;378;p55"/>
          <p:cNvPicPr preferRelativeResize="0"/>
          <p:nvPr/>
        </p:nvPicPr>
        <p:blipFill>
          <a:blip r:embed="rId3">
            <a:alphaModFix/>
          </a:blip>
          <a:stretch>
            <a:fillRect/>
          </a:stretch>
        </p:blipFill>
        <p:spPr>
          <a:xfrm>
            <a:off x="3890975" y="1012025"/>
            <a:ext cx="4651250" cy="3979075"/>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5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Checking overfitting condition</a:t>
            </a:r>
            <a:endParaRPr/>
          </a:p>
        </p:txBody>
      </p:sp>
      <p:sp>
        <p:nvSpPr>
          <p:cNvPr id="384" name="Google Shape;384;p56"/>
          <p:cNvSpPr txBox="1"/>
          <p:nvPr>
            <p:ph idx="1" type="body"/>
          </p:nvPr>
        </p:nvSpPr>
        <p:spPr>
          <a:xfrm>
            <a:off x="0" y="1460250"/>
            <a:ext cx="4538100" cy="3171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Difference between R-squared values of train and test dataset should be close to 0 if our model is not</a:t>
            </a:r>
            <a:r>
              <a:rPr lang="en" sz="1800"/>
              <a:t> </a:t>
            </a:r>
            <a:r>
              <a:rPr lang="en" sz="1800"/>
              <a:t>overfitting.</a:t>
            </a:r>
            <a:endParaRPr sz="1800"/>
          </a:p>
          <a:p>
            <a:pPr indent="-342900" lvl="0" marL="457200" rtl="0" algn="l">
              <a:spcBef>
                <a:spcPts val="0"/>
              </a:spcBef>
              <a:spcAft>
                <a:spcPts val="0"/>
              </a:spcAft>
              <a:buSzPts val="1800"/>
              <a:buChar char="➢"/>
            </a:pPr>
            <a:r>
              <a:rPr lang="en" sz="1800"/>
              <a:t>In our case it is .00337 which indicates our model is robust enough to be deployed on outside data.</a:t>
            </a:r>
            <a:endParaRPr sz="1800"/>
          </a:p>
        </p:txBody>
      </p:sp>
      <p:pic>
        <p:nvPicPr>
          <p:cNvPr id="385" name="Google Shape;385;p56"/>
          <p:cNvPicPr preferRelativeResize="0"/>
          <p:nvPr/>
        </p:nvPicPr>
        <p:blipFill>
          <a:blip r:embed="rId3">
            <a:alphaModFix/>
          </a:blip>
          <a:stretch>
            <a:fillRect/>
          </a:stretch>
        </p:blipFill>
        <p:spPr>
          <a:xfrm>
            <a:off x="4538100" y="1460250"/>
            <a:ext cx="4451850" cy="2910225"/>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5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a:t>
            </a:r>
            <a:r>
              <a:rPr lang="en"/>
              <a:t>ns</a:t>
            </a:r>
            <a:endParaRPr/>
          </a:p>
        </p:txBody>
      </p:sp>
      <p:sp>
        <p:nvSpPr>
          <p:cNvPr id="391" name="Google Shape;391;p57"/>
          <p:cNvSpPr txBox="1"/>
          <p:nvPr>
            <p:ph idx="1" type="body"/>
          </p:nvPr>
        </p:nvSpPr>
        <p:spPr>
          <a:xfrm>
            <a:off x="0" y="1307850"/>
            <a:ext cx="9144000" cy="3171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We can ensure a data rate that is 100 times more than the traditional system of WIFI using this LIFI WIFI SVM based handover system.</a:t>
            </a:r>
            <a:endParaRPr sz="1800"/>
          </a:p>
          <a:p>
            <a:pPr indent="-342900" lvl="0" marL="457200" rtl="0" algn="l">
              <a:spcBef>
                <a:spcPts val="0"/>
              </a:spcBef>
              <a:spcAft>
                <a:spcPts val="0"/>
              </a:spcAft>
              <a:buSzPts val="1800"/>
              <a:buChar char="➢"/>
            </a:pPr>
            <a:r>
              <a:rPr lang="en" sz="1800"/>
              <a:t>We created one lac values to train our dataset.</a:t>
            </a:r>
            <a:endParaRPr sz="1800"/>
          </a:p>
          <a:p>
            <a:pPr indent="-342900" lvl="0" marL="457200" rtl="0" algn="l">
              <a:spcBef>
                <a:spcPts val="0"/>
              </a:spcBef>
              <a:spcAft>
                <a:spcPts val="0"/>
              </a:spcAft>
              <a:buSzPts val="1800"/>
              <a:buChar char="➢"/>
            </a:pPr>
            <a:r>
              <a:rPr lang="en" sz="1800"/>
              <a:t>We tried ensemble technique such as random forest and models such as SVM.</a:t>
            </a:r>
            <a:endParaRPr sz="1800"/>
          </a:p>
          <a:p>
            <a:pPr indent="-342900" lvl="0" marL="457200" rtl="0" algn="l">
              <a:spcBef>
                <a:spcPts val="0"/>
              </a:spcBef>
              <a:spcAft>
                <a:spcPts val="0"/>
              </a:spcAft>
              <a:buSzPts val="1800"/>
              <a:buChar char="➢"/>
            </a:pPr>
            <a:r>
              <a:rPr lang="en" sz="1800"/>
              <a:t>Most accurate model came out to be SVM.</a:t>
            </a:r>
            <a:endParaRPr sz="1800"/>
          </a:p>
          <a:p>
            <a:pPr indent="-342900" lvl="0" marL="457200" rtl="0" algn="l">
              <a:spcBef>
                <a:spcPts val="0"/>
              </a:spcBef>
              <a:spcAft>
                <a:spcPts val="0"/>
              </a:spcAft>
              <a:buSzPts val="1800"/>
              <a:buChar char="➢"/>
            </a:pPr>
            <a:r>
              <a:rPr lang="en" sz="1800"/>
              <a:t>Using test dataset we prove that svm model can give good results on outside data as well.</a:t>
            </a:r>
            <a:endParaRPr sz="1800"/>
          </a:p>
          <a:p>
            <a:pPr indent="0" lvl="0" marL="457200" rtl="0" algn="l">
              <a:spcBef>
                <a:spcPts val="1600"/>
              </a:spcBef>
              <a:spcAft>
                <a:spcPts val="1600"/>
              </a:spcAft>
              <a:buNone/>
            </a:pPr>
            <a:r>
              <a:t/>
            </a:r>
            <a:endParaRPr sz="1800"/>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5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Scope of further work</a:t>
            </a:r>
            <a:endParaRPr/>
          </a:p>
        </p:txBody>
      </p:sp>
      <p:sp>
        <p:nvSpPr>
          <p:cNvPr id="397" name="Google Shape;397;p58"/>
          <p:cNvSpPr txBox="1"/>
          <p:nvPr>
            <p:ph idx="1" type="body"/>
          </p:nvPr>
        </p:nvSpPr>
        <p:spPr>
          <a:xfrm>
            <a:off x="0" y="1567550"/>
            <a:ext cx="9144000" cy="2911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This model is limited to handover between LIFI-WIFI in a particular room or a floor but this can also be implemented on larger scale such as handover between 4G-5G cells.</a:t>
            </a:r>
            <a:endParaRPr sz="1900"/>
          </a:p>
          <a:p>
            <a:pPr indent="-349250" lvl="0" marL="457200" rtl="0" algn="l">
              <a:spcBef>
                <a:spcPts val="0"/>
              </a:spcBef>
              <a:spcAft>
                <a:spcPts val="0"/>
              </a:spcAft>
              <a:buSzPts val="1900"/>
              <a:buChar char="➢"/>
            </a:pPr>
            <a:r>
              <a:rPr lang="en" sz="1900"/>
              <a:t>A model can be created which is self learning, which can be able to add new data points into it’</a:t>
            </a:r>
            <a:r>
              <a:rPr lang="en" sz="1900"/>
              <a:t>s </a:t>
            </a:r>
            <a:r>
              <a:rPr lang="en" sz="1900"/>
              <a:t>scope for more accurate results.</a:t>
            </a:r>
            <a:endParaRPr sz="1900"/>
          </a:p>
          <a:p>
            <a:pPr indent="0" lvl="0" marL="457200" rtl="0" algn="l">
              <a:spcBef>
                <a:spcPts val="1600"/>
              </a:spcBef>
              <a:spcAft>
                <a:spcPts val="1600"/>
              </a:spcAft>
              <a:buNone/>
            </a:pPr>
            <a:r>
              <a:t/>
            </a:r>
            <a:endParaRPr sz="1900"/>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5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Bibliography</a:t>
            </a:r>
            <a:endParaRPr/>
          </a:p>
        </p:txBody>
      </p:sp>
      <p:sp>
        <p:nvSpPr>
          <p:cNvPr id="403" name="Google Shape;403;p59"/>
          <p:cNvSpPr txBox="1"/>
          <p:nvPr>
            <p:ph idx="1" type="body"/>
          </p:nvPr>
        </p:nvSpPr>
        <p:spPr>
          <a:xfrm>
            <a:off x="0" y="1567550"/>
            <a:ext cx="9144000" cy="3485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[1] Kaixuan Jiyz, Tianqi Maoy, Jiaxuan Cheny, Yuhan Dongz and Zhaocheng Wang. SVM-based Network Access Type Decision in Hybrid LiFi and WiFi Networks</a:t>
            </a:r>
            <a:endParaRPr sz="1800"/>
          </a:p>
          <a:p>
            <a:pPr indent="-342900" lvl="0" marL="457200" rtl="0" algn="l">
              <a:spcBef>
                <a:spcPts val="0"/>
              </a:spcBef>
              <a:spcAft>
                <a:spcPts val="0"/>
              </a:spcAft>
              <a:buSzPts val="1800"/>
              <a:buChar char="➢"/>
            </a:pPr>
            <a:r>
              <a:rPr lang="en" sz="1800"/>
              <a:t>[2] Ahmed Alkhateeb DeepMIMO: A Generic Deep Learning Dataset for Millimeter Wave and Massive MIMO Applications</a:t>
            </a:r>
            <a:endParaRPr sz="1800"/>
          </a:p>
          <a:p>
            <a:pPr indent="-342900" lvl="0" marL="457200" rtl="0" algn="l">
              <a:spcBef>
                <a:spcPts val="0"/>
              </a:spcBef>
              <a:spcAft>
                <a:spcPts val="0"/>
              </a:spcAft>
              <a:buSzPts val="1800"/>
              <a:buChar char="➢"/>
            </a:pPr>
            <a:r>
              <a:rPr lang="en" sz="1800"/>
              <a:t>[3] Daniela Alexandra Embus, Andres Juli´an Castillo, Fulvio Yesid Vivas, Oscar Mauricio Caicedo,and Armando Ord´o˜nez NetSel-RF: A Model for Network Selection Based on Multi-Criteria an</a:t>
            </a:r>
            <a:r>
              <a:rPr lang="en" sz="1800"/>
              <a:t>d </a:t>
            </a:r>
            <a:r>
              <a:rPr lang="en" sz="1800"/>
              <a:t>Supervised Learning.</a:t>
            </a:r>
            <a:endParaRPr sz="1800"/>
          </a:p>
          <a:p>
            <a:pPr indent="0" lvl="0" marL="457200" rtl="0" algn="l">
              <a:spcBef>
                <a:spcPts val="1600"/>
              </a:spcBef>
              <a:spcAft>
                <a:spcPts val="1600"/>
              </a:spcAft>
              <a:buNone/>
            </a:pPr>
            <a:r>
              <a:t/>
            </a:r>
            <a:endParaRPr sz="1800"/>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60"/>
          <p:cNvSpPr txBox="1"/>
          <p:nvPr>
            <p:ph idx="1" type="body"/>
          </p:nvPr>
        </p:nvSpPr>
        <p:spPr>
          <a:xfrm>
            <a:off x="3522150" y="2261400"/>
            <a:ext cx="2099700" cy="620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700"/>
              <a:t>Thank You</a:t>
            </a:r>
            <a:endParaRPr sz="27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7"/>
          <p:cNvSpPr txBox="1"/>
          <p:nvPr>
            <p:ph idx="1" type="body"/>
          </p:nvPr>
        </p:nvSpPr>
        <p:spPr>
          <a:xfrm>
            <a:off x="0" y="1161900"/>
            <a:ext cx="9144000" cy="4312500"/>
          </a:xfrm>
          <a:prstGeom prst="rect">
            <a:avLst/>
          </a:prstGeom>
        </p:spPr>
        <p:txBody>
          <a:bodyPr anchorCtr="0" anchor="t" bIns="91425" lIns="91425" spcFirstLastPara="1" rIns="91425" wrap="square" tIns="91425">
            <a:noAutofit/>
          </a:bodyPr>
          <a:lstStyle/>
          <a:p>
            <a:pPr indent="-387350" lvl="0" marL="457200" rtl="0" algn="l">
              <a:spcBef>
                <a:spcPts val="0"/>
              </a:spcBef>
              <a:spcAft>
                <a:spcPts val="0"/>
              </a:spcAft>
              <a:buSzPts val="2500"/>
              <a:buAutoNum type="arabicPeriod" startAt="4"/>
            </a:pPr>
            <a:r>
              <a:rPr b="1" lang="en" sz="2000"/>
              <a:t>WIFI only systems</a:t>
            </a:r>
            <a:endParaRPr b="1" sz="2000"/>
          </a:p>
          <a:p>
            <a:pPr indent="-336550" lvl="1" marL="914400" rtl="0" algn="l">
              <a:spcBef>
                <a:spcPts val="0"/>
              </a:spcBef>
              <a:spcAft>
                <a:spcPts val="0"/>
              </a:spcAft>
              <a:buSzPts val="1700"/>
              <a:buAutoNum type="alphaLcPeriod"/>
            </a:pPr>
            <a:r>
              <a:rPr lang="en" sz="1700"/>
              <a:t>Currently the indoor wireless networks are greatly dependent on WIFI technology.</a:t>
            </a:r>
            <a:endParaRPr sz="1700"/>
          </a:p>
          <a:p>
            <a:pPr indent="-336550" lvl="1" marL="914400" rtl="0" algn="l">
              <a:spcBef>
                <a:spcPts val="0"/>
              </a:spcBef>
              <a:spcAft>
                <a:spcPts val="0"/>
              </a:spcAft>
              <a:buSzPts val="1700"/>
              <a:buAutoNum type="alphaLcPeriod"/>
            </a:pPr>
            <a:r>
              <a:rPr lang="en" sz="1700"/>
              <a:t>Working</a:t>
            </a:r>
            <a:endParaRPr sz="1700"/>
          </a:p>
          <a:p>
            <a:pPr indent="-336550" lvl="2" marL="1371600" rtl="0" algn="l">
              <a:spcBef>
                <a:spcPts val="0"/>
              </a:spcBef>
              <a:spcAft>
                <a:spcPts val="0"/>
              </a:spcAft>
              <a:buSzPts val="1700"/>
              <a:buAutoNum type="romanLcPeriod"/>
            </a:pPr>
            <a:r>
              <a:rPr lang="en" sz="1700"/>
              <a:t>WIFI uses radio waves to modulate the message </a:t>
            </a:r>
            <a:endParaRPr sz="1700"/>
          </a:p>
          <a:p>
            <a:pPr indent="-336550" lvl="2" marL="1371600" rtl="0" algn="l">
              <a:spcBef>
                <a:spcPts val="0"/>
              </a:spcBef>
              <a:spcAft>
                <a:spcPts val="0"/>
              </a:spcAft>
              <a:buSzPts val="1700"/>
              <a:buAutoNum type="romanLcPeriod"/>
            </a:pPr>
            <a:r>
              <a:rPr lang="en" sz="1700"/>
              <a:t>Message is </a:t>
            </a:r>
            <a:r>
              <a:rPr lang="en" sz="1700"/>
              <a:t>transferred</a:t>
            </a:r>
            <a:r>
              <a:rPr lang="en" sz="1700"/>
              <a:t> with the help of  WIFI router.</a:t>
            </a:r>
            <a:endParaRPr sz="1700"/>
          </a:p>
          <a:p>
            <a:pPr indent="-336550" lvl="1" marL="914400" rtl="0" algn="l">
              <a:spcBef>
                <a:spcPts val="0"/>
              </a:spcBef>
              <a:spcAft>
                <a:spcPts val="0"/>
              </a:spcAft>
              <a:buSzPts val="1700"/>
              <a:buAutoNum type="alphaLcPeriod"/>
            </a:pPr>
            <a:r>
              <a:rPr lang="en" sz="1700"/>
              <a:t>Problem with WIFI</a:t>
            </a:r>
            <a:endParaRPr sz="1700"/>
          </a:p>
          <a:p>
            <a:pPr indent="-336550" lvl="2" marL="1371600" rtl="0" algn="l">
              <a:spcBef>
                <a:spcPts val="0"/>
              </a:spcBef>
              <a:spcAft>
                <a:spcPts val="0"/>
              </a:spcAft>
              <a:buSzPts val="1700"/>
              <a:buAutoNum type="romanLcPeriod"/>
            </a:pPr>
            <a:r>
              <a:rPr lang="en" sz="1700"/>
              <a:t>High congestion on spectrum.</a:t>
            </a:r>
            <a:endParaRPr sz="1700"/>
          </a:p>
          <a:p>
            <a:pPr indent="-336550" lvl="2" marL="1371600" rtl="0" algn="l">
              <a:spcBef>
                <a:spcPts val="0"/>
              </a:spcBef>
              <a:spcAft>
                <a:spcPts val="0"/>
              </a:spcAft>
              <a:buSzPts val="1700"/>
              <a:buAutoNum type="romanLcPeriod"/>
            </a:pPr>
            <a:r>
              <a:rPr lang="en" sz="1700"/>
              <a:t>These frequencies also harm human health.</a:t>
            </a:r>
            <a:endParaRPr sz="1700"/>
          </a:p>
          <a:p>
            <a:pPr indent="-336550" lvl="2" marL="1371600" rtl="0" algn="l">
              <a:spcBef>
                <a:spcPts val="0"/>
              </a:spcBef>
              <a:spcAft>
                <a:spcPts val="0"/>
              </a:spcAft>
              <a:buSzPts val="1700"/>
              <a:buAutoNum type="romanLcPeriod"/>
            </a:pPr>
            <a:r>
              <a:rPr lang="en" sz="1700"/>
              <a:t>Data rate provided by WIFI is also low when compared to LIFI</a:t>
            </a:r>
            <a:endParaRPr sz="1700"/>
          </a:p>
          <a:p>
            <a:pPr indent="-336550" lvl="1" marL="914400" rtl="0" algn="l">
              <a:spcBef>
                <a:spcPts val="0"/>
              </a:spcBef>
              <a:spcAft>
                <a:spcPts val="0"/>
              </a:spcAft>
              <a:buSzPts val="1700"/>
              <a:buAutoNum type="alphaLcPeriod"/>
            </a:pPr>
            <a:r>
              <a:rPr lang="en" sz="1700"/>
              <a:t>Therefore we need an alternate system (Like LIFI)</a:t>
            </a:r>
            <a:endParaRPr sz="1700"/>
          </a:p>
          <a:p>
            <a:pPr indent="-336550" lvl="2" marL="1371600" rtl="0" algn="l">
              <a:spcBef>
                <a:spcPts val="0"/>
              </a:spcBef>
              <a:spcAft>
                <a:spcPts val="0"/>
              </a:spcAft>
              <a:buSzPts val="1700"/>
              <a:buAutoNum type="romanLcPeriod"/>
            </a:pPr>
            <a:r>
              <a:rPr lang="en" sz="1700"/>
              <a:t>It will reduce congestion on radio spectrum.</a:t>
            </a:r>
            <a:endParaRPr sz="1700"/>
          </a:p>
          <a:p>
            <a:pPr indent="-336550" lvl="2" marL="1371600" rtl="0" algn="l">
              <a:spcBef>
                <a:spcPts val="0"/>
              </a:spcBef>
              <a:spcAft>
                <a:spcPts val="0"/>
              </a:spcAft>
              <a:buSzPts val="1700"/>
              <a:buAutoNum type="romanLcPeriod"/>
            </a:pPr>
            <a:r>
              <a:rPr lang="en" sz="1700"/>
              <a:t>Help provide high data rate.</a:t>
            </a:r>
            <a:endParaRPr sz="1700"/>
          </a:p>
          <a:p>
            <a:pPr indent="0" lvl="0" marL="914400" rtl="0" algn="l">
              <a:spcBef>
                <a:spcPts val="1600"/>
              </a:spcBef>
              <a:spcAft>
                <a:spcPts val="0"/>
              </a:spcAft>
              <a:buNone/>
            </a:pPr>
            <a:r>
              <a:t/>
            </a:r>
            <a:endParaRPr sz="1800"/>
          </a:p>
          <a:p>
            <a:pPr indent="0" lvl="0" marL="914400" rtl="0" algn="l">
              <a:spcBef>
                <a:spcPts val="1600"/>
              </a:spcBef>
              <a:spcAft>
                <a:spcPts val="0"/>
              </a:spcAft>
              <a:buNone/>
            </a:pPr>
            <a:r>
              <a:t/>
            </a:r>
            <a:endParaRPr sz="1800"/>
          </a:p>
          <a:p>
            <a:pPr indent="0" lvl="0" marL="914400" rtl="0" algn="l">
              <a:spcBef>
                <a:spcPts val="1600"/>
              </a:spcBef>
              <a:spcAft>
                <a:spcPts val="1600"/>
              </a:spcAft>
              <a:buNone/>
            </a:pPr>
            <a:r>
              <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8"/>
          <p:cNvSpPr txBox="1"/>
          <p:nvPr>
            <p:ph idx="1" type="body"/>
          </p:nvPr>
        </p:nvSpPr>
        <p:spPr>
          <a:xfrm>
            <a:off x="0" y="1168350"/>
            <a:ext cx="9144000" cy="46830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AutoNum type="arabicPeriod" startAt="5"/>
            </a:pPr>
            <a:r>
              <a:rPr b="1" lang="en" sz="2000"/>
              <a:t>LIFI over WIFI (only LIFI systems)</a:t>
            </a:r>
            <a:endParaRPr b="1" sz="2000"/>
          </a:p>
          <a:p>
            <a:pPr indent="-336550" lvl="1" marL="914400" rtl="0" algn="l">
              <a:spcBef>
                <a:spcPts val="0"/>
              </a:spcBef>
              <a:spcAft>
                <a:spcPts val="0"/>
              </a:spcAft>
              <a:buSzPts val="1700"/>
              <a:buAutoNum type="alphaLcPeriod"/>
            </a:pPr>
            <a:r>
              <a:rPr lang="en" sz="1700"/>
              <a:t>Working</a:t>
            </a:r>
            <a:endParaRPr sz="1700"/>
          </a:p>
          <a:p>
            <a:pPr indent="-336550" lvl="2" marL="1371600" rtl="0" algn="l">
              <a:spcBef>
                <a:spcPts val="0"/>
              </a:spcBef>
              <a:spcAft>
                <a:spcPts val="0"/>
              </a:spcAft>
              <a:buSzPts val="1700"/>
              <a:buAutoNum type="romanLcPeriod"/>
            </a:pPr>
            <a:r>
              <a:rPr lang="en" sz="1700"/>
              <a:t>LIFI modulates data on the high frequency visible light waves using light emitting diodes (LEDs).</a:t>
            </a:r>
            <a:endParaRPr sz="1700"/>
          </a:p>
          <a:p>
            <a:pPr indent="-336550" lvl="2" marL="1371600" rtl="0" algn="l">
              <a:spcBef>
                <a:spcPts val="0"/>
              </a:spcBef>
              <a:spcAft>
                <a:spcPts val="0"/>
              </a:spcAft>
              <a:buSzPts val="1700"/>
              <a:buAutoNum type="romanLcPeriod"/>
            </a:pPr>
            <a:r>
              <a:rPr lang="en" sz="1700"/>
              <a:t>It employs photodiodes (PDs) to detect the received optical signals.</a:t>
            </a:r>
            <a:endParaRPr sz="1700"/>
          </a:p>
          <a:p>
            <a:pPr indent="-336550" lvl="1" marL="914400" rtl="0" algn="l">
              <a:spcBef>
                <a:spcPts val="0"/>
              </a:spcBef>
              <a:spcAft>
                <a:spcPts val="0"/>
              </a:spcAft>
              <a:buSzPts val="1700"/>
              <a:buAutoNum type="alphaLcPeriod"/>
            </a:pPr>
            <a:r>
              <a:rPr lang="en" sz="1700"/>
              <a:t>Advantages</a:t>
            </a:r>
            <a:endParaRPr sz="1700"/>
          </a:p>
          <a:p>
            <a:pPr indent="-336550" lvl="2" marL="1371600" rtl="0" algn="l">
              <a:spcBef>
                <a:spcPts val="0"/>
              </a:spcBef>
              <a:spcAft>
                <a:spcPts val="0"/>
              </a:spcAft>
              <a:buSzPts val="1700"/>
              <a:buAutoNum type="romanLcPeriod"/>
            </a:pPr>
            <a:r>
              <a:rPr lang="en" sz="1700"/>
              <a:t>100 times high data rate than WIFI.</a:t>
            </a:r>
            <a:endParaRPr sz="1700"/>
          </a:p>
          <a:p>
            <a:pPr indent="-336550" lvl="2" marL="1371600" rtl="0" algn="l">
              <a:spcBef>
                <a:spcPts val="0"/>
              </a:spcBef>
              <a:spcAft>
                <a:spcPts val="0"/>
              </a:spcAft>
              <a:buSzPts val="1700"/>
              <a:buAutoNum type="romanLcPeriod"/>
            </a:pPr>
            <a:r>
              <a:rPr lang="en" sz="1700"/>
              <a:t>Safety to human health.</a:t>
            </a:r>
            <a:endParaRPr sz="1700"/>
          </a:p>
          <a:p>
            <a:pPr indent="-336550" lvl="2" marL="1371600" rtl="0" algn="l">
              <a:spcBef>
                <a:spcPts val="0"/>
              </a:spcBef>
              <a:spcAft>
                <a:spcPts val="0"/>
              </a:spcAft>
              <a:buSzPts val="1700"/>
              <a:buAutoNum type="romanLcPeriod"/>
            </a:pPr>
            <a:r>
              <a:rPr lang="en" sz="1700"/>
              <a:t>High security and a wide free licensed spectrum which overcomes the problem of radio spectrum congestion.</a:t>
            </a:r>
            <a:endParaRPr sz="1700"/>
          </a:p>
          <a:p>
            <a:pPr indent="-336550" lvl="1" marL="914400" rtl="0" algn="l">
              <a:spcBef>
                <a:spcPts val="0"/>
              </a:spcBef>
              <a:spcAft>
                <a:spcPts val="0"/>
              </a:spcAft>
              <a:buSzPts val="1700"/>
              <a:buAutoNum type="alphaLcPeriod"/>
            </a:pPr>
            <a:r>
              <a:rPr lang="en" sz="1700"/>
              <a:t>Problems with LIFI</a:t>
            </a:r>
            <a:endParaRPr sz="1700"/>
          </a:p>
          <a:p>
            <a:pPr indent="-336550" lvl="2" marL="1371600" rtl="0" algn="l">
              <a:spcBef>
                <a:spcPts val="0"/>
              </a:spcBef>
              <a:spcAft>
                <a:spcPts val="0"/>
              </a:spcAft>
              <a:buSzPts val="1700"/>
              <a:buAutoNum type="romanLcPeriod"/>
            </a:pPr>
            <a:r>
              <a:rPr lang="en" sz="1700"/>
              <a:t>Blocked by obstacles as light waves </a:t>
            </a:r>
            <a:r>
              <a:rPr lang="en" sz="1700"/>
              <a:t>cannot</a:t>
            </a:r>
            <a:r>
              <a:rPr lang="en" sz="1700"/>
              <a:t> travel through solid objects like walls,furniture,etc.</a:t>
            </a:r>
            <a:endParaRPr sz="17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9"/>
          <p:cNvSpPr txBox="1"/>
          <p:nvPr>
            <p:ph idx="1" type="body"/>
          </p:nvPr>
        </p:nvSpPr>
        <p:spPr>
          <a:xfrm>
            <a:off x="0" y="1397825"/>
            <a:ext cx="9144000" cy="392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000"/>
              <a:t>6.</a:t>
            </a:r>
            <a:r>
              <a:rPr lang="en" sz="1800"/>
              <a:t>	</a:t>
            </a:r>
            <a:r>
              <a:rPr b="1" lang="en" sz="2000"/>
              <a:t> Hybrid LIFI -WIFI systems</a:t>
            </a:r>
            <a:endParaRPr b="1" sz="2000"/>
          </a:p>
          <a:p>
            <a:pPr indent="-336550" lvl="1" marL="914400" rtl="0" algn="l">
              <a:spcBef>
                <a:spcPts val="1600"/>
              </a:spcBef>
              <a:spcAft>
                <a:spcPts val="0"/>
              </a:spcAft>
              <a:buSzPts val="1700"/>
              <a:buAutoNum type="alphaLcPeriod"/>
            </a:pPr>
            <a:r>
              <a:rPr lang="en" sz="1700"/>
              <a:t>Hybrid LIFI -WIFI systems can be made to deal with the problem of channel blockage in LIFI systems.</a:t>
            </a:r>
            <a:endParaRPr sz="1700"/>
          </a:p>
          <a:p>
            <a:pPr indent="-336550" lvl="1" marL="914400" rtl="0" algn="l">
              <a:spcBef>
                <a:spcPts val="0"/>
              </a:spcBef>
              <a:spcAft>
                <a:spcPts val="0"/>
              </a:spcAft>
              <a:buSzPts val="1700"/>
              <a:buAutoNum type="alphaLcPeriod"/>
            </a:pPr>
            <a:r>
              <a:rPr lang="en" sz="1700"/>
              <a:t>This system will provide both high data rate and stable service to users.</a:t>
            </a:r>
            <a:endParaRPr sz="1700"/>
          </a:p>
          <a:p>
            <a:pPr indent="-336550" lvl="1" marL="914400" rtl="0" algn="l">
              <a:spcBef>
                <a:spcPts val="0"/>
              </a:spcBef>
              <a:spcAft>
                <a:spcPts val="0"/>
              </a:spcAft>
              <a:buSzPts val="1700"/>
              <a:buAutoNum type="alphaLcPeriod"/>
            </a:pPr>
            <a:r>
              <a:rPr lang="en" sz="1700"/>
              <a:t>The main idea here is to switch to WIFI whenever LIFI channel suffers from blockage.</a:t>
            </a:r>
            <a:endParaRPr sz="17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0"/>
          <p:cNvSpPr txBox="1"/>
          <p:nvPr>
            <p:ph type="title"/>
          </p:nvPr>
        </p:nvSpPr>
        <p:spPr>
          <a:xfrm>
            <a:off x="1297500" y="393750"/>
            <a:ext cx="6992400" cy="81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System model for hybrid LIFI-WIFI systems</a:t>
            </a:r>
            <a:endParaRPr/>
          </a:p>
        </p:txBody>
      </p:sp>
      <p:sp>
        <p:nvSpPr>
          <p:cNvPr id="173" name="Google Shape;173;p20"/>
          <p:cNvSpPr txBox="1"/>
          <p:nvPr>
            <p:ph idx="1" type="body"/>
          </p:nvPr>
        </p:nvSpPr>
        <p:spPr>
          <a:xfrm>
            <a:off x="3661925" y="1376500"/>
            <a:ext cx="4674600" cy="32352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AutoNum type="arabicPeriod"/>
            </a:pPr>
            <a:r>
              <a:rPr lang="en" sz="1600"/>
              <a:t>A WiFi access point is placed in the corner to provide coverage for the entire room,WIFI rate remains constant.</a:t>
            </a:r>
            <a:endParaRPr sz="1600"/>
          </a:p>
          <a:p>
            <a:pPr indent="-330200" lvl="0" marL="457200" rtl="0" algn="l">
              <a:spcBef>
                <a:spcPts val="0"/>
              </a:spcBef>
              <a:spcAft>
                <a:spcPts val="0"/>
              </a:spcAft>
              <a:buSzPts val="1600"/>
              <a:buAutoNum type="arabicPeriod"/>
            </a:pPr>
            <a:r>
              <a:rPr lang="en" sz="1600"/>
              <a:t>LEDs are installed on the ceiling, and each of them acts as a LiFi access point.</a:t>
            </a:r>
            <a:endParaRPr sz="1600"/>
          </a:p>
          <a:p>
            <a:pPr indent="-330200" lvl="0" marL="457200" rtl="0" algn="l">
              <a:spcBef>
                <a:spcPts val="0"/>
              </a:spcBef>
              <a:spcAft>
                <a:spcPts val="0"/>
              </a:spcAft>
              <a:buSzPts val="1600"/>
              <a:buAutoNum type="arabicPeriod"/>
            </a:pPr>
            <a:r>
              <a:rPr lang="en" sz="1600"/>
              <a:t>When a user accesses to LiFi, it will connect to the nearest LiFi AP.</a:t>
            </a:r>
            <a:endParaRPr sz="1600"/>
          </a:p>
          <a:p>
            <a:pPr indent="-330200" lvl="0" marL="457200" rtl="0" algn="l">
              <a:spcBef>
                <a:spcPts val="0"/>
              </a:spcBef>
              <a:spcAft>
                <a:spcPts val="0"/>
              </a:spcAft>
              <a:buSzPts val="1600"/>
              <a:buAutoNum type="arabicPeriod"/>
            </a:pPr>
            <a:r>
              <a:rPr lang="en" sz="1600"/>
              <a:t>There is a central unit in the room deciding the network access should be from LIFI or WIFI for each user.</a:t>
            </a:r>
            <a:endParaRPr sz="1600"/>
          </a:p>
          <a:p>
            <a:pPr indent="0" lvl="0" marL="457200" rtl="0" algn="l">
              <a:spcBef>
                <a:spcPts val="1600"/>
              </a:spcBef>
              <a:spcAft>
                <a:spcPts val="0"/>
              </a:spcAft>
              <a:buNone/>
            </a:pPr>
            <a:r>
              <a:t/>
            </a:r>
            <a:endParaRPr sz="1500"/>
          </a:p>
          <a:p>
            <a:pPr indent="0" lvl="0" marL="457200" rtl="0" algn="l">
              <a:spcBef>
                <a:spcPts val="1600"/>
              </a:spcBef>
              <a:spcAft>
                <a:spcPts val="1600"/>
              </a:spcAft>
              <a:buNone/>
            </a:pPr>
            <a:r>
              <a:t/>
            </a:r>
            <a:endParaRPr sz="1500"/>
          </a:p>
        </p:txBody>
      </p:sp>
      <p:pic>
        <p:nvPicPr>
          <p:cNvPr id="174" name="Google Shape;174;p20"/>
          <p:cNvPicPr preferRelativeResize="0"/>
          <p:nvPr/>
        </p:nvPicPr>
        <p:blipFill>
          <a:blip r:embed="rId3">
            <a:alphaModFix/>
          </a:blip>
          <a:stretch>
            <a:fillRect/>
          </a:stretch>
        </p:blipFill>
        <p:spPr>
          <a:xfrm>
            <a:off x="108525" y="1473950"/>
            <a:ext cx="3333750" cy="28289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Working</a:t>
            </a:r>
            <a:endParaRPr/>
          </a:p>
        </p:txBody>
      </p:sp>
      <p:sp>
        <p:nvSpPr>
          <p:cNvPr id="180" name="Google Shape;180;p21"/>
          <p:cNvSpPr txBox="1"/>
          <p:nvPr>
            <p:ph idx="1" type="body"/>
          </p:nvPr>
        </p:nvSpPr>
        <p:spPr>
          <a:xfrm>
            <a:off x="0" y="1647925"/>
            <a:ext cx="91440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There can be two ways in which handover can occur between LIFI and WIFI modules.</a:t>
            </a:r>
            <a:endParaRPr sz="1800"/>
          </a:p>
          <a:p>
            <a:pPr indent="-342900" lvl="1" marL="914400" rtl="0" algn="l">
              <a:spcBef>
                <a:spcPts val="1600"/>
              </a:spcBef>
              <a:spcAft>
                <a:spcPts val="0"/>
              </a:spcAft>
              <a:buSzPts val="1800"/>
              <a:buAutoNum type="alphaLcPeriod"/>
            </a:pPr>
            <a:r>
              <a:rPr lang="en" sz="1800"/>
              <a:t>Immediate-vertical handover</a:t>
            </a:r>
            <a:endParaRPr sz="1800"/>
          </a:p>
          <a:p>
            <a:pPr indent="-342900" lvl="1" marL="914400" rtl="0" algn="l">
              <a:spcBef>
                <a:spcPts val="0"/>
              </a:spcBef>
              <a:spcAft>
                <a:spcPts val="0"/>
              </a:spcAft>
              <a:buSzPts val="1800"/>
              <a:buAutoNum type="alphaLcPeriod"/>
            </a:pPr>
            <a:r>
              <a:rPr lang="en" sz="1800"/>
              <a:t>SVM based vertical handover</a:t>
            </a:r>
            <a:endParaRPr sz="18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