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7" r:id="rId8"/>
    <p:sldId id="261" r:id="rId9"/>
    <p:sldId id="268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354" y="-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6031A-C173-430A-A8E9-B7187E7717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6CA90F-7C3E-4AE2-A00F-8864EB606C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6C28F-CA39-4F93-ACAB-9DEC311C9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FC738-B02A-4840-BD28-1A1FFC773698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9E4F1E-48F7-46C9-B0A4-FCA0FB91F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39561-B3CA-4063-941A-EC8FC5DAC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6D34-10D3-4A54-B2A7-DAD9FFC58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291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9217B-AB81-4BB5-81A7-ECDAA81D1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A5C1DD-B119-423C-8A15-13F363AF93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EB3CF-565B-44B9-A77E-A7C38573D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FC738-B02A-4840-BD28-1A1FFC773698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77B32-2075-4FB2-B8F2-6D52C91B1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18B72-05E2-432A-B100-A9E8C0474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6D34-10D3-4A54-B2A7-DAD9FFC58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966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92564F-FC5C-4F9B-A33B-DA8D3FBAA5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01D191-EF0C-42A2-9221-2CA21E1BF3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30AB03-5360-4800-B57F-6CF27F8D1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FC738-B02A-4840-BD28-1A1FFC773698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83DBD-CFED-4E2C-AE47-A91F71B6D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11661-AA94-4550-84FC-301864695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6D34-10D3-4A54-B2A7-DAD9FFC58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629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D3243-9CE9-40AA-AE1D-B39F1D958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BDAF9-A8EE-455B-BDA0-0E6E2C977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757DE-124F-4956-BCB2-D481BAEC3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FC738-B02A-4840-BD28-1A1FFC773698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81988-47E6-4C97-B138-14E557E24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C88999-7333-45E8-9711-6F780EE57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6D34-10D3-4A54-B2A7-DAD9FFC58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484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AAB79-763C-42EB-AF32-8A7857985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A763E6-DC3B-416C-BE57-6B4FCA53A8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7FFB7-6146-46A8-A1AB-9D49446D3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FC738-B02A-4840-BD28-1A1FFC773698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394E6-4B51-4EB1-AA9C-1129173C7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682C2-6E01-4499-920A-3B6ED4335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6D34-10D3-4A54-B2A7-DAD9FFC58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616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22DE2-6B4C-4CAF-8E68-7B146074D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1C69F-CF01-455B-88B3-DD6E1A03E9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64F868-D5B9-4A9E-AF64-591715A6FF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5B8F61-61B8-4ADE-9468-A013D795C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FC738-B02A-4840-BD28-1A1FFC773698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62ACF7-E9F8-41C5-BDF6-3FBA07AC5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929947-1A07-40D0-AED3-C4AA01CE8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6D34-10D3-4A54-B2A7-DAD9FFC58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015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1FE42-BEA4-4238-800B-A30278121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70EA1C-B69E-4E72-B008-86027B3CE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C693E5-26D5-4CC3-B355-771B78F0E2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A3713D-1A10-40D3-9369-7B24AF4327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D3AA15-2486-424B-BC6B-0923B5A645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10718B-90B4-469E-895E-6CB6CA206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FC738-B02A-4840-BD28-1A1FFC773698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44D504-F5BB-4BD9-BB7D-DA09136DB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BCC877-A458-4507-9CA0-867AAEAEC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6D34-10D3-4A54-B2A7-DAD9FFC58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124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8A118-FBBF-48C8-BB44-74973A646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044008-ED43-48E1-B13F-1A7AFC0C0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FC738-B02A-4840-BD28-1A1FFC773698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136F0C-CBA7-4DD6-A511-515C12313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7B045A-087B-4E26-996D-F1E6D8E35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6D34-10D3-4A54-B2A7-DAD9FFC58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115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552D27-5779-4010-9809-BA298D941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FC738-B02A-4840-BD28-1A1FFC773698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84C5A3-FF62-49A4-B387-C83EA71B6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2718CC-2F85-433F-B245-69529A244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6D34-10D3-4A54-B2A7-DAD9FFC58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118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B881B-9DB7-4075-A757-22EA65A7E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A6CAE-0C4E-4082-B893-478E2D456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EC9F40-25A2-4637-8F8B-4605EAE1C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4D4630-B909-4246-A29E-D21C1E87A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FC738-B02A-4840-BD28-1A1FFC773698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CD3DF2-6461-4C58-996D-7748DCD22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62720A-31DE-4AB3-BDD9-9CDD36F1E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6D34-10D3-4A54-B2A7-DAD9FFC58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061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9C6B4-4A4E-4CA2-8D0E-848D579C3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06AB81-3EE8-4084-A847-ECD2DB6E6E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FF8787-0915-4AF6-91F2-CF0EDC027A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EB933E-C8C7-4AFC-B62A-96B8205A8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FC738-B02A-4840-BD28-1A1FFC773698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301392-A133-4D2B-864C-35F8A7CFF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BB3E73-54E9-43EC-97C1-62BAEA9F9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6D34-10D3-4A54-B2A7-DAD9FFC58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317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EB9C04-3D82-40CE-9C33-E725A6B7F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1A55B-F7EB-4D3A-BAF1-866E31D2C7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81C260-60D4-43DD-AE3E-C544B7128F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FC738-B02A-4840-BD28-1A1FFC773698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7DA40-4134-450A-B9A5-69971A8548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0B0EE-79FE-451A-85BA-1DFEAC79FF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56D34-10D3-4A54-B2A7-DAD9FFC58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170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blastchar/telco-customer-churn/download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sanapplegates/datascienceprojects/blob/master/Machine-Learning/Real%20State%20Price%20Prediction/Bangalore%20House%20price%20prediction%20.ipynb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AA1A9-3B01-4380-B092-C35EDC2A9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 PREDICTING THE CUSTOMER CHURN</a:t>
            </a:r>
            <a:br>
              <a:rPr lang="en-US" sz="4000" b="1" dirty="0"/>
            </a:br>
            <a:r>
              <a:rPr lang="en-US" sz="4000" b="1" dirty="0"/>
              <a:t>						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BE241-29D0-4807-AB7B-44AD0DF76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7537"/>
            <a:ext cx="10515600" cy="4829426"/>
          </a:xfrm>
        </p:spPr>
        <p:txBody>
          <a:bodyPr>
            <a:normAutofit fontScale="92500" lnSpcReduction="10000"/>
          </a:bodyPr>
          <a:lstStyle/>
          <a:p>
            <a:pPr marL="457200" lvl="1" indent="0">
              <a:buNone/>
            </a:pPr>
            <a:r>
              <a:rPr lang="en-US" dirty="0"/>
              <a:t>				</a:t>
            </a:r>
            <a:r>
              <a:rPr lang="en-US" b="1" dirty="0"/>
              <a:t>AGENDA</a:t>
            </a:r>
          </a:p>
          <a:p>
            <a:pPr marL="457200" lvl="1" indent="0">
              <a:buNone/>
            </a:pPr>
            <a:r>
              <a:rPr lang="en-US" dirty="0"/>
              <a:t> 							</a:t>
            </a:r>
            <a:r>
              <a:rPr lang="en-US" b="1" dirty="0"/>
              <a:t>Target audience: technical team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INTRODUCTION  &amp; PROBLEM IDENTIFICATION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DATA WRANGLING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EXPLORATORY DATA ANALYSIS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PREPROCESSING &amp; TRAINING DATA DEVELOPMENT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MODELING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USING MODELING &amp; RECOMMENDATIONS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CONCLUSIONS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3657600" lvl="8" indent="0">
              <a:buNone/>
            </a:pPr>
            <a:r>
              <a:rPr lang="en-US" dirty="0"/>
              <a:t> 		</a:t>
            </a:r>
          </a:p>
          <a:p>
            <a:pPr marL="3657600" lvl="8" indent="0">
              <a:buNone/>
            </a:pPr>
            <a:r>
              <a:rPr lang="en-US" dirty="0"/>
              <a:t>				PRESENTED BY </a:t>
            </a:r>
          </a:p>
          <a:p>
            <a:pPr marL="3657600" lvl="8" indent="0">
              <a:buNone/>
            </a:pPr>
            <a:r>
              <a:rPr lang="en-US" dirty="0"/>
              <a:t>				SANJAY KUMAR MAHTO					STUDENT(SPRINGBOARD)	</a:t>
            </a:r>
          </a:p>
          <a:p>
            <a:pPr marL="3657600" lvl="8" indent="0">
              <a:buNone/>
            </a:pPr>
            <a:r>
              <a:rPr lang="en-US" dirty="0"/>
              <a:t>					</a:t>
            </a:r>
          </a:p>
        </p:txBody>
      </p:sp>
    </p:spTree>
    <p:extLst>
      <p:ext uri="{BB962C8B-B14F-4D97-AF65-F5344CB8AC3E}">
        <p14:creationId xmlns:p14="http://schemas.microsoft.com/office/powerpoint/2010/main" val="35176104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B233B-F41F-44D1-A98D-67E3D6F2E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USING MODELING &amp; RECOMMENDATIONS</a:t>
            </a:r>
            <a:br>
              <a:rPr lang="en-US" sz="3600" b="1" dirty="0"/>
            </a:br>
            <a:endParaRPr lang="en-US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D74C3-174B-44F9-AF21-D459CC539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1.Features such as </a:t>
            </a:r>
            <a:r>
              <a:rPr lang="en-US" dirty="0" err="1"/>
              <a:t>tenure_group</a:t>
            </a:r>
            <a:r>
              <a:rPr lang="en-US" dirty="0"/>
              <a:t>, Contract, </a:t>
            </a:r>
            <a:r>
              <a:rPr lang="en-US" dirty="0" err="1"/>
              <a:t>PaperlessBilling</a:t>
            </a:r>
            <a:r>
              <a:rPr lang="en-US" dirty="0"/>
              <a:t>, </a:t>
            </a:r>
            <a:r>
              <a:rPr lang="en-US" dirty="0" err="1"/>
              <a:t>MonthlyCharges</a:t>
            </a:r>
            <a:r>
              <a:rPr lang="en-US" dirty="0"/>
              <a:t> and </a:t>
            </a:r>
            <a:r>
              <a:rPr lang="en-US" dirty="0" err="1"/>
              <a:t>InternetService</a:t>
            </a:r>
            <a:r>
              <a:rPr lang="en-US" dirty="0"/>
              <a:t> appear to play a role in customer churn.</a:t>
            </a:r>
          </a:p>
          <a:p>
            <a:r>
              <a:rPr lang="en-US" dirty="0"/>
              <a:t>2. There does not seem to be a relationship between gender and churn.</a:t>
            </a:r>
          </a:p>
          <a:p>
            <a:r>
              <a:rPr lang="en-US" dirty="0"/>
              <a:t>3. Customers in a month-to-month contract, with </a:t>
            </a:r>
            <a:r>
              <a:rPr lang="en-US" dirty="0" err="1"/>
              <a:t>PaperlessBilling</a:t>
            </a:r>
            <a:r>
              <a:rPr lang="en-US" dirty="0"/>
              <a:t> and are within 12 months tenure, are more likely to churn; On the other hand, customers with one or two year contract, with longer than 12 months tenure, that are not using </a:t>
            </a:r>
            <a:r>
              <a:rPr lang="en-US" dirty="0" err="1"/>
              <a:t>PaperlessBilling</a:t>
            </a:r>
            <a:r>
              <a:rPr lang="en-US" dirty="0"/>
              <a:t>, are less likely to churn.</a:t>
            </a:r>
          </a:p>
        </p:txBody>
      </p:sp>
    </p:spTree>
    <p:extLst>
      <p:ext uri="{BB962C8B-B14F-4D97-AF65-F5344CB8AC3E}">
        <p14:creationId xmlns:p14="http://schemas.microsoft.com/office/powerpoint/2010/main" val="2822839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3A0E8-B92B-42A8-A95A-98EB8543F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853" y="368968"/>
            <a:ext cx="10647947" cy="1321720"/>
          </a:xfrm>
        </p:spPr>
        <p:txBody>
          <a:bodyPr>
            <a:normAutofit/>
          </a:bodyPr>
          <a:lstStyle/>
          <a:p>
            <a:r>
              <a:rPr lang="en-US" sz="3400" b="1" dirty="0"/>
              <a:t>   INTRODUCTION  &amp; PROBLEM IDENTIFICATION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37564-D5EA-4914-8167-BDEBFD302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853" y="1280160"/>
            <a:ext cx="10698356" cy="4896803"/>
          </a:xfrm>
        </p:spPr>
        <p:txBody>
          <a:bodyPr>
            <a:normAutofit/>
          </a:bodyPr>
          <a:lstStyle/>
          <a:p>
            <a:r>
              <a:rPr lang="en-US" dirty="0"/>
              <a:t>Customer churn: Situation when customers stop using the services of a company / leave that company.</a:t>
            </a:r>
          </a:p>
          <a:p>
            <a:r>
              <a:rPr lang="en-US" dirty="0"/>
              <a:t>Reasons:</a:t>
            </a:r>
          </a:p>
          <a:p>
            <a:pPr lvl="1"/>
            <a:r>
              <a:rPr lang="en-US" dirty="0"/>
              <a:t>Other companies offering better services</a:t>
            </a:r>
          </a:p>
          <a:p>
            <a:pPr lvl="1"/>
            <a:r>
              <a:rPr lang="en-US" dirty="0"/>
              <a:t>Bad customer experience</a:t>
            </a:r>
          </a:p>
          <a:p>
            <a:pPr lvl="1"/>
            <a:r>
              <a:rPr lang="en-US" dirty="0"/>
              <a:t>No longer required etc.</a:t>
            </a:r>
          </a:p>
          <a:p>
            <a:pPr lvl="1"/>
            <a:endParaRPr lang="en-US" dirty="0"/>
          </a:p>
          <a:p>
            <a:r>
              <a:rPr lang="en-US" dirty="0"/>
              <a:t>Impact : loss of revenue, bad ratings, No growth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By being aware and monitoring the churn rate , companies can determine customer retention rate and identify  strategies for improvement and providing better services</a:t>
            </a:r>
          </a:p>
          <a:p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620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3D247-0757-414E-8E6D-10D2CBE52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144588"/>
          </a:xfrm>
        </p:spPr>
        <p:txBody>
          <a:bodyPr>
            <a:normAutofit/>
          </a:bodyPr>
          <a:lstStyle/>
          <a:p>
            <a:r>
              <a:rPr lang="en-US" sz="3400" b="1" dirty="0"/>
              <a:t>				DATA WRANGLING</a:t>
            </a:r>
            <a:br>
              <a:rPr lang="en-US" sz="3400" b="1" dirty="0"/>
            </a:br>
            <a:endParaRPr lang="en-US" sz="3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704BF-4952-40DB-9591-D88927DF6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r>
              <a:rPr lang="en-US" dirty="0"/>
              <a:t> The dataset IBM </a:t>
            </a:r>
            <a:r>
              <a:rPr lang="en-US" dirty="0" err="1"/>
              <a:t>telcom</a:t>
            </a:r>
            <a:r>
              <a:rPr lang="en-US" dirty="0"/>
              <a:t> dataset </a:t>
            </a:r>
            <a:r>
              <a:rPr lang="en-US" dirty="0">
                <a:hlinkClick r:id="rId2"/>
              </a:rPr>
              <a:t>https://www.kaggle.com/blastchar/telco-customer-churn/download</a:t>
            </a:r>
            <a:endParaRPr lang="en-US" dirty="0"/>
          </a:p>
          <a:p>
            <a:r>
              <a:rPr lang="en-US" dirty="0"/>
              <a:t>It has 7043 entries , all the columns has many features and a column called churn that state if the customer has churned or not.</a:t>
            </a:r>
          </a:p>
          <a:p>
            <a:r>
              <a:rPr lang="en-US" dirty="0"/>
              <a:t>Important ones for this project here are: </a:t>
            </a:r>
            <a:r>
              <a:rPr lang="en-US" dirty="0" err="1"/>
              <a:t>CustomerId</a:t>
            </a:r>
            <a:r>
              <a:rPr lang="en-US" dirty="0"/>
              <a:t>, </a:t>
            </a:r>
            <a:r>
              <a:rPr lang="en-US" dirty="0" err="1"/>
              <a:t>gender,dependentss</a:t>
            </a:r>
            <a:r>
              <a:rPr lang="en-US" dirty="0"/>
              <a:t>, contract, </a:t>
            </a:r>
            <a:r>
              <a:rPr lang="en-US" dirty="0" err="1"/>
              <a:t>PaymentMethod</a:t>
            </a:r>
            <a:r>
              <a:rPr lang="en-US" dirty="0"/>
              <a:t>, </a:t>
            </a:r>
            <a:r>
              <a:rPr lang="en-US" dirty="0" err="1"/>
              <a:t>Monthlycharges,TotalCharges,Churn</a:t>
            </a:r>
            <a:r>
              <a:rPr lang="en-US" dirty="0"/>
              <a:t> etc.</a:t>
            </a:r>
          </a:p>
          <a:p>
            <a:r>
              <a:rPr lang="en-US" dirty="0"/>
              <a:t>Import the dataset to notebook :</a:t>
            </a:r>
          </a:p>
          <a:p>
            <a:r>
              <a:rPr lang="en-US" dirty="0"/>
              <a:t>Telco_customer_data.info() gives the detailed info about every column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14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76FEE-E16B-46B1-94CB-E0929E222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		EXPLORATORY DATA ANALYSIS</a:t>
            </a:r>
            <a:br>
              <a:rPr lang="en-US" sz="3600" b="1" dirty="0"/>
            </a:br>
            <a:endParaRPr lang="en-US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738A7-20A6-4559-A8F6-573AF922B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EDA: Process of performing initial </a:t>
            </a:r>
            <a:r>
              <a:rPr lang="en-US" dirty="0" err="1"/>
              <a:t>initial</a:t>
            </a:r>
            <a:r>
              <a:rPr lang="en-US" dirty="0"/>
              <a:t> investigations on data set to discover patterns, spot anomalies, test hypothesis and check assumptions by summary statistics and graphical representations.</a:t>
            </a:r>
          </a:p>
          <a:p>
            <a:r>
              <a:rPr lang="en-US" dirty="0"/>
              <a:t>Python library -</a:t>
            </a:r>
            <a:r>
              <a:rPr lang="en-US" dirty="0" err="1"/>
              <a:t>pandas_profiling</a:t>
            </a:r>
            <a:r>
              <a:rPr lang="en-US" dirty="0"/>
              <a:t> is used to generate the </a:t>
            </a:r>
            <a:r>
              <a:rPr lang="en-US" dirty="0" err="1"/>
              <a:t>visuzalization</a:t>
            </a:r>
            <a:r>
              <a:rPr lang="en-US" dirty="0"/>
              <a:t> and understanding  of the distribution of each variable. It generates a report with all the information . It tells us the variables that contain </a:t>
            </a:r>
            <a:r>
              <a:rPr lang="en-US" dirty="0" err="1"/>
              <a:t>NaN</a:t>
            </a:r>
            <a:r>
              <a:rPr lang="en-US" dirty="0"/>
              <a:t> values, variables with many zeros, categorical variables with high cardinality, etc.</a:t>
            </a:r>
          </a:p>
          <a:p>
            <a:r>
              <a:rPr lang="en-US" dirty="0"/>
              <a:t>Seaborn and matplotlib libraries are also used to explore the dataset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739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76FEE-E16B-46B1-94CB-E0929E222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		EXPLORATORY DATA ANALYSIS</a:t>
            </a:r>
            <a:br>
              <a:rPr lang="en-US" sz="3600" b="1" dirty="0"/>
            </a:br>
            <a:endParaRPr lang="en-US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738A7-20A6-4559-A8F6-573AF922BB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en-US" dirty="0"/>
              <a:t>Customer vs Internet services                   </a:t>
            </a:r>
            <a:r>
              <a:rPr lang="en-US" dirty="0" err="1"/>
              <a:t>MonthlyCharges</a:t>
            </a:r>
            <a:r>
              <a:rPr lang="en-US" dirty="0"/>
              <a:t> &amp; Churn    							rate over a month</a:t>
            </a:r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3"/>
            <a:endParaRPr lang="en-US" dirty="0"/>
          </a:p>
          <a:p>
            <a:pPr lvl="3"/>
            <a:endParaRPr lang="en-US" dirty="0"/>
          </a:p>
          <a:p>
            <a:pPr lvl="3"/>
            <a:endParaRPr lang="en-US" dirty="0"/>
          </a:p>
          <a:p>
            <a:pPr lvl="3"/>
            <a:endParaRPr lang="en-US" dirty="0"/>
          </a:p>
          <a:p>
            <a:pPr lvl="3"/>
            <a:endParaRPr lang="en-US" dirty="0"/>
          </a:p>
          <a:p>
            <a:pPr lvl="3"/>
            <a:endParaRPr lang="en-US" dirty="0"/>
          </a:p>
          <a:p>
            <a:pPr lvl="3"/>
            <a:endParaRPr lang="en-US" dirty="0"/>
          </a:p>
          <a:p>
            <a:pPr lvl="3"/>
            <a:endParaRPr lang="en-US" dirty="0"/>
          </a:p>
          <a:p>
            <a:pPr lvl="3"/>
            <a:endParaRPr lang="en-US" dirty="0"/>
          </a:p>
          <a:p>
            <a:pPr lvl="3"/>
            <a:r>
              <a:rPr lang="en-US" dirty="0"/>
              <a:t>More can be found on </a:t>
            </a:r>
            <a:r>
              <a:rPr lang="en-US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notebook</a:t>
            </a:r>
            <a:endParaRPr lang="en-US" dirty="0"/>
          </a:p>
          <a:p>
            <a:pPr marL="1371600" lvl="3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886A4B-7D7B-46C6-A0FA-5AE7DB57786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773" y="2495868"/>
            <a:ext cx="4726305" cy="3681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1C43B3-DB23-4127-B450-A3A937CFC7E1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0650" y="2935705"/>
            <a:ext cx="3493392" cy="25465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31614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2D73A-FA53-420C-8EFC-27953A182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/>
              <a:t>PREPROCESSING &amp; TRAINING DATA 								DEVELOPMENT</a:t>
            </a:r>
            <a:br>
              <a:rPr lang="en-US" sz="3600" b="1" dirty="0"/>
            </a:br>
            <a:endParaRPr lang="en-US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1DB1E-E824-4EC9-82C6-1E3427704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 objective: Preprocess data like dropping irrelevant </a:t>
            </a:r>
            <a:r>
              <a:rPr lang="en-US" dirty="0" err="1"/>
              <a:t>data,dealing</a:t>
            </a:r>
            <a:r>
              <a:rPr lang="en-US" dirty="0"/>
              <a:t> with missing values , data types checks etc.</a:t>
            </a:r>
          </a:p>
          <a:p>
            <a:r>
              <a:rPr lang="en-US" dirty="0"/>
              <a:t>In the dataset, No missing values are found</a:t>
            </a:r>
          </a:p>
          <a:p>
            <a:r>
              <a:rPr lang="en-US" dirty="0"/>
              <a:t>Use </a:t>
            </a:r>
            <a:r>
              <a:rPr lang="en-US" dirty="0" err="1"/>
              <a:t>get_dummies</a:t>
            </a:r>
            <a:r>
              <a:rPr lang="en-US" dirty="0"/>
              <a:t>() for converting categorical data into dummy or indicator variables</a:t>
            </a:r>
          </a:p>
        </p:txBody>
      </p:sp>
    </p:spTree>
    <p:extLst>
      <p:ext uri="{BB962C8B-B14F-4D97-AF65-F5344CB8AC3E}">
        <p14:creationId xmlns:p14="http://schemas.microsoft.com/office/powerpoint/2010/main" val="1321332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2D73A-FA53-420C-8EFC-27953A182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/>
              <a:t>PREPROCESSING &amp; TRAINING DATA 								DEVELOPMENT</a:t>
            </a:r>
            <a:br>
              <a:rPr lang="en-US" sz="3600" b="1" dirty="0"/>
            </a:br>
            <a:endParaRPr lang="en-US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1DB1E-E824-4EC9-82C6-1E3427704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Splitting the dataset :First model needs to be trained, then it has be tested against test data</a:t>
            </a:r>
          </a:p>
          <a:p>
            <a:r>
              <a:rPr lang="en-US" dirty="0"/>
              <a:t>Using scikit-learn library</a:t>
            </a:r>
          </a:p>
          <a:p>
            <a:r>
              <a:rPr lang="en-US" dirty="0"/>
              <a:t> we can use </a:t>
            </a:r>
            <a:r>
              <a:rPr lang="en-US" dirty="0" err="1"/>
              <a:t>LabelEncoder</a:t>
            </a:r>
            <a:r>
              <a:rPr lang="en-US" dirty="0"/>
              <a:t> to transform categorical values to numeric value</a:t>
            </a:r>
          </a:p>
          <a:p>
            <a:r>
              <a:rPr lang="en-US" dirty="0"/>
              <a:t>X : </a:t>
            </a:r>
            <a:r>
              <a:rPr lang="en-US" dirty="0" err="1"/>
              <a:t>Indepent</a:t>
            </a:r>
            <a:r>
              <a:rPr lang="en-US" dirty="0"/>
              <a:t> variable(</a:t>
            </a:r>
            <a:r>
              <a:rPr lang="en-US" dirty="0" err="1"/>
              <a:t>telco_df.drop</a:t>
            </a:r>
            <a:r>
              <a:rPr lang="en-US" dirty="0"/>
              <a:t>(‘</a:t>
            </a:r>
            <a:r>
              <a:rPr lang="en-US" dirty="0" err="1"/>
              <a:t>Churn’,axis</a:t>
            </a:r>
            <a:r>
              <a:rPr lang="en-US" dirty="0"/>
              <a:t>=1)</a:t>
            </a:r>
          </a:p>
          <a:p>
            <a:r>
              <a:rPr lang="en-US" dirty="0"/>
              <a:t>Y: dependent variable (</a:t>
            </a:r>
            <a:r>
              <a:rPr lang="en-US" dirty="0" err="1"/>
              <a:t>telco_df</a:t>
            </a:r>
            <a:r>
              <a:rPr lang="en-US" dirty="0"/>
              <a:t>[‘churn’]</a:t>
            </a:r>
          </a:p>
          <a:p>
            <a:r>
              <a:rPr lang="en-US" dirty="0"/>
              <a:t>Now split into train &amp; test data</a:t>
            </a:r>
          </a:p>
          <a:p>
            <a:pPr lvl="1"/>
            <a:r>
              <a:rPr lang="en-US" dirty="0" err="1"/>
              <a:t>Sklearn.model_selection</a:t>
            </a:r>
            <a:r>
              <a:rPr lang="en-US" dirty="0"/>
              <a:t> and using </a:t>
            </a:r>
            <a:r>
              <a:rPr lang="en-US" dirty="0" err="1"/>
              <a:t>train_test_split</a:t>
            </a:r>
            <a:endParaRPr lang="en-US" dirty="0"/>
          </a:p>
          <a:p>
            <a:pPr lvl="1"/>
            <a:r>
              <a:rPr lang="en-US" dirty="0" err="1"/>
              <a:t>X_train,X_test,y_train,y_test</a:t>
            </a:r>
            <a:r>
              <a:rPr lang="en-US" dirty="0"/>
              <a:t> = </a:t>
            </a:r>
            <a:r>
              <a:rPr lang="en-US" dirty="0" err="1"/>
              <a:t>train_test_split</a:t>
            </a:r>
            <a:r>
              <a:rPr lang="en-US" dirty="0"/>
              <a:t>(</a:t>
            </a:r>
            <a:r>
              <a:rPr lang="en-US" dirty="0" err="1"/>
              <a:t>X,y,test_size</a:t>
            </a:r>
            <a:r>
              <a:rPr lang="en-US" dirty="0"/>
              <a:t>=0.3,random_state=20)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648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871D5-80B8-446C-A47F-AEDE64F2A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				MODELING</a:t>
            </a:r>
            <a:br>
              <a:rPr lang="en-US" sz="4000" b="1" dirty="0"/>
            </a:br>
            <a:endParaRPr lang="en-US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F1059-CD8D-4582-9822-BE556E045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use different models to predict the target variable</a:t>
            </a:r>
          </a:p>
          <a:p>
            <a:r>
              <a:rPr lang="en-US" dirty="0"/>
              <a:t>Some are Logistic Regression, </a:t>
            </a:r>
            <a:r>
              <a:rPr lang="en-US" dirty="0" err="1"/>
              <a:t>Kneighbours,support</a:t>
            </a:r>
            <a:r>
              <a:rPr lang="en-US" dirty="0"/>
              <a:t> vector </a:t>
            </a:r>
            <a:r>
              <a:rPr lang="en-US" dirty="0" err="1"/>
              <a:t>machines,decision</a:t>
            </a:r>
            <a:r>
              <a:rPr lang="en-US" dirty="0"/>
              <a:t> Trees, Random Forest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Using scikit learn inbuilt modeling we can implement the models</a:t>
            </a:r>
          </a:p>
          <a:p>
            <a:r>
              <a:rPr lang="en-US" dirty="0"/>
              <a:t>Code snippet :</a:t>
            </a:r>
          </a:p>
          <a:p>
            <a:pPr lvl="1"/>
            <a:r>
              <a:rPr lang="en-US" dirty="0"/>
              <a:t>from </a:t>
            </a:r>
            <a:r>
              <a:rPr lang="en-US" dirty="0" err="1"/>
              <a:t>sklearn.linear_model</a:t>
            </a:r>
            <a:r>
              <a:rPr lang="en-US" dirty="0"/>
              <a:t> import </a:t>
            </a:r>
            <a:r>
              <a:rPr lang="en-US" dirty="0" err="1"/>
              <a:t>LogisticRegression</a:t>
            </a:r>
            <a:endParaRPr lang="en-US" dirty="0"/>
          </a:p>
          <a:p>
            <a:pPr lvl="1"/>
            <a:r>
              <a:rPr lang="en-US" dirty="0"/>
              <a:t>from </a:t>
            </a:r>
            <a:r>
              <a:rPr lang="en-US" dirty="0" err="1"/>
              <a:t>sklearn.neighbours</a:t>
            </a:r>
            <a:r>
              <a:rPr lang="en-US" dirty="0"/>
              <a:t> import </a:t>
            </a:r>
            <a:r>
              <a:rPr lang="en-US" dirty="0" err="1"/>
              <a:t>KNeighborsClassifier</a:t>
            </a:r>
            <a:endParaRPr lang="en-US" dirty="0"/>
          </a:p>
          <a:p>
            <a:pPr lvl="1"/>
            <a:r>
              <a:rPr lang="en-US" dirty="0"/>
              <a:t>from </a:t>
            </a:r>
            <a:r>
              <a:rPr lang="en-US" dirty="0" err="1"/>
              <a:t>sklearn.svm</a:t>
            </a:r>
            <a:r>
              <a:rPr lang="en-US" dirty="0"/>
              <a:t> import SVC</a:t>
            </a:r>
          </a:p>
          <a:p>
            <a:pPr marL="457200" lvl="1" indent="0">
              <a:buNone/>
            </a:pPr>
            <a:r>
              <a:rPr lang="en-US" dirty="0" err="1"/>
              <a:t>Similary</a:t>
            </a:r>
            <a:r>
              <a:rPr lang="en-US" dirty="0"/>
              <a:t> we can implement use other </a:t>
            </a:r>
            <a:r>
              <a:rPr lang="en-US" dirty="0" err="1"/>
              <a:t>alorithms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18550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871D5-80B8-446C-A47F-AEDE64F2A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				MODELING</a:t>
            </a:r>
            <a:br>
              <a:rPr lang="en-US" sz="4000" b="1" dirty="0"/>
            </a:br>
            <a:endParaRPr lang="en-US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F1059-CD8D-4582-9822-BE556E045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logistic regression</a:t>
            </a:r>
          </a:p>
          <a:p>
            <a:pPr lvl="1"/>
            <a:r>
              <a:rPr lang="en-US" dirty="0" err="1"/>
              <a:t>lm</a:t>
            </a:r>
            <a:r>
              <a:rPr lang="en-US" dirty="0"/>
              <a:t> = </a:t>
            </a:r>
            <a:r>
              <a:rPr lang="en-US" dirty="0" err="1"/>
              <a:t>LogisticRegression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lm.fit</a:t>
            </a:r>
            <a:r>
              <a:rPr lang="en-US" dirty="0"/>
              <a:t>(</a:t>
            </a:r>
            <a:r>
              <a:rPr lang="en-US" dirty="0" err="1"/>
              <a:t>X_train,y_train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Y_pred</a:t>
            </a:r>
            <a:r>
              <a:rPr lang="en-US" dirty="0"/>
              <a:t>=</a:t>
            </a:r>
            <a:r>
              <a:rPr lang="en-US" dirty="0" err="1"/>
              <a:t>lm.predict</a:t>
            </a:r>
            <a:r>
              <a:rPr lang="en-US" dirty="0"/>
              <a:t>(</a:t>
            </a:r>
            <a:r>
              <a:rPr lang="en-US" dirty="0" err="1"/>
              <a:t>X_test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Accuracy =</a:t>
            </a:r>
            <a:r>
              <a:rPr lang="en-US" dirty="0" err="1"/>
              <a:t>lm.score</a:t>
            </a:r>
            <a:r>
              <a:rPr lang="en-US" dirty="0"/>
              <a:t>(</a:t>
            </a:r>
            <a:r>
              <a:rPr lang="en-US" dirty="0" err="1"/>
              <a:t>X_test,y_test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print(accuracy)</a:t>
            </a:r>
          </a:p>
          <a:p>
            <a:pPr marL="457200" lvl="1" indent="0">
              <a:buNone/>
            </a:pPr>
            <a:r>
              <a:rPr lang="en-US" dirty="0"/>
              <a:t>We obtained 81% score which is better than other models after performing the modeling on different models.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We can take logistic regression to predict the target variable</a:t>
            </a:r>
          </a:p>
        </p:txBody>
      </p:sp>
    </p:spTree>
    <p:extLst>
      <p:ext uri="{BB962C8B-B14F-4D97-AF65-F5344CB8AC3E}">
        <p14:creationId xmlns:p14="http://schemas.microsoft.com/office/powerpoint/2010/main" val="512328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</TotalTime>
  <Words>832</Words>
  <Application>Microsoft Office PowerPoint</Application>
  <PresentationFormat>Widescreen</PresentationFormat>
  <Paragraphs>85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Times New Roman</vt:lpstr>
      <vt:lpstr>Office Theme</vt:lpstr>
      <vt:lpstr> PREDICTING THE CUSTOMER CHURN         </vt:lpstr>
      <vt:lpstr>   INTRODUCTION  &amp; PROBLEM IDENTIFICATION</vt:lpstr>
      <vt:lpstr>    DATA WRANGLING </vt:lpstr>
      <vt:lpstr>  EXPLORATORY DATA ANALYSIS </vt:lpstr>
      <vt:lpstr>  EXPLORATORY DATA ANALYSIS </vt:lpstr>
      <vt:lpstr>PREPROCESSING &amp; TRAINING DATA         DEVELOPMENT </vt:lpstr>
      <vt:lpstr>PREPROCESSING &amp; TRAINING DATA         DEVELOPMENT </vt:lpstr>
      <vt:lpstr>    MODELING </vt:lpstr>
      <vt:lpstr>    MODELING </vt:lpstr>
      <vt:lpstr>USING MODELING &amp; RECOMMENDATIONS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sanjay kumar</dc:creator>
  <cp:lastModifiedBy>sanjay kumar</cp:lastModifiedBy>
  <cp:revision>59</cp:revision>
  <dcterms:created xsi:type="dcterms:W3CDTF">2020-11-02T05:11:27Z</dcterms:created>
  <dcterms:modified xsi:type="dcterms:W3CDTF">2020-11-02T13:14:45Z</dcterms:modified>
</cp:coreProperties>
</file>