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5" r:id="rId5"/>
    <p:sldId id="261"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78ABE3C1-DBE1-495D-B57B-2849774B866A}" type="datetimeFigureOut">
              <a:rPr lang="en-US" smtClean="0"/>
              <a:pPr/>
              <a:t>9/20/2020</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529221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A3F48C-C7C6-4055-9F49-3777875E72AE}"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689507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78E61D-D431-422C-9764-11DAFE33AB6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688619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2DE42F4-6EEF-4EF7-8ED4-2208F0F89A08}" type="datetimeFigureOut">
              <a:rPr lang="en-US" smtClean="0"/>
              <a:pPr/>
              <a:t>9/20/2020</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extLst>
      <p:ext uri="{BB962C8B-B14F-4D97-AF65-F5344CB8AC3E}">
        <p14:creationId xmlns:p14="http://schemas.microsoft.com/office/powerpoint/2010/main" val="390154734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0578ACC-22D6-47C1-A373-4FD133E34F3C}" type="datetimeFigureOut">
              <a:rPr lang="en-US" smtClean="0"/>
              <a:pPr/>
              <a:t>9/20/2020</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003124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E5A6C69-6797-4E8A-BF37-F2C3751466E9}" type="datetimeFigureOut">
              <a:rPr lang="en-US" smtClean="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328354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82014A1-A632-4878-A0D3-F52BA7563730}"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10680832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E99F462-093F-4566-844B-4C71F2739DA5}" type="datetimeFigureOut">
              <a:rPr lang="en-US" smtClean="0"/>
              <a:pPr/>
              <a:t>9/20/2020</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364984950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25984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331444B-B92B-4E27-8C94-BB93EAF5CB18}" type="datetimeFigureOut">
              <a:rPr lang="en-US" smtClean="0"/>
              <a:pPr/>
              <a:t>9/20/2020</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extLst>
      <p:ext uri="{BB962C8B-B14F-4D97-AF65-F5344CB8AC3E}">
        <p14:creationId xmlns:p14="http://schemas.microsoft.com/office/powerpoint/2010/main" val="247149673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363EFA5E-FA76-400D-B3DC-F0BA90E6D107}" type="datetimeFigureOut">
              <a:rPr lang="en-US" smtClean="0"/>
              <a:pPr/>
              <a:t>9/20/2020</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415771508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9686588-DA43-4430-A868-AA4FEE01F939}" type="datetimeFigureOut">
              <a:rPr lang="en-US" smtClean="0"/>
              <a:t>9/20/2020</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CADC597-BEF5-4915-B993-05302C807E10}" type="slidenum">
              <a:rPr lang="en-US" smtClean="0"/>
              <a:t>‹#›</a:t>
            </a:fld>
            <a:endParaRPr lang="en-US"/>
          </a:p>
        </p:txBody>
      </p:sp>
    </p:spTree>
    <p:extLst>
      <p:ext uri="{BB962C8B-B14F-4D97-AF65-F5344CB8AC3E}">
        <p14:creationId xmlns:p14="http://schemas.microsoft.com/office/powerpoint/2010/main" val="358168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235" y="548681"/>
            <a:ext cx="10257182" cy="1470025"/>
          </a:xfrm>
        </p:spPr>
        <p:txBody>
          <a:bodyPr>
            <a:normAutofit/>
          </a:bodyPr>
          <a:lstStyle/>
          <a:p>
            <a:pPr algn="ctr"/>
            <a:r>
              <a:rPr lang="en-US" sz="4000" b="0" dirty="0">
                <a:solidFill>
                  <a:schemeClr val="tx1"/>
                </a:solidFill>
                <a:latin typeface="Times New Roman" pitchFamily="18" charset="0"/>
                <a:cs typeface="Times New Roman" pitchFamily="18" charset="0"/>
              </a:rPr>
              <a:t>BIG MOUNTAIN RESORT</a:t>
            </a:r>
          </a:p>
        </p:txBody>
      </p:sp>
      <p:sp>
        <p:nvSpPr>
          <p:cNvPr id="3" name="Subtitle 2"/>
          <p:cNvSpPr>
            <a:spLocks noGrp="1"/>
          </p:cNvSpPr>
          <p:nvPr>
            <p:ph type="subTitle" idx="1"/>
          </p:nvPr>
        </p:nvSpPr>
        <p:spPr>
          <a:xfrm>
            <a:off x="2570922" y="2464904"/>
            <a:ext cx="8428382" cy="3364768"/>
          </a:xfrm>
        </p:spPr>
        <p:txBody>
          <a:bodyPr>
            <a:normAutofit/>
          </a:bodyPr>
          <a:lstStyle/>
          <a:p>
            <a:r>
              <a:rPr lang="en-US" sz="2400" b="0" dirty="0">
                <a:solidFill>
                  <a:schemeClr val="tx1"/>
                </a:solidFill>
                <a:latin typeface="Times New Roman" panose="02020603050405020304" pitchFamily="18" charset="0"/>
                <a:cs typeface="Times New Roman" panose="02020603050405020304" pitchFamily="18" charset="0"/>
              </a:rPr>
              <a:t>       PREDICT THE  OPTIMAL PRICE FOR THE SEASON	</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2807-9CAD-4C2A-899D-05DF8E394F45}"/>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BIG MOUNTAIN RESORT DETAILS</a:t>
            </a:r>
          </a:p>
        </p:txBody>
      </p:sp>
      <p:sp>
        <p:nvSpPr>
          <p:cNvPr id="3" name="Content Placeholder 2">
            <a:extLst>
              <a:ext uri="{FF2B5EF4-FFF2-40B4-BE49-F238E27FC236}">
                <a16:creationId xmlns:a16="http://schemas.microsoft.com/office/drawing/2014/main" id="{2A8D879C-A3A7-4FA3-AB52-FD47D65FDA96}"/>
              </a:ext>
            </a:extLst>
          </p:cNvPr>
          <p:cNvSpPr>
            <a:spLocks noGrp="1"/>
          </p:cNvSpPr>
          <p:nvPr>
            <p:ph sz="quarter" idx="1"/>
          </p:nvPr>
        </p:nvSpPr>
        <p:spPr/>
        <p:txBody>
          <a:bodyPr>
            <a:norm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Big Mountain Resort, a ski resort located in Montana. Big Mountain Resort offers spectacular views of Glacier National Park and Flathead National Forest, with access to 105 trails. Every year about 350,000 people ski or snowboard at Big Mountain. This mountain can accommodate skiers and riders of all levels and abilities. These are serviced by 11 lifts, 2 T-bars, and 1 magic carpet for novice skiers. The longest run is named Hellfire and is 3.3 miles in length. The base elevation is 4,464 ft, and the summit is 6,817 ft with a vertical drop of 2,353 ft.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Big Mountain Resort has recently installed an additional chair lift to help increase the distribution of visitors across the mountain. This additional chair increases their operating costs by $1,540,000 this season.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Now the question has been asked to what are the prices to be set to increase the profit and for that what are the predictions  to choose the optimal price this season.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95898599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E292-55AD-452E-A94C-A0D35742534E}"/>
              </a:ext>
            </a:extLst>
          </p:cNvPr>
          <p:cNvSpPr>
            <a:spLocks noGrp="1"/>
          </p:cNvSpPr>
          <p:nvPr>
            <p:ph type="title"/>
          </p:nvPr>
        </p:nvSpPr>
        <p:spPr/>
        <p:txBody>
          <a:bodyPr/>
          <a:lstStyle/>
          <a:p>
            <a:r>
              <a:rPr lang="en-US" sz="3200" b="1" dirty="0">
                <a:solidFill>
                  <a:schemeClr val="tx1"/>
                </a:solidFill>
                <a:latin typeface="Times New Roman" pitchFamily="18" charset="0"/>
                <a:cs typeface="Times New Roman" pitchFamily="18" charset="0"/>
              </a:rPr>
              <a:t>			</a:t>
            </a:r>
            <a:r>
              <a:rPr lang="en-US" sz="3200" dirty="0">
                <a:solidFill>
                  <a:schemeClr val="tx1"/>
                </a:solidFill>
                <a:latin typeface="Times New Roman" panose="02020603050405020304" pitchFamily="18" charset="0"/>
                <a:cs typeface="Times New Roman" panose="02020603050405020304" pitchFamily="18" charset="0"/>
              </a:rPr>
              <a:t> PROBLEM STATEMENT</a:t>
            </a:r>
            <a:endParaRPr lang="en-US" dirty="0"/>
          </a:p>
        </p:txBody>
      </p:sp>
      <p:sp>
        <p:nvSpPr>
          <p:cNvPr id="3" name="Content Placeholder 2">
            <a:extLst>
              <a:ext uri="{FF2B5EF4-FFF2-40B4-BE49-F238E27FC236}">
                <a16:creationId xmlns:a16="http://schemas.microsoft.com/office/drawing/2014/main" id="{F717C01C-7290-4AC6-B158-3B4B53BB9AD0}"/>
              </a:ext>
            </a:extLst>
          </p:cNvPr>
          <p:cNvSpPr>
            <a:spLocks noGrp="1"/>
          </p:cNvSpPr>
          <p:nvPr>
            <p:ph sz="quarter" idx="1"/>
          </p:nvPr>
        </p:nvSpPr>
        <p:spPr/>
        <p:txBody>
          <a:bodyPr/>
          <a:lstStyle/>
          <a:p>
            <a:r>
              <a:rPr lang="en-US" sz="2400" dirty="0">
                <a:latin typeface="Times New Roman" panose="02020603050405020304" pitchFamily="18" charset="0"/>
                <a:cs typeface="Times New Roman" panose="02020603050405020304" pitchFamily="18" charset="0"/>
              </a:rPr>
              <a:t>How much we can get a compensation for the operational cost by increasing the adult weekend ticket prices?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it possible to compensate the operational cost by increasing the weekend price?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35512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F3D3-D1BB-4A6E-9B06-C474F0472267}"/>
              </a:ext>
            </a:extLst>
          </p:cNvPr>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Dataset characteristics and model used</a:t>
            </a:r>
            <a:endParaRPr lang="en-US" dirty="0"/>
          </a:p>
        </p:txBody>
      </p:sp>
      <p:sp>
        <p:nvSpPr>
          <p:cNvPr id="3" name="Content Placeholder 2">
            <a:extLst>
              <a:ext uri="{FF2B5EF4-FFF2-40B4-BE49-F238E27FC236}">
                <a16:creationId xmlns:a16="http://schemas.microsoft.com/office/drawing/2014/main" id="{180ABCF9-0B9A-4DD1-AAD4-0BDCF8DB81C0}"/>
              </a:ext>
            </a:extLst>
          </p:cNvPr>
          <p:cNvSpPr>
            <a:spLocks noGrp="1"/>
          </p:cNvSpPr>
          <p:nvPr>
            <p:ph sz="quarter" idx="1"/>
          </p:nvPr>
        </p:nvSpPr>
        <p:spPr/>
        <p:txBody>
          <a:bodyPr>
            <a:noAutofit/>
          </a:bodyPr>
          <a:lstStyle/>
          <a:p>
            <a:pPr>
              <a:buNone/>
            </a:pPr>
            <a:r>
              <a:rPr lang="en-US" sz="2000" dirty="0">
                <a:latin typeface="Times New Roman" panose="02020603050405020304" pitchFamily="18" charset="0"/>
                <a:cs typeface="Times New Roman" pitchFamily="18" charset="0"/>
              </a:rPr>
              <a:t>	Dataset features</a:t>
            </a:r>
          </a:p>
          <a:p>
            <a:r>
              <a:rPr lang="en-US" sz="2000" dirty="0">
                <a:latin typeface="Times New Roman" panose="02020603050405020304" pitchFamily="18" charset="0"/>
                <a:cs typeface="Times New Roman" pitchFamily="18" charset="0"/>
              </a:rPr>
              <a:t>A dataset consisting details of 330 resorts in US. This dataset includes the location, summit elevation, vertical drop, base elevation, average snowfall, weekend price </a:t>
            </a:r>
            <a:r>
              <a:rPr lang="en-US" sz="2000" dirty="0" err="1">
                <a:latin typeface="Times New Roman" panose="02020603050405020304" pitchFamily="18" charset="0"/>
                <a:cs typeface="Times New Roman" pitchFamily="18" charset="0"/>
              </a:rPr>
              <a:t>etc</a:t>
            </a:r>
            <a:r>
              <a:rPr lang="en-US" sz="2000" dirty="0">
                <a:latin typeface="Times New Roman" pitchFamily="18" charset="0"/>
                <a:cs typeface="Times New Roman" pitchFamily="18" charset="0"/>
              </a:rPr>
              <a:t> and other features.</a:t>
            </a:r>
          </a:p>
          <a:p>
            <a:pPr>
              <a:buNone/>
            </a:pPr>
            <a:r>
              <a:rPr lang="en-US" sz="2000" dirty="0">
                <a:latin typeface="Times New Roman" pitchFamily="18" charset="0"/>
                <a:cs typeface="Times New Roman" pitchFamily="18" charset="0"/>
              </a:rPr>
              <a:t>	ML model</a:t>
            </a:r>
          </a:p>
          <a:p>
            <a:r>
              <a:rPr lang="en-US" sz="2000" dirty="0">
                <a:latin typeface="Times New Roman" panose="02020603050405020304" pitchFamily="18" charset="0"/>
                <a:cs typeface="Times New Roman" pitchFamily="18" charset="0"/>
              </a:rPr>
              <a:t>A linear regression model is built. </a:t>
            </a:r>
            <a:r>
              <a:rPr lang="x-none" sz="2000" dirty="0">
                <a:latin typeface="Times New Roman" panose="02020603050405020304" pitchFamily="18" charset="0"/>
                <a:cs typeface="Times New Roman" panose="02020603050405020304" pitchFamily="18" charset="0"/>
              </a:rPr>
              <a:t>Response variable</a:t>
            </a:r>
            <a:r>
              <a:rPr lang="en-US" sz="2000" dirty="0">
                <a:latin typeface="Times New Roman" panose="02020603050405020304" pitchFamily="18" charset="0"/>
                <a:cs typeface="Times New Roman" panose="02020603050405020304" pitchFamily="18" charset="0"/>
              </a:rPr>
              <a:t> of this model is p</a:t>
            </a:r>
            <a:r>
              <a:rPr lang="x-none" sz="2000" dirty="0">
                <a:latin typeface="Times New Roman" panose="02020603050405020304" pitchFamily="18" charset="0"/>
                <a:cs typeface="Times New Roman" panose="02020603050405020304" pitchFamily="18" charset="0"/>
              </a:rPr>
              <a:t>rice of adult tickets during the weekend</a:t>
            </a:r>
            <a:r>
              <a:rPr lang="en-US" sz="2000" dirty="0">
                <a:latin typeface="Times New Roman" panose="02020603050405020304" pitchFamily="18" charset="0"/>
                <a:cs typeface="Times New Roman" panose="02020603050405020304" pitchFamily="18" charset="0"/>
              </a:rPr>
              <a:t>.</a:t>
            </a:r>
            <a:r>
              <a:rPr lang="x-non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itchFamily="18" charset="0"/>
              </a:rPr>
              <a:t>The model chosen to predict the </a:t>
            </a:r>
            <a:r>
              <a:rPr lang="en-US" sz="2000" dirty="0" err="1">
                <a:latin typeface="Times New Roman" panose="02020603050405020304" pitchFamily="18" charset="0"/>
                <a:cs typeface="Times New Roman" pitchFamily="18" charset="0"/>
              </a:rPr>
              <a:t>AdultWeekend</a:t>
            </a:r>
            <a:r>
              <a:rPr lang="en-US" sz="2000" dirty="0">
                <a:latin typeface="Times New Roman" panose="02020603050405020304" pitchFamily="18" charset="0"/>
                <a:cs typeface="Times New Roman" pitchFamily="18" charset="0"/>
              </a:rPr>
              <a:t> Price is using the follow columns from the dataset:  vertical drop, trams, fast Eight, fast Sixes, fast quads, quad, triple, double, surface, total chairs, Runs, Terrain Parks, </a:t>
            </a:r>
            <a:r>
              <a:rPr lang="en-US" sz="2000" dirty="0" err="1">
                <a:latin typeface="Times New Roman" panose="02020603050405020304" pitchFamily="18" charset="0"/>
                <a:cs typeface="Times New Roman" pitchFamily="18" charset="0"/>
              </a:rPr>
              <a:t>LongestRun</a:t>
            </a:r>
            <a:r>
              <a:rPr lang="en-US" sz="2000" dirty="0">
                <a:latin typeface="Times New Roman" panose="02020603050405020304" pitchFamily="18" charset="0"/>
                <a:cs typeface="Times New Roman" pitchFamily="18" charset="0"/>
              </a:rPr>
              <a:t> mi, </a:t>
            </a:r>
            <a:r>
              <a:rPr lang="en-US" sz="2000" dirty="0" err="1">
                <a:latin typeface="Times New Roman" panose="02020603050405020304" pitchFamily="18" charset="0"/>
                <a:cs typeface="Times New Roman" pitchFamily="18" charset="0"/>
              </a:rPr>
              <a:t>SkiableTerrain</a:t>
            </a:r>
            <a:r>
              <a:rPr lang="en-US" sz="2000" dirty="0">
                <a:latin typeface="Times New Roman" panose="02020603050405020304" pitchFamily="18" charset="0"/>
                <a:cs typeface="Times New Roman" pitchFamily="18" charset="0"/>
              </a:rPr>
              <a:t> ac, Snow Making ac, </a:t>
            </a:r>
            <a:r>
              <a:rPr lang="en-US" sz="2000" dirty="0" err="1">
                <a:latin typeface="Times New Roman" panose="02020603050405020304" pitchFamily="18" charset="0"/>
                <a:cs typeface="Times New Roman" pitchFamily="18" charset="0"/>
              </a:rPr>
              <a:t>daysOpenLastYear</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yearsOpen</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averageSnowfall</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AdultWeekday</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AdultWeekend</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projectedDaysOpen</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NightSkiing_ac</a:t>
            </a:r>
            <a:r>
              <a:rPr lang="en-US" sz="2000" dirty="0">
                <a:latin typeface="Times New Roman" panose="02020603050405020304" pitchFamily="18" charset="0"/>
                <a:cs typeface="Times New Roman" pitchFamily="18" charset="0"/>
              </a:rPr>
              <a:t>, clusters.</a:t>
            </a:r>
            <a:endParaRPr lang="en-US" sz="2000" dirty="0">
              <a:solidFill>
                <a:srgbClr val="002060"/>
              </a:solidFill>
              <a:latin typeface="Times New Roman" panose="02020603050405020304"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Here prediction is done for Big Mountain Resort adult weekend price column. The actual adult weekend price of Big Mountain Resort is $81 dollars. And the model predicted a value of $87 and with additional lift $89 . The R-Squared of this model is 0.41. And the mean absolute error value is 13.347578.</a:t>
            </a:r>
          </a:p>
        </p:txBody>
      </p:sp>
    </p:spTree>
    <p:extLst>
      <p:ext uri="{BB962C8B-B14F-4D97-AF65-F5344CB8AC3E}">
        <p14:creationId xmlns:p14="http://schemas.microsoft.com/office/powerpoint/2010/main" val="352573118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A30E-9C96-4392-8C31-08C7AF2C7012}"/>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 MODELING RESULTS AND ANALYSIS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74440D-C251-4684-8038-CFF0DB510688}"/>
              </a:ext>
            </a:extLst>
          </p:cNvPr>
          <p:cNvSpPr>
            <a:spLocks noGrp="1"/>
          </p:cNvSpPr>
          <p:nvPr>
            <p:ph sz="quarter" idx="1"/>
          </p:nvPr>
        </p:nvSpPr>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Mountain resorts can be grouped by their summit elevation, BMR lays in the middle segment between 4,000 and 9,000 ft.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92F7CA4-BCA1-4610-98B7-6105529FC8C3}"/>
              </a:ext>
            </a:extLst>
          </p:cNvPr>
          <p:cNvPicPr>
            <a:picLocks noChangeAspect="1"/>
          </p:cNvPicPr>
          <p:nvPr/>
        </p:nvPicPr>
        <p:blipFill>
          <a:blip r:embed="rId2"/>
          <a:stretch>
            <a:fillRect/>
          </a:stretch>
        </p:blipFill>
        <p:spPr>
          <a:xfrm>
            <a:off x="4178063" y="1714943"/>
            <a:ext cx="5028571" cy="3542857"/>
          </a:xfrm>
          <a:prstGeom prst="rect">
            <a:avLst/>
          </a:prstGeom>
        </p:spPr>
      </p:pic>
    </p:spTree>
    <p:extLst>
      <p:ext uri="{BB962C8B-B14F-4D97-AF65-F5344CB8AC3E}">
        <p14:creationId xmlns:p14="http://schemas.microsoft.com/office/powerpoint/2010/main" val="142501440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A30E-9C96-4392-8C31-08C7AF2C7012}"/>
              </a:ext>
            </a:extLst>
          </p:cNvPr>
          <p:cNvSpPr>
            <a:spLocks noGrp="1"/>
          </p:cNvSpPr>
          <p:nvPr>
            <p:ph type="title"/>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           PROBLEMODELING RESULTS AND ANALYSIS</a:t>
            </a:r>
            <a:endParaRPr lang="en-US" dirty="0"/>
          </a:p>
        </p:txBody>
      </p:sp>
      <p:sp>
        <p:nvSpPr>
          <p:cNvPr id="3" name="Content Placeholder 2">
            <a:extLst>
              <a:ext uri="{FF2B5EF4-FFF2-40B4-BE49-F238E27FC236}">
                <a16:creationId xmlns:a16="http://schemas.microsoft.com/office/drawing/2014/main" id="{CE74440D-C251-4684-8038-CFF0DB510688}"/>
              </a:ext>
            </a:extLst>
          </p:cNvPr>
          <p:cNvSpPr>
            <a:spLocks noGrp="1"/>
          </p:cNvSpPr>
          <p:nvPr>
            <p:ph sz="quarter" idx="1"/>
          </p:nvPr>
        </p:nvSpPr>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Weekend day ticket seems to be underpriced by </a:t>
            </a:r>
            <a:r>
              <a:rPr lang="en-US" b="1" dirty="0">
                <a:latin typeface="Times New Roman" panose="02020603050405020304" pitchFamily="18" charset="0"/>
                <a:ea typeface="Calibri" panose="020F0502020204030204" pitchFamily="34" charset="0"/>
                <a:cs typeface="Times New Roman" panose="02020603050405020304" pitchFamily="18" charset="0"/>
              </a:rPr>
              <a:t>81%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There is profit  by raising weekend day pass price to at least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$87</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BMR’s pricing structure is relatively low </a:t>
            </a:r>
            <a:r>
              <a:rPr lang="en-US" sz="2400" dirty="0">
                <a:latin typeface="Times New Roman" panose="02020603050405020304" pitchFamily="18" charset="0"/>
                <a:ea typeface="Calibri" panose="020F0502020204030204" pitchFamily="34" charset="0"/>
                <a:cs typeface="Times New Roman" panose="02020603050405020304" pitchFamily="18" charset="0"/>
              </a:rPr>
              <a:t>that their competitors’ when analyzed by vertical drop and skiable terrain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Installation of an additional fast quad chair lift will add  increase of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$2.87  or $89</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value per day to customers.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92F7CA4-BCA1-4610-98B7-6105529FC8C3}"/>
              </a:ext>
            </a:extLst>
          </p:cNvPr>
          <p:cNvPicPr>
            <a:picLocks noChangeAspect="1"/>
          </p:cNvPicPr>
          <p:nvPr/>
        </p:nvPicPr>
        <p:blipFill>
          <a:blip r:embed="rId2"/>
          <a:srcRect/>
          <a:stretch/>
        </p:blipFill>
        <p:spPr>
          <a:xfrm>
            <a:off x="1298713" y="1366995"/>
            <a:ext cx="4293704" cy="2900206"/>
          </a:xfrm>
          <a:prstGeom prst="rect">
            <a:avLst/>
          </a:prstGeom>
        </p:spPr>
      </p:pic>
      <p:pic>
        <p:nvPicPr>
          <p:cNvPr id="5" name="Picture 4">
            <a:extLst>
              <a:ext uri="{FF2B5EF4-FFF2-40B4-BE49-F238E27FC236}">
                <a16:creationId xmlns:a16="http://schemas.microsoft.com/office/drawing/2014/main" id="{29129398-2B17-4E97-9A62-7B3A73A42FE7}"/>
              </a:ext>
            </a:extLst>
          </p:cNvPr>
          <p:cNvPicPr>
            <a:picLocks noChangeAspect="1"/>
          </p:cNvPicPr>
          <p:nvPr/>
        </p:nvPicPr>
        <p:blipFill>
          <a:blip r:embed="rId3"/>
          <a:stretch>
            <a:fillRect/>
          </a:stretch>
        </p:blipFill>
        <p:spPr>
          <a:xfrm>
            <a:off x="6095999" y="1366993"/>
            <a:ext cx="4453249" cy="2900207"/>
          </a:xfrm>
          <a:prstGeom prst="rect">
            <a:avLst/>
          </a:prstGeom>
        </p:spPr>
      </p:pic>
    </p:spTree>
    <p:extLst>
      <p:ext uri="{BB962C8B-B14F-4D97-AF65-F5344CB8AC3E}">
        <p14:creationId xmlns:p14="http://schemas.microsoft.com/office/powerpoint/2010/main" val="320555810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BFBA-4614-4A9E-80DC-A9D71BA0F9CF}"/>
              </a:ext>
            </a:extLst>
          </p:cNvPr>
          <p:cNvSpPr>
            <a:spLocks noGrp="1"/>
          </p:cNvSpPr>
          <p:nvPr>
            <p:ph type="title"/>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		 SUMMARY AND CONCLUSION</a:t>
            </a:r>
            <a:endParaRPr lang="en-US" dirty="0"/>
          </a:p>
        </p:txBody>
      </p:sp>
      <p:sp>
        <p:nvSpPr>
          <p:cNvPr id="3" name="Content Placeholder 2">
            <a:extLst>
              <a:ext uri="{FF2B5EF4-FFF2-40B4-BE49-F238E27FC236}">
                <a16:creationId xmlns:a16="http://schemas.microsoft.com/office/drawing/2014/main" id="{7378623E-A34F-4B14-84CD-CC542D3D2FCF}"/>
              </a:ext>
            </a:extLst>
          </p:cNvPr>
          <p:cNvSpPr>
            <a:spLocks noGrp="1"/>
          </p:cNvSpPr>
          <p:nvPr>
            <p:ph sz="quarter" idx="1"/>
          </p:nvPr>
        </p:nvSpPr>
        <p:spPr/>
        <p:txBody>
          <a:bodyPr/>
          <a:lstStyle/>
          <a:p>
            <a:r>
              <a:rPr lang="x-none" sz="2400" dirty="0">
                <a:latin typeface="Times New Roman" pitchFamily="18" charset="0"/>
                <a:cs typeface="Times New Roman" pitchFamily="18" charset="0"/>
              </a:rPr>
              <a:t>The variables present in the dataset moderately explain the outcome of the response variable (AdultWeekend).</a:t>
            </a:r>
          </a:p>
          <a:p>
            <a:r>
              <a:rPr lang="en-US" sz="2400" dirty="0">
                <a:latin typeface="Times New Roman" pitchFamily="18" charset="0"/>
                <a:cs typeface="Times New Roman" pitchFamily="18" charset="0"/>
              </a:rPr>
              <a:t>Raise permanently weekend and weekday ticket prices by $ 87 or $2.87 with chairlift.</a:t>
            </a:r>
            <a:endParaRPr lang="en-AU" sz="2400" dirty="0">
              <a:latin typeface="Times New Roman" pitchFamily="18" charset="0"/>
              <a:cs typeface="Times New Roman" pitchFamily="18" charset="0"/>
            </a:endParaRPr>
          </a:p>
          <a:p>
            <a:r>
              <a:rPr lang="en-AU" sz="2400" dirty="0">
                <a:latin typeface="Times New Roman" pitchFamily="18" charset="0"/>
                <a:cs typeface="Times New Roman" pitchFamily="18" charset="0"/>
              </a:rPr>
              <a:t>This increase in adult weekend price will not fully compensate the operational cost as we see there is less response between the features and the response variable. </a:t>
            </a:r>
          </a:p>
          <a:p>
            <a:r>
              <a:rPr lang="en-US" sz="2400" dirty="0">
                <a:latin typeface="Times New Roman" pitchFamily="18" charset="0"/>
                <a:cs typeface="Times New Roman" pitchFamily="18" charset="0"/>
              </a:rPr>
              <a:t>Therefore, to compensate the investment in this equipment, resort should consider opportunities in decreasing the maintenance cost of the chair lifts.</a:t>
            </a:r>
          </a:p>
        </p:txBody>
      </p:sp>
    </p:spTree>
    <p:extLst>
      <p:ext uri="{BB962C8B-B14F-4D97-AF65-F5344CB8AC3E}">
        <p14:creationId xmlns:p14="http://schemas.microsoft.com/office/powerpoint/2010/main" val="1065607827"/>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73</TotalTime>
  <Words>626</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Schoolbook</vt:lpstr>
      <vt:lpstr>Times New Roman</vt:lpstr>
      <vt:lpstr>Wingdings</vt:lpstr>
      <vt:lpstr>Wingdings 2</vt:lpstr>
      <vt:lpstr>Oriel</vt:lpstr>
      <vt:lpstr>BIG MOUNTAIN RESORT</vt:lpstr>
      <vt:lpstr>                     BIG MOUNTAIN RESORT DETAILS</vt:lpstr>
      <vt:lpstr>    PROBLEM STATEMENT</vt:lpstr>
      <vt:lpstr>Dataset characteristics and model used</vt:lpstr>
      <vt:lpstr>   MODELING RESULTS AND ANALYSIS</vt:lpstr>
      <vt:lpstr>           PROBLEMODELING RESULTS AND ANALYSIS</vt:lpstr>
      <vt:lpstr>   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for Big Mountain Resort</dc:title>
  <dc:creator>sanjay kumar</dc:creator>
  <cp:lastModifiedBy>sanjay kumar</cp:lastModifiedBy>
  <cp:revision>11</cp:revision>
  <dcterms:created xsi:type="dcterms:W3CDTF">2020-09-20T05:05:58Z</dcterms:created>
  <dcterms:modified xsi:type="dcterms:W3CDTF">2020-09-20T06:20:15Z</dcterms:modified>
</cp:coreProperties>
</file>