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42191717/scikit-learn-random-state-in-splitting-datase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Beatriz (4)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e7f8113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e7f8113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Gridsearch is a function that comes in Scikit-learn model selection </a:t>
            </a:r>
            <a:r>
              <a:rPr lang="en"/>
              <a:t>package</a:t>
            </a:r>
            <a:r>
              <a:rPr lang="en"/>
              <a:t>. This function helps to loop through pre-defined hyperparameters and fit the ANN model estimator on our training set to determine the best score and best parameters to use. We set a range of 5 to 100 to search for the best number of </a:t>
            </a:r>
            <a:r>
              <a:rPr lang="en"/>
              <a:t>neurons</a:t>
            </a:r>
            <a:r>
              <a:rPr lang="en"/>
              <a:t> in a hidden layer of 1. After creating our dictionary and setting our neurons for sequence searching we created the grid to evaluate our ANN model and set the cross validation splitting to 10 we found that our best hidden layer was 5 and that our accuracy was 98%</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e7f8113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5e7f8113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implemented a scikit learn Adaboost </a:t>
            </a:r>
            <a:r>
              <a:rPr lang="en"/>
              <a:t>classifier</a:t>
            </a:r>
            <a:r>
              <a:rPr lang="en"/>
              <a:t> with a test size of 30, 50 n-estimators,  a random state of 1 and got an </a:t>
            </a:r>
            <a:r>
              <a:rPr lang="en"/>
              <a:t>accuracy</a:t>
            </a:r>
            <a:r>
              <a:rPr lang="en"/>
              <a:t> of 94%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add2b2a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dd2b2a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implemented an XGBoost </a:t>
            </a:r>
            <a:r>
              <a:rPr lang="en"/>
              <a:t>classifier</a:t>
            </a:r>
            <a:r>
              <a:rPr lang="en"/>
              <a:t> with the same values as the adaboost classifier to compare and we got a slightly higher </a:t>
            </a:r>
            <a:r>
              <a:rPr lang="en"/>
              <a:t>accuracy</a:t>
            </a:r>
            <a:r>
              <a:rPr lang="en"/>
              <a:t> of 95%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5e7f8113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5e7f8113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Pav</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6bf2ba534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6bf2ba534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Pav</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e7f811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e7f811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e7f811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e7f811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e7f8113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e7f8113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include a heatmap of all of our features as another visual to better understand how all of our features would correlate with each other and to visualize the behavior of the features even though in our model we did not do any feature selection.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e7f811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e7f811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add2b2a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dd2b2a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5e7f8113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5e7f811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6ca929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6ca929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is a supervised machine learning algorithm. For this algorithm we decided to choose a range of 15 for our predictions in order to see which value would give us the highest accuracy.  We set the test size to be 30% of the data as we did with our other algorithms and set the random state to 1. What we saw from this algorithm is that our as our k values increased, the accuracy almost stayed constantly at 93%.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 picked a random state as 1 to make sure that no matter how many times we execute our code, the result will be the same every time. </a:t>
            </a:r>
            <a:r>
              <a:rPr lang="en" u="sng">
                <a:solidFill>
                  <a:srgbClr val="009668"/>
                </a:solidFill>
                <a:hlinkClick r:id="rId2">
                  <a:extLst>
                    <a:ext uri="{A12FA001-AC4F-418D-AE19-62706E023703}">
                      <ahyp:hlinkClr val="tx"/>
                    </a:ext>
                  </a:extLst>
                </a:hlinkClick>
              </a:rPr>
              <a:t>https://stackoverflow.com/questions/42191717/scikit-learn-random-state-in-splitting-dataset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5e7f8113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5e7f8113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Tried ANN with 3 hidden layers, each with different number of neurons but the accuracy score remained low. Then I tested different number of neurons with just one hidden layer and noticed the accuracy score was highest with only one hidden layer and </a:t>
            </a:r>
            <a:r>
              <a:rPr lang="en"/>
              <a:t>remained</a:t>
            </a:r>
            <a:r>
              <a:rPr lang="en"/>
              <a:t> the same for 15 and 60 neurons, at 92%. All other number of neurons gave a slightly lower accuracy score.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uciml/breast-cancer-wisconsin-data"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Breast Cancer Predictions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en"/>
              <a:t>By: Beatriz Ruiz, Gabriela Cortes, Sana Shaikh, Pavit Chawla, Abubakir Siedahmed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GridsearchCV</a:t>
            </a:r>
            <a:endParaRPr/>
          </a:p>
        </p:txBody>
      </p:sp>
      <p:pic>
        <p:nvPicPr>
          <p:cNvPr id="129" name="Google Shape;129;p22"/>
          <p:cNvPicPr preferRelativeResize="0"/>
          <p:nvPr/>
        </p:nvPicPr>
        <p:blipFill>
          <a:blip r:embed="rId3">
            <a:alphaModFix/>
          </a:blip>
          <a:stretch>
            <a:fillRect/>
          </a:stretch>
        </p:blipFill>
        <p:spPr>
          <a:xfrm>
            <a:off x="4140374" y="1380674"/>
            <a:ext cx="4571849" cy="1565525"/>
          </a:xfrm>
          <a:prstGeom prst="rect">
            <a:avLst/>
          </a:prstGeom>
          <a:noFill/>
          <a:ln>
            <a:noFill/>
          </a:ln>
        </p:spPr>
      </p:pic>
      <p:sp>
        <p:nvSpPr>
          <p:cNvPr id="130" name="Google Shape;130;p22"/>
          <p:cNvSpPr txBox="1"/>
          <p:nvPr/>
        </p:nvSpPr>
        <p:spPr>
          <a:xfrm>
            <a:off x="402725" y="1398925"/>
            <a:ext cx="31794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pen Sans"/>
              <a:buChar char="●"/>
            </a:pPr>
            <a:r>
              <a:rPr lang="en" sz="1200">
                <a:latin typeface="Open Sans"/>
                <a:ea typeface="Open Sans"/>
                <a:cs typeface="Open Sans"/>
                <a:sym typeface="Open Sans"/>
              </a:rPr>
              <a:t>Implemented numpy random seed function by setting the seed to 1 for reproducibility. </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lang="en" sz="1200">
                <a:latin typeface="Open Sans"/>
                <a:ea typeface="Open Sans"/>
                <a:cs typeface="Open Sans"/>
                <a:sym typeface="Open Sans"/>
              </a:rPr>
              <a:t>Set a range from 5 to 100 to search for the best number of neurons with step size of 5, in a hidden layer of 1. </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lang="en" sz="1200">
                <a:latin typeface="Open Sans"/>
                <a:ea typeface="Open Sans"/>
                <a:cs typeface="Open Sans"/>
                <a:sym typeface="Open Sans"/>
              </a:rPr>
              <a:t>Created a param_grid dictionary with hidden_layers set to our neurons we set</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lang="en" sz="1200">
                <a:latin typeface="Open Sans"/>
                <a:ea typeface="Open Sans"/>
                <a:cs typeface="Open Sans"/>
                <a:sym typeface="Open Sans"/>
              </a:rPr>
              <a:t>Implemented GridsearchCV to evaluate ANN model and fit the grid to start the grid search with the scaled features and label.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The best score we got was 98% and the best hidden layer size was 5.</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pic>
        <p:nvPicPr>
          <p:cNvPr id="131" name="Google Shape;131;p22"/>
          <p:cNvPicPr preferRelativeResize="0"/>
          <p:nvPr/>
        </p:nvPicPr>
        <p:blipFill>
          <a:blip r:embed="rId4">
            <a:alphaModFix/>
          </a:blip>
          <a:stretch>
            <a:fillRect/>
          </a:stretch>
        </p:blipFill>
        <p:spPr>
          <a:xfrm>
            <a:off x="4140375" y="2946200"/>
            <a:ext cx="4155524" cy="93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 </a:t>
            </a:r>
            <a:endParaRPr/>
          </a:p>
        </p:txBody>
      </p:sp>
      <p:sp>
        <p:nvSpPr>
          <p:cNvPr id="137" name="Google Shape;137;p23"/>
          <p:cNvSpPr txBox="1"/>
          <p:nvPr>
            <p:ph idx="1" type="body"/>
          </p:nvPr>
        </p:nvSpPr>
        <p:spPr>
          <a:xfrm>
            <a:off x="311700" y="1266325"/>
            <a:ext cx="3518400" cy="3302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Implemented using n_estimators of 50 and a random state at 1</a:t>
            </a:r>
            <a:endParaRPr sz="2100"/>
          </a:p>
          <a:p>
            <a:pPr indent="-361950" lvl="0" marL="457200" rtl="0" algn="l">
              <a:spcBef>
                <a:spcPts val="0"/>
              </a:spcBef>
              <a:spcAft>
                <a:spcPts val="0"/>
              </a:spcAft>
              <a:buSzPts val="2100"/>
              <a:buChar char="●"/>
            </a:pPr>
            <a:r>
              <a:rPr lang="en" sz="2100"/>
              <a:t>Accuracy of AdaBoosting: 94%</a:t>
            </a:r>
            <a:endParaRPr sz="2100"/>
          </a:p>
          <a:p>
            <a:pPr indent="0" lvl="0" marL="457200" rtl="0" algn="l">
              <a:spcBef>
                <a:spcPts val="120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3830100" y="1266325"/>
            <a:ext cx="5053225" cy="19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a:t>
            </a:r>
            <a:endParaRPr/>
          </a:p>
        </p:txBody>
      </p:sp>
      <p:sp>
        <p:nvSpPr>
          <p:cNvPr id="144" name="Google Shape;144;p24"/>
          <p:cNvSpPr txBox="1"/>
          <p:nvPr>
            <p:ph idx="1" type="body"/>
          </p:nvPr>
        </p:nvSpPr>
        <p:spPr>
          <a:xfrm>
            <a:off x="311700" y="1266325"/>
            <a:ext cx="3970500" cy="3302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Implemented using  n_estimators of 50 and a random state at 1</a:t>
            </a:r>
            <a:endParaRPr sz="2100"/>
          </a:p>
          <a:p>
            <a:pPr indent="-361950" lvl="0" marL="457200" rtl="0" algn="l">
              <a:spcBef>
                <a:spcPts val="0"/>
              </a:spcBef>
              <a:spcAft>
                <a:spcPts val="0"/>
              </a:spcAft>
              <a:buSzPts val="2100"/>
              <a:buChar char="●"/>
            </a:pPr>
            <a:r>
              <a:rPr lang="en" sz="2100"/>
              <a:t>Accuracy of XGBoosting: 95%</a:t>
            </a:r>
            <a:endParaRPr sz="2100"/>
          </a:p>
          <a:p>
            <a:pPr indent="0" lvl="0" marL="457200" rtl="0" algn="l">
              <a:spcBef>
                <a:spcPts val="120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4026700" y="1266325"/>
            <a:ext cx="4866450" cy="178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Curves</a:t>
            </a:r>
            <a:endParaRPr/>
          </a:p>
        </p:txBody>
      </p:sp>
      <p:sp>
        <p:nvSpPr>
          <p:cNvPr id="151" name="Google Shape;151;p25"/>
          <p:cNvSpPr txBox="1"/>
          <p:nvPr>
            <p:ph idx="1" type="body"/>
          </p:nvPr>
        </p:nvSpPr>
        <p:spPr>
          <a:xfrm>
            <a:off x="311700" y="1266325"/>
            <a:ext cx="3693300" cy="3302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Had to </a:t>
            </a:r>
            <a:r>
              <a:rPr lang="en" sz="1900"/>
              <a:t>modify the dataset: Malignant: 1, Benign: 0 to plot ROC curves</a:t>
            </a:r>
            <a:endParaRPr sz="1900"/>
          </a:p>
          <a:p>
            <a:pPr indent="-349250" lvl="0" marL="457200" rtl="0" algn="l">
              <a:spcBef>
                <a:spcPts val="0"/>
              </a:spcBef>
              <a:spcAft>
                <a:spcPts val="0"/>
              </a:spcAft>
              <a:buSzPts val="1900"/>
              <a:buChar char="●"/>
            </a:pPr>
            <a:r>
              <a:rPr lang="en" sz="1900"/>
              <a:t>Implemented ROC curves for seven algorithms: Decision Tree, ADABoost, XGBoost, Random Forest, ANN, KNN, and SVM</a:t>
            </a:r>
            <a:endParaRPr sz="1900"/>
          </a:p>
        </p:txBody>
      </p:sp>
      <p:pic>
        <p:nvPicPr>
          <p:cNvPr id="152" name="Google Shape;152;p25"/>
          <p:cNvPicPr preferRelativeResize="0"/>
          <p:nvPr/>
        </p:nvPicPr>
        <p:blipFill rotWithShape="1">
          <a:blip r:embed="rId3">
            <a:alphaModFix/>
          </a:blip>
          <a:srcRect b="0" l="0" r="0" t="1970"/>
          <a:stretch/>
        </p:blipFill>
        <p:spPr>
          <a:xfrm>
            <a:off x="4005000" y="1152425"/>
            <a:ext cx="5104550" cy="314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Algorithm for our </a:t>
            </a:r>
            <a:r>
              <a:rPr lang="en"/>
              <a:t>prediction</a:t>
            </a:r>
            <a:endParaRPr/>
          </a:p>
        </p:txBody>
      </p:sp>
      <p:sp>
        <p:nvSpPr>
          <p:cNvPr id="158" name="Google Shape;158;p26"/>
          <p:cNvSpPr txBox="1"/>
          <p:nvPr>
            <p:ph idx="1" type="body"/>
          </p:nvPr>
        </p:nvSpPr>
        <p:spPr>
          <a:xfrm>
            <a:off x="311700" y="1266325"/>
            <a:ext cx="3757200" cy="2983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best algorithms for our </a:t>
            </a:r>
            <a:r>
              <a:rPr lang="en" sz="2000"/>
              <a:t>prediction</a:t>
            </a:r>
            <a:r>
              <a:rPr lang="en" sz="2000"/>
              <a:t> are Artificial Neural Network (ANN) and </a:t>
            </a:r>
            <a:r>
              <a:rPr lang="en" sz="2000"/>
              <a:t>GridSearchCV </a:t>
            </a:r>
            <a:r>
              <a:rPr lang="en" sz="2000"/>
              <a:t>at 98% accuracy</a:t>
            </a:r>
            <a:endParaRPr sz="2000"/>
          </a:p>
        </p:txBody>
      </p:sp>
      <p:pic>
        <p:nvPicPr>
          <p:cNvPr id="159" name="Google Shape;159;p26"/>
          <p:cNvPicPr preferRelativeResize="0"/>
          <p:nvPr/>
        </p:nvPicPr>
        <p:blipFill>
          <a:blip r:embed="rId3">
            <a:alphaModFix/>
          </a:blip>
          <a:stretch>
            <a:fillRect/>
          </a:stretch>
        </p:blipFill>
        <p:spPr>
          <a:xfrm>
            <a:off x="4068900" y="1323950"/>
            <a:ext cx="5014575" cy="249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903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611100"/>
            <a:ext cx="7826100" cy="295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goal of our project is to predict breast cancer by applying our machine learning knowledge to use different algorithms and compare accuracy results.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79" name="Google Shape;79;p15"/>
          <p:cNvSpPr txBox="1"/>
          <p:nvPr>
            <p:ph idx="1" type="body"/>
          </p:nvPr>
        </p:nvSpPr>
        <p:spPr>
          <a:xfrm>
            <a:off x="537350" y="1118650"/>
            <a:ext cx="7678200" cy="2028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We are using a data set from kaggle </a:t>
            </a:r>
            <a:endParaRPr sz="2000"/>
          </a:p>
          <a:p>
            <a:pPr indent="-330200" lvl="1" marL="914400" rtl="0" algn="l">
              <a:spcBef>
                <a:spcPts val="0"/>
              </a:spcBef>
              <a:spcAft>
                <a:spcPts val="0"/>
              </a:spcAft>
              <a:buSzPts val="1600"/>
              <a:buChar char="○"/>
            </a:pPr>
            <a:r>
              <a:rPr lang="en" sz="1600" u="sng">
                <a:solidFill>
                  <a:schemeClr val="hlink"/>
                </a:solidFill>
                <a:hlinkClick r:id="rId3"/>
              </a:rPr>
              <a:t>https://www.kaggle.com/uciml/breast-cancer-wisconsin-data</a:t>
            </a:r>
            <a:endParaRPr sz="1600"/>
          </a:p>
          <a:p>
            <a:pPr indent="-355600" lvl="0" marL="457200" rtl="0" algn="l">
              <a:spcBef>
                <a:spcPts val="0"/>
              </a:spcBef>
              <a:spcAft>
                <a:spcPts val="0"/>
              </a:spcAft>
              <a:buSzPts val="2000"/>
              <a:buChar char="●"/>
            </a:pPr>
            <a:r>
              <a:rPr lang="en" sz="2000"/>
              <a:t>Used all features provided</a:t>
            </a:r>
            <a:endParaRPr sz="2000"/>
          </a:p>
          <a:p>
            <a:pPr indent="-355600" lvl="0" marL="457200" rtl="0" algn="l">
              <a:spcBef>
                <a:spcPts val="0"/>
              </a:spcBef>
              <a:spcAft>
                <a:spcPts val="0"/>
              </a:spcAft>
              <a:buSzPts val="2000"/>
              <a:buChar char="●"/>
            </a:pPr>
            <a:r>
              <a:rPr lang="en" sz="2000"/>
              <a:t>Assigned the diagnosis as our label</a:t>
            </a:r>
            <a:endParaRPr sz="2000"/>
          </a:p>
          <a:p>
            <a:pPr indent="-355600" lvl="1" marL="914400" rtl="0" algn="l">
              <a:spcBef>
                <a:spcPts val="0"/>
              </a:spcBef>
              <a:spcAft>
                <a:spcPts val="0"/>
              </a:spcAft>
              <a:buSzPts val="2000"/>
              <a:buChar char="○"/>
            </a:pPr>
            <a:r>
              <a:rPr lang="en" sz="2000"/>
              <a:t>1 = </a:t>
            </a:r>
            <a:r>
              <a:rPr lang="en" sz="2000"/>
              <a:t>malignant,</a:t>
            </a:r>
            <a:r>
              <a:rPr lang="en" sz="2000"/>
              <a:t> 0 = benign</a:t>
            </a:r>
            <a:endParaRPr sz="2000"/>
          </a:p>
        </p:txBody>
      </p:sp>
      <p:pic>
        <p:nvPicPr>
          <p:cNvPr id="80" name="Google Shape;80;p15"/>
          <p:cNvPicPr preferRelativeResize="0"/>
          <p:nvPr/>
        </p:nvPicPr>
        <p:blipFill>
          <a:blip r:embed="rId4">
            <a:alphaModFix/>
          </a:blip>
          <a:stretch>
            <a:fillRect/>
          </a:stretch>
        </p:blipFill>
        <p:spPr>
          <a:xfrm>
            <a:off x="537350" y="3146950"/>
            <a:ext cx="8069300" cy="167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sp>
        <p:nvSpPr>
          <p:cNvPr id="86" name="Google Shape;86;p16"/>
          <p:cNvSpPr txBox="1"/>
          <p:nvPr>
            <p:ph idx="1" type="body"/>
          </p:nvPr>
        </p:nvSpPr>
        <p:spPr>
          <a:xfrm>
            <a:off x="311700" y="1281125"/>
            <a:ext cx="31209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Heatmap of all </a:t>
            </a:r>
            <a:r>
              <a:rPr lang="en" sz="2000"/>
              <a:t>features</a:t>
            </a:r>
            <a:r>
              <a:rPr lang="en" sz="2000"/>
              <a:t> in dataset </a:t>
            </a:r>
            <a:endParaRPr sz="2000"/>
          </a:p>
        </p:txBody>
      </p:sp>
      <p:pic>
        <p:nvPicPr>
          <p:cNvPr id="87" name="Google Shape;87;p16"/>
          <p:cNvPicPr preferRelativeResize="0"/>
          <p:nvPr/>
        </p:nvPicPr>
        <p:blipFill>
          <a:blip r:embed="rId3">
            <a:alphaModFix/>
          </a:blip>
          <a:stretch>
            <a:fillRect/>
          </a:stretch>
        </p:blipFill>
        <p:spPr>
          <a:xfrm>
            <a:off x="4126950" y="520625"/>
            <a:ext cx="4705350" cy="366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93" name="Google Shape;93;p17"/>
          <p:cNvSpPr txBox="1"/>
          <p:nvPr>
            <p:ph idx="1" type="body"/>
          </p:nvPr>
        </p:nvSpPr>
        <p:spPr>
          <a:xfrm>
            <a:off x="311700" y="1266325"/>
            <a:ext cx="3830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Random Forest to find the accuracy which is: </a:t>
            </a:r>
            <a:r>
              <a:rPr b="1" lang="en"/>
              <a:t>94% </a:t>
            </a:r>
            <a:r>
              <a:rPr lang="en"/>
              <a:t>with n_estimators=29</a:t>
            </a:r>
            <a:endParaRPr/>
          </a:p>
          <a:p>
            <a:pPr indent="-342900" lvl="0" marL="457200" rtl="0" algn="l">
              <a:spcBef>
                <a:spcPts val="0"/>
              </a:spcBef>
              <a:spcAft>
                <a:spcPts val="0"/>
              </a:spcAft>
              <a:buSzPts val="1800"/>
              <a:buChar char="●"/>
            </a:pPr>
            <a:r>
              <a:rPr lang="en"/>
              <a:t>Used 1 as random state and 0.3 as testing size</a:t>
            </a:r>
            <a:endParaRPr/>
          </a:p>
        </p:txBody>
      </p:sp>
      <p:pic>
        <p:nvPicPr>
          <p:cNvPr id="94" name="Google Shape;94;p17"/>
          <p:cNvPicPr preferRelativeResize="0"/>
          <p:nvPr/>
        </p:nvPicPr>
        <p:blipFill>
          <a:blip r:embed="rId3">
            <a:alphaModFix/>
          </a:blip>
          <a:stretch>
            <a:fillRect/>
          </a:stretch>
        </p:blipFill>
        <p:spPr>
          <a:xfrm>
            <a:off x="4221700" y="1374288"/>
            <a:ext cx="4745598" cy="190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00" name="Google Shape;100;p18"/>
          <p:cNvSpPr txBox="1"/>
          <p:nvPr>
            <p:ph idx="1" type="body"/>
          </p:nvPr>
        </p:nvSpPr>
        <p:spPr>
          <a:xfrm>
            <a:off x="311700" y="1266325"/>
            <a:ext cx="36582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for Decision Tree is 90% </a:t>
            </a:r>
            <a:endParaRPr/>
          </a:p>
          <a:p>
            <a:pPr indent="-342900" lvl="0" marL="457200" rtl="0" algn="l">
              <a:spcBef>
                <a:spcPts val="0"/>
              </a:spcBef>
              <a:spcAft>
                <a:spcPts val="0"/>
              </a:spcAft>
              <a:buSzPts val="1800"/>
              <a:buChar char="●"/>
            </a:pPr>
            <a:r>
              <a:rPr lang="en"/>
              <a:t>Used 1 for the random_state</a:t>
            </a:r>
            <a:endParaRPr/>
          </a:p>
          <a:p>
            <a:pPr indent="-342900" lvl="0" marL="457200" rtl="0" algn="l">
              <a:spcBef>
                <a:spcPts val="0"/>
              </a:spcBef>
              <a:spcAft>
                <a:spcPts val="0"/>
              </a:spcAft>
              <a:buSzPts val="1800"/>
              <a:buChar char="●"/>
            </a:pPr>
            <a:r>
              <a:rPr lang="en"/>
              <a:t>Used 10-Fold Cross Validation </a:t>
            </a:r>
            <a:endParaRPr/>
          </a:p>
        </p:txBody>
      </p:sp>
      <p:pic>
        <p:nvPicPr>
          <p:cNvPr id="101" name="Google Shape;101;p18"/>
          <p:cNvPicPr preferRelativeResize="0"/>
          <p:nvPr/>
        </p:nvPicPr>
        <p:blipFill>
          <a:blip r:embed="rId3">
            <a:alphaModFix/>
          </a:blip>
          <a:stretch>
            <a:fillRect/>
          </a:stretch>
        </p:blipFill>
        <p:spPr>
          <a:xfrm>
            <a:off x="3905350" y="941325"/>
            <a:ext cx="4994249" cy="299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and PCA</a:t>
            </a:r>
            <a:endParaRPr/>
          </a:p>
        </p:txBody>
      </p:sp>
      <p:sp>
        <p:nvSpPr>
          <p:cNvPr id="107" name="Google Shape;107;p19"/>
          <p:cNvSpPr txBox="1"/>
          <p:nvPr>
            <p:ph idx="1" type="body"/>
          </p:nvPr>
        </p:nvSpPr>
        <p:spPr>
          <a:xfrm>
            <a:off x="311700" y="1266325"/>
            <a:ext cx="47751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Used SVM to find the accuracy which is 95%</a:t>
            </a:r>
            <a:endParaRPr/>
          </a:p>
          <a:p>
            <a:pPr indent="-317500" lvl="1" marL="914400" rtl="0" algn="l">
              <a:spcBef>
                <a:spcPts val="0"/>
              </a:spcBef>
              <a:spcAft>
                <a:spcPts val="0"/>
              </a:spcAft>
              <a:buSzPts val="1400"/>
              <a:buChar char="○"/>
            </a:pPr>
            <a:r>
              <a:rPr lang="en"/>
              <a:t>Set gamma to 0.0005</a:t>
            </a:r>
            <a:endParaRPr/>
          </a:p>
          <a:p>
            <a:pPr indent="-342900" lvl="0" marL="457200" rtl="0" algn="l">
              <a:spcBef>
                <a:spcPts val="0"/>
              </a:spcBef>
              <a:spcAft>
                <a:spcPts val="0"/>
              </a:spcAft>
              <a:buSzPts val="1800"/>
              <a:buChar char="●"/>
            </a:pPr>
            <a:r>
              <a:rPr lang="en"/>
              <a:t>Used PCA to reduce the dimensionality to 10</a:t>
            </a:r>
            <a:endParaRPr/>
          </a:p>
          <a:p>
            <a:pPr indent="-317500" lvl="1" marL="914400" rtl="0" algn="l">
              <a:spcBef>
                <a:spcPts val="0"/>
              </a:spcBef>
              <a:spcAft>
                <a:spcPts val="0"/>
              </a:spcAft>
              <a:buSzPts val="1400"/>
              <a:buChar char="○"/>
            </a:pPr>
            <a:r>
              <a:rPr lang="en" sz="1400"/>
              <a:t>Accuracy remains the same</a:t>
            </a:r>
            <a:endParaRPr sz="1400"/>
          </a:p>
          <a:p>
            <a:pPr indent="-317500" lvl="1" marL="914400" rtl="0" algn="l">
              <a:spcBef>
                <a:spcPts val="0"/>
              </a:spcBef>
              <a:spcAft>
                <a:spcPts val="0"/>
              </a:spcAft>
              <a:buSzPts val="1400"/>
              <a:buChar char="○"/>
            </a:pPr>
            <a:r>
              <a:rPr lang="en"/>
              <a:t>K is 10</a:t>
            </a:r>
            <a:r>
              <a:rPr lang="en" sz="1400"/>
              <a:t>  </a:t>
            </a:r>
            <a:endParaRPr/>
          </a:p>
          <a:p>
            <a:pPr indent="-342900" lvl="0" marL="457200" rtl="0" algn="l">
              <a:spcBef>
                <a:spcPts val="0"/>
              </a:spcBef>
              <a:spcAft>
                <a:spcPts val="0"/>
              </a:spcAft>
              <a:buSzPts val="1800"/>
              <a:buChar char="●"/>
            </a:pPr>
            <a:r>
              <a:rPr lang="en"/>
              <a:t>30% of the data was used during the testing stage and 70% was used during the training stage </a:t>
            </a:r>
            <a:endParaRPr/>
          </a:p>
          <a:p>
            <a:pPr indent="-342900" lvl="0" marL="457200" rtl="0" algn="l">
              <a:spcBef>
                <a:spcPts val="0"/>
              </a:spcBef>
              <a:spcAft>
                <a:spcPts val="0"/>
              </a:spcAft>
              <a:buSzPts val="1800"/>
              <a:buChar char="●"/>
            </a:pPr>
            <a:r>
              <a:rPr lang="en"/>
              <a:t>Initiated</a:t>
            </a:r>
            <a:r>
              <a:rPr lang="en"/>
              <a:t> random_state to 1                                                                      </a:t>
            </a:r>
            <a:endParaRPr/>
          </a:p>
          <a:p>
            <a:pPr indent="0" lvl="0" marL="45720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5086800" y="1024350"/>
            <a:ext cx="3884650" cy="354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a:t>
            </a:r>
            <a:endParaRPr/>
          </a:p>
        </p:txBody>
      </p:sp>
      <p:sp>
        <p:nvSpPr>
          <p:cNvPr id="114" name="Google Shape;114;p20"/>
          <p:cNvSpPr txBox="1"/>
          <p:nvPr>
            <p:ph idx="1" type="body"/>
          </p:nvPr>
        </p:nvSpPr>
        <p:spPr>
          <a:xfrm>
            <a:off x="311700" y="1266325"/>
            <a:ext cx="4047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Test_size was set for 30% of the data and Random_state was set to 1. </a:t>
            </a:r>
            <a:endParaRPr/>
          </a:p>
          <a:p>
            <a:pPr indent="-342900" lvl="0" marL="457200" rtl="0" algn="l">
              <a:spcBef>
                <a:spcPts val="0"/>
              </a:spcBef>
              <a:spcAft>
                <a:spcPts val="0"/>
              </a:spcAft>
              <a:buSzPts val="1800"/>
              <a:buChar char="●"/>
            </a:pPr>
            <a:r>
              <a:rPr lang="en"/>
              <a:t>We chose to predict </a:t>
            </a:r>
            <a:r>
              <a:rPr lang="en"/>
              <a:t>accuracy scores from </a:t>
            </a:r>
            <a:r>
              <a:rPr lang="en"/>
              <a:t>the range for k values </a:t>
            </a:r>
            <a:endParaRPr/>
          </a:p>
          <a:p>
            <a:pPr indent="-342900" lvl="0" marL="457200" rtl="0" algn="l">
              <a:spcBef>
                <a:spcPts val="0"/>
              </a:spcBef>
              <a:spcAft>
                <a:spcPts val="0"/>
              </a:spcAft>
              <a:buSzPts val="1800"/>
              <a:buChar char="●"/>
            </a:pPr>
            <a:r>
              <a:rPr lang="en"/>
              <a:t>The top score being 93% and the lowest score being 89% </a:t>
            </a:r>
            <a:endParaRPr/>
          </a:p>
          <a:p>
            <a:pPr indent="0" lvl="0" marL="0" rtl="0" algn="l">
              <a:spcBef>
                <a:spcPts val="1200"/>
              </a:spcBef>
              <a:spcAft>
                <a:spcPts val="1200"/>
              </a:spcAft>
              <a:buNone/>
            </a:pPr>
            <a:r>
              <a:t/>
            </a:r>
            <a:endParaRPr sz="1400"/>
          </a:p>
        </p:txBody>
      </p:sp>
      <p:pic>
        <p:nvPicPr>
          <p:cNvPr id="115" name="Google Shape;115;p20"/>
          <p:cNvPicPr preferRelativeResize="0"/>
          <p:nvPr/>
        </p:nvPicPr>
        <p:blipFill>
          <a:blip r:embed="rId3">
            <a:alphaModFix/>
          </a:blip>
          <a:stretch>
            <a:fillRect/>
          </a:stretch>
        </p:blipFill>
        <p:spPr>
          <a:xfrm>
            <a:off x="5136425" y="134225"/>
            <a:ext cx="3327925" cy="471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a:t>
            </a:r>
            <a:endParaRPr/>
          </a:p>
        </p:txBody>
      </p:sp>
      <p:sp>
        <p:nvSpPr>
          <p:cNvPr id="121" name="Google Shape;121;p21"/>
          <p:cNvSpPr txBox="1"/>
          <p:nvPr>
            <p:ph idx="1" type="body"/>
          </p:nvPr>
        </p:nvSpPr>
        <p:spPr>
          <a:xfrm>
            <a:off x="311700" y="1266325"/>
            <a:ext cx="39387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ANN with 15 neurons in one hidden layer, and random_state 1</a:t>
            </a:r>
            <a:endParaRPr/>
          </a:p>
          <a:p>
            <a:pPr indent="-317500" lvl="1" marL="914400" rtl="0" algn="l">
              <a:spcBef>
                <a:spcPts val="0"/>
              </a:spcBef>
              <a:spcAft>
                <a:spcPts val="0"/>
              </a:spcAft>
              <a:buSzPts val="1400"/>
              <a:buChar char="○"/>
            </a:pPr>
            <a:r>
              <a:rPr lang="en"/>
              <a:t>Tried with different number of neurons and accuracy score was highest at 15 and 60 neurons</a:t>
            </a:r>
            <a:endParaRPr/>
          </a:p>
          <a:p>
            <a:pPr indent="-342900" lvl="0" marL="457200" rtl="0" algn="l">
              <a:spcBef>
                <a:spcPts val="0"/>
              </a:spcBef>
              <a:spcAft>
                <a:spcPts val="0"/>
              </a:spcAft>
              <a:buSzPts val="1800"/>
              <a:buChar char="●"/>
            </a:pPr>
            <a:r>
              <a:rPr lang="en"/>
              <a:t>Used 10-fold Cross Validation with normalized features to evaluate the model</a:t>
            </a:r>
            <a:endParaRPr/>
          </a:p>
          <a:p>
            <a:pPr indent="-342900" lvl="0" marL="457200" rtl="0" algn="l">
              <a:spcBef>
                <a:spcPts val="0"/>
              </a:spcBef>
              <a:spcAft>
                <a:spcPts val="0"/>
              </a:spcAft>
              <a:buSzPts val="1800"/>
              <a:buChar char="●"/>
            </a:pPr>
            <a:r>
              <a:rPr lang="en"/>
              <a:t>Accuracy for ANN before CV is 92% and after CV is 98%.</a:t>
            </a:r>
            <a:endParaRPr/>
          </a:p>
        </p:txBody>
      </p:sp>
      <p:pic>
        <p:nvPicPr>
          <p:cNvPr id="122" name="Google Shape;122;p21"/>
          <p:cNvPicPr preferRelativeResize="0"/>
          <p:nvPr/>
        </p:nvPicPr>
        <p:blipFill>
          <a:blip r:embed="rId3">
            <a:alphaModFix/>
          </a:blip>
          <a:stretch>
            <a:fillRect/>
          </a:stretch>
        </p:blipFill>
        <p:spPr>
          <a:xfrm>
            <a:off x="4572000" y="993550"/>
            <a:ext cx="4295549" cy="2538550"/>
          </a:xfrm>
          <a:prstGeom prst="rect">
            <a:avLst/>
          </a:prstGeom>
          <a:noFill/>
          <a:ln>
            <a:noFill/>
          </a:ln>
        </p:spPr>
      </p:pic>
      <p:pic>
        <p:nvPicPr>
          <p:cNvPr id="123" name="Google Shape;123;p21"/>
          <p:cNvPicPr preferRelativeResize="0"/>
          <p:nvPr/>
        </p:nvPicPr>
        <p:blipFill>
          <a:blip r:embed="rId4">
            <a:alphaModFix/>
          </a:blip>
          <a:stretch>
            <a:fillRect/>
          </a:stretch>
        </p:blipFill>
        <p:spPr>
          <a:xfrm>
            <a:off x="4572000" y="3532088"/>
            <a:ext cx="4295551" cy="13344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