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4"/>
  </p:sldMasterIdLst>
  <p:sldIdLst>
    <p:sldId id="257" r:id="rId5"/>
    <p:sldId id="284" r:id="rId6"/>
    <p:sldId id="259" r:id="rId7"/>
    <p:sldId id="260" r:id="rId8"/>
    <p:sldId id="261" r:id="rId9"/>
    <p:sldId id="285" r:id="rId10"/>
    <p:sldId id="262" r:id="rId11"/>
    <p:sldId id="264" r:id="rId12"/>
    <p:sldId id="265" r:id="rId13"/>
    <p:sldId id="266" r:id="rId14"/>
    <p:sldId id="267" r:id="rId15"/>
    <p:sldId id="272" r:id="rId16"/>
    <p:sldId id="271" r:id="rId17"/>
    <p:sldId id="273" r:id="rId18"/>
    <p:sldId id="274" r:id="rId19"/>
    <p:sldId id="275" r:id="rId20"/>
    <p:sldId id="277" r:id="rId21"/>
    <p:sldId id="279" r:id="rId22"/>
    <p:sldId id="281" r:id="rId23"/>
    <p:sldId id="282" r:id="rId24"/>
    <p:sldId id="283" r:id="rId25"/>
    <p:sldId id="28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10" autoAdjust="0"/>
    <p:restoredTop sz="94660"/>
  </p:normalViewPr>
  <p:slideViewPr>
    <p:cSldViewPr snapToGrid="0">
      <p:cViewPr varScale="1">
        <p:scale>
          <a:sx n="82" d="100"/>
          <a:sy n="82"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[Book1]Sheet3!PivotTable2</c:name>
    <c:fmtId val="5"/>
  </c:pivotSource>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IN" dirty="0"/>
              <a:t>Transaction</a:t>
            </a:r>
            <a:r>
              <a:rPr lang="en-IN" baseline="0" dirty="0"/>
              <a:t> Type VS Orders</a:t>
            </a:r>
            <a:endParaRPr lang="en-IN" dirty="0"/>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Sheet3!$A$2:$A$6</c:f>
              <c:strCache>
                <c:ptCount val="4"/>
                <c:pt idx="0">
                  <c:v>CASH</c:v>
                </c:pt>
                <c:pt idx="1">
                  <c:v>DEBIT</c:v>
                </c:pt>
                <c:pt idx="2">
                  <c:v>PAYMENT</c:v>
                </c:pt>
                <c:pt idx="3">
                  <c:v>TRANSFER</c:v>
                </c:pt>
              </c:strCache>
            </c:strRef>
          </c:cat>
          <c:val>
            <c:numRef>
              <c:f>Sheet3!$B$2:$B$6</c:f>
              <c:numCache>
                <c:formatCode>General</c:formatCode>
                <c:ptCount val="4"/>
                <c:pt idx="0">
                  <c:v>259</c:v>
                </c:pt>
                <c:pt idx="1">
                  <c:v>799</c:v>
                </c:pt>
                <c:pt idx="2">
                  <c:v>488</c:v>
                </c:pt>
                <c:pt idx="3">
                  <c:v>532</c:v>
                </c:pt>
              </c:numCache>
            </c:numRef>
          </c:val>
          <c:extLst>
            <c:ext xmlns:c16="http://schemas.microsoft.com/office/drawing/2014/chart" uri="{C3380CC4-5D6E-409C-BE32-E72D297353CC}">
              <c16:uniqueId val="{00000000-108B-4D20-8D0B-2400542D0E93}"/>
            </c:ext>
          </c:extLst>
        </c:ser>
        <c:dLbls>
          <c:dLblPos val="outEnd"/>
          <c:showLegendKey val="0"/>
          <c:showVal val="1"/>
          <c:showCatName val="0"/>
          <c:showSerName val="0"/>
          <c:showPercent val="0"/>
          <c:showBubbleSize val="0"/>
        </c:dLbls>
        <c:gapWidth val="100"/>
        <c:overlap val="-24"/>
        <c:axId val="413946912"/>
        <c:axId val="413946192"/>
      </c:barChart>
      <c:catAx>
        <c:axId val="413946912"/>
        <c:scaling>
          <c:orientation val="minMax"/>
        </c:scaling>
        <c:delete val="0"/>
        <c:axPos val="b"/>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413946192"/>
        <c:crosses val="autoZero"/>
        <c:auto val="1"/>
        <c:lblAlgn val="ctr"/>
        <c:lblOffset val="100"/>
        <c:noMultiLvlLbl val="0"/>
      </c:catAx>
      <c:valAx>
        <c:axId val="413946192"/>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4139469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spPr>
            <a:gradFill rotWithShape="1">
              <a:gsLst>
                <a:gs pos="0">
                  <a:schemeClr val="accent1">
                    <a:tint val="94000"/>
                    <a:satMod val="100000"/>
                    <a:lumMod val="108000"/>
                  </a:schemeClr>
                </a:gs>
                <a:gs pos="50000">
                  <a:schemeClr val="accent1">
                    <a:tint val="98000"/>
                    <a:shade val="100000"/>
                    <a:satMod val="100000"/>
                    <a:lumMod val="100000"/>
                  </a:schemeClr>
                </a:gs>
                <a:gs pos="100000">
                  <a:schemeClr val="accent1">
                    <a:shade val="72000"/>
                    <a:satMod val="120000"/>
                    <a:lumMod val="100000"/>
                  </a:schemeClr>
                </a:gs>
              </a:gsLst>
              <a:lin ang="5400000" scaled="0"/>
            </a:gradFill>
            <a:ln>
              <a:noFill/>
            </a:ln>
            <a:effectLst>
              <a:outerShdw blurRad="50800" dist="25400" dir="5400000" rotWithShape="0">
                <a:srgbClr val="000000">
                  <a:alpha val="28000"/>
                </a:srgbClr>
              </a:outerShdw>
            </a:effectLst>
          </c:spPr>
          <c:invertIfNegative val="0"/>
          <c:cat>
            <c:multiLvlStrRef>
              <c:f>Sheet1!$J$2:$M$4</c:f>
              <c:multiLvlStrCache>
                <c:ptCount val="3"/>
                <c:lvl>
                  <c:pt idx="0">
                    <c:v>PR</c:v>
                  </c:pt>
                  <c:pt idx="1">
                    <c:v>CA</c:v>
                  </c:pt>
                  <c:pt idx="2">
                    <c:v>PR</c:v>
                  </c:pt>
                </c:lvl>
                <c:lvl>
                  <c:pt idx="0">
                    <c:v>Caguas</c:v>
                  </c:pt>
                  <c:pt idx="1">
                    <c:v>Santa Clara</c:v>
                  </c:pt>
                  <c:pt idx="2">
                    <c:v>Caguas</c:v>
                  </c:pt>
                </c:lvl>
                <c:lvl>
                  <c:pt idx="0">
                    <c:v>Mary</c:v>
                  </c:pt>
                  <c:pt idx="1">
                    <c:v>Mary</c:v>
                  </c:pt>
                  <c:pt idx="2">
                    <c:v>Carl</c:v>
                  </c:pt>
                </c:lvl>
                <c:lvl>
                  <c:pt idx="0">
                    <c:v>5612</c:v>
                  </c:pt>
                  <c:pt idx="1">
                    <c:v>3465</c:v>
                  </c:pt>
                  <c:pt idx="2">
                    <c:v>7217</c:v>
                  </c:pt>
                </c:lvl>
              </c:multiLvlStrCache>
            </c:multiLvlStrRef>
          </c:cat>
          <c:val>
            <c:numRef>
              <c:f>Sheet1!$N$2:$N$4</c:f>
              <c:numCache>
                <c:formatCode>General</c:formatCode>
                <c:ptCount val="3"/>
                <c:pt idx="0">
                  <c:v>3</c:v>
                </c:pt>
                <c:pt idx="1">
                  <c:v>2</c:v>
                </c:pt>
                <c:pt idx="2">
                  <c:v>2</c:v>
                </c:pt>
              </c:numCache>
            </c:numRef>
          </c:val>
          <c:extLst>
            <c:ext xmlns:c16="http://schemas.microsoft.com/office/drawing/2014/chart" uri="{C3380CC4-5D6E-409C-BE32-E72D297353CC}">
              <c16:uniqueId val="{00000000-4984-4FD3-8173-0E3740074F3D}"/>
            </c:ext>
          </c:extLst>
        </c:ser>
        <c:ser>
          <c:idx val="1"/>
          <c:order val="1"/>
          <c:spPr>
            <a:gradFill rotWithShape="1">
              <a:gsLst>
                <a:gs pos="0">
                  <a:schemeClr val="accent2">
                    <a:tint val="94000"/>
                    <a:satMod val="100000"/>
                    <a:lumMod val="108000"/>
                  </a:schemeClr>
                </a:gs>
                <a:gs pos="50000">
                  <a:schemeClr val="accent2">
                    <a:tint val="98000"/>
                    <a:shade val="100000"/>
                    <a:satMod val="100000"/>
                    <a:lumMod val="100000"/>
                  </a:schemeClr>
                </a:gs>
                <a:gs pos="100000">
                  <a:schemeClr val="accent2">
                    <a:shade val="72000"/>
                    <a:satMod val="120000"/>
                    <a:lumMod val="100000"/>
                  </a:schemeClr>
                </a:gs>
              </a:gsLst>
              <a:lin ang="5400000" scaled="0"/>
            </a:gradFill>
            <a:ln>
              <a:noFill/>
            </a:ln>
            <a:effectLst>
              <a:outerShdw blurRad="50800" dist="25400" dir="5400000" rotWithShape="0">
                <a:srgbClr val="000000">
                  <a:alpha val="28000"/>
                </a:srgbClr>
              </a:outerShdw>
            </a:effectLst>
          </c:spPr>
          <c:invertIfNegative val="0"/>
          <c:cat>
            <c:multiLvlStrRef>
              <c:f>Sheet1!$J$2:$M$4</c:f>
              <c:multiLvlStrCache>
                <c:ptCount val="3"/>
                <c:lvl>
                  <c:pt idx="0">
                    <c:v>PR</c:v>
                  </c:pt>
                  <c:pt idx="1">
                    <c:v>CA</c:v>
                  </c:pt>
                  <c:pt idx="2">
                    <c:v>PR</c:v>
                  </c:pt>
                </c:lvl>
                <c:lvl>
                  <c:pt idx="0">
                    <c:v>Caguas</c:v>
                  </c:pt>
                  <c:pt idx="1">
                    <c:v>Santa Clara</c:v>
                  </c:pt>
                  <c:pt idx="2">
                    <c:v>Caguas</c:v>
                  </c:pt>
                </c:lvl>
                <c:lvl>
                  <c:pt idx="0">
                    <c:v>Mary</c:v>
                  </c:pt>
                  <c:pt idx="1">
                    <c:v>Mary</c:v>
                  </c:pt>
                  <c:pt idx="2">
                    <c:v>Carl</c:v>
                  </c:pt>
                </c:lvl>
                <c:lvl>
                  <c:pt idx="0">
                    <c:v>5612</c:v>
                  </c:pt>
                  <c:pt idx="1">
                    <c:v>3465</c:v>
                  </c:pt>
                  <c:pt idx="2">
                    <c:v>7217</c:v>
                  </c:pt>
                </c:lvl>
              </c:multiLvlStrCache>
            </c:multiLvlStrRef>
          </c:cat>
          <c:val>
            <c:numRef>
              <c:f>Sheet1!$O$2:$O$4</c:f>
              <c:numCache>
                <c:formatCode>General</c:formatCode>
                <c:ptCount val="3"/>
                <c:pt idx="0">
                  <c:v>2188.8200000000002</c:v>
                </c:pt>
                <c:pt idx="1">
                  <c:v>2929.74</c:v>
                </c:pt>
                <c:pt idx="2">
                  <c:v>1239.83</c:v>
                </c:pt>
              </c:numCache>
            </c:numRef>
          </c:val>
          <c:extLst>
            <c:ext xmlns:c16="http://schemas.microsoft.com/office/drawing/2014/chart" uri="{C3380CC4-5D6E-409C-BE32-E72D297353CC}">
              <c16:uniqueId val="{00000001-4984-4FD3-8173-0E3740074F3D}"/>
            </c:ext>
          </c:extLst>
        </c:ser>
        <c:dLbls>
          <c:showLegendKey val="0"/>
          <c:showVal val="0"/>
          <c:showCatName val="0"/>
          <c:showSerName val="0"/>
          <c:showPercent val="0"/>
          <c:showBubbleSize val="0"/>
        </c:dLbls>
        <c:gapWidth val="150"/>
        <c:overlap val="100"/>
        <c:axId val="1590342416"/>
        <c:axId val="1590323216"/>
      </c:barChart>
      <c:catAx>
        <c:axId val="1590342416"/>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590323216"/>
        <c:crosses val="autoZero"/>
        <c:auto val="1"/>
        <c:lblAlgn val="ctr"/>
        <c:lblOffset val="100"/>
        <c:noMultiLvlLbl val="0"/>
      </c:catAx>
      <c:valAx>
        <c:axId val="159032321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5903424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Sheet1!$T$1</c:f>
              <c:strCache>
                <c:ptCount val="1"/>
                <c:pt idx="0">
                  <c:v>orders</c:v>
                </c:pt>
              </c:strCache>
            </c:strRef>
          </c:tx>
          <c:spPr>
            <a:solidFill>
              <a:schemeClr val="accent3"/>
            </a:solidFill>
            <a:ln>
              <a:noFill/>
            </a:ln>
            <a:effectLst/>
          </c:spPr>
          <c:invertIfNegative val="0"/>
          <c:cat>
            <c:multiLvlStrRef>
              <c:f>Sheet1!$R$2:$S$6</c:f>
              <c:multiLvlStrCache>
                <c:ptCount val="5"/>
                <c:lvl>
                  <c:pt idx="0">
                    <c:v>Fan Shop</c:v>
                  </c:pt>
                  <c:pt idx="1">
                    <c:v>Apparel</c:v>
                  </c:pt>
                  <c:pt idx="2">
                    <c:v>Golf</c:v>
                  </c:pt>
                  <c:pt idx="3">
                    <c:v>Apparel</c:v>
                  </c:pt>
                  <c:pt idx="4">
                    <c:v>Fan Shop</c:v>
                  </c:pt>
                </c:lvl>
                <c:lvl>
                  <c:pt idx="0">
                    <c:v>Standard Class</c:v>
                  </c:pt>
                  <c:pt idx="1">
                    <c:v>Standard Class</c:v>
                  </c:pt>
                  <c:pt idx="2">
                    <c:v>Standard Class</c:v>
                  </c:pt>
                  <c:pt idx="3">
                    <c:v>Second Class</c:v>
                  </c:pt>
                  <c:pt idx="4">
                    <c:v>Second Class</c:v>
                  </c:pt>
                </c:lvl>
              </c:multiLvlStrCache>
            </c:multiLvlStrRef>
          </c:cat>
          <c:val>
            <c:numRef>
              <c:f>Sheet1!$T$2:$T$6</c:f>
              <c:numCache>
                <c:formatCode>General</c:formatCode>
                <c:ptCount val="5"/>
                <c:pt idx="0">
                  <c:v>565</c:v>
                </c:pt>
                <c:pt idx="1">
                  <c:v>528</c:v>
                </c:pt>
                <c:pt idx="2">
                  <c:v>345</c:v>
                </c:pt>
                <c:pt idx="3">
                  <c:v>221</c:v>
                </c:pt>
                <c:pt idx="4">
                  <c:v>221</c:v>
                </c:pt>
              </c:numCache>
            </c:numRef>
          </c:val>
          <c:extLst>
            <c:ext xmlns:c16="http://schemas.microsoft.com/office/drawing/2014/chart" uri="{C3380CC4-5D6E-409C-BE32-E72D297353CC}">
              <c16:uniqueId val="{00000000-1C17-45BF-B402-0B19FD4FD365}"/>
            </c:ext>
          </c:extLst>
        </c:ser>
        <c:dLbls>
          <c:showLegendKey val="0"/>
          <c:showVal val="0"/>
          <c:showCatName val="0"/>
          <c:showSerName val="0"/>
          <c:showPercent val="0"/>
          <c:showBubbleSize val="0"/>
        </c:dLbls>
        <c:gapWidth val="219"/>
        <c:overlap val="-27"/>
        <c:axId val="1590322736"/>
        <c:axId val="1590323696"/>
      </c:barChart>
      <c:catAx>
        <c:axId val="1590322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0323696"/>
        <c:crosses val="autoZero"/>
        <c:auto val="1"/>
        <c:lblAlgn val="ctr"/>
        <c:lblOffset val="100"/>
        <c:noMultiLvlLbl val="0"/>
      </c:catAx>
      <c:valAx>
        <c:axId val="1590323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0322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3925274785173706E-2"/>
          <c:y val="0.10082434722149045"/>
          <c:w val="0.94607472521482627"/>
          <c:h val="0.82276633220390394"/>
        </c:manualLayout>
      </c:layout>
      <c:barChart>
        <c:barDir val="col"/>
        <c:grouping val="clustered"/>
        <c:varyColors val="0"/>
        <c:ser>
          <c:idx val="0"/>
          <c:order val="0"/>
          <c:tx>
            <c:strRef>
              <c:f>Sheet1!$S$11</c:f>
              <c:strCache>
                <c:ptCount val="1"/>
                <c:pt idx="0">
                  <c:v>cancellation_percentage</c:v>
                </c:pt>
              </c:strCache>
            </c:strRef>
          </c:tx>
          <c:spPr>
            <a:solidFill>
              <a:schemeClr val="accent1"/>
            </a:solidFill>
            <a:ln>
              <a:noFill/>
            </a:ln>
            <a:effectLst/>
          </c:spPr>
          <c:invertIfNegative val="0"/>
          <c:cat>
            <c:strRef>
              <c:f>Sheet1!$R$12:$R$17</c:f>
              <c:strCache>
                <c:ptCount val="6"/>
                <c:pt idx="0">
                  <c:v>Manipur</c:v>
                </c:pt>
                <c:pt idx="1">
                  <c:v>Punjab</c:v>
                </c:pt>
                <c:pt idx="2">
                  <c:v>Haryana</c:v>
                </c:pt>
                <c:pt idx="3">
                  <c:v>Jharkhand</c:v>
                </c:pt>
                <c:pt idx="4">
                  <c:v>Puducherry</c:v>
                </c:pt>
                <c:pt idx="5">
                  <c:v>Uttar Pradesh</c:v>
                </c:pt>
              </c:strCache>
            </c:strRef>
          </c:cat>
          <c:val>
            <c:numRef>
              <c:f>Sheet1!$S$12:$S$17</c:f>
              <c:numCache>
                <c:formatCode>General</c:formatCode>
                <c:ptCount val="6"/>
                <c:pt idx="0">
                  <c:v>11.11111</c:v>
                </c:pt>
                <c:pt idx="1">
                  <c:v>9.0909099999999992</c:v>
                </c:pt>
                <c:pt idx="2">
                  <c:v>9.0909099999999992</c:v>
                </c:pt>
                <c:pt idx="3">
                  <c:v>8.8235299999999999</c:v>
                </c:pt>
                <c:pt idx="4">
                  <c:v>8.3333300000000001</c:v>
                </c:pt>
                <c:pt idx="5">
                  <c:v>6.25</c:v>
                </c:pt>
              </c:numCache>
            </c:numRef>
          </c:val>
          <c:extLst>
            <c:ext xmlns:c16="http://schemas.microsoft.com/office/drawing/2014/chart" uri="{C3380CC4-5D6E-409C-BE32-E72D297353CC}">
              <c16:uniqueId val="{00000000-1A96-470F-9733-06321544785F}"/>
            </c:ext>
          </c:extLst>
        </c:ser>
        <c:dLbls>
          <c:showLegendKey val="0"/>
          <c:showVal val="0"/>
          <c:showCatName val="0"/>
          <c:showSerName val="0"/>
          <c:showPercent val="0"/>
          <c:showBubbleSize val="0"/>
        </c:dLbls>
        <c:gapWidth val="219"/>
        <c:overlap val="-27"/>
        <c:axId val="1590336656"/>
        <c:axId val="1590337136"/>
      </c:barChart>
      <c:catAx>
        <c:axId val="1590336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0337136"/>
        <c:crosses val="autoZero"/>
        <c:auto val="1"/>
        <c:lblAlgn val="ctr"/>
        <c:lblOffset val="100"/>
        <c:noMultiLvlLbl val="0"/>
      </c:catAx>
      <c:valAx>
        <c:axId val="15903371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03366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Reversed" id="23">
  <a:schemeClr val="accent3"/>
</cs:colorStyle>
</file>

<file path=ppt/charts/colors4.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302">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5775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5/22/2024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1414705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5/22/2024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021144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5/22/2024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5940220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5/22/2024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393193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5/22/2024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6457803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5/22/2024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047068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0057484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391550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10BC2-FA14-56F6-3238-4FF49A2944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E410F9-1A7A-FFDD-F16D-210C80BDE8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E56020-D18F-FFF9-CC17-0EA2BDED83DF}"/>
              </a:ext>
            </a:extLst>
          </p:cNvPr>
          <p:cNvSpPr>
            <a:spLocks noGrp="1"/>
          </p:cNvSpPr>
          <p:nvPr>
            <p:ph type="dt" sz="half" idx="10"/>
          </p:nvPr>
        </p:nvSpPr>
        <p:spPr/>
        <p:txBody>
          <a:bodyPr/>
          <a:lstStyle/>
          <a:p>
            <a:fld id="{4BE1D723-8F53-4F53-90B0-1982A396982E}" type="datetime1">
              <a:rPr lang="en-US" smtClean="0"/>
              <a:t>5/22/2024</a:t>
            </a:fld>
            <a:endParaRPr lang="en-US" dirty="0"/>
          </a:p>
        </p:txBody>
      </p:sp>
      <p:sp>
        <p:nvSpPr>
          <p:cNvPr id="5" name="Footer Placeholder 4">
            <a:extLst>
              <a:ext uri="{FF2B5EF4-FFF2-40B4-BE49-F238E27FC236}">
                <a16:creationId xmlns:a16="http://schemas.microsoft.com/office/drawing/2014/main" id="{F22ECCD8-47FB-5219-0219-4A42E0973C7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67DEC0-2369-1FFF-5199-771125D0F3D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462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584421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9281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D6E202-B606-4609-B914-27C9371A1F6D}" type="datetime1">
              <a:rPr lang="en-US" smtClean="0"/>
              <a:t>5/22/2024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288789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5/22/2024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336536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5/22/2024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5076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9667345-2558-425A-8533-9BFDBCE15005}" type="datetime1">
              <a:rPr lang="en-US" smtClean="0"/>
              <a:t>5/22/2024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9918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5/22/2024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2052323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5/22/2024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7953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2D6E202-B606-4609-B914-27C9371A1F6D}" type="datetime1">
              <a:rPr lang="en-US" smtClean="0"/>
              <a:t>5/22/2024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0618267"/>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 id="2147483792" r:id="rId18"/>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5300" b="1" dirty="0">
                <a:solidFill>
                  <a:srgbClr val="0D0D0D"/>
                </a:solidFill>
                <a:highlight>
                  <a:srgbClr val="FFFFFF"/>
                </a:highlight>
                <a:latin typeface="Times New Roman" panose="02020603050405020304" pitchFamily="18" charset="0"/>
                <a:cs typeface="Times New Roman" panose="02020603050405020304" pitchFamily="18" charset="0"/>
              </a:rPr>
              <a:t>Problem solving using advance SQL</a:t>
            </a:r>
            <a:br>
              <a:rPr lang="en-US" b="1" dirty="0"/>
            </a:b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IN" b="1" i="0" dirty="0">
                <a:solidFill>
                  <a:srgbClr val="0D0D0D"/>
                </a:solidFill>
                <a:effectLst/>
                <a:highlight>
                  <a:srgbClr val="FFFFFF"/>
                </a:highlight>
                <a:latin typeface="Söhne"/>
              </a:rPr>
              <a:t>Presented by: </a:t>
            </a:r>
            <a:r>
              <a:rPr lang="en-IN" b="1" dirty="0">
                <a:solidFill>
                  <a:srgbClr val="0D0D0D"/>
                </a:solidFill>
                <a:highlight>
                  <a:srgbClr val="FFFFFF"/>
                </a:highlight>
                <a:latin typeface="Söhne"/>
              </a:rPr>
              <a:t>sana sayyed</a:t>
            </a:r>
            <a:endParaRPr lang="en-US" sz="2400" dirty="0">
              <a:solidFill>
                <a:schemeClr val="tx1">
                  <a:lumMod val="85000"/>
                  <a:lumOff val="15000"/>
                </a:schemeClr>
              </a:solidFill>
            </a:endParaRPr>
          </a:p>
        </p:txBody>
      </p:sp>
      <p:pic>
        <p:nvPicPr>
          <p:cNvPr id="7" name="Picture 6">
            <a:extLst>
              <a:ext uri="{FF2B5EF4-FFF2-40B4-BE49-F238E27FC236}">
                <a16:creationId xmlns:a16="http://schemas.microsoft.com/office/drawing/2014/main" id="{E8897CC6-B742-D4DB-6763-656C32F0B6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557" y="1135932"/>
            <a:ext cx="4510196" cy="4510196"/>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C4A91-F2B2-5BB1-6380-24451A157D6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Insights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9998BB-49A2-784A-21C8-4CDE94BC32C9}"/>
              </a:ext>
            </a:extLst>
          </p:cNvPr>
          <p:cNvSpPr>
            <a:spLocks noGrp="1"/>
          </p:cNvSpPr>
          <p:nvPr>
            <p:ph idx="1"/>
          </p:nvPr>
        </p:nvSpPr>
        <p:spPr>
          <a:xfrm>
            <a:off x="913775" y="2367093"/>
            <a:ext cx="10364452" cy="4136344"/>
          </a:xfrm>
        </p:spPr>
        <p:txBody>
          <a:bodyPr>
            <a:normAutofit fontScale="92500" lnSpcReduction="20000"/>
          </a:bodyPr>
          <a:lstStyle/>
          <a:p>
            <a:pPr eaLnBrk="0" fontAlgn="base" hangingPunct="0">
              <a:lnSpc>
                <a:spcPct val="100000"/>
              </a:lnSpc>
              <a:spcBef>
                <a:spcPct val="0"/>
              </a:spcBef>
              <a:spcAft>
                <a:spcPct val="0"/>
              </a:spcAft>
              <a:buClrTx/>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Popular Transactions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can assist you learn what kinds of transactions are most popular with clients. </a:t>
            </a:r>
          </a:p>
          <a:p>
            <a:pPr marL="0" indent="0" eaLnBrk="0" fontAlgn="base" hangingPunct="0">
              <a:lnSpc>
                <a:spcPct val="100000"/>
              </a:lnSpc>
              <a:spcBef>
                <a:spcPct val="0"/>
              </a:spcBef>
              <a:spcAft>
                <a:spcPct val="0"/>
              </a:spcAft>
              <a:buClrTx/>
              <a:buNone/>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buClrTx/>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Demand Analysis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You can determine the true demand for various transaction types by excluding specific cities and fraud incidents.</a:t>
            </a:r>
          </a:p>
          <a:p>
            <a:pPr marL="0" indent="0" eaLnBrk="0" fontAlgn="base" hangingPunct="0">
              <a:lnSpc>
                <a:spcPct val="100000"/>
              </a:lnSpc>
              <a:spcBef>
                <a:spcPct val="0"/>
              </a:spcBef>
              <a:spcAft>
                <a:spcPct val="0"/>
              </a:spcAft>
              <a:buClrTx/>
              <a:buNone/>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buClrTx/>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Fraud-Free View</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You can see more clearly which orders are authentic by excluding cases that look to be fraudulent. </a:t>
            </a:r>
            <a:b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buClrTx/>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Resource Allocation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Resource allocation can be made more effective by being aware of the most typical transaction types. </a:t>
            </a:r>
          </a:p>
          <a:p>
            <a:pPr eaLnBrk="0" fontAlgn="base" hangingPunct="0">
              <a:lnSpc>
                <a:spcPct val="100000"/>
              </a:lnSpc>
              <a:spcBef>
                <a:spcPct val="0"/>
              </a:spcBef>
              <a:spcAft>
                <a:spcPct val="0"/>
              </a:spcAft>
              <a:buClrTx/>
            </a:pPr>
            <a:b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Based on real facts, this research assists the business in making decisions that will enhance operations, marketing, and sales strategies. </a:t>
            </a:r>
            <a:br>
              <a:rPr kumimoji="0" lang="en-US" altLang="en-US" sz="2000" b="0" i="0" u="none" strike="noStrike" cap="none" normalizeH="0" baseline="0" dirty="0">
                <a:ln>
                  <a:noFill/>
                </a:ln>
                <a:solidFill>
                  <a:schemeClr val="tx1"/>
                </a:solidFill>
                <a:effectLst/>
                <a:latin typeface="Arial" panose="020B0604020202020204" pitchFamily="34" charset="0"/>
              </a:rPr>
            </a:br>
            <a:br>
              <a:rPr kumimoji="0" lang="en-US" altLang="en-US" sz="2000" b="0" i="0" u="none" strike="noStrike" cap="none" normalizeH="0" baseline="0" dirty="0">
                <a:ln>
                  <a:noFill/>
                </a:ln>
                <a:solidFill>
                  <a:schemeClr val="tx1"/>
                </a:solidFill>
                <a:effectLst/>
                <a:latin typeface="Arial" panose="020B0604020202020204" pitchFamily="34" charset="0"/>
              </a:rPr>
            </a:br>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885665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8C858-24B0-8D93-C734-A9448F5EA269}"/>
              </a:ext>
            </a:extLst>
          </p:cNvPr>
          <p:cNvSpPr>
            <a:spLocks noGrp="1"/>
          </p:cNvSpPr>
          <p:nvPr>
            <p:ph type="title"/>
          </p:nvPr>
        </p:nvSpPr>
        <p:spPr>
          <a:xfrm>
            <a:off x="1097280" y="1240970"/>
            <a:ext cx="9175724" cy="3084141"/>
          </a:xfrm>
        </p:spPr>
        <p:txBody>
          <a:bodyPr>
            <a:noAutofit/>
          </a:bodyPr>
          <a:lstStyle/>
          <a:p>
            <a:r>
              <a:rPr lang="en-US" sz="3200" i="1" u="sng" dirty="0">
                <a:solidFill>
                  <a:srgbClr val="FF0000"/>
                </a:solidFill>
                <a:latin typeface="Times New Roman" panose="02020603050405020304" pitchFamily="18" charset="0"/>
                <a:cs typeface="Times New Roman" panose="02020603050405020304" pitchFamily="18" charset="0"/>
              </a:rPr>
              <a:t>Problem 2: </a:t>
            </a:r>
            <a:r>
              <a:rPr lang="en-US" sz="3200" cap="none" dirty="0">
                <a:latin typeface="Times New Roman" panose="02020603050405020304" pitchFamily="18" charset="0"/>
                <a:cs typeface="Times New Roman" panose="02020603050405020304" pitchFamily="18" charset="0"/>
              </a:rPr>
              <a:t>Get the list of the top 3 customers based on the completed orders along with the following details:-- customer id, customer first name, customer city, customer state, number of completed orders, total sales</a:t>
            </a:r>
            <a:endParaRPr lang="en-IN" sz="32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12E1ACF-B7DE-63BA-467C-7EACD85A1F33}"/>
              </a:ext>
            </a:extLst>
          </p:cNvPr>
          <p:cNvSpPr>
            <a:spLocks noGrp="1"/>
          </p:cNvSpPr>
          <p:nvPr>
            <p:ph type="body" idx="1"/>
          </p:nvPr>
        </p:nvSpPr>
        <p:spPr/>
        <p:txBody>
          <a:bodyPr/>
          <a:lstStyle/>
          <a:p>
            <a:r>
              <a:rPr lang="en-US" dirty="0"/>
              <a:t>.</a:t>
            </a:r>
            <a:endParaRPr lang="en-IN" dirty="0"/>
          </a:p>
        </p:txBody>
      </p:sp>
    </p:spTree>
    <p:extLst>
      <p:ext uri="{BB962C8B-B14F-4D97-AF65-F5344CB8AC3E}">
        <p14:creationId xmlns:p14="http://schemas.microsoft.com/office/powerpoint/2010/main" val="346798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117065D0-A112-EF2E-3941-28EB1F1424D4}"/>
              </a:ext>
            </a:extLst>
          </p:cNvPr>
          <p:cNvGraphicFramePr>
            <a:graphicFrameLocks/>
          </p:cNvGraphicFramePr>
          <p:nvPr>
            <p:extLst>
              <p:ext uri="{D42A27DB-BD31-4B8C-83A1-F6EECF244321}">
                <p14:modId xmlns:p14="http://schemas.microsoft.com/office/powerpoint/2010/main" val="3116977220"/>
              </p:ext>
            </p:extLst>
          </p:nvPr>
        </p:nvGraphicFramePr>
        <p:xfrm>
          <a:off x="363894" y="1691194"/>
          <a:ext cx="6615404" cy="363374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1D2F48E8-8821-784F-0AB8-B9DB90D016E7}"/>
              </a:ext>
            </a:extLst>
          </p:cNvPr>
          <p:cNvSpPr txBox="1"/>
          <p:nvPr/>
        </p:nvSpPr>
        <p:spPr>
          <a:xfrm>
            <a:off x="7147249" y="1691194"/>
            <a:ext cx="4680857" cy="313932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b="0" i="0" dirty="0">
                <a:solidFill>
                  <a:srgbClr val="0D0D0D"/>
                </a:solidFill>
                <a:effectLst/>
                <a:latin typeface="Times New Roman" panose="02020603050405020304" pitchFamily="18" charset="0"/>
                <a:cs typeface="Times New Roman" panose="02020603050405020304" pitchFamily="18" charset="0"/>
              </a:rPr>
              <a:t>These suggest that Mary is a significant customer, appearing twice in the top 3 list, with substantial total sales. The data highlights the importance of customer loyalty and geographical distribution in the analysis of completed orders and sales.</a:t>
            </a:r>
          </a:p>
          <a:p>
            <a:r>
              <a:rPr lang="en-US" sz="2000" b="1" i="0" dirty="0">
                <a:solidFill>
                  <a:srgbClr val="0D0D0D"/>
                </a:solidFill>
                <a:effectLst/>
                <a:latin typeface="Times New Roman" panose="02020603050405020304" pitchFamily="18" charset="0"/>
                <a:cs typeface="Times New Roman" panose="02020603050405020304" pitchFamily="18" charset="0"/>
              </a:rPr>
              <a:t>Retention and Loyalty</a:t>
            </a:r>
            <a:r>
              <a:rPr lang="en-US" sz="2000" b="0" i="0" dirty="0">
                <a:solidFill>
                  <a:srgbClr val="0D0D0D"/>
                </a:solidFill>
                <a:effectLst/>
                <a:latin typeface="Times New Roman" panose="02020603050405020304" pitchFamily="18" charset="0"/>
                <a:cs typeface="Times New Roman" panose="02020603050405020304" pitchFamily="18" charset="0"/>
              </a:rPr>
              <a:t>: Focus on retaining and rewarding loyal customers for sustained business growth.</a:t>
            </a:r>
          </a:p>
          <a:p>
            <a:endParaRPr lang="en-IN" dirty="0"/>
          </a:p>
        </p:txBody>
      </p:sp>
    </p:spTree>
    <p:extLst>
      <p:ext uri="{BB962C8B-B14F-4D97-AF65-F5344CB8AC3E}">
        <p14:creationId xmlns:p14="http://schemas.microsoft.com/office/powerpoint/2010/main" val="1537395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B07-13AC-B600-9BB6-D78396D6A970}"/>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Insights</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24F312-EA61-15C5-F91F-FD3552C172ED}"/>
              </a:ext>
            </a:extLst>
          </p:cNvPr>
          <p:cNvSpPr>
            <a:spLocks noGrp="1"/>
          </p:cNvSpPr>
          <p:nvPr>
            <p:ph idx="1"/>
          </p:nvPr>
        </p:nvSpPr>
        <p:spPr>
          <a:xfrm>
            <a:off x="735563" y="1984538"/>
            <a:ext cx="10720873" cy="3424107"/>
          </a:xfrm>
        </p:spPr>
        <p:txBody>
          <a:bodyPr>
            <a:normAutofit fontScale="250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Finding Valuable Customers</a:t>
            </a:r>
            <a:r>
              <a:rPr kumimoji="0" lang="en-US" altLang="en-US" sz="8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Knowing who the best clients are enables the business to determine which clients bring in the most revenue.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8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Recognizing Customer Preferences</a:t>
            </a:r>
            <a:r>
              <a:rPr kumimoji="0" lang="en-US" altLang="en-US" sz="8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business can determine whether there are any regional patterns in its clientele by examining the location of these customers (state and city).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0" cap="none"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Competitive Insights</a:t>
            </a:r>
            <a:r>
              <a:rPr kumimoji="0" lang="en-US" altLang="en-US" sz="8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company's position in the market can be ascertained by contrasting these top clients with those of its rivals. </a:t>
            </a:r>
            <a:br>
              <a:rPr kumimoji="0" lang="en-US" altLang="en-US" sz="8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8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8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effectiveness of sales tactics and customer connections can be evaluated by looking at the overall sales of top clients. This information can be used to calculate ROI (Return On Investment) and spot upselling and cross-selling opportunities. </a:t>
            </a:r>
            <a:br>
              <a:rPr kumimoji="0" lang="en-US" altLang="en-US" sz="9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endParaRPr lang="en-US" b="0" i="0" dirty="0">
              <a:solidFill>
                <a:srgbClr val="0D0D0D"/>
              </a:solidFill>
              <a:effectLst/>
              <a:highlight>
                <a:srgbClr val="FFFFFF"/>
              </a:highlight>
              <a:latin typeface="Söhne"/>
            </a:endParaRPr>
          </a:p>
          <a:p>
            <a:br>
              <a:rPr lang="en-US" dirty="0"/>
            </a:br>
            <a:endParaRPr lang="en-IN" dirty="0"/>
          </a:p>
        </p:txBody>
      </p:sp>
    </p:spTree>
    <p:extLst>
      <p:ext uri="{BB962C8B-B14F-4D97-AF65-F5344CB8AC3E}">
        <p14:creationId xmlns:p14="http://schemas.microsoft.com/office/powerpoint/2010/main" val="523439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7C7A3-73CC-20EC-3280-9040E7F08636}"/>
              </a:ext>
            </a:extLst>
          </p:cNvPr>
          <p:cNvSpPr>
            <a:spLocks noGrp="1"/>
          </p:cNvSpPr>
          <p:nvPr>
            <p:ph type="ctrTitle"/>
          </p:nvPr>
        </p:nvSpPr>
        <p:spPr>
          <a:xfrm>
            <a:off x="1555070" y="1841960"/>
            <a:ext cx="8689976" cy="2509213"/>
          </a:xfrm>
        </p:spPr>
        <p:txBody>
          <a:bodyPr>
            <a:normAutofit/>
          </a:bodyPr>
          <a:lstStyle/>
          <a:p>
            <a:r>
              <a:rPr lang="en-US" sz="4000" i="1" dirty="0">
                <a:solidFill>
                  <a:srgbClr val="FF0000"/>
                </a:solidFill>
                <a:latin typeface="Times New Roman" panose="02020603050405020304" pitchFamily="18" charset="0"/>
                <a:cs typeface="Times New Roman" panose="02020603050405020304" pitchFamily="18" charset="0"/>
              </a:rPr>
              <a:t>Problem 3 </a:t>
            </a:r>
            <a:r>
              <a:rPr lang="en-US" sz="4000" dirty="0">
                <a:latin typeface="Times New Roman" panose="02020603050405020304" pitchFamily="18" charset="0"/>
                <a:cs typeface="Times New Roman" panose="02020603050405020304" pitchFamily="18" charset="0"/>
              </a:rPr>
              <a:t>: </a:t>
            </a:r>
            <a:r>
              <a:rPr lang="en-US" sz="4000" cap="none" dirty="0">
                <a:latin typeface="Times New Roman" panose="02020603050405020304" pitchFamily="18" charset="0"/>
                <a:cs typeface="Times New Roman" panose="02020603050405020304" pitchFamily="18" charset="0"/>
              </a:rPr>
              <a:t>Get the order count by the shipping mode and the department name. Consider departments with at least 40 closed/completed orders.</a:t>
            </a:r>
            <a:endParaRPr lang="en-IN" sz="7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34B7BA7-0018-24BE-EAE3-EF1096EDE1F7}"/>
              </a:ext>
            </a:extLst>
          </p:cNvPr>
          <p:cNvSpPr>
            <a:spLocks noGrp="1"/>
          </p:cNvSpPr>
          <p:nvPr>
            <p:ph type="subTitle" idx="1"/>
          </p:nvPr>
        </p:nvSpPr>
        <p:spPr/>
        <p:txBody>
          <a:bodyPr/>
          <a:lstStyle/>
          <a:p>
            <a:r>
              <a:rPr lang="en-US" dirty="0"/>
              <a:t>.</a:t>
            </a:r>
            <a:endParaRPr lang="en-IN" dirty="0"/>
          </a:p>
        </p:txBody>
      </p:sp>
    </p:spTree>
    <p:extLst>
      <p:ext uri="{BB962C8B-B14F-4D97-AF65-F5344CB8AC3E}">
        <p14:creationId xmlns:p14="http://schemas.microsoft.com/office/powerpoint/2010/main" val="1378769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F4E84FD7-8081-1E4F-E981-C015057E0412}"/>
              </a:ext>
            </a:extLst>
          </p:cNvPr>
          <p:cNvGraphicFramePr>
            <a:graphicFrameLocks/>
          </p:cNvGraphicFramePr>
          <p:nvPr>
            <p:extLst>
              <p:ext uri="{D42A27DB-BD31-4B8C-83A1-F6EECF244321}">
                <p14:modId xmlns:p14="http://schemas.microsoft.com/office/powerpoint/2010/main" val="347030403"/>
              </p:ext>
            </p:extLst>
          </p:nvPr>
        </p:nvGraphicFramePr>
        <p:xfrm>
          <a:off x="485191" y="1661470"/>
          <a:ext cx="6195527" cy="423547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A9D6EC73-E6AB-6D20-9EF5-F1FF6C0AD3ED}"/>
              </a:ext>
            </a:extLst>
          </p:cNvPr>
          <p:cNvSpPr txBox="1"/>
          <p:nvPr/>
        </p:nvSpPr>
        <p:spPr>
          <a:xfrm>
            <a:off x="7184572" y="1978090"/>
            <a:ext cx="4413380" cy="375487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000" b="0" i="0" dirty="0">
                <a:solidFill>
                  <a:srgbClr val="0D0D0D"/>
                </a:solidFill>
                <a:effectLst/>
                <a:latin typeface="Times New Roman" panose="02020603050405020304" pitchFamily="18" charset="0"/>
                <a:cs typeface="Times New Roman" panose="02020603050405020304" pitchFamily="18" charset="0"/>
              </a:rPr>
              <a:t>Analyzing order counts by shipping mode and department name reveals shipping and departmental preferences, guiding strategic decisions related to logistics, inventory, and marketing to enhance customer satisfaction and business performance. </a:t>
            </a:r>
            <a:br>
              <a:rPr lang="en-US" sz="2000" dirty="0">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Standard class</a:t>
            </a:r>
            <a:r>
              <a:rPr lang="en-US" sz="2000" b="0" i="0" dirty="0">
                <a:solidFill>
                  <a:srgbClr val="0D0D0D"/>
                </a:solidFill>
                <a:effectLst/>
                <a:latin typeface="Times New Roman" panose="02020603050405020304" pitchFamily="18" charset="0"/>
                <a:cs typeface="Times New Roman" panose="02020603050405020304" pitchFamily="18" charset="0"/>
              </a:rPr>
              <a:t>: predominantly used across various departments, indicating a popular and reliable shipping choice for customers.</a:t>
            </a:r>
          </a:p>
          <a:p>
            <a:endParaRPr lang="en-IN" dirty="0"/>
          </a:p>
        </p:txBody>
      </p:sp>
    </p:spTree>
    <p:extLst>
      <p:ext uri="{BB962C8B-B14F-4D97-AF65-F5344CB8AC3E}">
        <p14:creationId xmlns:p14="http://schemas.microsoft.com/office/powerpoint/2010/main" val="2340193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0E52D-B2ED-3987-F885-0730DE000DD4}"/>
              </a:ext>
            </a:extLst>
          </p:cNvPr>
          <p:cNvSpPr>
            <a:spLocks noGrp="1"/>
          </p:cNvSpPr>
          <p:nvPr>
            <p:ph type="title"/>
          </p:nvPr>
        </p:nvSpPr>
        <p:spPr>
          <a:xfrm>
            <a:off x="913774" y="306620"/>
            <a:ext cx="10364451" cy="1596177"/>
          </a:xfrm>
        </p:spPr>
        <p:txBody>
          <a:bodyPr/>
          <a:lstStyle/>
          <a:p>
            <a:r>
              <a:rPr lang="en-US" dirty="0">
                <a:latin typeface="Times New Roman" panose="02020603050405020304" pitchFamily="18" charset="0"/>
                <a:cs typeface="Times New Roman" panose="02020603050405020304" pitchFamily="18" charset="0"/>
              </a:rPr>
              <a:t>Insights </a:t>
            </a: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4CF90A0E-EE0F-6C3F-951F-2D6D34D377BE}"/>
              </a:ext>
            </a:extLst>
          </p:cNvPr>
          <p:cNvSpPr>
            <a:spLocks noGrp="1" noChangeArrowheads="1"/>
          </p:cNvSpPr>
          <p:nvPr>
            <p:ph idx="1"/>
          </p:nvPr>
        </p:nvSpPr>
        <p:spPr bwMode="auto">
          <a:xfrm>
            <a:off x="1352275" y="1902797"/>
            <a:ext cx="10105717"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Popular shipment Options: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can examine which options are most frequently utilized in each department for shipment.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Department Preferences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 find out which departments are more found of certain delivery options.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Efficiency Check</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 are able to determine whether any departments are making frequent use of inefficient slower shipment options. </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Verify Costs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cost of shipping varies depending on the method used. If certain departments are paying more on shipping than others, we can see that.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Contented Clients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 are able to determine whether delivery techniques and client satisfaction are related.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8543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9A9B5-F5E7-51A5-EA0A-8B65C6322DE0}"/>
              </a:ext>
            </a:extLst>
          </p:cNvPr>
          <p:cNvSpPr>
            <a:spLocks noGrp="1"/>
          </p:cNvSpPr>
          <p:nvPr>
            <p:ph type="title"/>
          </p:nvPr>
        </p:nvSpPr>
        <p:spPr>
          <a:xfrm>
            <a:off x="1022761" y="1017037"/>
            <a:ext cx="9922047" cy="5389535"/>
          </a:xfrm>
        </p:spPr>
        <p:txBody>
          <a:bodyPr>
            <a:noAutofit/>
          </a:bodyPr>
          <a:lstStyle/>
          <a:p>
            <a:pPr marL="342900" marR="0" lvl="0" indent="-342900" algn="l" rtl="0">
              <a:lnSpc>
                <a:spcPct val="100000"/>
              </a:lnSpc>
              <a:spcBef>
                <a:spcPts val="0"/>
              </a:spcBef>
              <a:spcAft>
                <a:spcPts val="0"/>
              </a:spcAft>
              <a:buClr>
                <a:srgbClr val="EE2C3C"/>
              </a:buClr>
              <a:buSzPts val="2100"/>
              <a:buFont typeface="Arial" panose="020B0604020202020204" pitchFamily="34" charset="0"/>
              <a:buChar char="•"/>
            </a:pPr>
            <a:r>
              <a:rPr lang="en-US" sz="2400" b="1" i="1" dirty="0">
                <a:solidFill>
                  <a:srgbClr val="FF0000"/>
                </a:solidFill>
                <a:latin typeface="Times New Roman" panose="02020603050405020304" pitchFamily="18" charset="0"/>
                <a:cs typeface="Times New Roman" panose="02020603050405020304" pitchFamily="18" charset="0"/>
              </a:rPr>
              <a:t>Problem 4 :</a:t>
            </a:r>
            <a:br>
              <a:rPr lang="en-US" sz="2400" b="1" i="1" dirty="0">
                <a:solidFill>
                  <a:srgbClr val="FF0000"/>
                </a:solidFill>
                <a:latin typeface="Times New Roman" panose="02020603050405020304" pitchFamily="18" charset="0"/>
                <a:cs typeface="Times New Roman" panose="02020603050405020304" pitchFamily="18" charset="0"/>
              </a:rPr>
            </a:br>
            <a:r>
              <a:rPr lang="en-US" sz="2100" b="0" i="0" u="none" strike="noStrike" cap="none" dirty="0">
                <a:solidFill>
                  <a:schemeClr val="dk1"/>
                </a:solidFill>
                <a:latin typeface="Times New Roman" panose="02020603050405020304" pitchFamily="18" charset="0"/>
                <a:ea typeface="Lato"/>
                <a:cs typeface="Times New Roman" panose="02020603050405020304" pitchFamily="18" charset="0"/>
                <a:sym typeface="Lato"/>
              </a:rPr>
              <a:t>Create a new field as shipment compliance based on </a:t>
            </a:r>
            <a:r>
              <a:rPr lang="en-US" sz="2100" b="0" i="0" u="none" strike="noStrike" cap="none" dirty="0" err="1">
                <a:solidFill>
                  <a:schemeClr val="dk1"/>
                </a:solidFill>
                <a:latin typeface="Times New Roman" panose="02020603050405020304" pitchFamily="18" charset="0"/>
                <a:ea typeface="Lato"/>
                <a:cs typeface="Times New Roman" panose="02020603050405020304" pitchFamily="18" charset="0"/>
                <a:sym typeface="Lato"/>
              </a:rPr>
              <a:t>Real_Shipping_Days</a:t>
            </a:r>
            <a:r>
              <a:rPr lang="en-US" sz="2100" b="0" i="0" u="none" strike="noStrike" cap="none" dirty="0">
                <a:solidFill>
                  <a:schemeClr val="dk1"/>
                </a:solidFill>
                <a:latin typeface="Times New Roman" panose="02020603050405020304" pitchFamily="18" charset="0"/>
                <a:ea typeface="Lato"/>
                <a:cs typeface="Times New Roman" panose="02020603050405020304" pitchFamily="18" charset="0"/>
                <a:sym typeface="Lato"/>
              </a:rPr>
              <a:t> and </a:t>
            </a:r>
            <a:r>
              <a:rPr lang="en-US" sz="2100" b="0" i="0" u="none" strike="noStrike" cap="none" dirty="0" err="1">
                <a:solidFill>
                  <a:schemeClr val="dk1"/>
                </a:solidFill>
                <a:latin typeface="Times New Roman" panose="02020603050405020304" pitchFamily="18" charset="0"/>
                <a:ea typeface="Lato"/>
                <a:cs typeface="Times New Roman" panose="02020603050405020304" pitchFamily="18" charset="0"/>
                <a:sym typeface="Lato"/>
              </a:rPr>
              <a:t>Scheduled_Shipping_Days</a:t>
            </a:r>
            <a:r>
              <a:rPr lang="en-US" sz="2100" b="0" i="0" u="none" strike="noStrike" cap="none" dirty="0">
                <a:solidFill>
                  <a:schemeClr val="dk1"/>
                </a:solidFill>
                <a:latin typeface="Times New Roman" panose="02020603050405020304" pitchFamily="18" charset="0"/>
                <a:ea typeface="Lato"/>
                <a:cs typeface="Times New Roman" panose="02020603050405020304" pitchFamily="18" charset="0"/>
                <a:sym typeface="Lato"/>
              </a:rPr>
              <a:t>. </a:t>
            </a:r>
            <a:br>
              <a:rPr lang="en-US" sz="2100" b="0" i="0" u="none" strike="noStrike" cap="none" dirty="0">
                <a:solidFill>
                  <a:schemeClr val="dk1"/>
                </a:solidFill>
                <a:latin typeface="Times New Roman" panose="02020603050405020304" pitchFamily="18" charset="0"/>
                <a:ea typeface="Lato"/>
                <a:cs typeface="Times New Roman" panose="02020603050405020304" pitchFamily="18" charset="0"/>
                <a:sym typeface="Lato"/>
              </a:rPr>
            </a:br>
            <a:br>
              <a:rPr lang="en-US" sz="2100" b="0" i="0" u="none" strike="noStrike" cap="none" dirty="0">
                <a:solidFill>
                  <a:schemeClr val="dk1"/>
                </a:solidFill>
                <a:latin typeface="Times New Roman" panose="02020603050405020304" pitchFamily="18" charset="0"/>
                <a:ea typeface="Lato"/>
                <a:cs typeface="Times New Roman" panose="02020603050405020304" pitchFamily="18" charset="0"/>
                <a:sym typeface="Lato"/>
              </a:rPr>
            </a:br>
            <a:r>
              <a:rPr lang="en-US" sz="2100" b="0" i="0" u="none" strike="noStrike" cap="none" dirty="0">
                <a:solidFill>
                  <a:schemeClr val="dk1"/>
                </a:solidFill>
                <a:latin typeface="Times New Roman" panose="02020603050405020304" pitchFamily="18" charset="0"/>
                <a:ea typeface="Lato"/>
                <a:cs typeface="Times New Roman" panose="02020603050405020304" pitchFamily="18" charset="0"/>
                <a:sym typeface="Lato"/>
              </a:rPr>
              <a:t>It should have the following values:</a:t>
            </a:r>
            <a:br>
              <a:rPr lang="en-US" sz="2100" b="0" i="0" u="none" strike="noStrike" cap="none" dirty="0">
                <a:solidFill>
                  <a:schemeClr val="dk1"/>
                </a:solidFill>
                <a:latin typeface="Times New Roman" panose="02020603050405020304" pitchFamily="18" charset="0"/>
                <a:ea typeface="Lato"/>
                <a:cs typeface="Times New Roman" panose="02020603050405020304" pitchFamily="18" charset="0"/>
                <a:sym typeface="Lato"/>
              </a:rPr>
            </a:br>
            <a:br>
              <a:rPr lang="en-US" sz="1700" b="0" i="0" u="none" strike="noStrike" cap="none" dirty="0">
                <a:solidFill>
                  <a:schemeClr val="dk1"/>
                </a:solidFill>
                <a:latin typeface="Times New Roman" panose="02020603050405020304" pitchFamily="18" charset="0"/>
                <a:ea typeface="Lato"/>
                <a:cs typeface="Times New Roman" panose="02020603050405020304" pitchFamily="18" charset="0"/>
                <a:sym typeface="Lato"/>
              </a:rPr>
            </a:br>
            <a:r>
              <a:rPr lang="en-US" sz="2100" b="0" i="0" u="none" strike="noStrike" cap="none" dirty="0">
                <a:solidFill>
                  <a:schemeClr val="dk1"/>
                </a:solidFill>
                <a:latin typeface="Times New Roman" panose="02020603050405020304" pitchFamily="18" charset="0"/>
                <a:ea typeface="Lato"/>
                <a:cs typeface="Times New Roman" panose="02020603050405020304" pitchFamily="18" charset="0"/>
                <a:sym typeface="Lato"/>
              </a:rPr>
              <a:t>Cancelled shipment - If the Order Status is SUSPECTED_FRAUD or CANCELED.</a:t>
            </a:r>
            <a:br>
              <a:rPr lang="en-US" sz="2100" b="0" i="0" u="none" strike="noStrike" cap="none" dirty="0">
                <a:solidFill>
                  <a:schemeClr val="dk1"/>
                </a:solidFill>
                <a:latin typeface="Times New Roman" panose="02020603050405020304" pitchFamily="18" charset="0"/>
                <a:ea typeface="Lato"/>
                <a:cs typeface="Times New Roman" panose="02020603050405020304" pitchFamily="18" charset="0"/>
                <a:sym typeface="Lato"/>
              </a:rPr>
            </a:br>
            <a:br>
              <a:rPr lang="en-US" sz="1700" dirty="0">
                <a:latin typeface="Times New Roman" panose="02020603050405020304" pitchFamily="18" charset="0"/>
                <a:cs typeface="Times New Roman" panose="02020603050405020304" pitchFamily="18" charset="0"/>
              </a:rPr>
            </a:br>
            <a:r>
              <a:rPr lang="en-US" sz="2100" b="0" i="0" u="none" strike="noStrike" cap="none" dirty="0">
                <a:solidFill>
                  <a:schemeClr val="dk1"/>
                </a:solidFill>
                <a:latin typeface="Times New Roman" panose="02020603050405020304" pitchFamily="18" charset="0"/>
                <a:ea typeface="Lato"/>
                <a:cs typeface="Times New Roman" panose="02020603050405020304" pitchFamily="18" charset="0"/>
                <a:sym typeface="Lato"/>
              </a:rPr>
              <a:t>Within schedule - If shipped within the scheduled number of days .</a:t>
            </a:r>
            <a:br>
              <a:rPr lang="en-US" sz="2100" b="0" i="0" u="none" strike="noStrike" cap="none" dirty="0">
                <a:solidFill>
                  <a:schemeClr val="dk1"/>
                </a:solidFill>
                <a:latin typeface="Times New Roman" panose="02020603050405020304" pitchFamily="18" charset="0"/>
                <a:ea typeface="Lato"/>
                <a:cs typeface="Times New Roman" panose="02020603050405020304" pitchFamily="18" charset="0"/>
                <a:sym typeface="Lato"/>
              </a:rPr>
            </a:br>
            <a:br>
              <a:rPr lang="en-US" sz="1700" dirty="0">
                <a:latin typeface="Times New Roman" panose="02020603050405020304" pitchFamily="18" charset="0"/>
                <a:cs typeface="Times New Roman" panose="02020603050405020304" pitchFamily="18" charset="0"/>
              </a:rPr>
            </a:br>
            <a:r>
              <a:rPr lang="en-US" sz="2100" b="0" i="0" u="none" strike="noStrike" cap="none" dirty="0">
                <a:solidFill>
                  <a:schemeClr val="dk1"/>
                </a:solidFill>
                <a:latin typeface="Times New Roman" panose="02020603050405020304" pitchFamily="18" charset="0"/>
                <a:ea typeface="Lato"/>
                <a:cs typeface="Times New Roman" panose="02020603050405020304" pitchFamily="18" charset="0"/>
                <a:sym typeface="Lato"/>
              </a:rPr>
              <a:t>On time - If shipped exactly as per schedule.</a:t>
            </a:r>
            <a:br>
              <a:rPr lang="en-US" sz="2100" b="0" i="0" u="none" strike="noStrike" cap="none" dirty="0">
                <a:solidFill>
                  <a:schemeClr val="dk1"/>
                </a:solidFill>
                <a:latin typeface="Times New Roman" panose="02020603050405020304" pitchFamily="18" charset="0"/>
                <a:ea typeface="Lato"/>
                <a:cs typeface="Times New Roman" panose="02020603050405020304" pitchFamily="18" charset="0"/>
                <a:sym typeface="Lato"/>
              </a:rPr>
            </a:br>
            <a:br>
              <a:rPr lang="en-US" sz="1700" dirty="0">
                <a:latin typeface="Times New Roman" panose="02020603050405020304" pitchFamily="18" charset="0"/>
                <a:cs typeface="Times New Roman" panose="02020603050405020304" pitchFamily="18" charset="0"/>
              </a:rPr>
            </a:br>
            <a:r>
              <a:rPr lang="en-US" sz="2100" b="0" i="0" u="none" strike="noStrike" cap="none" dirty="0" err="1">
                <a:solidFill>
                  <a:schemeClr val="dk1"/>
                </a:solidFill>
                <a:latin typeface="Times New Roman" panose="02020603050405020304" pitchFamily="18" charset="0"/>
                <a:ea typeface="Lato"/>
                <a:cs typeface="Times New Roman" panose="02020603050405020304" pitchFamily="18" charset="0"/>
                <a:sym typeface="Lato"/>
              </a:rPr>
              <a:t>Upto</a:t>
            </a:r>
            <a:r>
              <a:rPr lang="en-US" sz="2100" b="0" i="0" u="none" strike="noStrike" cap="none" dirty="0">
                <a:solidFill>
                  <a:schemeClr val="dk1"/>
                </a:solidFill>
                <a:latin typeface="Times New Roman" panose="02020603050405020304" pitchFamily="18" charset="0"/>
                <a:ea typeface="Lato"/>
                <a:cs typeface="Times New Roman" panose="02020603050405020304" pitchFamily="18" charset="0"/>
                <a:sym typeface="Lato"/>
              </a:rPr>
              <a:t> 2 days of delay - If shipped beyond schedule but delay </a:t>
            </a:r>
            <a:r>
              <a:rPr lang="en-US" sz="2100" b="0" i="0" u="none" strike="noStrike" cap="none" dirty="0" err="1">
                <a:solidFill>
                  <a:schemeClr val="dk1"/>
                </a:solidFill>
                <a:latin typeface="Times New Roman" panose="02020603050405020304" pitchFamily="18" charset="0"/>
                <a:ea typeface="Lato"/>
                <a:cs typeface="Times New Roman" panose="02020603050405020304" pitchFamily="18" charset="0"/>
                <a:sym typeface="Lato"/>
              </a:rPr>
              <a:t>upto</a:t>
            </a:r>
            <a:r>
              <a:rPr lang="en-US" sz="2100" b="0" i="0" u="none" strike="noStrike" cap="none" dirty="0">
                <a:solidFill>
                  <a:schemeClr val="dk1"/>
                </a:solidFill>
                <a:latin typeface="Times New Roman" panose="02020603050405020304" pitchFamily="18" charset="0"/>
                <a:ea typeface="Lato"/>
                <a:cs typeface="Times New Roman" panose="02020603050405020304" pitchFamily="18" charset="0"/>
                <a:sym typeface="Lato"/>
              </a:rPr>
              <a:t> 2 days.</a:t>
            </a:r>
            <a:br>
              <a:rPr lang="en-US" sz="2100" b="0" i="0" u="none" strike="noStrike" cap="none" dirty="0">
                <a:solidFill>
                  <a:schemeClr val="dk1"/>
                </a:solidFill>
                <a:latin typeface="Times New Roman" panose="02020603050405020304" pitchFamily="18" charset="0"/>
                <a:ea typeface="Lato"/>
                <a:cs typeface="Times New Roman" panose="02020603050405020304" pitchFamily="18" charset="0"/>
                <a:sym typeface="Lato"/>
              </a:rPr>
            </a:br>
            <a:br>
              <a:rPr lang="en-US" sz="1700" dirty="0">
                <a:latin typeface="Times New Roman" panose="02020603050405020304" pitchFamily="18" charset="0"/>
                <a:cs typeface="Times New Roman" panose="02020603050405020304" pitchFamily="18" charset="0"/>
              </a:rPr>
            </a:br>
            <a:r>
              <a:rPr lang="en-US" sz="2100" b="0" i="0" u="none" strike="noStrike" cap="none" dirty="0">
                <a:solidFill>
                  <a:schemeClr val="dk1"/>
                </a:solidFill>
                <a:latin typeface="Times New Roman" panose="02020603050405020304" pitchFamily="18" charset="0"/>
                <a:ea typeface="Lato"/>
                <a:cs typeface="Times New Roman" panose="02020603050405020304" pitchFamily="18" charset="0"/>
                <a:sym typeface="Lato"/>
              </a:rPr>
              <a:t>Beyond 2 days of delay - If shipped beyond schedule with delay beyond 2 days.</a:t>
            </a:r>
            <a:br>
              <a:rPr lang="en-US" sz="2100" b="0" i="0" u="none" strike="noStrike" cap="none" dirty="0">
                <a:solidFill>
                  <a:schemeClr val="dk1"/>
                </a:solidFill>
                <a:latin typeface="Times New Roman" panose="02020603050405020304" pitchFamily="18" charset="0"/>
                <a:ea typeface="Lato"/>
                <a:cs typeface="Times New Roman" panose="02020603050405020304" pitchFamily="18" charset="0"/>
                <a:sym typeface="Lato"/>
              </a:rPr>
            </a:br>
            <a:br>
              <a:rPr lang="en-US" sz="1700" dirty="0">
                <a:latin typeface="Times New Roman" panose="02020603050405020304" pitchFamily="18" charset="0"/>
                <a:cs typeface="Times New Roman" panose="02020603050405020304" pitchFamily="18" charset="0"/>
              </a:rPr>
            </a:br>
            <a:r>
              <a:rPr lang="en-US" sz="2100" b="0" i="0" u="none" strike="noStrike" cap="none" dirty="0">
                <a:solidFill>
                  <a:schemeClr val="dk1"/>
                </a:solidFill>
                <a:latin typeface="Times New Roman" panose="02020603050405020304" pitchFamily="18" charset="0"/>
                <a:ea typeface="Lato"/>
                <a:cs typeface="Times New Roman" panose="02020603050405020304" pitchFamily="18" charset="0"/>
                <a:sym typeface="Lato"/>
              </a:rPr>
              <a:t>Which shipping mode was observed to have the greatest number of delayed orders?</a:t>
            </a:r>
            <a:br>
              <a:rPr lang="en-US" sz="2100" b="0" i="0" u="none" strike="noStrike" cap="none" dirty="0">
                <a:solidFill>
                  <a:schemeClr val="dk1"/>
                </a:solidFill>
                <a:latin typeface="Times New Roman" panose="02020603050405020304" pitchFamily="18" charset="0"/>
                <a:ea typeface="Lato"/>
                <a:cs typeface="Times New Roman" panose="02020603050405020304" pitchFamily="18" charset="0"/>
                <a:sym typeface="Lato"/>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3902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0D17B-126A-19BF-B58F-79E74E17BBF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Insights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7087CA-9C9A-4445-699D-657338901829}"/>
              </a:ext>
            </a:extLst>
          </p:cNvPr>
          <p:cNvSpPr>
            <a:spLocks noGrp="1"/>
          </p:cNvSpPr>
          <p:nvPr>
            <p:ph idx="1"/>
          </p:nvPr>
        </p:nvSpPr>
        <p:spPr>
          <a:xfrm>
            <a:off x="1203649" y="3153746"/>
            <a:ext cx="9283959" cy="2637454"/>
          </a:xfrm>
        </p:spPr>
        <p:style>
          <a:lnRef idx="2">
            <a:schemeClr val="dk1"/>
          </a:lnRef>
          <a:fillRef idx="1">
            <a:schemeClr val="lt1"/>
          </a:fillRef>
          <a:effectRef idx="0">
            <a:schemeClr val="dk1"/>
          </a:effectRef>
          <a:fontRef idx="minor">
            <a:schemeClr val="dk1"/>
          </a:fontRef>
        </p:style>
        <p:txBody>
          <a:bodyPr>
            <a:norm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information is critical for identifying operational challenges and optimizing</a:t>
            </a:r>
            <a:r>
              <a:rPr lang="en-US" altLang="en-US" sz="2000" dirty="0">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logistics. By understanding the performance of shipping mode in meeting scheduled </a:t>
            </a:r>
            <a:r>
              <a:rPr kumimoji="0" lang="en-US" altLang="en-US"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deliverytimes</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businesses can implement targeted improvements such as adjusting handling processes, optimizing inventory management, or refining carrier partnerships to enhance overall shipping efficiency and customer satisfaction</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endParaRPr lang="en-IN" dirty="0"/>
          </a:p>
        </p:txBody>
      </p:sp>
      <p:pic>
        <p:nvPicPr>
          <p:cNvPr id="6" name="Picture 5">
            <a:extLst>
              <a:ext uri="{FF2B5EF4-FFF2-40B4-BE49-F238E27FC236}">
                <a16:creationId xmlns:a16="http://schemas.microsoft.com/office/drawing/2014/main" id="{1EA0AC51-ABD1-2A90-65DC-5026B03AF0A9}"/>
              </a:ext>
            </a:extLst>
          </p:cNvPr>
          <p:cNvPicPr>
            <a:picLocks noChangeAspect="1"/>
          </p:cNvPicPr>
          <p:nvPr/>
        </p:nvPicPr>
        <p:blipFill>
          <a:blip r:embed="rId2"/>
          <a:stretch>
            <a:fillRect/>
          </a:stretch>
        </p:blipFill>
        <p:spPr>
          <a:xfrm>
            <a:off x="1081645" y="1973424"/>
            <a:ext cx="3911995" cy="1180322"/>
          </a:xfrm>
          <a:prstGeom prst="rect">
            <a:avLst/>
          </a:prstGeom>
        </p:spPr>
      </p:pic>
    </p:spTree>
    <p:extLst>
      <p:ext uri="{BB962C8B-B14F-4D97-AF65-F5344CB8AC3E}">
        <p14:creationId xmlns:p14="http://schemas.microsoft.com/office/powerpoint/2010/main" val="4247947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6D824-B0E3-D25F-250F-EAC9CE4CE765}"/>
              </a:ext>
            </a:extLst>
          </p:cNvPr>
          <p:cNvSpPr>
            <a:spLocks noGrp="1"/>
          </p:cNvSpPr>
          <p:nvPr>
            <p:ph type="title"/>
          </p:nvPr>
        </p:nvSpPr>
        <p:spPr>
          <a:xfrm>
            <a:off x="1268964" y="2312130"/>
            <a:ext cx="10067730" cy="2736819"/>
          </a:xfrm>
        </p:spPr>
        <p:txBody>
          <a:bodyPr>
            <a:noAutofit/>
          </a:bodyPr>
          <a:lstStyle/>
          <a:p>
            <a:r>
              <a:rPr lang="en-US" sz="4000" i="1" dirty="0">
                <a:solidFill>
                  <a:srgbClr val="FF0000"/>
                </a:solidFill>
                <a:latin typeface="Times New Roman" panose="02020603050405020304" pitchFamily="18" charset="0"/>
                <a:cs typeface="Times New Roman" panose="02020603050405020304" pitchFamily="18" charset="0"/>
              </a:rPr>
              <a:t>Problem 5 </a:t>
            </a:r>
            <a:br>
              <a:rPr lang="en-US" sz="4000" dirty="0"/>
            </a:br>
            <a:br>
              <a:rPr lang="en-US" sz="4000" dirty="0"/>
            </a:br>
            <a:r>
              <a:rPr lang="en-US" sz="3200" cap="none" dirty="0">
                <a:latin typeface="Times New Roman" panose="02020603050405020304" pitchFamily="18" charset="0"/>
                <a:cs typeface="Times New Roman" panose="02020603050405020304" pitchFamily="18" charset="0"/>
              </a:rPr>
              <a:t>An Order Is Cancelled When The Status Of The Order Is Either CANCELED Or SUSPECTED_FRAUD. Obtain The List Of States By The Order Cancellation % And Sort Them In The Descending Order Of The Cancellation %.       </a:t>
            </a:r>
            <a:br>
              <a:rPr lang="en-US" sz="3200" cap="none" dirty="0">
                <a:latin typeface="Times New Roman" panose="02020603050405020304" pitchFamily="18" charset="0"/>
                <a:cs typeface="Times New Roman" panose="02020603050405020304" pitchFamily="18" charset="0"/>
              </a:rPr>
            </a:br>
            <a:r>
              <a:rPr lang="en-US" sz="3200" cap="none" dirty="0">
                <a:latin typeface="Times New Roman" panose="02020603050405020304" pitchFamily="18" charset="0"/>
                <a:cs typeface="Times New Roman" panose="02020603050405020304" pitchFamily="18" charset="0"/>
              </a:rPr>
              <a:t>  Definition: Cancellation % = Cancelled Order / Total Orders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1794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croll: Horizontal 7">
            <a:extLst>
              <a:ext uri="{FF2B5EF4-FFF2-40B4-BE49-F238E27FC236}">
                <a16:creationId xmlns:a16="http://schemas.microsoft.com/office/drawing/2014/main" id="{C17CD260-3A54-CC8F-8614-4BA609C4A83D}"/>
              </a:ext>
            </a:extLst>
          </p:cNvPr>
          <p:cNvSpPr/>
          <p:nvPr/>
        </p:nvSpPr>
        <p:spPr>
          <a:xfrm>
            <a:off x="1754156" y="1978090"/>
            <a:ext cx="8434873" cy="2360645"/>
          </a:xfrm>
          <a:prstGeom prst="horizontalScroll">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4400" dirty="0">
                <a:latin typeface="Times New Roman" panose="02020603050405020304" pitchFamily="18" charset="0"/>
                <a:cs typeface="Times New Roman" panose="02020603050405020304" pitchFamily="18" charset="0"/>
              </a:rPr>
              <a:t>DATASET 1:- Supply Chain Data</a:t>
            </a:r>
          </a:p>
          <a:p>
            <a:pPr algn="ctr"/>
            <a:endParaRPr lang="en-IN" dirty="0"/>
          </a:p>
        </p:txBody>
      </p:sp>
    </p:spTree>
    <p:extLst>
      <p:ext uri="{BB962C8B-B14F-4D97-AF65-F5344CB8AC3E}">
        <p14:creationId xmlns:p14="http://schemas.microsoft.com/office/powerpoint/2010/main" val="2927206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219FE58E-B560-9C09-68FA-A7265A70D43D}"/>
              </a:ext>
            </a:extLst>
          </p:cNvPr>
          <p:cNvGraphicFramePr>
            <a:graphicFrameLocks/>
          </p:cNvGraphicFramePr>
          <p:nvPr>
            <p:extLst>
              <p:ext uri="{D42A27DB-BD31-4B8C-83A1-F6EECF244321}">
                <p14:modId xmlns:p14="http://schemas.microsoft.com/office/powerpoint/2010/main" val="1468384858"/>
              </p:ext>
            </p:extLst>
          </p:nvPr>
        </p:nvGraphicFramePr>
        <p:xfrm>
          <a:off x="1660848" y="1446246"/>
          <a:ext cx="8518851" cy="410080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12646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6A2C7-1188-2C17-308E-33F388B771CF}"/>
              </a:ext>
            </a:extLst>
          </p:cNvPr>
          <p:cNvSpPr>
            <a:spLocks noGrp="1"/>
          </p:cNvSpPr>
          <p:nvPr>
            <p:ph type="title"/>
          </p:nvPr>
        </p:nvSpPr>
        <p:spPr/>
        <p:txBody>
          <a:bodyPr/>
          <a:lstStyle/>
          <a:p>
            <a:r>
              <a:rPr lang="en-US" cap="none" dirty="0">
                <a:latin typeface="Times New Roman" panose="02020603050405020304" pitchFamily="18" charset="0"/>
                <a:cs typeface="Times New Roman" panose="02020603050405020304" pitchFamily="18" charset="0"/>
              </a:rPr>
              <a:t>INSIGHTS</a:t>
            </a:r>
            <a:endParaRPr lang="en-IN" cap="none"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F0837636-2FF2-A3C7-5309-4908B7EA73F2}"/>
              </a:ext>
            </a:extLst>
          </p:cNvPr>
          <p:cNvSpPr>
            <a:spLocks noGrp="1" noChangeArrowheads="1"/>
          </p:cNvSpPr>
          <p:nvPr>
            <p:ph idx="1"/>
          </p:nvPr>
        </p:nvSpPr>
        <p:spPr bwMode="auto">
          <a:xfrm>
            <a:off x="1240346" y="2182505"/>
            <a:ext cx="9433875" cy="2492990"/>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States with greater cancellation rates might be signs of impending problems that require attention, such fraud risk, unsatisfied customers, or operational difficulties.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Businesses should take proactive steps to lower cancellation rates, increase operational effectiveness, and ultimately improve customer satisfaction and retention by concentrating on states with higher cancellation rates. </a:t>
            </a:r>
            <a:br>
              <a:rPr kumimoji="0" lang="en-US" altLang="en-US"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9142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982BA-5DE5-0094-19CD-465C3EBF3168}"/>
              </a:ext>
            </a:extLst>
          </p:cNvPr>
          <p:cNvSpPr>
            <a:spLocks noGrp="1"/>
          </p:cNvSpPr>
          <p:nvPr>
            <p:ph type="title"/>
          </p:nvPr>
        </p:nvSpPr>
        <p:spPr>
          <a:xfrm>
            <a:off x="913775" y="942392"/>
            <a:ext cx="10364451" cy="746450"/>
          </a:xfrm>
        </p:spPr>
        <p:txBody>
          <a:bodyPr>
            <a:normAutofit fontScale="90000"/>
          </a:bodyPr>
          <a:lstStyle/>
          <a:p>
            <a:r>
              <a:rPr lang="en-US" sz="2800" b="1" dirty="0">
                <a:solidFill>
                  <a:srgbClr val="0D0D0D"/>
                </a:solidFill>
                <a:latin typeface="Times New Roman" panose="02020603050405020304" pitchFamily="18" charset="0"/>
                <a:cs typeface="Times New Roman" panose="02020603050405020304" pitchFamily="18" charset="0"/>
              </a:rPr>
              <a:t>Conclusion</a:t>
            </a:r>
            <a:br>
              <a:rPr lang="en-US" b="1" dirty="0">
                <a:solidFill>
                  <a:srgbClr val="0D0D0D"/>
                </a:solidFill>
                <a:latin typeface="Söhne"/>
              </a:rPr>
            </a:br>
            <a:endParaRPr lang="en-IN" dirty="0"/>
          </a:p>
        </p:txBody>
      </p:sp>
      <p:sp>
        <p:nvSpPr>
          <p:cNvPr id="3" name="Content Placeholder 2">
            <a:extLst>
              <a:ext uri="{FF2B5EF4-FFF2-40B4-BE49-F238E27FC236}">
                <a16:creationId xmlns:a16="http://schemas.microsoft.com/office/drawing/2014/main" id="{FBD443EA-1698-BE3A-6D7B-8A6FE4077054}"/>
              </a:ext>
            </a:extLst>
          </p:cNvPr>
          <p:cNvSpPr>
            <a:spLocks noGrp="1"/>
          </p:cNvSpPr>
          <p:nvPr>
            <p:ph idx="1"/>
          </p:nvPr>
        </p:nvSpPr>
        <p:spPr>
          <a:xfrm>
            <a:off x="913774" y="1558212"/>
            <a:ext cx="10600201" cy="5075853"/>
          </a:xfrm>
        </p:spPr>
        <p:txBody>
          <a:bodyPr>
            <a:normAutofit fontScale="77500" lnSpcReduction="20000"/>
          </a:bodyPr>
          <a:lstStyle/>
          <a:p>
            <a:pPr marL="0" indent="0" algn="l">
              <a:buNone/>
            </a:pPr>
            <a:r>
              <a:rPr lang="en-US" sz="2200" b="0" i="0" dirty="0">
                <a:solidFill>
                  <a:srgbClr val="0D0D0D"/>
                </a:solidFill>
                <a:effectLst/>
                <a:latin typeface="Söhne"/>
              </a:rPr>
              <a:t> </a:t>
            </a:r>
            <a:r>
              <a:rPr lang="en-US" sz="2200" b="0" i="0" cap="none" dirty="0">
                <a:solidFill>
                  <a:srgbClr val="0D0D0D"/>
                </a:solidFill>
                <a:effectLst/>
                <a:latin typeface="Times New Roman" panose="02020603050405020304" pitchFamily="18" charset="0"/>
                <a:cs typeface="Times New Roman" panose="02020603050405020304" pitchFamily="18" charset="0"/>
              </a:rPr>
              <a:t>Addressing the supply chain challenges in an e-commerce platform through a robust data-driven strategy is crucial for achieving operational excellence and customer satisfaction. By integrating disparate data sources into a centralized platform, utilizing real-time analytics, and leveraging advanced technologies such as </a:t>
            </a:r>
            <a:r>
              <a:rPr lang="en-US" sz="2200" cap="none">
                <a:solidFill>
                  <a:srgbClr val="0D0D0D"/>
                </a:solidFill>
                <a:latin typeface="Times New Roman" panose="02020603050405020304" pitchFamily="18" charset="0"/>
                <a:cs typeface="Times New Roman" panose="02020603050405020304" pitchFamily="18" charset="0"/>
              </a:rPr>
              <a:t>IoT</a:t>
            </a:r>
            <a:r>
              <a:rPr lang="en-US" sz="2200" b="0" i="0" cap="none">
                <a:solidFill>
                  <a:srgbClr val="0D0D0D"/>
                </a:solidFill>
                <a:effectLst/>
                <a:latin typeface="Times New Roman" panose="02020603050405020304" pitchFamily="18" charset="0"/>
                <a:cs typeface="Times New Roman" panose="02020603050405020304" pitchFamily="18" charset="0"/>
              </a:rPr>
              <a:t>and</a:t>
            </a:r>
            <a:r>
              <a:rPr lang="en-US" sz="2200" b="0" i="0" cap="none" dirty="0">
                <a:solidFill>
                  <a:srgbClr val="0D0D0D"/>
                </a:solidFill>
                <a:effectLst/>
                <a:latin typeface="Times New Roman" panose="02020603050405020304" pitchFamily="18" charset="0"/>
                <a:cs typeface="Times New Roman" panose="02020603050405020304" pitchFamily="18" charset="0"/>
              </a:rPr>
              <a:t> AI, the e-commerce supply chain can become more agile, efficient, and responsive.</a:t>
            </a:r>
          </a:p>
          <a:p>
            <a:pPr algn="l"/>
            <a:r>
              <a:rPr lang="en-US" sz="2200" b="0" i="0" cap="none" dirty="0">
                <a:solidFill>
                  <a:srgbClr val="0D0D0D"/>
                </a:solidFill>
                <a:effectLst/>
                <a:latin typeface="Times New Roman" panose="02020603050405020304" pitchFamily="18" charset="0"/>
                <a:cs typeface="Times New Roman" panose="02020603050405020304" pitchFamily="18" charset="0"/>
              </a:rPr>
              <a:t>The implementation of these solutions will result in several key benefits:</a:t>
            </a:r>
          </a:p>
          <a:p>
            <a:pPr algn="l">
              <a:buFont typeface="Arial" panose="020B0604020202020204" pitchFamily="34" charset="0"/>
              <a:buChar char="•"/>
            </a:pPr>
            <a:r>
              <a:rPr lang="en-US" sz="2200" b="1" i="0" cap="none" dirty="0">
                <a:solidFill>
                  <a:srgbClr val="0D0D0D"/>
                </a:solidFill>
                <a:effectLst/>
                <a:latin typeface="Times New Roman" panose="02020603050405020304" pitchFamily="18" charset="0"/>
                <a:cs typeface="Times New Roman" panose="02020603050405020304" pitchFamily="18" charset="0"/>
              </a:rPr>
              <a:t>Enhanced Operational Efficiency</a:t>
            </a:r>
            <a:r>
              <a:rPr lang="en-US" sz="2200" b="0" i="0" cap="none" dirty="0">
                <a:solidFill>
                  <a:srgbClr val="0D0D0D"/>
                </a:solidFill>
                <a:effectLst/>
                <a:latin typeface="Times New Roman" panose="02020603050405020304" pitchFamily="18" charset="0"/>
                <a:cs typeface="Times New Roman" panose="02020603050405020304" pitchFamily="18" charset="0"/>
              </a:rPr>
              <a:t>: streamlining supply chain processes and reducing redundancies will lead to faster and more cost-effective operations.</a:t>
            </a:r>
          </a:p>
          <a:p>
            <a:pPr algn="l">
              <a:buFont typeface="Arial" panose="020B0604020202020204" pitchFamily="34" charset="0"/>
              <a:buChar char="•"/>
            </a:pPr>
            <a:r>
              <a:rPr lang="en-US" sz="2200" b="1" i="0" cap="none" dirty="0">
                <a:solidFill>
                  <a:srgbClr val="0D0D0D"/>
                </a:solidFill>
                <a:effectLst/>
                <a:latin typeface="Times New Roman" panose="02020603050405020304" pitchFamily="18" charset="0"/>
                <a:cs typeface="Times New Roman" panose="02020603050405020304" pitchFamily="18" charset="0"/>
              </a:rPr>
              <a:t>Improved Demand Forecasting</a:t>
            </a:r>
            <a:r>
              <a:rPr lang="en-US" sz="2200" b="0" i="0" cap="none" dirty="0">
                <a:solidFill>
                  <a:srgbClr val="0D0D0D"/>
                </a:solidFill>
                <a:effectLst/>
                <a:latin typeface="Times New Roman" panose="02020603050405020304" pitchFamily="18" charset="0"/>
                <a:cs typeface="Times New Roman" panose="02020603050405020304" pitchFamily="18" charset="0"/>
              </a:rPr>
              <a:t>: better prediction models will ensure optimal inventory levels, minimizing the risks of overstocking and stockouts.</a:t>
            </a:r>
          </a:p>
          <a:p>
            <a:pPr algn="l">
              <a:buFont typeface="Arial" panose="020B0604020202020204" pitchFamily="34" charset="0"/>
              <a:buChar char="•"/>
            </a:pPr>
            <a:r>
              <a:rPr lang="en-US" sz="2200" b="1" i="0" cap="none" dirty="0">
                <a:solidFill>
                  <a:srgbClr val="0D0D0D"/>
                </a:solidFill>
                <a:effectLst/>
                <a:latin typeface="Times New Roman" panose="02020603050405020304" pitchFamily="18" charset="0"/>
                <a:cs typeface="Times New Roman" panose="02020603050405020304" pitchFamily="18" charset="0"/>
              </a:rPr>
              <a:t>Optimized Logistics</a:t>
            </a:r>
            <a:r>
              <a:rPr lang="en-US" sz="2200" b="0" i="0" cap="none" dirty="0">
                <a:solidFill>
                  <a:srgbClr val="0D0D0D"/>
                </a:solidFill>
                <a:effectLst/>
                <a:latin typeface="Times New Roman" panose="02020603050405020304" pitchFamily="18" charset="0"/>
                <a:cs typeface="Times New Roman" panose="02020603050405020304" pitchFamily="18" charset="0"/>
              </a:rPr>
              <a:t>: advanced logistics management will reduce shipping costs and improve delivery times, ensuring timely and accurate order fulfillment.</a:t>
            </a:r>
          </a:p>
          <a:p>
            <a:pPr algn="l">
              <a:buFont typeface="Arial" panose="020B0604020202020204" pitchFamily="34" charset="0"/>
              <a:buChar char="•"/>
            </a:pPr>
            <a:r>
              <a:rPr lang="en-US" sz="2200" b="1" i="0" cap="none" dirty="0">
                <a:solidFill>
                  <a:srgbClr val="0D0D0D"/>
                </a:solidFill>
                <a:effectLst/>
                <a:latin typeface="Times New Roman" panose="02020603050405020304" pitchFamily="18" charset="0"/>
                <a:cs typeface="Times New Roman" panose="02020603050405020304" pitchFamily="18" charset="0"/>
              </a:rPr>
              <a:t>Stronger Supplier Relationships</a:t>
            </a:r>
            <a:r>
              <a:rPr lang="en-US" sz="2200" b="0" i="0" cap="none" dirty="0">
                <a:solidFill>
                  <a:srgbClr val="0D0D0D"/>
                </a:solidFill>
                <a:effectLst/>
                <a:latin typeface="Times New Roman" panose="02020603050405020304" pitchFamily="18" charset="0"/>
                <a:cs typeface="Times New Roman" panose="02020603050405020304" pitchFamily="18" charset="0"/>
              </a:rPr>
              <a:t>: enhanced supplier monitoring and collaboration will improve performance and reliability.</a:t>
            </a:r>
          </a:p>
          <a:p>
            <a:pPr algn="l">
              <a:buFont typeface="Arial" panose="020B0604020202020204" pitchFamily="34" charset="0"/>
              <a:buChar char="•"/>
            </a:pPr>
            <a:r>
              <a:rPr lang="en-US" sz="2200" b="1" i="0" cap="none" dirty="0">
                <a:solidFill>
                  <a:srgbClr val="0D0D0D"/>
                </a:solidFill>
                <a:effectLst/>
                <a:latin typeface="Times New Roman" panose="02020603050405020304" pitchFamily="18" charset="0"/>
                <a:cs typeface="Times New Roman" panose="02020603050405020304" pitchFamily="18" charset="0"/>
              </a:rPr>
              <a:t>Higher Customer Satisfaction</a:t>
            </a:r>
            <a:r>
              <a:rPr lang="en-US" sz="2200" b="0" i="0" cap="none" dirty="0">
                <a:solidFill>
                  <a:srgbClr val="0D0D0D"/>
                </a:solidFill>
                <a:effectLst/>
                <a:latin typeface="Times New Roman" panose="02020603050405020304" pitchFamily="18" charset="0"/>
                <a:cs typeface="Times New Roman" panose="02020603050405020304" pitchFamily="18" charset="0"/>
              </a:rPr>
              <a:t>: meeting and exceeding customer expectations with faster delivery, accurate orders, and efficient returns will foster loyalty and repeat business.</a:t>
            </a:r>
          </a:p>
          <a:p>
            <a:endParaRPr lang="en-IN" dirty="0"/>
          </a:p>
        </p:txBody>
      </p:sp>
    </p:spTree>
    <p:extLst>
      <p:ext uri="{BB962C8B-B14F-4D97-AF65-F5344CB8AC3E}">
        <p14:creationId xmlns:p14="http://schemas.microsoft.com/office/powerpoint/2010/main" val="3507927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92350-447A-F02C-C206-3516E7DAC835}"/>
              </a:ext>
            </a:extLst>
          </p:cNvPr>
          <p:cNvSpPr>
            <a:spLocks noGrp="1"/>
          </p:cNvSpPr>
          <p:nvPr>
            <p:ph type="title"/>
          </p:nvPr>
        </p:nvSpPr>
        <p:spPr/>
        <p:txBody>
          <a:bodyPr>
            <a:normAutofit/>
          </a:bodyPr>
          <a:lstStyle/>
          <a:p>
            <a:r>
              <a:rPr lang="en-US" sz="5400" dirty="0">
                <a:latin typeface="Times New Roman" panose="02020603050405020304" pitchFamily="18" charset="0"/>
                <a:cs typeface="Times New Roman" panose="02020603050405020304" pitchFamily="18" charset="0"/>
              </a:rPr>
              <a:t>Content</a:t>
            </a:r>
            <a:endParaRPr lang="en-IN" sz="6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72620A-8A01-2462-D044-D02931B27DE1}"/>
              </a:ext>
            </a:extLst>
          </p:cNvPr>
          <p:cNvSpPr>
            <a:spLocks noGrp="1"/>
          </p:cNvSpPr>
          <p:nvPr>
            <p:ph idx="1"/>
          </p:nvPr>
        </p:nvSpPr>
        <p:spPr/>
        <p:txBody>
          <a:bodyPr>
            <a:normAutofit fontScale="92500" lnSpcReduction="10000"/>
          </a:bodyPr>
          <a:lstStyle/>
          <a:p>
            <a:pPr marL="457200" indent="-457200">
              <a:buFont typeface="+mj-lt"/>
              <a:buAutoNum type="arabicPeriod"/>
            </a:pPr>
            <a:r>
              <a:rPr lang="en-US" sz="2800" dirty="0">
                <a:latin typeface="Times New Roman" panose="02020603050405020304" pitchFamily="18" charset="0"/>
                <a:cs typeface="Times New Roman" panose="02020603050405020304" pitchFamily="18" charset="0"/>
              </a:rPr>
              <a:t>Introduction</a:t>
            </a:r>
          </a:p>
          <a:p>
            <a:pPr marL="457200" indent="-457200">
              <a:buFont typeface="+mj-lt"/>
              <a:buAutoNum type="arabicPeriod"/>
            </a:pPr>
            <a:r>
              <a:rPr lang="en-IN" sz="2800" dirty="0">
                <a:latin typeface="Times New Roman" panose="02020603050405020304" pitchFamily="18" charset="0"/>
                <a:cs typeface="Times New Roman" panose="02020603050405020304" pitchFamily="18" charset="0"/>
              </a:rPr>
              <a:t>Importance</a:t>
            </a:r>
          </a:p>
          <a:p>
            <a:pPr marL="457200" indent="-457200">
              <a:buFont typeface="+mj-lt"/>
              <a:buAutoNum type="arabicPeriod"/>
            </a:pPr>
            <a:r>
              <a:rPr lang="en-US" sz="2900" dirty="0">
                <a:solidFill>
                  <a:srgbClr val="0D0D0D"/>
                </a:solidFill>
                <a:latin typeface="Times New Roman" panose="02020603050405020304" pitchFamily="18" charset="0"/>
                <a:cs typeface="Times New Roman" panose="02020603050405020304" pitchFamily="18" charset="0"/>
              </a:rPr>
              <a:t>Current Challenges</a:t>
            </a:r>
          </a:p>
          <a:p>
            <a:pPr marL="457200" indent="-457200">
              <a:buFont typeface="+mj-lt"/>
              <a:buAutoNum type="arabicPeriod"/>
            </a:pPr>
            <a:r>
              <a:rPr lang="en-IN" sz="2800" dirty="0">
                <a:latin typeface="Times New Roman" panose="02020603050405020304" pitchFamily="18" charset="0"/>
                <a:cs typeface="Times New Roman" panose="02020603050405020304" pitchFamily="18" charset="0"/>
              </a:rPr>
              <a:t>Problem statement</a:t>
            </a:r>
          </a:p>
          <a:p>
            <a:pPr marL="457200" indent="-457200">
              <a:buFont typeface="+mj-lt"/>
              <a:buAutoNum type="arabicPeriod"/>
            </a:pPr>
            <a:r>
              <a:rPr lang="en-IN" sz="2800" dirty="0">
                <a:latin typeface="Times New Roman" panose="02020603050405020304" pitchFamily="18" charset="0"/>
                <a:cs typeface="Times New Roman" panose="02020603050405020304" pitchFamily="18" charset="0"/>
              </a:rPr>
              <a:t>Insights</a:t>
            </a:r>
          </a:p>
          <a:p>
            <a:pPr marL="457200" indent="-457200">
              <a:buFont typeface="+mj-lt"/>
              <a:buAutoNum type="arabicPeriod"/>
            </a:pPr>
            <a:r>
              <a:rPr lang="en-IN" sz="2800" dirty="0">
                <a:latin typeface="Times New Roman" panose="02020603050405020304" pitchFamily="18" charset="0"/>
                <a:cs typeface="Times New Roman" panose="02020603050405020304" pitchFamily="18" charset="0"/>
              </a:rPr>
              <a:t>Conclusion</a:t>
            </a:r>
          </a:p>
          <a:p>
            <a:pPr marL="457200" indent="-457200">
              <a:buFont typeface="+mj-lt"/>
              <a:buAutoNum type="arabicPeriod"/>
            </a:pPr>
            <a:endParaRPr lang="en-IN" dirty="0"/>
          </a:p>
          <a:p>
            <a:pPr marL="457200" indent="-457200">
              <a:buFont typeface="+mj-lt"/>
              <a:buAutoNum type="arabicPeriod"/>
            </a:pPr>
            <a:endParaRPr lang="en-IN" dirty="0"/>
          </a:p>
        </p:txBody>
      </p:sp>
    </p:spTree>
    <p:extLst>
      <p:ext uri="{BB962C8B-B14F-4D97-AF65-F5344CB8AC3E}">
        <p14:creationId xmlns:p14="http://schemas.microsoft.com/office/powerpoint/2010/main" val="1343102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C8883-189F-8147-8DB6-A2A0A7B526AD}"/>
              </a:ext>
            </a:extLst>
          </p:cNvPr>
          <p:cNvSpPr>
            <a:spLocks noGrp="1"/>
          </p:cNvSpPr>
          <p:nvPr>
            <p:ph type="title"/>
          </p:nvPr>
        </p:nvSpPr>
        <p:spPr/>
        <p:txBody>
          <a:bodyPr>
            <a:normAutofit/>
          </a:bodyPr>
          <a:lstStyle/>
          <a:p>
            <a:r>
              <a:rPr lang="en-US" sz="4800" dirty="0">
                <a:latin typeface="Times New Roman" panose="02020603050405020304" pitchFamily="18" charset="0"/>
                <a:cs typeface="Times New Roman" panose="02020603050405020304" pitchFamily="18" charset="0"/>
              </a:rPr>
              <a:t>Introduction</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437DB8-688B-D8ED-9F42-7B619AC8E7A9}"/>
              </a:ext>
            </a:extLst>
          </p:cNvPr>
          <p:cNvSpPr>
            <a:spLocks noGrp="1"/>
          </p:cNvSpPr>
          <p:nvPr>
            <p:ph idx="1"/>
          </p:nvPr>
        </p:nvSpPr>
        <p:spPr>
          <a:xfrm>
            <a:off x="1097279" y="2108201"/>
            <a:ext cx="10612639" cy="4212388"/>
          </a:xfrm>
        </p:spPr>
        <p:txBody>
          <a:bodyPr>
            <a:normAutofit fontScale="62500" lnSpcReduction="20000"/>
          </a:bodyPr>
          <a:lstStyle/>
          <a:p>
            <a:pPr marL="0" indent="0">
              <a:buNone/>
            </a:pPr>
            <a:r>
              <a:rPr lang="en-US" sz="5900" b="1" i="0" u="sng" dirty="0">
                <a:solidFill>
                  <a:srgbClr val="FF0000"/>
                </a:solidFill>
                <a:effectLst/>
                <a:latin typeface="Times New Roman" panose="02020603050405020304" pitchFamily="18" charset="0"/>
                <a:cs typeface="Times New Roman" panose="02020603050405020304" pitchFamily="18" charset="0"/>
              </a:rPr>
              <a:t>overview of the company :-</a:t>
            </a:r>
          </a:p>
          <a:p>
            <a:r>
              <a:rPr lang="en-IN" sz="4400" i="0" dirty="0">
                <a:solidFill>
                  <a:srgbClr val="0D0D0D"/>
                </a:solidFill>
                <a:effectLst/>
                <a:latin typeface="Times New Roman" panose="02020603050405020304" pitchFamily="18" charset="0"/>
                <a:cs typeface="Times New Roman" panose="02020603050405020304" pitchFamily="18" charset="0"/>
              </a:rPr>
              <a:t>Leading e-commerce platform</a:t>
            </a:r>
          </a:p>
          <a:p>
            <a:r>
              <a:rPr lang="en-IN" sz="4400" dirty="0">
                <a:solidFill>
                  <a:srgbClr val="0D0D0D"/>
                </a:solidFill>
                <a:latin typeface="Times New Roman" panose="02020603050405020304" pitchFamily="18" charset="0"/>
                <a:cs typeface="Times New Roman" panose="02020603050405020304" pitchFamily="18" charset="0"/>
              </a:rPr>
              <a:t>Global reach :  </a:t>
            </a:r>
            <a:r>
              <a:rPr lang="en-IN" sz="4400" cap="none" dirty="0">
                <a:solidFill>
                  <a:srgbClr val="0D0D0D"/>
                </a:solidFill>
                <a:latin typeface="Times New Roman" panose="02020603050405020304" pitchFamily="18" charset="0"/>
                <a:cs typeface="Times New Roman" panose="02020603050405020304" pitchFamily="18" charset="0"/>
              </a:rPr>
              <a:t>Serving Customers In Many States</a:t>
            </a:r>
            <a:endParaRPr lang="en-IN" sz="4400" dirty="0">
              <a:solidFill>
                <a:srgbClr val="0D0D0D"/>
              </a:solidFill>
              <a:latin typeface="Times New Roman" panose="02020603050405020304" pitchFamily="18" charset="0"/>
              <a:cs typeface="Times New Roman" panose="02020603050405020304" pitchFamily="18" charset="0"/>
            </a:endParaRPr>
          </a:p>
          <a:p>
            <a:r>
              <a:rPr lang="en-IN" sz="4400" i="0" dirty="0">
                <a:solidFill>
                  <a:srgbClr val="0D0D0D"/>
                </a:solidFill>
                <a:effectLst/>
                <a:latin typeface="Times New Roman" panose="02020603050405020304" pitchFamily="18" charset="0"/>
                <a:cs typeface="Times New Roman" panose="02020603050405020304" pitchFamily="18" charset="0"/>
              </a:rPr>
              <a:t>Divers product range : </a:t>
            </a:r>
            <a:r>
              <a:rPr lang="en-IN" sz="4400" i="0" cap="none" dirty="0">
                <a:solidFill>
                  <a:srgbClr val="0D0D0D"/>
                </a:solidFill>
                <a:effectLst/>
                <a:latin typeface="Times New Roman" panose="02020603050405020304" pitchFamily="18" charset="0"/>
                <a:cs typeface="Times New Roman" panose="02020603050405020304" pitchFamily="18" charset="0"/>
              </a:rPr>
              <a:t>Sports And Fitness Related Products </a:t>
            </a:r>
            <a:endParaRPr lang="en-IN" sz="4400" i="0" dirty="0">
              <a:solidFill>
                <a:srgbClr val="0D0D0D"/>
              </a:solidFill>
              <a:effectLst/>
              <a:latin typeface="Times New Roman" panose="02020603050405020304" pitchFamily="18" charset="0"/>
              <a:cs typeface="Times New Roman" panose="02020603050405020304" pitchFamily="18" charset="0"/>
            </a:endParaRPr>
          </a:p>
          <a:p>
            <a:r>
              <a:rPr lang="en-IN" sz="4400" dirty="0">
                <a:solidFill>
                  <a:srgbClr val="0D0D0D"/>
                </a:solidFill>
                <a:latin typeface="Times New Roman" panose="02020603050405020304" pitchFamily="18" charset="0"/>
                <a:cs typeface="Times New Roman" panose="02020603050405020304" pitchFamily="18" charset="0"/>
              </a:rPr>
              <a:t>Mission : </a:t>
            </a:r>
            <a:r>
              <a:rPr lang="en-IN" sz="4400" cap="none" dirty="0">
                <a:solidFill>
                  <a:srgbClr val="0D0D0D"/>
                </a:solidFill>
                <a:latin typeface="Times New Roman" panose="02020603050405020304" pitchFamily="18" charset="0"/>
                <a:cs typeface="Times New Roman" panose="02020603050405020304" pitchFamily="18" charset="0"/>
              </a:rPr>
              <a:t>Deliver Exceptional Value And Convenience</a:t>
            </a:r>
            <a:endParaRPr lang="en-IN" sz="4400" i="0" dirty="0">
              <a:solidFill>
                <a:srgbClr val="0D0D0D"/>
              </a:solidFill>
              <a:effectLst/>
              <a:latin typeface="Times New Roman" panose="02020603050405020304" pitchFamily="18" charset="0"/>
              <a:cs typeface="Times New Roman" panose="02020603050405020304" pitchFamily="18" charset="0"/>
            </a:endParaRPr>
          </a:p>
          <a:p>
            <a:endParaRPr lang="en-IN" sz="6700" b="1" i="0" dirty="0">
              <a:solidFill>
                <a:srgbClr val="0D0D0D"/>
              </a:solidFill>
              <a:effectLst/>
              <a:highlight>
                <a:srgbClr val="FFFFFF"/>
              </a:highlight>
              <a:latin typeface="Söhne"/>
            </a:endParaRPr>
          </a:p>
          <a:p>
            <a:pPr marL="0" indent="0">
              <a:buNone/>
            </a:pPr>
            <a:r>
              <a:rPr lang="en-IN" sz="2400" b="1" dirty="0">
                <a:solidFill>
                  <a:srgbClr val="0D0D0D"/>
                </a:solidFill>
                <a:highlight>
                  <a:srgbClr val="FFFFFF"/>
                </a:highlight>
                <a:latin typeface="Söhne"/>
              </a:rPr>
              <a:t> </a:t>
            </a:r>
          </a:p>
          <a:p>
            <a:endParaRPr lang="en-IN" sz="2400" b="1" i="0" dirty="0">
              <a:solidFill>
                <a:srgbClr val="0D0D0D"/>
              </a:solidFill>
              <a:effectLst/>
              <a:highlight>
                <a:srgbClr val="FFFFFF"/>
              </a:highlight>
              <a:latin typeface="Söhne"/>
            </a:endParaRPr>
          </a:p>
          <a:p>
            <a:endParaRPr lang="en-IN" sz="2400" b="0" i="0" dirty="0">
              <a:solidFill>
                <a:srgbClr val="0D0D0D"/>
              </a:solidFill>
              <a:effectLst/>
              <a:highlight>
                <a:srgbClr val="FFFFFF"/>
              </a:highlight>
              <a:latin typeface="Söhne"/>
            </a:endParaRPr>
          </a:p>
          <a:p>
            <a:pPr marL="0" indent="0">
              <a:buNone/>
            </a:pPr>
            <a:endParaRPr lang="en-IN" dirty="0"/>
          </a:p>
        </p:txBody>
      </p:sp>
    </p:spTree>
    <p:extLst>
      <p:ext uri="{BB962C8B-B14F-4D97-AF65-F5344CB8AC3E}">
        <p14:creationId xmlns:p14="http://schemas.microsoft.com/office/powerpoint/2010/main" val="1188880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8BD40-8033-C31E-A11B-857232B60FC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Importance of Data Analytics in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E-commerce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BB0ECF-34B7-3944-C86F-58AE555C31C6}"/>
              </a:ext>
            </a:extLst>
          </p:cNvPr>
          <p:cNvSpPr>
            <a:spLocks noGrp="1"/>
          </p:cNvSpPr>
          <p:nvPr>
            <p:ph idx="1"/>
          </p:nvPr>
        </p:nvSpPr>
        <p:spPr>
          <a:xfrm>
            <a:off x="1137710" y="2320440"/>
            <a:ext cx="10364452" cy="3424107"/>
          </a:xfrm>
        </p:spPr>
        <p:txBody>
          <a:bodyPr>
            <a:normAutofit fontScale="92500" lnSpcReduction="20000"/>
          </a:bodyPr>
          <a:lstStyle/>
          <a:p>
            <a:r>
              <a:rPr lang="en-US" sz="2400" b="0" i="0" cap="none" dirty="0">
                <a:solidFill>
                  <a:srgbClr val="FF0000"/>
                </a:solidFill>
                <a:effectLst/>
                <a:latin typeface="Times New Roman" panose="02020603050405020304" pitchFamily="18" charset="0"/>
                <a:cs typeface="Times New Roman" panose="02020603050405020304" pitchFamily="18" charset="0"/>
              </a:rPr>
              <a:t>Data analytics plays A crucial role in the success and growth of e-commerce businesses. By leveraging data, companies can gain deep insights into customer behavior, optimize operations, and drive strategic decision-making. Here’s why data analytics is essential:</a:t>
            </a:r>
          </a:p>
          <a:p>
            <a:r>
              <a:rPr lang="en-US" sz="2400" cap="none" dirty="0">
                <a:solidFill>
                  <a:schemeClr val="tx1"/>
                </a:solidFill>
                <a:latin typeface="Times New Roman" panose="02020603050405020304" pitchFamily="18" charset="0"/>
                <a:cs typeface="Times New Roman" panose="02020603050405020304" pitchFamily="18" charset="0"/>
              </a:rPr>
              <a:t>1)Understanding Customer Behavior</a:t>
            </a:r>
          </a:p>
          <a:p>
            <a:r>
              <a:rPr lang="en-US" sz="2400" b="0" i="0" cap="none" dirty="0">
                <a:solidFill>
                  <a:schemeClr val="tx1"/>
                </a:solidFill>
                <a:effectLst/>
                <a:latin typeface="Times New Roman" panose="02020603050405020304" pitchFamily="18" charset="0"/>
                <a:cs typeface="Times New Roman" panose="02020603050405020304" pitchFamily="18" charset="0"/>
              </a:rPr>
              <a:t>2)Enhancing Ma</a:t>
            </a:r>
            <a:r>
              <a:rPr lang="en-US" sz="2400" cap="none" dirty="0">
                <a:solidFill>
                  <a:schemeClr val="tx1"/>
                </a:solidFill>
                <a:latin typeface="Times New Roman" panose="02020603050405020304" pitchFamily="18" charset="0"/>
                <a:cs typeface="Times New Roman" panose="02020603050405020304" pitchFamily="18" charset="0"/>
              </a:rPr>
              <a:t>rketing Strategies</a:t>
            </a:r>
          </a:p>
          <a:p>
            <a:r>
              <a:rPr lang="en-US" sz="2400" b="0" i="0" cap="none" dirty="0">
                <a:solidFill>
                  <a:schemeClr val="tx1"/>
                </a:solidFill>
                <a:effectLst/>
                <a:latin typeface="Times New Roman" panose="02020603050405020304" pitchFamily="18" charset="0"/>
                <a:cs typeface="Times New Roman" panose="02020603050405020304" pitchFamily="18" charset="0"/>
              </a:rPr>
              <a:t>3)</a:t>
            </a:r>
            <a:r>
              <a:rPr lang="en-US" sz="2400" b="0" i="0" cap="none" dirty="0">
                <a:effectLst/>
                <a:latin typeface="Times New Roman" panose="02020603050405020304" pitchFamily="18" charset="0"/>
                <a:cs typeface="Times New Roman" panose="02020603050405020304" pitchFamily="18" charset="0"/>
              </a:rPr>
              <a:t>I</a:t>
            </a:r>
            <a:r>
              <a:rPr lang="en-US" sz="2400" cap="none" dirty="0">
                <a:solidFill>
                  <a:schemeClr val="tx1"/>
                </a:solidFill>
                <a:latin typeface="Times New Roman" panose="02020603050405020304" pitchFamily="18" charset="0"/>
                <a:cs typeface="Times New Roman" panose="02020603050405020304" pitchFamily="18" charset="0"/>
              </a:rPr>
              <a:t>mproving Customer Experience</a:t>
            </a:r>
          </a:p>
          <a:p>
            <a:r>
              <a:rPr lang="en-US" sz="2400" b="0" i="0" cap="none" dirty="0">
                <a:solidFill>
                  <a:schemeClr val="tx1"/>
                </a:solidFill>
                <a:effectLst/>
                <a:latin typeface="Times New Roman" panose="02020603050405020304" pitchFamily="18" charset="0"/>
                <a:cs typeface="Times New Roman" panose="02020603050405020304" pitchFamily="18" charset="0"/>
              </a:rPr>
              <a:t>4)Fraud Detection And Prevention</a:t>
            </a:r>
          </a:p>
          <a:p>
            <a:r>
              <a:rPr lang="en-US" sz="2400" cap="none" dirty="0">
                <a:solidFill>
                  <a:schemeClr val="tx1"/>
                </a:solidFill>
                <a:latin typeface="Times New Roman" panose="02020603050405020304" pitchFamily="18" charset="0"/>
                <a:cs typeface="Times New Roman" panose="02020603050405020304" pitchFamily="18" charset="0"/>
              </a:rPr>
              <a:t>5)Driving Business Growth</a:t>
            </a:r>
            <a:endParaRPr lang="en-US" sz="2400" b="0" i="0" cap="none" dirty="0">
              <a:solidFill>
                <a:schemeClr val="tx1"/>
              </a:solidFill>
              <a:effectLst/>
              <a:latin typeface="Times New Roman" panose="02020603050405020304" pitchFamily="18" charset="0"/>
              <a:cs typeface="Times New Roman" panose="02020603050405020304" pitchFamily="18" charset="0"/>
            </a:endParaRPr>
          </a:p>
          <a:p>
            <a:endParaRPr lang="en-IN" sz="2400" dirty="0">
              <a:solidFill>
                <a:schemeClr val="tx1"/>
              </a:solidFill>
            </a:endParaRPr>
          </a:p>
        </p:txBody>
      </p:sp>
    </p:spTree>
    <p:extLst>
      <p:ext uri="{BB962C8B-B14F-4D97-AF65-F5344CB8AC3E}">
        <p14:creationId xmlns:p14="http://schemas.microsoft.com/office/powerpoint/2010/main" val="2168843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F232A-96B5-2D1F-CABB-7031E3533516}"/>
              </a:ext>
            </a:extLst>
          </p:cNvPr>
          <p:cNvSpPr>
            <a:spLocks noGrp="1"/>
          </p:cNvSpPr>
          <p:nvPr>
            <p:ph type="title"/>
          </p:nvPr>
        </p:nvSpPr>
        <p:spPr/>
        <p:txBody>
          <a:bodyPr/>
          <a:lstStyle/>
          <a:p>
            <a:r>
              <a:rPr lang="en-US" b="1" dirty="0">
                <a:solidFill>
                  <a:srgbClr val="0D0D0D"/>
                </a:solidFill>
                <a:highlight>
                  <a:srgbClr val="FFFFFF"/>
                </a:highlight>
                <a:latin typeface="Times New Roman" panose="02020603050405020304" pitchFamily="18" charset="0"/>
                <a:cs typeface="Times New Roman" panose="02020603050405020304" pitchFamily="18" charset="0"/>
              </a:rPr>
              <a:t>Current Challenges:</a:t>
            </a:r>
            <a:br>
              <a:rPr lang="en-US" b="1" dirty="0">
                <a:solidFill>
                  <a:srgbClr val="0D0D0D"/>
                </a:solidFill>
                <a:highlight>
                  <a:srgbClr val="FFFFFF"/>
                </a:highlight>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96A3F4E-EE7D-ADB8-8E94-C25845D76A5A}"/>
              </a:ext>
            </a:extLst>
          </p:cNvPr>
          <p:cNvSpPr>
            <a:spLocks noGrp="1"/>
          </p:cNvSpPr>
          <p:nvPr>
            <p:ph idx="1"/>
          </p:nvPr>
        </p:nvSpPr>
        <p:spPr>
          <a:xfrm>
            <a:off x="913775" y="1931437"/>
            <a:ext cx="10364451" cy="4432041"/>
          </a:xfrm>
        </p:spPr>
        <p:txBody>
          <a:bodyPr>
            <a:normAutofit fontScale="62500" lnSpcReduction="20000"/>
          </a:bodyPr>
          <a:lstStyle/>
          <a:p>
            <a:pPr algn="l">
              <a:buFont typeface="+mj-lt"/>
              <a:buAutoNum type="arabicPeriod"/>
            </a:pPr>
            <a:r>
              <a:rPr lang="en-US" sz="2900" b="1" i="0" dirty="0">
                <a:solidFill>
                  <a:srgbClr val="0D0D0D"/>
                </a:solidFill>
                <a:effectLst/>
                <a:latin typeface="Times New Roman" panose="02020603050405020304" pitchFamily="18" charset="0"/>
                <a:cs typeface="Times New Roman" panose="02020603050405020304" pitchFamily="18" charset="0"/>
              </a:rPr>
              <a:t>Data Silos</a:t>
            </a:r>
            <a:r>
              <a:rPr lang="en-US" sz="2900" b="0" i="0" dirty="0">
                <a:solidFill>
                  <a:srgbClr val="0D0D0D"/>
                </a:solidFill>
                <a:effectLst/>
                <a:latin typeface="Times New Roman" panose="02020603050405020304" pitchFamily="18" charset="0"/>
                <a:cs typeface="Times New Roman" panose="02020603050405020304" pitchFamily="18" charset="0"/>
              </a:rPr>
              <a:t>: </a:t>
            </a:r>
            <a:r>
              <a:rPr lang="en-US" sz="2900" b="0" i="0" cap="none" dirty="0">
                <a:solidFill>
                  <a:srgbClr val="0D0D0D"/>
                </a:solidFill>
                <a:effectLst/>
                <a:latin typeface="Times New Roman" panose="02020603050405020304" pitchFamily="18" charset="0"/>
                <a:cs typeface="Times New Roman" panose="02020603050405020304" pitchFamily="18" charset="0"/>
              </a:rPr>
              <a:t>Different segments of the supply chain (procurement, warehousing, logistics) often use disparate systems, leading to fragmented data that is difficult to integrate and analyze holistically.</a:t>
            </a:r>
          </a:p>
          <a:p>
            <a:pPr algn="l">
              <a:buFont typeface="+mj-lt"/>
              <a:buAutoNum type="arabicPeriod"/>
            </a:pPr>
            <a:r>
              <a:rPr lang="en-US" sz="2900" b="1" i="0" dirty="0">
                <a:solidFill>
                  <a:srgbClr val="0D0D0D"/>
                </a:solidFill>
                <a:effectLst/>
                <a:latin typeface="Times New Roman" panose="02020603050405020304" pitchFamily="18" charset="0"/>
                <a:cs typeface="Times New Roman" panose="02020603050405020304" pitchFamily="18" charset="0"/>
              </a:rPr>
              <a:t>Real-Time Data Needs</a:t>
            </a:r>
            <a:r>
              <a:rPr lang="en-US" sz="2900" b="0" i="0" dirty="0">
                <a:solidFill>
                  <a:srgbClr val="0D0D0D"/>
                </a:solidFill>
                <a:effectLst/>
                <a:latin typeface="Times New Roman" panose="02020603050405020304" pitchFamily="18" charset="0"/>
                <a:cs typeface="Times New Roman" panose="02020603050405020304" pitchFamily="18" charset="0"/>
              </a:rPr>
              <a:t>: </a:t>
            </a:r>
            <a:r>
              <a:rPr lang="en-US" sz="2900" b="0" i="0" cap="none" dirty="0">
                <a:solidFill>
                  <a:srgbClr val="0D0D0D"/>
                </a:solidFill>
                <a:effectLst/>
                <a:latin typeface="Times New Roman" panose="02020603050405020304" pitchFamily="18" charset="0"/>
                <a:cs typeface="Times New Roman" panose="02020603050405020304" pitchFamily="18" charset="0"/>
              </a:rPr>
              <a:t>The e-commerce environment demands real-time data to make quick decisions on inventory management, order fulfillment, and delivery scheduling.</a:t>
            </a:r>
          </a:p>
          <a:p>
            <a:pPr algn="l">
              <a:buFont typeface="+mj-lt"/>
              <a:buAutoNum type="arabicPeriod"/>
            </a:pPr>
            <a:r>
              <a:rPr lang="en-US" sz="2900" b="1" i="0" dirty="0">
                <a:solidFill>
                  <a:srgbClr val="0D0D0D"/>
                </a:solidFill>
                <a:effectLst/>
                <a:latin typeface="Times New Roman" panose="02020603050405020304" pitchFamily="18" charset="0"/>
                <a:cs typeface="Times New Roman" panose="02020603050405020304" pitchFamily="18" charset="0"/>
              </a:rPr>
              <a:t>Demand Forecasting</a:t>
            </a:r>
            <a:r>
              <a:rPr lang="en-US" sz="2900" b="0" i="0" dirty="0">
                <a:solidFill>
                  <a:srgbClr val="0D0D0D"/>
                </a:solidFill>
                <a:effectLst/>
                <a:latin typeface="Times New Roman" panose="02020603050405020304" pitchFamily="18" charset="0"/>
                <a:cs typeface="Times New Roman" panose="02020603050405020304" pitchFamily="18" charset="0"/>
              </a:rPr>
              <a:t>: </a:t>
            </a:r>
            <a:r>
              <a:rPr lang="en-US" sz="2900" b="0" i="0" cap="none" dirty="0">
                <a:solidFill>
                  <a:srgbClr val="0D0D0D"/>
                </a:solidFill>
                <a:effectLst/>
                <a:latin typeface="Times New Roman" panose="02020603050405020304" pitchFamily="18" charset="0"/>
                <a:cs typeface="Times New Roman" panose="02020603050405020304" pitchFamily="18" charset="0"/>
              </a:rPr>
              <a:t>Accurate prediction of customer demand is challenging, leading to either overstocking or stockouts, both of which are costly.</a:t>
            </a:r>
          </a:p>
          <a:p>
            <a:pPr algn="l">
              <a:buFont typeface="+mj-lt"/>
              <a:buAutoNum type="arabicPeriod"/>
            </a:pPr>
            <a:r>
              <a:rPr lang="en-US" sz="2900" b="1" i="0" dirty="0">
                <a:solidFill>
                  <a:srgbClr val="0D0D0D"/>
                </a:solidFill>
                <a:effectLst/>
                <a:latin typeface="Times New Roman" panose="02020603050405020304" pitchFamily="18" charset="0"/>
                <a:cs typeface="Times New Roman" panose="02020603050405020304" pitchFamily="18" charset="0"/>
              </a:rPr>
              <a:t>Supplier Performance Monitoring</a:t>
            </a:r>
            <a:r>
              <a:rPr lang="en-US" sz="2900" b="0" i="0" cap="none" dirty="0">
                <a:solidFill>
                  <a:srgbClr val="0D0D0D"/>
                </a:solidFill>
                <a:effectLst/>
                <a:latin typeface="Times New Roman" panose="02020603050405020304" pitchFamily="18" charset="0"/>
                <a:cs typeface="Times New Roman" panose="02020603050405020304" pitchFamily="18" charset="0"/>
              </a:rPr>
              <a:t>: Evaluating and managing supplier performance based on timely data is crucial for maintaining the quality and reliability of the supply chain.</a:t>
            </a:r>
          </a:p>
          <a:p>
            <a:pPr algn="l">
              <a:buFont typeface="+mj-lt"/>
              <a:buAutoNum type="arabicPeriod"/>
            </a:pPr>
            <a:r>
              <a:rPr lang="en-US" sz="2900" b="1" i="0" dirty="0">
                <a:solidFill>
                  <a:srgbClr val="0D0D0D"/>
                </a:solidFill>
                <a:effectLst/>
                <a:latin typeface="Times New Roman" panose="02020603050405020304" pitchFamily="18" charset="0"/>
                <a:cs typeface="Times New Roman" panose="02020603050405020304" pitchFamily="18" charset="0"/>
              </a:rPr>
              <a:t>Logistics Optimization</a:t>
            </a:r>
            <a:r>
              <a:rPr lang="en-US" sz="2900" b="0" i="0" dirty="0">
                <a:solidFill>
                  <a:srgbClr val="0D0D0D"/>
                </a:solidFill>
                <a:effectLst/>
                <a:latin typeface="Times New Roman" panose="02020603050405020304" pitchFamily="18" charset="0"/>
                <a:cs typeface="Times New Roman" panose="02020603050405020304" pitchFamily="18" charset="0"/>
              </a:rPr>
              <a:t>: </a:t>
            </a:r>
            <a:r>
              <a:rPr lang="en-US" sz="2900" b="0" i="0" cap="none" dirty="0">
                <a:solidFill>
                  <a:srgbClr val="0D0D0D"/>
                </a:solidFill>
                <a:effectLst/>
                <a:latin typeface="Times New Roman" panose="02020603050405020304" pitchFamily="18" charset="0"/>
                <a:cs typeface="Times New Roman" panose="02020603050405020304" pitchFamily="18" charset="0"/>
              </a:rPr>
              <a:t>Ensuring timely and cost-effective delivery while dealing with various factors such as traffic, weather conditions, and shipping regulations.</a:t>
            </a:r>
          </a:p>
          <a:p>
            <a:pPr algn="l">
              <a:buFont typeface="+mj-lt"/>
              <a:buAutoNum type="arabicPeriod"/>
            </a:pPr>
            <a:r>
              <a:rPr lang="en-US" sz="2900" b="1" i="0" dirty="0">
                <a:solidFill>
                  <a:srgbClr val="0D0D0D"/>
                </a:solidFill>
                <a:effectLst/>
                <a:latin typeface="Times New Roman" panose="02020603050405020304" pitchFamily="18" charset="0"/>
                <a:cs typeface="Times New Roman" panose="02020603050405020304" pitchFamily="18" charset="0"/>
              </a:rPr>
              <a:t>Customer Expectations</a:t>
            </a:r>
            <a:r>
              <a:rPr lang="en-US" sz="2900" b="0" i="0" dirty="0">
                <a:solidFill>
                  <a:srgbClr val="0D0D0D"/>
                </a:solidFill>
                <a:effectLst/>
                <a:latin typeface="Times New Roman" panose="02020603050405020304" pitchFamily="18" charset="0"/>
                <a:cs typeface="Times New Roman" panose="02020603050405020304" pitchFamily="18" charset="0"/>
              </a:rPr>
              <a:t>: </a:t>
            </a:r>
            <a:r>
              <a:rPr lang="en-US" sz="2900" b="0" i="0" cap="none" dirty="0">
                <a:solidFill>
                  <a:srgbClr val="0D0D0D"/>
                </a:solidFill>
                <a:effectLst/>
                <a:latin typeface="Times New Roman" panose="02020603050405020304" pitchFamily="18" charset="0"/>
                <a:cs typeface="Times New Roman" panose="02020603050405020304" pitchFamily="18" charset="0"/>
              </a:rPr>
              <a:t>Meeting customer expectations for fast delivery, accurate order fulfillment, and easy returns processes.</a:t>
            </a:r>
          </a:p>
          <a:p>
            <a:endParaRPr lang="en-IN" dirty="0"/>
          </a:p>
        </p:txBody>
      </p:sp>
    </p:spTree>
    <p:extLst>
      <p:ext uri="{BB962C8B-B14F-4D97-AF65-F5344CB8AC3E}">
        <p14:creationId xmlns:p14="http://schemas.microsoft.com/office/powerpoint/2010/main" val="1633963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D3A20-C888-51E8-83C2-9448278C02BE}"/>
              </a:ext>
            </a:extLst>
          </p:cNvPr>
          <p:cNvSpPr>
            <a:spLocks noGrp="1"/>
          </p:cNvSpPr>
          <p:nvPr>
            <p:ph type="title"/>
          </p:nvPr>
        </p:nvSpPr>
        <p:spPr/>
        <p:txBody>
          <a:bodyPr>
            <a:normAutofit/>
          </a:bodyPr>
          <a:lstStyle/>
          <a:p>
            <a:r>
              <a:rPr lang="en-US" b="1" i="1" dirty="0">
                <a:latin typeface="Times New Roman" panose="02020603050405020304" pitchFamily="18" charset="0"/>
                <a:cs typeface="Times New Roman" panose="02020603050405020304" pitchFamily="18" charset="0"/>
              </a:rPr>
              <a:t>Problem statement</a:t>
            </a:r>
            <a:endParaRPr lang="en-IN"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15E7E82-3437-43BD-B35C-F8DCA623F877}"/>
              </a:ext>
            </a:extLst>
          </p:cNvPr>
          <p:cNvSpPr>
            <a:spLocks noGrp="1"/>
          </p:cNvSpPr>
          <p:nvPr>
            <p:ph idx="1"/>
          </p:nvPr>
        </p:nvSpPr>
        <p:spPr>
          <a:xfrm>
            <a:off x="1053733" y="2311110"/>
            <a:ext cx="9872413" cy="2942026"/>
          </a:xfrm>
        </p:spPr>
        <p:txBody>
          <a:bodyPr>
            <a:normAutofit/>
          </a:bodyPr>
          <a:lstStyle/>
          <a:p>
            <a:r>
              <a:rPr lang="en-US" sz="2800" b="0" i="0" cap="none" dirty="0">
                <a:solidFill>
                  <a:schemeClr val="tx1"/>
                </a:solidFill>
                <a:effectLst/>
                <a:latin typeface="Times New Roman" panose="02020603050405020304" pitchFamily="18" charset="0"/>
                <a:cs typeface="Times New Roman" panose="02020603050405020304" pitchFamily="18" charset="0"/>
              </a:rPr>
              <a:t>To Leverage Data Analytics For Optimizing E-commerce Operations And Enhancing Customer Experience By Addressing Key Business Questions Through Comprehensive Data Analysis.</a:t>
            </a:r>
            <a:endParaRPr lang="en-IN" sz="2800"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9247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5E5D-F58F-AA52-E1EC-F39FBA645FE2}"/>
              </a:ext>
            </a:extLst>
          </p:cNvPr>
          <p:cNvSpPr>
            <a:spLocks noGrp="1"/>
          </p:cNvSpPr>
          <p:nvPr>
            <p:ph type="title"/>
          </p:nvPr>
        </p:nvSpPr>
        <p:spPr>
          <a:xfrm>
            <a:off x="1287624" y="1832133"/>
            <a:ext cx="9414588" cy="2736819"/>
          </a:xfrm>
        </p:spPr>
        <p:txBody>
          <a:bodyPr>
            <a:noAutofit/>
          </a:bodyPr>
          <a:lstStyle/>
          <a:p>
            <a:br>
              <a:rPr lang="en-US" sz="3600" i="1" u="sng" dirty="0">
                <a:solidFill>
                  <a:srgbClr val="FF0000"/>
                </a:solidFill>
              </a:rPr>
            </a:br>
            <a:br>
              <a:rPr lang="en-US" sz="3600" i="1" u="sng" dirty="0">
                <a:solidFill>
                  <a:srgbClr val="FF0000"/>
                </a:solidFill>
              </a:rPr>
            </a:br>
            <a:br>
              <a:rPr lang="en-US" sz="3600" i="1" u="sng" dirty="0">
                <a:solidFill>
                  <a:srgbClr val="FF0000"/>
                </a:solidFill>
                <a:latin typeface="Times New Roman" panose="02020603050405020304" pitchFamily="18" charset="0"/>
                <a:cs typeface="Times New Roman" panose="02020603050405020304" pitchFamily="18" charset="0"/>
              </a:rPr>
            </a:br>
            <a:r>
              <a:rPr lang="en-US" sz="3600" i="1" u="sng" dirty="0">
                <a:solidFill>
                  <a:srgbClr val="FF0000"/>
                </a:solidFill>
                <a:latin typeface="Times New Roman" panose="02020603050405020304" pitchFamily="18" charset="0"/>
                <a:cs typeface="Times New Roman" panose="02020603050405020304" pitchFamily="18" charset="0"/>
              </a:rPr>
              <a:t>Problem 1</a:t>
            </a:r>
            <a:r>
              <a:rPr lang="en-US" sz="3600" dirty="0">
                <a:latin typeface="Times New Roman" panose="02020603050405020304" pitchFamily="18" charset="0"/>
                <a:cs typeface="Times New Roman" panose="02020603050405020304" pitchFamily="18" charset="0"/>
              </a:rPr>
              <a:t>: </a:t>
            </a:r>
            <a:r>
              <a:rPr lang="en-US" sz="3600" cap="none" dirty="0">
                <a:latin typeface="Times New Roman" panose="02020603050405020304" pitchFamily="18" charset="0"/>
                <a:cs typeface="Times New Roman" panose="02020603050405020304" pitchFamily="18" charset="0"/>
              </a:rPr>
              <a:t>Get the number of orders by the type of transaction. Please exclude orders shipped from </a:t>
            </a:r>
            <a:r>
              <a:rPr lang="en-US" sz="3600" cap="none" dirty="0" err="1">
                <a:latin typeface="Times New Roman" panose="02020603050405020304" pitchFamily="18" charset="0"/>
                <a:cs typeface="Times New Roman" panose="02020603050405020304" pitchFamily="18" charset="0"/>
              </a:rPr>
              <a:t>sangli</a:t>
            </a:r>
            <a:r>
              <a:rPr lang="en-US" sz="3600" cap="none" dirty="0">
                <a:latin typeface="Times New Roman" panose="02020603050405020304" pitchFamily="18" charset="0"/>
                <a:cs typeface="Times New Roman" panose="02020603050405020304" pitchFamily="18" charset="0"/>
              </a:rPr>
              <a:t> and </a:t>
            </a:r>
            <a:r>
              <a:rPr lang="en-US" sz="3600" cap="none" dirty="0" err="1">
                <a:latin typeface="Times New Roman" panose="02020603050405020304" pitchFamily="18" charset="0"/>
                <a:cs typeface="Times New Roman" panose="02020603050405020304" pitchFamily="18" charset="0"/>
              </a:rPr>
              <a:t>srinagar</a:t>
            </a:r>
            <a:r>
              <a:rPr lang="en-US" sz="3600" cap="none" dirty="0">
                <a:latin typeface="Times New Roman" panose="02020603050405020304" pitchFamily="18" charset="0"/>
                <a:cs typeface="Times New Roman" panose="02020603050405020304" pitchFamily="18" charset="0"/>
              </a:rPr>
              <a:t>. Also, exclude the SUSPECTED_FRAUD cases based on the order status. Sort the result in the descending order based on the number of orders</a:t>
            </a:r>
            <a:r>
              <a:rPr lang="en-US" sz="3600" dirty="0">
                <a:latin typeface="Times New Roman" panose="02020603050405020304" pitchFamily="18" charset="0"/>
                <a:cs typeface="Times New Roman" panose="02020603050405020304" pitchFamily="18" charset="0"/>
              </a:rPr>
              <a:t>.</a:t>
            </a:r>
            <a:endParaRPr lang="en-IN" sz="36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6BA071F-954D-847B-7F91-4FF3E347E125}"/>
              </a:ext>
            </a:extLst>
          </p:cNvPr>
          <p:cNvSpPr>
            <a:spLocks noGrp="1"/>
          </p:cNvSpPr>
          <p:nvPr>
            <p:ph type="body" idx="1"/>
          </p:nvPr>
        </p:nvSpPr>
        <p:spPr/>
        <p:txBody>
          <a:bodyPr/>
          <a:lstStyle/>
          <a:p>
            <a:r>
              <a:rPr lang="en-US" dirty="0"/>
              <a:t>.</a:t>
            </a:r>
            <a:endParaRPr lang="en-IN" dirty="0"/>
          </a:p>
        </p:txBody>
      </p:sp>
    </p:spTree>
    <p:extLst>
      <p:ext uri="{BB962C8B-B14F-4D97-AF65-F5344CB8AC3E}">
        <p14:creationId xmlns:p14="http://schemas.microsoft.com/office/powerpoint/2010/main" val="3251896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B50C-4AAB-D95E-1F90-2C14A9143966}"/>
              </a:ext>
            </a:extLst>
          </p:cNvPr>
          <p:cNvSpPr>
            <a:spLocks noGrp="1"/>
          </p:cNvSpPr>
          <p:nvPr>
            <p:ph type="title"/>
          </p:nvPr>
        </p:nvSpPr>
        <p:spPr>
          <a:xfrm>
            <a:off x="801808" y="268711"/>
            <a:ext cx="10364451" cy="1596177"/>
          </a:xfrm>
        </p:spPr>
        <p:txBody>
          <a:bodyPr/>
          <a:lstStyle/>
          <a:p>
            <a:r>
              <a:rPr lang="en-US" dirty="0">
                <a:latin typeface="Times New Roman" panose="02020603050405020304" pitchFamily="18" charset="0"/>
                <a:cs typeface="Times New Roman" panose="02020603050405020304" pitchFamily="18" charset="0"/>
              </a:rPr>
              <a:t>Transaction Type vs Orders</a:t>
            </a:r>
            <a:endParaRPr lang="en-IN"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21900394-9B8F-AE31-731F-6C435DA4F008}"/>
              </a:ext>
            </a:extLst>
          </p:cNvPr>
          <p:cNvGraphicFramePr>
            <a:graphicFrameLocks noGrp="1"/>
          </p:cNvGraphicFramePr>
          <p:nvPr>
            <p:ph idx="1"/>
            <p:extLst>
              <p:ext uri="{D42A27DB-BD31-4B8C-83A1-F6EECF244321}">
                <p14:modId xmlns:p14="http://schemas.microsoft.com/office/powerpoint/2010/main" val="170935245"/>
              </p:ext>
            </p:extLst>
          </p:nvPr>
        </p:nvGraphicFramePr>
        <p:xfrm>
          <a:off x="513184" y="2217673"/>
          <a:ext cx="6774024" cy="342423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5E51B1FD-A000-F008-4D62-845B5035848E}"/>
              </a:ext>
            </a:extLst>
          </p:cNvPr>
          <p:cNvSpPr txBox="1"/>
          <p:nvPr/>
        </p:nvSpPr>
        <p:spPr>
          <a:xfrm>
            <a:off x="7716417" y="2351314"/>
            <a:ext cx="3795075" cy="313932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i="0" dirty="0">
                <a:solidFill>
                  <a:srgbClr val="0D0D0D"/>
                </a:solidFill>
                <a:effectLst/>
                <a:latin typeface="Times New Roman" panose="02020603050405020304" pitchFamily="18" charset="0"/>
                <a:cs typeface="Times New Roman" panose="02020603050405020304" pitchFamily="18" charset="0"/>
              </a:rPr>
              <a:t>Transaction Type Analysis</a:t>
            </a:r>
            <a:r>
              <a:rPr lang="en-US" b="0" i="0" dirty="0">
                <a:solidFill>
                  <a:srgbClr val="0D0D0D"/>
                </a:solidFill>
                <a:effectLst/>
                <a:latin typeface="Times New Roman" panose="02020603050405020304" pitchFamily="18" charset="0"/>
                <a:cs typeface="Times New Roman" panose="02020603050405020304" pitchFamily="18" charset="0"/>
              </a:rPr>
              <a:t>: DEBIT transactions are most common, followed by TRANSFER and PAYMENT, with fewer CASH transactions.</a:t>
            </a:r>
          </a:p>
          <a:p>
            <a:endParaRPr lang="en-US" b="0" i="0" dirty="0">
              <a:solidFill>
                <a:srgbClr val="0D0D0D"/>
              </a:solidFill>
              <a:effectLst/>
              <a:latin typeface="Times New Roman" panose="02020603050405020304" pitchFamily="18" charset="0"/>
              <a:cs typeface="Times New Roman" panose="02020603050405020304" pitchFamily="18" charset="0"/>
            </a:endParaRPr>
          </a:p>
          <a:p>
            <a:r>
              <a:rPr lang="en-US" b="1" i="0" dirty="0">
                <a:solidFill>
                  <a:srgbClr val="0D0D0D"/>
                </a:solidFill>
                <a:effectLst/>
                <a:latin typeface="Times New Roman" panose="02020603050405020304" pitchFamily="18" charset="0"/>
                <a:cs typeface="Times New Roman" panose="02020603050405020304" pitchFamily="18" charset="0"/>
              </a:rPr>
              <a:t>Fraud Detection</a:t>
            </a:r>
            <a:r>
              <a:rPr lang="en-US" b="0" i="0" dirty="0">
                <a:solidFill>
                  <a:srgbClr val="0D0D0D"/>
                </a:solidFill>
                <a:effectLst/>
                <a:latin typeface="Times New Roman" panose="02020603050405020304" pitchFamily="18" charset="0"/>
                <a:cs typeface="Times New Roman" panose="02020603050405020304" pitchFamily="18" charset="0"/>
              </a:rPr>
              <a:t>: Excluding SUSPECTED_FRAUD orders ensures potentially fraudulent transactions are not counted.</a:t>
            </a:r>
          </a:p>
          <a:p>
            <a:endParaRPr lang="en-IN" dirty="0"/>
          </a:p>
        </p:txBody>
      </p:sp>
    </p:spTree>
    <p:extLst>
      <p:ext uri="{BB962C8B-B14F-4D97-AF65-F5344CB8AC3E}">
        <p14:creationId xmlns:p14="http://schemas.microsoft.com/office/powerpoint/2010/main" val="53349417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TM02892315[[fn=Wisp]]</Template>
  <TotalTime>738</TotalTime>
  <Words>1424</Words>
  <Application>Microsoft Office PowerPoint</Application>
  <PresentationFormat>Widescreen</PresentationFormat>
  <Paragraphs>87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Söhne</vt:lpstr>
      <vt:lpstr>Times New Roman</vt:lpstr>
      <vt:lpstr>Tw Cen MT</vt:lpstr>
      <vt:lpstr>Droplet</vt:lpstr>
      <vt:lpstr>Problem solving using advance SQL </vt:lpstr>
      <vt:lpstr>PowerPoint Presentation</vt:lpstr>
      <vt:lpstr>Content</vt:lpstr>
      <vt:lpstr>Introduction</vt:lpstr>
      <vt:lpstr>Importance of Data Analytics in  E-commerce</vt:lpstr>
      <vt:lpstr>Current Challenges: </vt:lpstr>
      <vt:lpstr>Problem statement</vt:lpstr>
      <vt:lpstr>   Problem 1: Get the number of orders by the type of transaction. Please exclude orders shipped from sangli and srinagar. Also, exclude the SUSPECTED_FRAUD cases based on the order status. Sort the result in the descending order based on the number of orders.</vt:lpstr>
      <vt:lpstr>Transaction Type vs Orders</vt:lpstr>
      <vt:lpstr>Insights</vt:lpstr>
      <vt:lpstr>Problem 2: Get the list of the top 3 customers based on the completed orders along with the following details:-- customer id, customer first name, customer city, customer state, number of completed orders, total sales</vt:lpstr>
      <vt:lpstr>PowerPoint Presentation</vt:lpstr>
      <vt:lpstr>Insights</vt:lpstr>
      <vt:lpstr>Problem 3 : Get the order count by the shipping mode and the department name. Consider departments with at least 40 closed/completed orders.</vt:lpstr>
      <vt:lpstr>PowerPoint Presentation</vt:lpstr>
      <vt:lpstr>Insights </vt:lpstr>
      <vt:lpstr>Problem 4 : Create a new field as shipment compliance based on Real_Shipping_Days and Scheduled_Shipping_Days.   It should have the following values:  Cancelled shipment - If the Order Status is SUSPECTED_FRAUD or CANCELED.  Within schedule - If shipped within the scheduled number of days .  On time - If shipped exactly as per schedule.  Upto 2 days of delay - If shipped beyond schedule but delay upto 2 days.  Beyond 2 days of delay - If shipped beyond schedule with delay beyond 2 days.  Which shipping mode was observed to have the greatest number of delayed orders? </vt:lpstr>
      <vt:lpstr>Insights </vt:lpstr>
      <vt:lpstr>Problem 5   An Order Is Cancelled When The Status Of The Order Is Either CANCELED Or SUSPECTED_FRAUD. Obtain The List Of States By The Order Cancellation % And Sort Them In The Descending Order Of The Cancellation %.          Definition: Cancellation % = Cancelled Order / Total Orders</vt:lpstr>
      <vt:lpstr>PowerPoint Presentation</vt:lpstr>
      <vt:lpstr>INSIGHTS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E-commerce Strategies Through Data Analysis</dc:title>
  <dc:creator>priyanka pachkawade</dc:creator>
  <cp:lastModifiedBy>sayyedsy2001@gmail.com</cp:lastModifiedBy>
  <cp:revision>12</cp:revision>
  <dcterms:created xsi:type="dcterms:W3CDTF">2024-05-18T06:22:00Z</dcterms:created>
  <dcterms:modified xsi:type="dcterms:W3CDTF">2024-05-22T14:32:32Z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