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1" d="100"/>
          <a:sy n="61" d="100"/>
        </p:scale>
        <p:origin x="86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545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6784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591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2987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2008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0666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687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4646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2154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899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10/13/2020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3089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10/13/2020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80215421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Breast+Cancer+Wisconsin+(Diagnostic)" TargetMode="External"/><Relationship Id="rId2" Type="http://schemas.openxmlformats.org/officeDocument/2006/relationships/hyperlink" Target="https://scikit-learn.org/stable/modules/generated/sklearn.datasets.load_breast_cancer.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kaggle.com/uciml/breast-cancer-wisconsin-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987F061-A78C-4A03-A432-E3A4BD55A03C}"/>
              </a:ext>
            </a:extLst>
          </p:cNvPr>
          <p:cNvSpPr>
            <a:spLocks noGrp="1"/>
          </p:cNvSpPr>
          <p:nvPr>
            <p:ph type="ctrTitle"/>
          </p:nvPr>
        </p:nvSpPr>
        <p:spPr>
          <a:xfrm>
            <a:off x="762000" y="762000"/>
            <a:ext cx="3810000" cy="3048000"/>
          </a:xfrm>
        </p:spPr>
        <p:txBody>
          <a:bodyPr>
            <a:normAutofit/>
          </a:bodyPr>
          <a:lstStyle/>
          <a:p>
            <a:r>
              <a:rPr lang="en-US" sz="3700" dirty="0"/>
              <a:t>BREAST POWER Awareness - Model on Breast Cancer </a:t>
            </a:r>
            <a:br>
              <a:rPr lang="en-US" sz="3700" dirty="0"/>
            </a:br>
            <a:endParaRPr lang="en-US" sz="3700" dirty="0"/>
          </a:p>
        </p:txBody>
      </p:sp>
      <p:sp>
        <p:nvSpPr>
          <p:cNvPr id="137" name="Freeform: Shape 136">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139" name="Group 138">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140" name="Freeform: Shape 139">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41" name="Freeform: Shape 140">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Subtitle 2">
            <a:extLst>
              <a:ext uri="{FF2B5EF4-FFF2-40B4-BE49-F238E27FC236}">
                <a16:creationId xmlns:a16="http://schemas.microsoft.com/office/drawing/2014/main" id="{1DE6CCA7-9CD2-4B69-B691-48DD88780F4A}"/>
              </a:ext>
            </a:extLst>
          </p:cNvPr>
          <p:cNvSpPr>
            <a:spLocks noGrp="1"/>
          </p:cNvSpPr>
          <p:nvPr>
            <p:ph type="subTitle" idx="1"/>
          </p:nvPr>
        </p:nvSpPr>
        <p:spPr>
          <a:xfrm>
            <a:off x="762000" y="4571999"/>
            <a:ext cx="3810000" cy="1524000"/>
          </a:xfrm>
        </p:spPr>
        <p:txBody>
          <a:bodyPr>
            <a:normAutofit/>
          </a:bodyPr>
          <a:lstStyle/>
          <a:p>
            <a:pPr algn="l"/>
            <a:r>
              <a:rPr lang="en-US" b="1" dirty="0"/>
              <a:t>By Sana Sharma</a:t>
            </a:r>
          </a:p>
        </p:txBody>
      </p:sp>
      <p:pic>
        <p:nvPicPr>
          <p:cNvPr id="1026" name="Picture 2" descr="Five things everyone should know about breast cancer &lt; Yale School of  Medicine">
            <a:extLst>
              <a:ext uri="{FF2B5EF4-FFF2-40B4-BE49-F238E27FC236}">
                <a16:creationId xmlns:a16="http://schemas.microsoft.com/office/drawing/2014/main" id="{525E9935-07F9-4237-ADEB-039136E0BA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59" r="8967" b="1"/>
          <a:stretch/>
        </p:blipFill>
        <p:spPr bwMode="auto">
          <a:xfrm>
            <a:off x="5214937" y="849682"/>
            <a:ext cx="6096000"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56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3B415D11-6899-4C75-BEAD-79C4656DC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2050" name="Picture 2" descr="October is Breast Cancer Awareness Month - APG News">
            <a:extLst>
              <a:ext uri="{FF2B5EF4-FFF2-40B4-BE49-F238E27FC236}">
                <a16:creationId xmlns:a16="http://schemas.microsoft.com/office/drawing/2014/main" id="{AEBA4A84-953A-473F-9CAA-F7D26377DE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999" y="3124194"/>
            <a:ext cx="3810001"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29ABB52-737A-4D12-87B4-2BB63D0540A1}"/>
              </a:ext>
            </a:extLst>
          </p:cNvPr>
          <p:cNvSpPr>
            <a:spLocks noGrp="1"/>
          </p:cNvSpPr>
          <p:nvPr>
            <p:ph idx="1"/>
          </p:nvPr>
        </p:nvSpPr>
        <p:spPr>
          <a:xfrm>
            <a:off x="6858001" y="1803748"/>
            <a:ext cx="4572000" cy="4292253"/>
          </a:xfrm>
        </p:spPr>
        <p:txBody>
          <a:bodyPr>
            <a:normAutofit/>
          </a:bodyPr>
          <a:lstStyle/>
          <a:p>
            <a:pPr>
              <a:lnSpc>
                <a:spcPct val="115000"/>
              </a:lnSpc>
            </a:pPr>
            <a:r>
              <a:rPr lang="en-US" sz="2000" dirty="0"/>
              <a:t>Significant public health problem </a:t>
            </a:r>
          </a:p>
          <a:p>
            <a:pPr>
              <a:lnSpc>
                <a:spcPct val="115000"/>
              </a:lnSpc>
            </a:pPr>
            <a:r>
              <a:rPr lang="en-US" sz="2000" dirty="0"/>
              <a:t>Most common cancers</a:t>
            </a:r>
          </a:p>
          <a:p>
            <a:pPr>
              <a:lnSpc>
                <a:spcPct val="115000"/>
              </a:lnSpc>
            </a:pPr>
            <a:r>
              <a:rPr lang="en-US" sz="2000" dirty="0"/>
              <a:t>Early diagnosis can improve a chance to survival </a:t>
            </a:r>
          </a:p>
          <a:p>
            <a:pPr>
              <a:lnSpc>
                <a:spcPct val="115000"/>
              </a:lnSpc>
            </a:pPr>
            <a:r>
              <a:rPr lang="en-US" sz="2000" dirty="0"/>
              <a:t>Accurate classification of tumors –</a:t>
            </a:r>
          </a:p>
          <a:p>
            <a:pPr lvl="1">
              <a:lnSpc>
                <a:spcPct val="115000"/>
              </a:lnSpc>
            </a:pPr>
            <a:r>
              <a:rPr lang="en-US" sz="2000" dirty="0"/>
              <a:t>Malignant groups </a:t>
            </a:r>
          </a:p>
          <a:p>
            <a:pPr lvl="1">
              <a:lnSpc>
                <a:spcPct val="115000"/>
              </a:lnSpc>
            </a:pPr>
            <a:r>
              <a:rPr lang="en-US" sz="2000" dirty="0"/>
              <a:t>Benign groups</a:t>
            </a:r>
          </a:p>
          <a:p>
            <a:pPr>
              <a:lnSpc>
                <a:spcPct val="115000"/>
              </a:lnSpc>
            </a:pPr>
            <a:r>
              <a:rPr lang="en-US" sz="2000" dirty="0"/>
              <a:t>Machine Learning for Breast Cancer Predictions</a:t>
            </a:r>
          </a:p>
        </p:txBody>
      </p:sp>
      <p:sp>
        <p:nvSpPr>
          <p:cNvPr id="2" name="Title 1">
            <a:extLst>
              <a:ext uri="{FF2B5EF4-FFF2-40B4-BE49-F238E27FC236}">
                <a16:creationId xmlns:a16="http://schemas.microsoft.com/office/drawing/2014/main" id="{D58DB7AB-C84D-4C07-BD20-710FD9D6FB05}"/>
              </a:ext>
            </a:extLst>
          </p:cNvPr>
          <p:cNvSpPr>
            <a:spLocks noGrp="1"/>
          </p:cNvSpPr>
          <p:nvPr>
            <p:ph type="title"/>
          </p:nvPr>
        </p:nvSpPr>
        <p:spPr>
          <a:xfrm>
            <a:off x="6858001" y="761995"/>
            <a:ext cx="4572000" cy="1524010"/>
          </a:xfrm>
        </p:spPr>
        <p:txBody>
          <a:bodyPr anchor="t">
            <a:normAutofit/>
          </a:bodyPr>
          <a:lstStyle/>
          <a:p>
            <a:pPr algn="ctr"/>
            <a:r>
              <a:rPr lang="en-US" sz="3600" dirty="0"/>
              <a:t>Introduction</a:t>
            </a:r>
          </a:p>
        </p:txBody>
      </p:sp>
    </p:spTree>
    <p:extLst>
      <p:ext uri="{BB962C8B-B14F-4D97-AF65-F5344CB8AC3E}">
        <p14:creationId xmlns:p14="http://schemas.microsoft.com/office/powerpoint/2010/main" val="313998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6284E-23A1-4E6D-BFB9-C2BCF27125A1}"/>
              </a:ext>
            </a:extLst>
          </p:cNvPr>
          <p:cNvSpPr>
            <a:spLocks noGrp="1"/>
          </p:cNvSpPr>
          <p:nvPr>
            <p:ph type="title"/>
          </p:nvPr>
        </p:nvSpPr>
        <p:spPr>
          <a:xfrm>
            <a:off x="2384712" y="981205"/>
            <a:ext cx="3018325" cy="768263"/>
          </a:xfrm>
        </p:spPr>
        <p:txBody>
          <a:bodyPr anchor="t">
            <a:normAutofit/>
          </a:bodyPr>
          <a:lstStyle/>
          <a:p>
            <a:r>
              <a:rPr lang="en-US" sz="3200" dirty="0"/>
              <a:t>Motivation</a:t>
            </a:r>
          </a:p>
        </p:txBody>
      </p:sp>
      <p:pic>
        <p:nvPicPr>
          <p:cNvPr id="3074" name="Picture 2" descr="Our Local Community's Dedication To Breast Cancer Awareness Month –  Brunswick Forest">
            <a:extLst>
              <a:ext uri="{FF2B5EF4-FFF2-40B4-BE49-F238E27FC236}">
                <a16:creationId xmlns:a16="http://schemas.microsoft.com/office/drawing/2014/main" id="{729897A8-4BD1-4B35-A2E2-E8ADF758B2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47" r="2049" b="2"/>
          <a:stretch/>
        </p:blipFill>
        <p:spPr bwMode="auto">
          <a:xfrm>
            <a:off x="7608055" y="10"/>
            <a:ext cx="4583947" cy="6131661"/>
          </a:xfrm>
          <a:custGeom>
            <a:avLst/>
            <a:gdLst/>
            <a:ahLst/>
            <a:cxnLst/>
            <a:rect l="l" t="t" r="r" b="b"/>
            <a:pathLst>
              <a:path w="4583947" h="6131671">
                <a:moveTo>
                  <a:pt x="1303111" y="0"/>
                </a:moveTo>
                <a:lnTo>
                  <a:pt x="4583947" y="0"/>
                </a:lnTo>
                <a:lnTo>
                  <a:pt x="4583947" y="4228311"/>
                </a:lnTo>
                <a:lnTo>
                  <a:pt x="4541880" y="4258857"/>
                </a:lnTo>
                <a:cubicBezTo>
                  <a:pt x="4395640" y="4361102"/>
                  <a:pt x="4254236" y="4453840"/>
                  <a:pt x="4128523" y="4540543"/>
                </a:cubicBezTo>
                <a:cubicBezTo>
                  <a:pt x="3416510" y="5032410"/>
                  <a:pt x="2702940" y="5523262"/>
                  <a:pt x="1946719" y="5933430"/>
                </a:cubicBezTo>
                <a:cubicBezTo>
                  <a:pt x="1506382" y="6172525"/>
                  <a:pt x="872113" y="6310628"/>
                  <a:pt x="393090" y="5653230"/>
                </a:cubicBezTo>
                <a:cubicBezTo>
                  <a:pt x="73281" y="5214029"/>
                  <a:pt x="-2478" y="4628756"/>
                  <a:pt x="62" y="4146595"/>
                </a:cubicBezTo>
                <a:cubicBezTo>
                  <a:pt x="8670" y="2518973"/>
                  <a:pt x="544344" y="1015353"/>
                  <a:pt x="1277882" y="32051"/>
                </a:cubicBez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B423BB46-9386-40B6-B6A8-70CDDE734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9075" y="16663"/>
            <a:ext cx="4352924" cy="6092804"/>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3578025 w 4496214"/>
              <a:gd name="connsiteY2" fmla="*/ 3466740 h 4650427"/>
              <a:gd name="connsiteX3" fmla="*/ 1946719 w 4496214"/>
              <a:gd name="connsiteY3" fmla="*/ 4497028 h 4650427"/>
              <a:gd name="connsiteX4" fmla="*/ 393090 w 4496214"/>
              <a:gd name="connsiteY4" fmla="*/ 4216828 h 4650427"/>
              <a:gd name="connsiteX5" fmla="*/ 62 w 4496214"/>
              <a:gd name="connsiteY5" fmla="*/ 2710193 h 4650427"/>
              <a:gd name="connsiteX6" fmla="*/ 513680 w 4496214"/>
              <a:gd name="connsiteY6" fmla="*/ 0 h 4650427"/>
              <a:gd name="connsiteX0" fmla="*/ 4496214 w 4496214"/>
              <a:gd name="connsiteY0" fmla="*/ 2853699 h 4650427"/>
              <a:gd name="connsiteX1" fmla="*/ 3578025 w 4496214"/>
              <a:gd name="connsiteY1" fmla="*/ 3466740 h 4650427"/>
              <a:gd name="connsiteX2" fmla="*/ 1946719 w 4496214"/>
              <a:gd name="connsiteY2" fmla="*/ 4497028 h 4650427"/>
              <a:gd name="connsiteX3" fmla="*/ 393090 w 4496214"/>
              <a:gd name="connsiteY3" fmla="*/ 4216828 h 4650427"/>
              <a:gd name="connsiteX4" fmla="*/ 62 w 4496214"/>
              <a:gd name="connsiteY4" fmla="*/ 2710193 h 4650427"/>
              <a:gd name="connsiteX5" fmla="*/ 513680 w 4496214"/>
              <a:gd name="connsiteY5" fmla="*/ 0 h 4650427"/>
              <a:gd name="connsiteX0" fmla="*/ 3578025 w 3578025"/>
              <a:gd name="connsiteY0" fmla="*/ 3466740 h 4650427"/>
              <a:gd name="connsiteX1" fmla="*/ 1946719 w 3578025"/>
              <a:gd name="connsiteY1" fmla="*/ 4497028 h 4650427"/>
              <a:gd name="connsiteX2" fmla="*/ 393090 w 3578025"/>
              <a:gd name="connsiteY2" fmla="*/ 4216828 h 4650427"/>
              <a:gd name="connsiteX3" fmla="*/ 62 w 3578025"/>
              <a:gd name="connsiteY3" fmla="*/ 2710193 h 4650427"/>
              <a:gd name="connsiteX4" fmla="*/ 513680 w 3578025"/>
              <a:gd name="connsiteY4" fmla="*/ 0 h 4650427"/>
              <a:gd name="connsiteX0" fmla="*/ 3578025 w 3578025"/>
              <a:gd name="connsiteY0" fmla="*/ 3466740 h 4705670"/>
              <a:gd name="connsiteX1" fmla="*/ 1946719 w 3578025"/>
              <a:gd name="connsiteY1" fmla="*/ 4497028 h 4705670"/>
              <a:gd name="connsiteX2" fmla="*/ 393090 w 3578025"/>
              <a:gd name="connsiteY2" fmla="*/ 4216828 h 4705670"/>
              <a:gd name="connsiteX3" fmla="*/ 62 w 3578025"/>
              <a:gd name="connsiteY3" fmla="*/ 2710193 h 4705670"/>
              <a:gd name="connsiteX4" fmla="*/ 513680 w 3578025"/>
              <a:gd name="connsiteY4" fmla="*/ 0 h 470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8025" h="4705670">
                <a:moveTo>
                  <a:pt x="3578025" y="3466740"/>
                </a:moveTo>
                <a:cubicBezTo>
                  <a:pt x="3034256" y="3810169"/>
                  <a:pt x="2520630" y="4206761"/>
                  <a:pt x="1946719" y="4497028"/>
                </a:cubicBezTo>
                <a:cubicBezTo>
                  <a:pt x="1423184" y="4761816"/>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A30917FB-DFA6-4AEE-9E57-ECD2533D0E93}"/>
              </a:ext>
            </a:extLst>
          </p:cNvPr>
          <p:cNvSpPr>
            <a:spLocks noGrp="1"/>
          </p:cNvSpPr>
          <p:nvPr>
            <p:ph idx="1"/>
          </p:nvPr>
        </p:nvSpPr>
        <p:spPr>
          <a:xfrm>
            <a:off x="810754" y="1972939"/>
            <a:ext cx="6166243" cy="4277459"/>
          </a:xfrm>
        </p:spPr>
        <p:txBody>
          <a:bodyPr>
            <a:normAutofit/>
          </a:bodyPr>
          <a:lstStyle/>
          <a:p>
            <a:pPr>
              <a:lnSpc>
                <a:spcPct val="115000"/>
              </a:lnSpc>
            </a:pPr>
            <a:r>
              <a:rPr lang="en-US" sz="2000" dirty="0"/>
              <a:t>October is known as the Breast Cancer Awareness month</a:t>
            </a:r>
          </a:p>
          <a:p>
            <a:pPr>
              <a:lnSpc>
                <a:spcPct val="115000"/>
              </a:lnSpc>
            </a:pPr>
            <a:r>
              <a:rPr lang="en-US" sz="2000" dirty="0"/>
              <a:t>Second leading cause of cancer deaths among U.S. women</a:t>
            </a:r>
          </a:p>
          <a:p>
            <a:pPr>
              <a:lnSpc>
                <a:spcPct val="115000"/>
              </a:lnSpc>
            </a:pPr>
            <a:r>
              <a:rPr lang="en-US" sz="2000" dirty="0"/>
              <a:t>Develop a machine learning algorithm </a:t>
            </a:r>
          </a:p>
          <a:p>
            <a:pPr>
              <a:lnSpc>
                <a:spcPct val="115000"/>
              </a:lnSpc>
            </a:pPr>
            <a:r>
              <a:rPr lang="en-US" sz="2000" dirty="0"/>
              <a:t>Available on UCI Machine Learning Repository, sklearn and Kaggle</a:t>
            </a:r>
          </a:p>
          <a:p>
            <a:pPr>
              <a:lnSpc>
                <a:spcPct val="115000"/>
              </a:lnSpc>
            </a:pPr>
            <a:r>
              <a:rPr lang="en-US" sz="2000" dirty="0"/>
              <a:t>The dataset was created by Dr. William H. Wolberg</a:t>
            </a:r>
          </a:p>
          <a:p>
            <a:pPr>
              <a:lnSpc>
                <a:spcPct val="115000"/>
              </a:lnSpc>
            </a:pPr>
            <a:endParaRPr lang="en-US" sz="1700" dirty="0"/>
          </a:p>
        </p:txBody>
      </p:sp>
    </p:spTree>
    <p:extLst>
      <p:ext uri="{BB962C8B-B14F-4D97-AF65-F5344CB8AC3E}">
        <p14:creationId xmlns:p14="http://schemas.microsoft.com/office/powerpoint/2010/main" val="151845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A89A-8FC1-4B5D-B854-15994F38F892}"/>
              </a:ext>
            </a:extLst>
          </p:cNvPr>
          <p:cNvSpPr>
            <a:spLocks noGrp="1"/>
          </p:cNvSpPr>
          <p:nvPr>
            <p:ph type="title"/>
          </p:nvPr>
        </p:nvSpPr>
        <p:spPr/>
        <p:txBody>
          <a:bodyPr/>
          <a:lstStyle/>
          <a:p>
            <a:pPr algn="ctr"/>
            <a:r>
              <a:rPr lang="en-US" dirty="0"/>
              <a:t>Goal</a:t>
            </a:r>
          </a:p>
        </p:txBody>
      </p:sp>
      <p:sp>
        <p:nvSpPr>
          <p:cNvPr id="3" name="Content Placeholder 2">
            <a:extLst>
              <a:ext uri="{FF2B5EF4-FFF2-40B4-BE49-F238E27FC236}">
                <a16:creationId xmlns:a16="http://schemas.microsoft.com/office/drawing/2014/main" id="{28406BC2-1CD5-494C-98E9-98F006F07EE8}"/>
              </a:ext>
            </a:extLst>
          </p:cNvPr>
          <p:cNvSpPr>
            <a:spLocks noGrp="1"/>
          </p:cNvSpPr>
          <p:nvPr>
            <p:ph idx="1"/>
          </p:nvPr>
        </p:nvSpPr>
        <p:spPr/>
        <p:txBody>
          <a:bodyPr>
            <a:normAutofit fontScale="62500" lnSpcReduction="20000"/>
          </a:bodyPr>
          <a:lstStyle/>
          <a:p>
            <a:pPr marL="0" indent="0">
              <a:buNone/>
            </a:pPr>
            <a:r>
              <a:rPr lang="en-US" dirty="0"/>
              <a:t>The goal is to answer the following questions through our analysis -   </a:t>
            </a:r>
          </a:p>
          <a:p>
            <a:r>
              <a:rPr lang="en-US" dirty="0"/>
              <a:t>    What is the accuracy of the training set?</a:t>
            </a:r>
          </a:p>
          <a:p>
            <a:r>
              <a:rPr lang="en-US" dirty="0"/>
              <a:t>    What is the accuracy of the test set?</a:t>
            </a:r>
          </a:p>
          <a:p>
            <a:r>
              <a:rPr lang="en-US" dirty="0"/>
              <a:t>    What is the precision of the test set?</a:t>
            </a:r>
          </a:p>
          <a:p>
            <a:r>
              <a:rPr lang="en-US" dirty="0"/>
              <a:t>    What is the recall of the test set?</a:t>
            </a:r>
          </a:p>
          <a:p>
            <a:r>
              <a:rPr lang="en-US" dirty="0"/>
              <a:t>    What is the area over the curve of the test set?</a:t>
            </a:r>
          </a:p>
          <a:p>
            <a:r>
              <a:rPr lang="en-US" dirty="0"/>
              <a:t>    What is the F1 score of the test set?</a:t>
            </a:r>
          </a:p>
          <a:p>
            <a:pPr marL="0" indent="0">
              <a:buNone/>
            </a:pPr>
            <a:r>
              <a:rPr lang="en-US" dirty="0"/>
              <a:t>Hypothesis - I predict that most of the feature's values are near to 0. Another hypothesis is that, both the classes(M, B) depends on the features values and feature values are different for each class.</a:t>
            </a:r>
          </a:p>
          <a:p>
            <a:endParaRPr lang="en-US" dirty="0"/>
          </a:p>
        </p:txBody>
      </p:sp>
    </p:spTree>
    <p:extLst>
      <p:ext uri="{BB962C8B-B14F-4D97-AF65-F5344CB8AC3E}">
        <p14:creationId xmlns:p14="http://schemas.microsoft.com/office/powerpoint/2010/main" val="396378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75F5-EABF-44D3-9323-0F64A84D7416}"/>
              </a:ext>
            </a:extLst>
          </p:cNvPr>
          <p:cNvSpPr>
            <a:spLocks noGrp="1"/>
          </p:cNvSpPr>
          <p:nvPr>
            <p:ph type="title"/>
          </p:nvPr>
        </p:nvSpPr>
        <p:spPr>
          <a:xfrm>
            <a:off x="762000" y="451480"/>
            <a:ext cx="7711858" cy="1524000"/>
          </a:xfrm>
        </p:spPr>
        <p:txBody>
          <a:bodyPr/>
          <a:lstStyle/>
          <a:p>
            <a:r>
              <a:rPr lang="en-US" dirty="0"/>
              <a:t>Proposed Method</a:t>
            </a:r>
          </a:p>
        </p:txBody>
      </p:sp>
      <p:sp>
        <p:nvSpPr>
          <p:cNvPr id="3" name="Content Placeholder 2">
            <a:extLst>
              <a:ext uri="{FF2B5EF4-FFF2-40B4-BE49-F238E27FC236}">
                <a16:creationId xmlns:a16="http://schemas.microsoft.com/office/drawing/2014/main" id="{E0483AB6-DD7C-4A31-BF8E-1A93641A2377}"/>
              </a:ext>
            </a:extLst>
          </p:cNvPr>
          <p:cNvSpPr>
            <a:spLocks noGrp="1"/>
          </p:cNvSpPr>
          <p:nvPr>
            <p:ph idx="1"/>
          </p:nvPr>
        </p:nvSpPr>
        <p:spPr>
          <a:xfrm>
            <a:off x="482252" y="1754676"/>
            <a:ext cx="10668000" cy="2031325"/>
          </a:xfrm>
        </p:spPr>
        <p:txBody>
          <a:bodyPr/>
          <a:lstStyle/>
          <a:p>
            <a:r>
              <a:rPr lang="en-US" sz="1800" dirty="0">
                <a:solidFill>
                  <a:schemeClr val="tx1"/>
                </a:solidFill>
              </a:rPr>
              <a:t>Exploratory data analysis and machine learning techniques</a:t>
            </a:r>
          </a:p>
          <a:p>
            <a:r>
              <a:rPr lang="en-US" sz="1800" dirty="0">
                <a:solidFill>
                  <a:schemeClr val="tx1"/>
                </a:solidFill>
              </a:rPr>
              <a:t>SciKit Learn, Classification Algorithm</a:t>
            </a:r>
          </a:p>
          <a:p>
            <a:r>
              <a:rPr lang="en-US" sz="1800" dirty="0">
                <a:solidFill>
                  <a:schemeClr val="tx1"/>
                </a:solidFill>
              </a:rPr>
              <a:t>Confusion Matrix</a:t>
            </a:r>
            <a:endParaRPr lang="en-US" sz="2800" dirty="0"/>
          </a:p>
          <a:p>
            <a:pPr lvl="1"/>
            <a:endParaRPr lang="en-US" dirty="0"/>
          </a:p>
        </p:txBody>
      </p:sp>
      <p:sp>
        <p:nvSpPr>
          <p:cNvPr id="4" name="Title 1">
            <a:extLst>
              <a:ext uri="{FF2B5EF4-FFF2-40B4-BE49-F238E27FC236}">
                <a16:creationId xmlns:a16="http://schemas.microsoft.com/office/drawing/2014/main" id="{4F08A724-80B0-442D-9133-ABE2A3792D6F}"/>
              </a:ext>
            </a:extLst>
          </p:cNvPr>
          <p:cNvSpPr txBox="1">
            <a:spLocks/>
          </p:cNvSpPr>
          <p:nvPr/>
        </p:nvSpPr>
        <p:spPr>
          <a:xfrm>
            <a:off x="762000" y="3193614"/>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 Information</a:t>
            </a:r>
          </a:p>
        </p:txBody>
      </p:sp>
      <p:sp>
        <p:nvSpPr>
          <p:cNvPr id="6" name="Content Placeholder 2">
            <a:extLst>
              <a:ext uri="{FF2B5EF4-FFF2-40B4-BE49-F238E27FC236}">
                <a16:creationId xmlns:a16="http://schemas.microsoft.com/office/drawing/2014/main" id="{B517578C-1E5A-4B5E-9489-3FBF7F28F1E1}"/>
              </a:ext>
            </a:extLst>
          </p:cNvPr>
          <p:cNvSpPr txBox="1">
            <a:spLocks/>
          </p:cNvSpPr>
          <p:nvPr/>
        </p:nvSpPr>
        <p:spPr>
          <a:xfrm>
            <a:off x="901874" y="4153422"/>
            <a:ext cx="10668000" cy="2423786"/>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a:p>
            <a:pPr lvl="1"/>
            <a:endParaRPr lang="en-US" dirty="0"/>
          </a:p>
        </p:txBody>
      </p:sp>
      <p:sp>
        <p:nvSpPr>
          <p:cNvPr id="7" name="TextBox 6">
            <a:extLst>
              <a:ext uri="{FF2B5EF4-FFF2-40B4-BE49-F238E27FC236}">
                <a16:creationId xmlns:a16="http://schemas.microsoft.com/office/drawing/2014/main" id="{04CADD51-9433-4C65-9290-CCA04CAC99A6}"/>
              </a:ext>
            </a:extLst>
          </p:cNvPr>
          <p:cNvSpPr txBox="1"/>
          <p:nvPr/>
        </p:nvSpPr>
        <p:spPr>
          <a:xfrm>
            <a:off x="482252" y="4468615"/>
            <a:ext cx="1016069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Breast Cancer Wisconsin dataset, created by Dr. William H. Wolberg</a:t>
            </a:r>
          </a:p>
          <a:p>
            <a:pPr marL="285750" indent="-285750">
              <a:buFont typeface="Arial" panose="020B0604020202020204" pitchFamily="34" charset="0"/>
              <a:buChar char="•"/>
            </a:pPr>
            <a:r>
              <a:rPr lang="en-US" b="0" i="0" dirty="0">
                <a:solidFill>
                  <a:srgbClr val="24292E"/>
                </a:solidFill>
                <a:effectLst/>
                <a:latin typeface="-apple-system"/>
              </a:rPr>
              <a:t> </a:t>
            </a:r>
            <a:r>
              <a:rPr lang="en-US" dirty="0" err="1">
                <a:hlinkClick r:id="rId2">
                  <a:extLst>
                    <a:ext uri="{A12FA001-AC4F-418D-AE19-62706E023703}">
                      <ahyp:hlinkClr xmlns:ahyp="http://schemas.microsoft.com/office/drawing/2018/hyperlinkcolor" val="tx"/>
                    </a:ext>
                  </a:extLst>
                </a:hlinkClick>
              </a:rPr>
              <a:t>sklearn.data</a:t>
            </a:r>
            <a:r>
              <a:rPr lang="en-US" dirty="0"/>
              <a:t> website, </a:t>
            </a:r>
            <a:r>
              <a:rPr lang="en-US" dirty="0">
                <a:hlinkClick r:id="rId3">
                  <a:extLst>
                    <a:ext uri="{A12FA001-AC4F-418D-AE19-62706E023703}">
                      <ahyp:hlinkClr xmlns:ahyp="http://schemas.microsoft.com/office/drawing/2018/hyperlinkcolor" val="tx"/>
                    </a:ext>
                  </a:extLst>
                </a:hlinkClick>
              </a:rPr>
              <a:t>UCI Machine Learning</a:t>
            </a:r>
            <a:r>
              <a:rPr lang="en-US" dirty="0"/>
              <a:t> website and </a:t>
            </a:r>
            <a:r>
              <a:rPr lang="en-US" dirty="0">
                <a:hlinkClick r:id="rId4">
                  <a:extLst>
                    <a:ext uri="{A12FA001-AC4F-418D-AE19-62706E023703}">
                      <ahyp:hlinkClr xmlns:ahyp="http://schemas.microsoft.com/office/drawing/2018/hyperlinkcolor" val="tx"/>
                    </a:ext>
                  </a:extLst>
                </a:hlinkClick>
              </a:rPr>
              <a:t>Kaggle</a:t>
            </a:r>
            <a:r>
              <a:rPr lang="en-US" dirty="0"/>
              <a:t>. </a:t>
            </a:r>
          </a:p>
          <a:p>
            <a:pPr marL="285750" indent="-285750">
              <a:buFont typeface="Arial" panose="020B0604020202020204" pitchFamily="34" charset="0"/>
              <a:buChar char="•"/>
            </a:pPr>
            <a:r>
              <a:rPr lang="en-US" dirty="0"/>
              <a:t>It has 569 entries and 30 columns.</a:t>
            </a:r>
          </a:p>
          <a:p>
            <a:pPr marL="285750" indent="-285750">
              <a:buFont typeface="Arial" panose="020B0604020202020204" pitchFamily="34" charset="0"/>
              <a:buChar char="•"/>
            </a:pPr>
            <a:r>
              <a:rPr lang="en-US" dirty="0"/>
              <a:t>Attribute Information:</a:t>
            </a:r>
          </a:p>
          <a:p>
            <a:pPr marL="742950" lvl="1" indent="-285750">
              <a:buFont typeface="Arial" panose="020B0604020202020204" pitchFamily="34" charset="0"/>
              <a:buChar char="•"/>
            </a:pPr>
            <a:r>
              <a:rPr lang="en-US" dirty="0"/>
              <a:t>ID number</a:t>
            </a:r>
          </a:p>
          <a:p>
            <a:pPr marL="742950" lvl="1" indent="-285750">
              <a:buFont typeface="Arial" panose="020B0604020202020204" pitchFamily="34" charset="0"/>
              <a:buChar char="•"/>
            </a:pPr>
            <a:r>
              <a:rPr lang="en-US" dirty="0"/>
              <a:t>Diagnosis (M/0 = malignant, B/1 = benign)</a:t>
            </a:r>
          </a:p>
          <a:p>
            <a:pPr marL="742950" lvl="1" indent="-285750">
              <a:buFont typeface="Arial" panose="020B0604020202020204" pitchFamily="34" charset="0"/>
              <a:buChar char="•"/>
            </a:pPr>
            <a:r>
              <a:rPr lang="en-US" dirty="0"/>
              <a:t>Ten real-valued features are computed for each cell nucleus</a:t>
            </a:r>
          </a:p>
        </p:txBody>
      </p:sp>
      <p:pic>
        <p:nvPicPr>
          <p:cNvPr id="4098" name="Picture 2" descr="Machine Learning: definition, types and practical applications - Iberdrola">
            <a:extLst>
              <a:ext uri="{FF2B5EF4-FFF2-40B4-BE49-F238E27FC236}">
                <a16:creationId xmlns:a16="http://schemas.microsoft.com/office/drawing/2014/main" id="{6B8CFD10-85EA-42BB-AE62-5A1DC3D60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5074" y="2469958"/>
            <a:ext cx="411480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24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967D-C240-462B-A39B-83A40E810961}"/>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6D73DB89-9D91-4BAB-BFA0-88B98752893C}"/>
              </a:ext>
            </a:extLst>
          </p:cNvPr>
          <p:cNvSpPr>
            <a:spLocks noGrp="1"/>
          </p:cNvSpPr>
          <p:nvPr>
            <p:ph idx="1"/>
          </p:nvPr>
        </p:nvSpPr>
        <p:spPr/>
        <p:txBody>
          <a:bodyPr>
            <a:normAutofit lnSpcReduction="10000"/>
          </a:bodyPr>
          <a:lstStyle/>
          <a:p>
            <a:r>
              <a:rPr lang="en-US" dirty="0" err="1"/>
              <a:t>Jupyter</a:t>
            </a:r>
            <a:r>
              <a:rPr lang="en-US" dirty="0"/>
              <a:t> notebook – python programming language</a:t>
            </a:r>
          </a:p>
          <a:p>
            <a:r>
              <a:rPr lang="en-US" dirty="0"/>
              <a:t>Exploratory analysis</a:t>
            </a:r>
          </a:p>
          <a:p>
            <a:pPr lvl="1"/>
            <a:r>
              <a:rPr lang="en-US" dirty="0" err="1"/>
              <a:t>NaN</a:t>
            </a:r>
            <a:r>
              <a:rPr lang="en-US" dirty="0"/>
              <a:t> values</a:t>
            </a:r>
          </a:p>
          <a:p>
            <a:pPr lvl="1"/>
            <a:r>
              <a:rPr lang="en-US" dirty="0" err="1"/>
              <a:t>Dataframe</a:t>
            </a:r>
            <a:r>
              <a:rPr lang="en-US" dirty="0"/>
              <a:t> Info, Attributes</a:t>
            </a:r>
          </a:p>
          <a:p>
            <a:r>
              <a:rPr lang="en-US" dirty="0"/>
              <a:t>Proposed Method </a:t>
            </a:r>
          </a:p>
          <a:p>
            <a:pPr lvl="1"/>
            <a:r>
              <a:rPr lang="en-US" dirty="0" err="1"/>
              <a:t>RandomForestRegressor</a:t>
            </a:r>
            <a:endParaRPr lang="en-US" dirty="0"/>
          </a:p>
          <a:p>
            <a:pPr lvl="1"/>
            <a:r>
              <a:rPr lang="en-US" dirty="0" err="1"/>
              <a:t>DecisionTreeRegressor</a:t>
            </a:r>
            <a:r>
              <a:rPr lang="en-US" dirty="0"/>
              <a:t> </a:t>
            </a:r>
          </a:p>
          <a:p>
            <a:endParaRPr lang="en-US" dirty="0"/>
          </a:p>
        </p:txBody>
      </p:sp>
    </p:spTree>
    <p:extLst>
      <p:ext uri="{BB962C8B-B14F-4D97-AF65-F5344CB8AC3E}">
        <p14:creationId xmlns:p14="http://schemas.microsoft.com/office/powerpoint/2010/main" val="103034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F40FEF-9A7B-404C-8DAB-9E23B89E9665}"/>
              </a:ext>
            </a:extLst>
          </p:cNvPr>
          <p:cNvSpPr>
            <a:spLocks noGrp="1"/>
          </p:cNvSpPr>
          <p:nvPr>
            <p:ph idx="1"/>
          </p:nvPr>
        </p:nvSpPr>
        <p:spPr>
          <a:xfrm>
            <a:off x="776670" y="1449243"/>
            <a:ext cx="6563582" cy="5129470"/>
          </a:xfrm>
        </p:spPr>
        <p:txBody>
          <a:bodyPr>
            <a:noAutofit/>
          </a:bodyPr>
          <a:lstStyle/>
          <a:p>
            <a:pPr marL="0" indent="0">
              <a:lnSpc>
                <a:spcPct val="115000"/>
              </a:lnSpc>
              <a:buNone/>
            </a:pPr>
            <a:r>
              <a:rPr lang="en-US" sz="1400" b="1" dirty="0"/>
              <a:t>The results to the goal questions are below -</a:t>
            </a:r>
          </a:p>
          <a:p>
            <a:pPr>
              <a:lnSpc>
                <a:spcPct val="115000"/>
              </a:lnSpc>
            </a:pPr>
            <a:r>
              <a:rPr lang="en-US" sz="1400" b="1" dirty="0"/>
              <a:t>The accuracy of the test set: 0.9300699300699301</a:t>
            </a:r>
          </a:p>
          <a:p>
            <a:pPr>
              <a:lnSpc>
                <a:spcPct val="115000"/>
              </a:lnSpc>
            </a:pPr>
            <a:r>
              <a:rPr lang="en-US" sz="1400" b="1" dirty="0"/>
              <a:t>The precision of the test set: 0.9424867021276595</a:t>
            </a:r>
          </a:p>
          <a:p>
            <a:pPr>
              <a:lnSpc>
                <a:spcPct val="115000"/>
              </a:lnSpc>
            </a:pPr>
            <a:r>
              <a:rPr lang="en-US" sz="1400" b="1" dirty="0"/>
              <a:t>The recall of the test set: 0.9125</a:t>
            </a:r>
          </a:p>
          <a:p>
            <a:pPr>
              <a:lnSpc>
                <a:spcPct val="115000"/>
              </a:lnSpc>
            </a:pPr>
            <a:r>
              <a:rPr lang="en-US" sz="1400" b="1" dirty="0"/>
              <a:t>The area over the curve of the test set: 0.9125000000000001</a:t>
            </a:r>
          </a:p>
          <a:p>
            <a:pPr>
              <a:lnSpc>
                <a:spcPct val="115000"/>
              </a:lnSpc>
            </a:pPr>
            <a:r>
              <a:rPr lang="en-US" sz="1400" b="1" dirty="0"/>
              <a:t>The F1 score of the test set: 0.9456521739130435</a:t>
            </a:r>
          </a:p>
          <a:p>
            <a:pPr>
              <a:lnSpc>
                <a:spcPct val="115000"/>
              </a:lnSpc>
            </a:pPr>
            <a:endParaRPr lang="en-US" sz="1400" b="1" dirty="0"/>
          </a:p>
          <a:p>
            <a:pPr marL="0" indent="0">
              <a:lnSpc>
                <a:spcPct val="115000"/>
              </a:lnSpc>
              <a:buNone/>
            </a:pPr>
            <a:r>
              <a:rPr lang="en-US" sz="1400" b="1" dirty="0"/>
              <a:t>Proof of Hypothesis -</a:t>
            </a:r>
          </a:p>
          <a:p>
            <a:pPr>
              <a:lnSpc>
                <a:spcPct val="115000"/>
              </a:lnSpc>
            </a:pPr>
            <a:r>
              <a:rPr lang="en-US" sz="1400" b="1" dirty="0"/>
              <a:t>most of the values lie between 0.2 to 0.35; therefore, hypothesis is true. </a:t>
            </a:r>
          </a:p>
          <a:p>
            <a:pPr>
              <a:lnSpc>
                <a:spcPct val="115000"/>
              </a:lnSpc>
            </a:pPr>
            <a:r>
              <a:rPr lang="en-US" sz="1400" b="1" dirty="0"/>
              <a:t>we observe that the Worst Symmetry feature has a different impact on both classes, in one class maximum values lie at .3 and for the other it lies slighter over .25. Similarly for other feature 'worst concavity’.</a:t>
            </a:r>
          </a:p>
          <a:p>
            <a:pPr>
              <a:lnSpc>
                <a:spcPct val="115000"/>
              </a:lnSpc>
            </a:pPr>
            <a:r>
              <a:rPr lang="en-US" sz="1400" b="1" dirty="0"/>
              <a:t>accuracy was over 90% which could mean the model is overfitting</a:t>
            </a:r>
          </a:p>
        </p:txBody>
      </p:sp>
      <p:sp>
        <p:nvSpPr>
          <p:cNvPr id="2" name="Title 1">
            <a:extLst>
              <a:ext uri="{FF2B5EF4-FFF2-40B4-BE49-F238E27FC236}">
                <a16:creationId xmlns:a16="http://schemas.microsoft.com/office/drawing/2014/main" id="{1A594A84-8D24-4152-899A-9DE2E0575021}"/>
              </a:ext>
            </a:extLst>
          </p:cNvPr>
          <p:cNvSpPr>
            <a:spLocks noGrp="1"/>
          </p:cNvSpPr>
          <p:nvPr>
            <p:ph type="title"/>
          </p:nvPr>
        </p:nvSpPr>
        <p:spPr>
          <a:xfrm>
            <a:off x="1509330" y="279287"/>
            <a:ext cx="3048000" cy="1524000"/>
          </a:xfrm>
        </p:spPr>
        <p:txBody>
          <a:bodyPr anchor="t">
            <a:normAutofit/>
          </a:bodyPr>
          <a:lstStyle/>
          <a:p>
            <a:r>
              <a:rPr lang="en-US" sz="3200" dirty="0"/>
              <a:t>Results &amp; Conclusion</a:t>
            </a:r>
          </a:p>
        </p:txBody>
      </p:sp>
      <p:pic>
        <p:nvPicPr>
          <p:cNvPr id="7" name="Picture 6" descr="Chart, box and whisker chart&#10;&#10;Description automatically generated">
            <a:extLst>
              <a:ext uri="{FF2B5EF4-FFF2-40B4-BE49-F238E27FC236}">
                <a16:creationId xmlns:a16="http://schemas.microsoft.com/office/drawing/2014/main" id="{595840A9-DD6E-4A83-A12D-93A67B7BE986}"/>
              </a:ext>
            </a:extLst>
          </p:cNvPr>
          <p:cNvPicPr>
            <a:picLocks noChangeAspect="1"/>
          </p:cNvPicPr>
          <p:nvPr/>
        </p:nvPicPr>
        <p:blipFill rotWithShape="1">
          <a:blip r:embed="rId2">
            <a:extLst>
              <a:ext uri="{28A0092B-C50C-407E-A947-70E740481C1C}">
                <a14:useLocalDpi xmlns:a14="http://schemas.microsoft.com/office/drawing/2010/main" val="0"/>
              </a:ext>
            </a:extLst>
          </a:blip>
          <a:srcRect t="12665" r="-3" b="-3"/>
          <a:stretch/>
        </p:blipFill>
        <p:spPr>
          <a:xfrm>
            <a:off x="7620005" y="1041287"/>
            <a:ext cx="3795325" cy="2403134"/>
          </a:xfrm>
          <a:custGeom>
            <a:avLst/>
            <a:gdLst/>
            <a:ahLst/>
            <a:cxnLst/>
            <a:rect l="l" t="t" r="r" b="b"/>
            <a:pathLst>
              <a:path w="3795325" h="2403134">
                <a:moveTo>
                  <a:pt x="2184722" y="841"/>
                </a:moveTo>
                <a:cubicBezTo>
                  <a:pt x="2814560" y="-21325"/>
                  <a:pt x="3427201" y="397824"/>
                  <a:pt x="3677533" y="894830"/>
                </a:cubicBezTo>
                <a:cubicBezTo>
                  <a:pt x="3905982" y="1349627"/>
                  <a:pt x="3831860" y="1869725"/>
                  <a:pt x="3190190" y="2178399"/>
                </a:cubicBezTo>
                <a:cubicBezTo>
                  <a:pt x="2451548" y="2533654"/>
                  <a:pt x="455452" y="2514018"/>
                  <a:pt x="70136" y="1781594"/>
                </a:cubicBezTo>
                <a:cubicBezTo>
                  <a:pt x="-105004" y="1447806"/>
                  <a:pt x="67090" y="1001681"/>
                  <a:pt x="373717" y="712643"/>
                </a:cubicBezTo>
                <a:cubicBezTo>
                  <a:pt x="803704" y="308075"/>
                  <a:pt x="1480908" y="87517"/>
                  <a:pt x="2058627" y="11266"/>
                </a:cubicBezTo>
                <a:cubicBezTo>
                  <a:pt x="2100667" y="5758"/>
                  <a:pt x="2142732" y="2319"/>
                  <a:pt x="2184722" y="841"/>
                </a:cubicBezTo>
                <a:close/>
              </a:path>
            </a:pathLst>
          </a:custGeom>
        </p:spPr>
      </p:pic>
      <p:sp>
        <p:nvSpPr>
          <p:cNvPr id="14" name="Freeform: Shape 13">
            <a:extLst>
              <a:ext uri="{FF2B5EF4-FFF2-40B4-BE49-F238E27FC236}">
                <a16:creationId xmlns:a16="http://schemas.microsoft.com/office/drawing/2014/main" id="{6072F1F1-F5A7-41C5-8CFF-9B42383FF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307" y="914400"/>
            <a:ext cx="3795329" cy="2272931"/>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4" descr="Chart, histogram&#10;&#10;Description automatically generated">
            <a:extLst>
              <a:ext uri="{FF2B5EF4-FFF2-40B4-BE49-F238E27FC236}">
                <a16:creationId xmlns:a16="http://schemas.microsoft.com/office/drawing/2014/main" id="{7115AF20-22CB-4DAC-827E-5EE9B04A053A}"/>
              </a:ext>
            </a:extLst>
          </p:cNvPr>
          <p:cNvPicPr>
            <a:picLocks noChangeAspect="1"/>
          </p:cNvPicPr>
          <p:nvPr/>
        </p:nvPicPr>
        <p:blipFill rotWithShape="1">
          <a:blip r:embed="rId3">
            <a:extLst>
              <a:ext uri="{28A0092B-C50C-407E-A947-70E740481C1C}">
                <a14:useLocalDpi xmlns:a14="http://schemas.microsoft.com/office/drawing/2010/main" val="0"/>
              </a:ext>
            </a:extLst>
          </a:blip>
          <a:srcRect r="3515" b="-2"/>
          <a:stretch/>
        </p:blipFill>
        <p:spPr>
          <a:xfrm>
            <a:off x="7854953" y="3695422"/>
            <a:ext cx="3657464" cy="2492436"/>
          </a:xfrm>
          <a:custGeom>
            <a:avLst/>
            <a:gdLst/>
            <a:ahLst/>
            <a:cxnLst/>
            <a:rect l="l" t="t" r="r" b="b"/>
            <a:pathLst>
              <a:path w="3424830" h="2333904">
                <a:moveTo>
                  <a:pt x="2057928" y="1514"/>
                </a:moveTo>
                <a:cubicBezTo>
                  <a:pt x="2319940" y="10302"/>
                  <a:pt x="2578077" y="57197"/>
                  <a:pt x="2798241" y="137443"/>
                </a:cubicBezTo>
                <a:cubicBezTo>
                  <a:pt x="3301471" y="321017"/>
                  <a:pt x="3606337" y="678391"/>
                  <a:pt x="3305718" y="1153080"/>
                </a:cubicBezTo>
                <a:cubicBezTo>
                  <a:pt x="2959389" y="1699458"/>
                  <a:pt x="1336592" y="2564833"/>
                  <a:pt x="511998" y="2276616"/>
                </a:cubicBezTo>
                <a:cubicBezTo>
                  <a:pt x="136458" y="2145183"/>
                  <a:pt x="-37885" y="1791068"/>
                  <a:pt x="6879" y="1475695"/>
                </a:cubicBezTo>
                <a:cubicBezTo>
                  <a:pt x="69549" y="1033953"/>
                  <a:pt x="461111" y="598733"/>
                  <a:pt x="873404" y="297119"/>
                </a:cubicBezTo>
                <a:cubicBezTo>
                  <a:pt x="1113720" y="121873"/>
                  <a:pt x="1448145" y="28457"/>
                  <a:pt x="1795887" y="5604"/>
                </a:cubicBezTo>
                <a:cubicBezTo>
                  <a:pt x="1882823" y="-111"/>
                  <a:pt x="1970591" y="-1416"/>
                  <a:pt x="2057928" y="1514"/>
                </a:cubicBezTo>
                <a:close/>
              </a:path>
            </a:pathLst>
          </a:custGeom>
        </p:spPr>
      </p:pic>
    </p:spTree>
    <p:extLst>
      <p:ext uri="{BB962C8B-B14F-4D97-AF65-F5344CB8AC3E}">
        <p14:creationId xmlns:p14="http://schemas.microsoft.com/office/powerpoint/2010/main" val="209225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09E2-2DED-43B1-AB06-481F22C59B62}"/>
              </a:ext>
            </a:extLst>
          </p:cNvPr>
          <p:cNvSpPr>
            <a:spLocks noGrp="1"/>
          </p:cNvSpPr>
          <p:nvPr>
            <p:ph type="title"/>
          </p:nvPr>
        </p:nvSpPr>
        <p:spPr>
          <a:xfrm>
            <a:off x="762000" y="436323"/>
            <a:ext cx="10668000" cy="1524000"/>
          </a:xfrm>
        </p:spPr>
        <p:txBody>
          <a:bodyPr/>
          <a:lstStyle/>
          <a:p>
            <a:pPr algn="ctr"/>
            <a:r>
              <a:rPr lang="en-US" dirty="0"/>
              <a:t>Limitations and later work</a:t>
            </a:r>
          </a:p>
        </p:txBody>
      </p:sp>
      <p:sp>
        <p:nvSpPr>
          <p:cNvPr id="3" name="Content Placeholder 2">
            <a:extLst>
              <a:ext uri="{FF2B5EF4-FFF2-40B4-BE49-F238E27FC236}">
                <a16:creationId xmlns:a16="http://schemas.microsoft.com/office/drawing/2014/main" id="{8ECEEA64-0472-4D64-856E-43AA6A61FD1E}"/>
              </a:ext>
            </a:extLst>
          </p:cNvPr>
          <p:cNvSpPr>
            <a:spLocks noGrp="1"/>
          </p:cNvSpPr>
          <p:nvPr>
            <p:ph idx="1"/>
          </p:nvPr>
        </p:nvSpPr>
        <p:spPr/>
        <p:txBody>
          <a:bodyPr>
            <a:normAutofit fontScale="85000" lnSpcReduction="20000"/>
          </a:bodyPr>
          <a:lstStyle/>
          <a:p>
            <a:endParaRPr lang="en-US" dirty="0"/>
          </a:p>
          <a:p>
            <a:r>
              <a:rPr lang="en-US" dirty="0"/>
              <a:t>The model is over fitting</a:t>
            </a:r>
          </a:p>
          <a:p>
            <a:r>
              <a:rPr lang="en-US" dirty="0"/>
              <a:t>work on keeping the model simple</a:t>
            </a:r>
          </a:p>
          <a:p>
            <a:pPr lvl="1"/>
            <a:r>
              <a:rPr lang="en-US" dirty="0"/>
              <a:t>reduce variance</a:t>
            </a:r>
          </a:p>
          <a:p>
            <a:pPr lvl="1"/>
            <a:r>
              <a:rPr lang="en-US" dirty="0"/>
              <a:t>use regularization techniques such as LASSO</a:t>
            </a:r>
          </a:p>
          <a:p>
            <a:pPr marL="0" indent="0">
              <a:buNone/>
            </a:pPr>
            <a:endParaRPr lang="en-US" dirty="0"/>
          </a:p>
          <a:p>
            <a:pPr marL="0" indent="0">
              <a:buNone/>
            </a:pPr>
            <a:r>
              <a:rPr lang="en-US" dirty="0"/>
              <a:t>Hence, work on a better classification model that can prevent overfitting with this dataset.</a:t>
            </a:r>
          </a:p>
        </p:txBody>
      </p:sp>
    </p:spTree>
    <p:extLst>
      <p:ext uri="{BB962C8B-B14F-4D97-AF65-F5344CB8AC3E}">
        <p14:creationId xmlns:p14="http://schemas.microsoft.com/office/powerpoint/2010/main" val="227099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86BF-3190-4F8F-9FEA-8AC3B840D2E8}"/>
              </a:ext>
            </a:extLst>
          </p:cNvPr>
          <p:cNvSpPr>
            <a:spLocks noGrp="1"/>
          </p:cNvSpPr>
          <p:nvPr>
            <p:ph type="title"/>
          </p:nvPr>
        </p:nvSpPr>
        <p:spPr>
          <a:xfrm>
            <a:off x="4131501" y="1089764"/>
            <a:ext cx="6064685" cy="3350712"/>
          </a:xfrm>
        </p:spPr>
        <p:txBody>
          <a:bodyPr/>
          <a:lstStyle/>
          <a:p>
            <a:r>
              <a:rPr lang="en-US" dirty="0"/>
              <a:t>Thank you! </a:t>
            </a:r>
            <a:br>
              <a:rPr lang="en-US" dirty="0"/>
            </a:br>
            <a:r>
              <a:rPr lang="en-US" dirty="0"/>
              <a:t>- Sana Sharma</a:t>
            </a:r>
          </a:p>
        </p:txBody>
      </p:sp>
      <p:sp>
        <p:nvSpPr>
          <p:cNvPr id="3" name="Content Placeholder 2">
            <a:extLst>
              <a:ext uri="{FF2B5EF4-FFF2-40B4-BE49-F238E27FC236}">
                <a16:creationId xmlns:a16="http://schemas.microsoft.com/office/drawing/2014/main" id="{3F03FF03-4042-4EDB-92A6-BDA2E3E34FA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3200628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TotalTime>
  <Words>485</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Avenir Next LT Pro</vt:lpstr>
      <vt:lpstr>Avenir Next LT Pro Light</vt:lpstr>
      <vt:lpstr>Sitka Subheading</vt:lpstr>
      <vt:lpstr>PebbleVTI</vt:lpstr>
      <vt:lpstr>BREAST POWER Awareness - Model on Breast Cancer  </vt:lpstr>
      <vt:lpstr>Introduction</vt:lpstr>
      <vt:lpstr>Motivation</vt:lpstr>
      <vt:lpstr>Goal</vt:lpstr>
      <vt:lpstr>Proposed Method</vt:lpstr>
      <vt:lpstr>Experiments</vt:lpstr>
      <vt:lpstr>Results &amp; Conclusion</vt:lpstr>
      <vt:lpstr>Limitations and later work</vt:lpstr>
      <vt:lpstr>Thank you!  - Sana Sharma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POWER Awareness - Model on Breast Cancer  </dc:title>
  <dc:creator>Sana Sharma</dc:creator>
  <cp:lastModifiedBy>Sana Sharma</cp:lastModifiedBy>
  <cp:revision>2</cp:revision>
  <dcterms:created xsi:type="dcterms:W3CDTF">2020-10-13T19:44:01Z</dcterms:created>
  <dcterms:modified xsi:type="dcterms:W3CDTF">2020-10-13T19:46:35Z</dcterms:modified>
</cp:coreProperties>
</file>