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60859-150F-407C-87B5-E7339C9896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C4ABBB-5CAE-403E-A551-8027D611297B}">
      <dgm:prSet/>
      <dgm:spPr/>
      <dgm:t>
        <a:bodyPr/>
        <a:lstStyle/>
        <a:p>
          <a:r>
            <a:rPr lang="en-US" dirty="0"/>
            <a:t>Apply machine learning algorithms to predict flight delays </a:t>
          </a:r>
        </a:p>
      </dgm:t>
    </dgm:pt>
    <dgm:pt modelId="{F10ED3C6-9CD0-4C7D-B8FC-27A9227515CD}" type="parTrans" cxnId="{298CF45F-B657-4068-8A0D-28EFFF691747}">
      <dgm:prSet/>
      <dgm:spPr/>
      <dgm:t>
        <a:bodyPr/>
        <a:lstStyle/>
        <a:p>
          <a:endParaRPr lang="en-US"/>
        </a:p>
      </dgm:t>
    </dgm:pt>
    <dgm:pt modelId="{ECA6DA09-897A-49AA-9E4E-0C2C44D57016}" type="sibTrans" cxnId="{298CF45F-B657-4068-8A0D-28EFFF691747}">
      <dgm:prSet/>
      <dgm:spPr/>
      <dgm:t>
        <a:bodyPr/>
        <a:lstStyle/>
        <a:p>
          <a:endParaRPr lang="en-US"/>
        </a:p>
      </dgm:t>
    </dgm:pt>
    <dgm:pt modelId="{6BE7D94A-BEE2-4E91-8C29-1283301CC9D7}">
      <dgm:prSet/>
      <dgm:spPr/>
      <dgm:t>
        <a:bodyPr/>
        <a:lstStyle/>
        <a:p>
          <a:r>
            <a:rPr lang="en-US" dirty="0"/>
            <a:t>Compare models - Decision Tree, Random Forest and Logistic Regression</a:t>
          </a:r>
        </a:p>
      </dgm:t>
    </dgm:pt>
    <dgm:pt modelId="{18B28980-AEE7-4BA7-8CE8-6FB9094D0382}" type="parTrans" cxnId="{3D21B911-E0B3-4464-A0C5-0AA90199FD3E}">
      <dgm:prSet/>
      <dgm:spPr/>
      <dgm:t>
        <a:bodyPr/>
        <a:lstStyle/>
        <a:p>
          <a:endParaRPr lang="en-US"/>
        </a:p>
      </dgm:t>
    </dgm:pt>
    <dgm:pt modelId="{4A2C0209-4BB9-4E56-B410-B944B62CB2BC}" type="sibTrans" cxnId="{3D21B911-E0B3-4464-A0C5-0AA90199FD3E}">
      <dgm:prSet/>
      <dgm:spPr/>
      <dgm:t>
        <a:bodyPr/>
        <a:lstStyle/>
        <a:p>
          <a:endParaRPr lang="en-US"/>
        </a:p>
      </dgm:t>
    </dgm:pt>
    <dgm:pt modelId="{C143075A-DCE7-4290-8A99-51F8FC376E81}">
      <dgm:prSet/>
      <dgm:spPr/>
      <dgm:t>
        <a:bodyPr/>
        <a:lstStyle/>
        <a:p>
          <a:r>
            <a:rPr lang="en-US" dirty="0"/>
            <a:t>Train the models on one dataset and test on another, to check the accuracy</a:t>
          </a:r>
        </a:p>
      </dgm:t>
    </dgm:pt>
    <dgm:pt modelId="{B1AD2139-3CFA-4154-AF58-DD20382B09F2}" type="parTrans" cxnId="{24EA80DC-F070-44FD-8065-440189CD436E}">
      <dgm:prSet/>
      <dgm:spPr/>
      <dgm:t>
        <a:bodyPr/>
        <a:lstStyle/>
        <a:p>
          <a:endParaRPr lang="en-US"/>
        </a:p>
      </dgm:t>
    </dgm:pt>
    <dgm:pt modelId="{9A1B74B4-E3C3-4FBA-9D50-E4E1D0942880}" type="sibTrans" cxnId="{24EA80DC-F070-44FD-8065-440189CD436E}">
      <dgm:prSet/>
      <dgm:spPr/>
      <dgm:t>
        <a:bodyPr/>
        <a:lstStyle/>
        <a:p>
          <a:endParaRPr lang="en-US"/>
        </a:p>
      </dgm:t>
    </dgm:pt>
    <dgm:pt modelId="{351EBC99-DF66-41F3-AF5B-263BE98094F5}" type="pres">
      <dgm:prSet presAssocID="{AAF60859-150F-407C-87B5-E7339C989639}" presName="root" presStyleCnt="0">
        <dgm:presLayoutVars>
          <dgm:dir/>
          <dgm:resizeHandles val="exact"/>
        </dgm:presLayoutVars>
      </dgm:prSet>
      <dgm:spPr/>
    </dgm:pt>
    <dgm:pt modelId="{ABCEB599-DDEA-45C6-A71F-CF21A07C7BC4}" type="pres">
      <dgm:prSet presAssocID="{53C4ABBB-5CAE-403E-A551-8027D611297B}" presName="compNode" presStyleCnt="0"/>
      <dgm:spPr/>
    </dgm:pt>
    <dgm:pt modelId="{2994D4F6-AA28-4469-9EFB-184EBA964C4F}" type="pres">
      <dgm:prSet presAssocID="{53C4ABBB-5CAE-403E-A551-8027D611297B}" presName="bgRect" presStyleLbl="bgShp" presStyleIdx="0" presStyleCnt="3"/>
      <dgm:spPr/>
    </dgm:pt>
    <dgm:pt modelId="{C95DAF4C-2AC8-48C1-A59D-793E1F491611}" type="pres">
      <dgm:prSet presAssocID="{53C4ABBB-5CAE-403E-A551-8027D61129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E2162B7-3151-473E-B65C-7CD996EDCB5F}" type="pres">
      <dgm:prSet presAssocID="{53C4ABBB-5CAE-403E-A551-8027D611297B}" presName="spaceRect" presStyleCnt="0"/>
      <dgm:spPr/>
    </dgm:pt>
    <dgm:pt modelId="{83D98E7F-A2E3-4AB9-991E-5483C0ABB340}" type="pres">
      <dgm:prSet presAssocID="{53C4ABBB-5CAE-403E-A551-8027D611297B}" presName="parTx" presStyleLbl="revTx" presStyleIdx="0" presStyleCnt="3">
        <dgm:presLayoutVars>
          <dgm:chMax val="0"/>
          <dgm:chPref val="0"/>
        </dgm:presLayoutVars>
      </dgm:prSet>
      <dgm:spPr/>
    </dgm:pt>
    <dgm:pt modelId="{01B03687-901E-4E3A-9B1D-1FCF8504E0F3}" type="pres">
      <dgm:prSet presAssocID="{ECA6DA09-897A-49AA-9E4E-0C2C44D57016}" presName="sibTrans" presStyleCnt="0"/>
      <dgm:spPr/>
    </dgm:pt>
    <dgm:pt modelId="{73A31FCF-7085-4BED-9DCC-85AE220A5BD1}" type="pres">
      <dgm:prSet presAssocID="{6BE7D94A-BEE2-4E91-8C29-1283301CC9D7}" presName="compNode" presStyleCnt="0"/>
      <dgm:spPr/>
    </dgm:pt>
    <dgm:pt modelId="{CA2A3410-1759-4FB8-8A34-D4C96D550821}" type="pres">
      <dgm:prSet presAssocID="{6BE7D94A-BEE2-4E91-8C29-1283301CC9D7}" presName="bgRect" presStyleLbl="bgShp" presStyleIdx="1" presStyleCnt="3"/>
      <dgm:spPr>
        <a:solidFill>
          <a:schemeClr val="accent1">
            <a:lumMod val="40000"/>
            <a:lumOff val="60000"/>
          </a:schemeClr>
        </a:solidFill>
      </dgm:spPr>
    </dgm:pt>
    <dgm:pt modelId="{1D69086B-A435-4DEE-A544-E2EC12FA154A}" type="pres">
      <dgm:prSet presAssocID="{6BE7D94A-BEE2-4E91-8C29-1283301CC9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D321A373-4DB3-45A6-9928-59AA152DE8A7}" type="pres">
      <dgm:prSet presAssocID="{6BE7D94A-BEE2-4E91-8C29-1283301CC9D7}" presName="spaceRect" presStyleCnt="0"/>
      <dgm:spPr/>
    </dgm:pt>
    <dgm:pt modelId="{FF822365-7A74-4E39-8784-32BBBB03EF69}" type="pres">
      <dgm:prSet presAssocID="{6BE7D94A-BEE2-4E91-8C29-1283301CC9D7}" presName="parTx" presStyleLbl="revTx" presStyleIdx="1" presStyleCnt="3">
        <dgm:presLayoutVars>
          <dgm:chMax val="0"/>
          <dgm:chPref val="0"/>
        </dgm:presLayoutVars>
      </dgm:prSet>
      <dgm:spPr/>
    </dgm:pt>
    <dgm:pt modelId="{72E91DFC-9E8F-4491-B46C-967EE400D384}" type="pres">
      <dgm:prSet presAssocID="{4A2C0209-4BB9-4E56-B410-B944B62CB2BC}" presName="sibTrans" presStyleCnt="0"/>
      <dgm:spPr/>
    </dgm:pt>
    <dgm:pt modelId="{4F351760-0464-4D2C-80AD-27DFCF0054FF}" type="pres">
      <dgm:prSet presAssocID="{C143075A-DCE7-4290-8A99-51F8FC376E81}" presName="compNode" presStyleCnt="0"/>
      <dgm:spPr/>
    </dgm:pt>
    <dgm:pt modelId="{6777740F-AEBB-4DC3-9743-F7EBDE589503}" type="pres">
      <dgm:prSet presAssocID="{C143075A-DCE7-4290-8A99-51F8FC376E81}" presName="bgRect" presStyleLbl="bgShp" presStyleIdx="2" presStyleCnt="3"/>
      <dgm:spPr/>
    </dgm:pt>
    <dgm:pt modelId="{E2BA615F-3003-4160-B265-01E7635F168B}" type="pres">
      <dgm:prSet presAssocID="{C143075A-DCE7-4290-8A99-51F8FC376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264039A-2C29-4F04-8523-565082AFC994}" type="pres">
      <dgm:prSet presAssocID="{C143075A-DCE7-4290-8A99-51F8FC376E81}" presName="spaceRect" presStyleCnt="0"/>
      <dgm:spPr/>
    </dgm:pt>
    <dgm:pt modelId="{7496D58B-F469-4B06-97D3-79557F857155}" type="pres">
      <dgm:prSet presAssocID="{C143075A-DCE7-4290-8A99-51F8FC376E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21B911-E0B3-4464-A0C5-0AA90199FD3E}" srcId="{AAF60859-150F-407C-87B5-E7339C989639}" destId="{6BE7D94A-BEE2-4E91-8C29-1283301CC9D7}" srcOrd="1" destOrd="0" parTransId="{18B28980-AEE7-4BA7-8CE8-6FB9094D0382}" sibTransId="{4A2C0209-4BB9-4E56-B410-B944B62CB2BC}"/>
    <dgm:cxn modelId="{ED1FFE53-CE75-4499-BE59-1F50CA359580}" type="presOf" srcId="{53C4ABBB-5CAE-403E-A551-8027D611297B}" destId="{83D98E7F-A2E3-4AB9-991E-5483C0ABB340}" srcOrd="0" destOrd="0" presId="urn:microsoft.com/office/officeart/2018/2/layout/IconVerticalSolidList"/>
    <dgm:cxn modelId="{3FE75059-96C6-4AFA-A08D-D6283201B7B8}" type="presOf" srcId="{6BE7D94A-BEE2-4E91-8C29-1283301CC9D7}" destId="{FF822365-7A74-4E39-8784-32BBBB03EF69}" srcOrd="0" destOrd="0" presId="urn:microsoft.com/office/officeart/2018/2/layout/IconVerticalSolidList"/>
    <dgm:cxn modelId="{027CC659-2275-42B1-8728-11113B8A3F55}" type="presOf" srcId="{C143075A-DCE7-4290-8A99-51F8FC376E81}" destId="{7496D58B-F469-4B06-97D3-79557F857155}" srcOrd="0" destOrd="0" presId="urn:microsoft.com/office/officeart/2018/2/layout/IconVerticalSolidList"/>
    <dgm:cxn modelId="{298CF45F-B657-4068-8A0D-28EFFF691747}" srcId="{AAF60859-150F-407C-87B5-E7339C989639}" destId="{53C4ABBB-5CAE-403E-A551-8027D611297B}" srcOrd="0" destOrd="0" parTransId="{F10ED3C6-9CD0-4C7D-B8FC-27A9227515CD}" sibTransId="{ECA6DA09-897A-49AA-9E4E-0C2C44D57016}"/>
    <dgm:cxn modelId="{89EF1BD2-A7CD-4F5B-B18C-7D5B324DBBB5}" type="presOf" srcId="{AAF60859-150F-407C-87B5-E7339C989639}" destId="{351EBC99-DF66-41F3-AF5B-263BE98094F5}" srcOrd="0" destOrd="0" presId="urn:microsoft.com/office/officeart/2018/2/layout/IconVerticalSolidList"/>
    <dgm:cxn modelId="{24EA80DC-F070-44FD-8065-440189CD436E}" srcId="{AAF60859-150F-407C-87B5-E7339C989639}" destId="{C143075A-DCE7-4290-8A99-51F8FC376E81}" srcOrd="2" destOrd="0" parTransId="{B1AD2139-3CFA-4154-AF58-DD20382B09F2}" sibTransId="{9A1B74B4-E3C3-4FBA-9D50-E4E1D0942880}"/>
    <dgm:cxn modelId="{F67D8AF3-90F3-4295-92B0-27FC0E33E5BD}" type="presParOf" srcId="{351EBC99-DF66-41F3-AF5B-263BE98094F5}" destId="{ABCEB599-DDEA-45C6-A71F-CF21A07C7BC4}" srcOrd="0" destOrd="0" presId="urn:microsoft.com/office/officeart/2018/2/layout/IconVerticalSolidList"/>
    <dgm:cxn modelId="{79700C1C-4B2A-451E-ABE1-340998E15FA6}" type="presParOf" srcId="{ABCEB599-DDEA-45C6-A71F-CF21A07C7BC4}" destId="{2994D4F6-AA28-4469-9EFB-184EBA964C4F}" srcOrd="0" destOrd="0" presId="urn:microsoft.com/office/officeart/2018/2/layout/IconVerticalSolidList"/>
    <dgm:cxn modelId="{D556C00C-8A39-44CB-9355-629510C62EFE}" type="presParOf" srcId="{ABCEB599-DDEA-45C6-A71F-CF21A07C7BC4}" destId="{C95DAF4C-2AC8-48C1-A59D-793E1F491611}" srcOrd="1" destOrd="0" presId="urn:microsoft.com/office/officeart/2018/2/layout/IconVerticalSolidList"/>
    <dgm:cxn modelId="{4A62CBDB-9AB3-4493-98B8-3F87691C2092}" type="presParOf" srcId="{ABCEB599-DDEA-45C6-A71F-CF21A07C7BC4}" destId="{9E2162B7-3151-473E-B65C-7CD996EDCB5F}" srcOrd="2" destOrd="0" presId="urn:microsoft.com/office/officeart/2018/2/layout/IconVerticalSolidList"/>
    <dgm:cxn modelId="{E0B23847-945E-454E-938B-F36B207E6A86}" type="presParOf" srcId="{ABCEB599-DDEA-45C6-A71F-CF21A07C7BC4}" destId="{83D98E7F-A2E3-4AB9-991E-5483C0ABB340}" srcOrd="3" destOrd="0" presId="urn:microsoft.com/office/officeart/2018/2/layout/IconVerticalSolidList"/>
    <dgm:cxn modelId="{9EBDE05F-2C19-490F-A6A3-183C21110F59}" type="presParOf" srcId="{351EBC99-DF66-41F3-AF5B-263BE98094F5}" destId="{01B03687-901E-4E3A-9B1D-1FCF8504E0F3}" srcOrd="1" destOrd="0" presId="urn:microsoft.com/office/officeart/2018/2/layout/IconVerticalSolidList"/>
    <dgm:cxn modelId="{748F91A3-FB7D-43DB-950D-9C01902BA8A2}" type="presParOf" srcId="{351EBC99-DF66-41F3-AF5B-263BE98094F5}" destId="{73A31FCF-7085-4BED-9DCC-85AE220A5BD1}" srcOrd="2" destOrd="0" presId="urn:microsoft.com/office/officeart/2018/2/layout/IconVerticalSolidList"/>
    <dgm:cxn modelId="{E1EF9912-BE2C-4DC7-B28C-19CB8C9A66A7}" type="presParOf" srcId="{73A31FCF-7085-4BED-9DCC-85AE220A5BD1}" destId="{CA2A3410-1759-4FB8-8A34-D4C96D550821}" srcOrd="0" destOrd="0" presId="urn:microsoft.com/office/officeart/2018/2/layout/IconVerticalSolidList"/>
    <dgm:cxn modelId="{7BDD6F70-DFE8-4133-8AC1-7DBE892B2333}" type="presParOf" srcId="{73A31FCF-7085-4BED-9DCC-85AE220A5BD1}" destId="{1D69086B-A435-4DEE-A544-E2EC12FA154A}" srcOrd="1" destOrd="0" presId="urn:microsoft.com/office/officeart/2018/2/layout/IconVerticalSolidList"/>
    <dgm:cxn modelId="{1BF0790D-F23F-48C2-9116-9773E4E71671}" type="presParOf" srcId="{73A31FCF-7085-4BED-9DCC-85AE220A5BD1}" destId="{D321A373-4DB3-45A6-9928-59AA152DE8A7}" srcOrd="2" destOrd="0" presId="urn:microsoft.com/office/officeart/2018/2/layout/IconVerticalSolidList"/>
    <dgm:cxn modelId="{3137D60C-B656-4B92-8A11-55920C17C2DC}" type="presParOf" srcId="{73A31FCF-7085-4BED-9DCC-85AE220A5BD1}" destId="{FF822365-7A74-4E39-8784-32BBBB03EF69}" srcOrd="3" destOrd="0" presId="urn:microsoft.com/office/officeart/2018/2/layout/IconVerticalSolidList"/>
    <dgm:cxn modelId="{A7638994-9CD7-48F5-81D4-36933E4C23DA}" type="presParOf" srcId="{351EBC99-DF66-41F3-AF5B-263BE98094F5}" destId="{72E91DFC-9E8F-4491-B46C-967EE400D384}" srcOrd="3" destOrd="0" presId="urn:microsoft.com/office/officeart/2018/2/layout/IconVerticalSolidList"/>
    <dgm:cxn modelId="{58877C97-AA18-4D6B-86C6-05D0E671A677}" type="presParOf" srcId="{351EBC99-DF66-41F3-AF5B-263BE98094F5}" destId="{4F351760-0464-4D2C-80AD-27DFCF0054FF}" srcOrd="4" destOrd="0" presId="urn:microsoft.com/office/officeart/2018/2/layout/IconVerticalSolidList"/>
    <dgm:cxn modelId="{648DFAD5-E6F3-48C8-BA6E-9792AEB9F657}" type="presParOf" srcId="{4F351760-0464-4D2C-80AD-27DFCF0054FF}" destId="{6777740F-AEBB-4DC3-9743-F7EBDE589503}" srcOrd="0" destOrd="0" presId="urn:microsoft.com/office/officeart/2018/2/layout/IconVerticalSolidList"/>
    <dgm:cxn modelId="{6EF9DA86-CF36-44A5-A976-26B7A5C67FE6}" type="presParOf" srcId="{4F351760-0464-4D2C-80AD-27DFCF0054FF}" destId="{E2BA615F-3003-4160-B265-01E7635F168B}" srcOrd="1" destOrd="0" presId="urn:microsoft.com/office/officeart/2018/2/layout/IconVerticalSolidList"/>
    <dgm:cxn modelId="{C1886B35-E7FD-4466-BA83-74C7EE0F68D1}" type="presParOf" srcId="{4F351760-0464-4D2C-80AD-27DFCF0054FF}" destId="{E264039A-2C29-4F04-8523-565082AFC994}" srcOrd="2" destOrd="0" presId="urn:microsoft.com/office/officeart/2018/2/layout/IconVerticalSolidList"/>
    <dgm:cxn modelId="{97EF2EE4-BA5A-4B39-B689-4814B2B7A892}" type="presParOf" srcId="{4F351760-0464-4D2C-80AD-27DFCF0054FF}" destId="{7496D58B-F469-4B06-97D3-79557F8571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4D4F6-AA28-4469-9EFB-184EBA964C4F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DAF4C-2AC8-48C1-A59D-793E1F491611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98E7F-A2E3-4AB9-991E-5483C0ABB340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Apply machine learning algorithms to predict flight delays </a:t>
          </a:r>
        </a:p>
      </dsp:txBody>
      <dsp:txXfrm>
        <a:off x="1838352" y="680"/>
        <a:ext cx="4430685" cy="1591647"/>
      </dsp:txXfrm>
    </dsp:sp>
    <dsp:sp modelId="{CA2A3410-1759-4FB8-8A34-D4C96D550821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9086B-A435-4DEE-A544-E2EC12FA154A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22365-7A74-4E39-8784-32BBBB03EF69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Compare models - Decision Tree, Random Forest and Logistic Regression</a:t>
          </a:r>
        </a:p>
      </dsp:txBody>
      <dsp:txXfrm>
        <a:off x="1838352" y="1990238"/>
        <a:ext cx="4430685" cy="1591647"/>
      </dsp:txXfrm>
    </dsp:sp>
    <dsp:sp modelId="{6777740F-AEBB-4DC3-9743-F7EBDE589503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A615F-3003-4160-B265-01E7635F168B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6D58B-F469-4B06-97D3-79557F857155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 the models on one dataset and test on another, to check the accuracy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06AE-BEFE-A54A-B7AC-1E2536F51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89689-AB25-084F-90F4-163DFCB90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2DBE-BE09-2747-ACC2-699D7FD6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E202-2192-374A-8316-5B531590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D1A4-A24D-CA44-8BC6-E7D457AA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25B5-C7B4-C34F-8E5F-FE9043F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B02A-8BD4-324A-94B5-C41C9A96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D92E-3F7A-454E-BC07-A94A88B4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BF78-5640-DA4C-911F-3DB1C428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892A-5683-B342-A243-FF5BE5F0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72D86-F7F1-E54D-B211-C6A3F2501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6F18-68C2-FB45-BD65-87AEA6651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FE5D-DCAA-BA4E-9EBE-4BF87BE4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0DFB-1BBC-D749-AC06-38A3776B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97CB-8D55-3545-9493-74AFD2C1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3832-0734-E84C-9F62-28E6636C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8474-8465-3142-91E9-2A6908AA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2FCD-5D8C-E64C-93BE-52DAE1D1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FD57-8F56-4142-9804-BD02968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533A-5020-1D4E-8B75-4E68BDF1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09C0-90A7-114A-9F20-FC6DD8D6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E1BCE-94A3-114F-8F1C-EB66BBC2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E2D7-0D1E-A842-8424-E8E84EC2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20A9-48BC-0441-8553-36417D14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8931-75E1-B146-9A49-AA7FA93A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1370-55A5-924E-A9BC-57D6BC8B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4F06-D7F9-3A46-8258-0E1E84F39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F0C98-0E47-BB49-88C0-06552A0CF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7A37-C586-AF4A-87FF-D53A0BDC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75CDB-0BC9-6E44-A9F6-299C85A3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A49D8-C7F1-744D-A3AD-E849762C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62F1-28C7-D244-8294-8702D149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F0B61-504A-D748-A430-4CDC60E92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E2D1A-A389-404D-B34C-7044AF34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2324E-2CA4-F94F-99DE-C79884CBC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0CF10-4D24-1442-BDE5-1A2CA2DF0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D3784-375D-CB42-8180-89307EB2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21FD9-A672-5141-BBEB-505DAB8A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3C06-3874-1B47-BD97-A1AC06BB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D2-E5C1-9B40-ACC2-B56E1A0C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3FEF-4D99-694A-BE40-34B03167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253B-2F67-DD42-BABE-86EA2F5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F6352-5601-0645-9148-0658F9C7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78F18-2539-D240-9D3F-402BC238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3C79F-2A1A-9540-806F-D89545BF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B2858-2319-7D4E-83BC-F5E76BA0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B153-5E5E-954B-967C-E4A03460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5E68-1191-384C-BB24-62368C36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53B9-100B-734F-B6C5-64332904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E57E8-FFCC-8F43-BA82-DBB83BEE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DB28A-1A20-8746-9177-B0CBAD20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8FA66-464F-8848-9FC4-29D59275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87E1-9D6C-AA42-8520-57BD1FE4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65938-0A5B-4B49-BFC5-EBC4AD35D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8817D-80FF-4546-8C5F-4A47CEBB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420C7-9206-6B44-BBB9-C91D6981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47605-AFF2-F84A-97A5-06108727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4D7D2-C723-C44B-BF94-6F537A1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477F1-CE28-3D48-8CED-455F9B77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DAEB-A3EC-8A45-AF71-9F92EEA7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BF8E-1CF1-4F44-9BD8-DDE87CC0F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3D00-0041-6641-B873-3F8A9E5C943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DF86-0583-7C4E-B9EB-DA3EBE253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8824-DA1F-0343-B768-106F1A159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D4A-F7E0-6042-9DBA-3A6221B5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1CD14F38-BF43-AA42-B2FB-54095331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" r="12142" b="-1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FBAFD26-4076-415B-AD5C-E93E8B9E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4600573"/>
            <a:ext cx="10225277" cy="21288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Flight Delay Prediction</a:t>
            </a:r>
          </a:p>
          <a:p>
            <a:pPr marL="0" indent="0" algn="ctr">
              <a:buNone/>
            </a:pPr>
            <a:endParaRPr lang="en-US" sz="1600" b="1" dirty="0">
              <a:effectLst/>
            </a:endParaRPr>
          </a:p>
          <a:p>
            <a:pPr marL="0" indent="0" algn="ctr">
              <a:buNone/>
            </a:pPr>
            <a:r>
              <a:rPr lang="en-US" sz="2000" dirty="0"/>
              <a:t>Using Machine Learning Algorithms</a:t>
            </a:r>
            <a:endParaRPr lang="en-US" sz="2000" dirty="0">
              <a:effectLst/>
            </a:endParaRPr>
          </a:p>
          <a:p>
            <a:pPr marL="0" indent="0" algn="ctr">
              <a:buNone/>
            </a:pPr>
            <a:r>
              <a:rPr lang="en-US" sz="2000" dirty="0"/>
              <a:t>Project Delivery – Phase 1	</a:t>
            </a:r>
          </a:p>
          <a:p>
            <a:pPr marL="0" indent="0" algn="ctr">
              <a:buNone/>
            </a:pPr>
            <a:r>
              <a:rPr lang="en-US" sz="2000" dirty="0"/>
              <a:t>Sana Sharma</a:t>
            </a:r>
          </a:p>
        </p:txBody>
      </p:sp>
    </p:spTree>
    <p:extLst>
      <p:ext uri="{BB962C8B-B14F-4D97-AF65-F5344CB8AC3E}">
        <p14:creationId xmlns:p14="http://schemas.microsoft.com/office/powerpoint/2010/main" val="398964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CA8E5-EC21-8E48-8A57-01BC154A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959956"/>
          </a:xfrm>
          <a:solidFill>
            <a:schemeClr val="bg1">
              <a:lumMod val="6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0EEA0B-8029-419E-8BCC-D48557C9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08" y="2980302"/>
            <a:ext cx="5554487" cy="32882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popularity of air travel has increased in comparison to other modes of transportation</a:t>
            </a:r>
          </a:p>
          <a:p>
            <a:r>
              <a:rPr lang="en-US" sz="2400" dirty="0"/>
              <a:t>Resulted in massive levels of aircraft delays </a:t>
            </a:r>
          </a:p>
          <a:p>
            <a:r>
              <a:rPr lang="en-US" sz="2400" dirty="0"/>
              <a:t>Flight delays cost billions of dollars</a:t>
            </a:r>
          </a:p>
          <a:p>
            <a:r>
              <a:rPr lang="en-US" sz="2400" dirty="0"/>
              <a:t>Huge impact on the US economy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  <a:p>
            <a:pPr algn="just"/>
            <a:endParaRPr lang="en-US" dirty="0"/>
          </a:p>
          <a:p>
            <a:endParaRPr lang="en-US" sz="20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0D5642F-D822-B146-BFB8-B3D8301FD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6" r="-2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CA8E5-EC21-8E48-8A57-01BC154A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2395983"/>
            <a:ext cx="3370998" cy="2228850"/>
          </a:xfrm>
          <a:solidFill>
            <a:schemeClr val="tx1">
              <a:lumMod val="6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Aim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8">
            <a:extLst>
              <a:ext uri="{FF2B5EF4-FFF2-40B4-BE49-F238E27FC236}">
                <a16:creationId xmlns:a16="http://schemas.microsoft.com/office/drawing/2014/main" id="{A91BEDC5-7BCD-40BC-AEA2-CE34F7843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9028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288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963A5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CA8E5-EC21-8E48-8A57-01BC154A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321732"/>
            <a:ext cx="7064121" cy="1964266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Data Description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C8D500C-C569-AE42-9660-57CE4386B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8" r="1" b="8710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0EEA0B-8029-419E-8BCC-D48557C9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251" y="1060599"/>
            <a:ext cx="3424739" cy="6214533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acquired from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</a:rPr>
              <a:t> United States Department of Transportation’s (DOT) Bureau of Transportation Statistics (BTS) website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It provides datasets that are focused on the number of on-time, delayed, canceled and diverted flights 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</a:rPr>
              <a:t>For my analysis –</a:t>
            </a:r>
          </a:p>
          <a:p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 datasets, 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</a:rPr>
              <a:t>contain the same fields but represent different time slices. </a:t>
            </a:r>
          </a:p>
          <a:p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</a:rPr>
              <a:t>Concatenating 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January 2015 – January 201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</a:rPr>
              <a:t>8 datasets into 1 dataframe, the dataset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includes 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</a:rPr>
              <a:t>1,935,930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</a:rPr>
              <a:t>rows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</a:rPr>
              <a:t>51</a:t>
            </a:r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dirty="0">
                <a:solidFill>
                  <a:srgbClr val="FFFFFF"/>
                </a:solidFill>
                <a:ea typeface="Times New Roman" panose="02020603050405020304" pitchFamily="18" charset="0"/>
              </a:rPr>
              <a:t>Using 29 out of the 51 columns for my analysis, some feature –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Day, Day of the week, Carrier, Origin airport, Destination Airport, Scheduled departure, Departure delay, taxi-out/in, Distance, Scheduled arrival etc.</a:t>
            </a:r>
          </a:p>
          <a:p>
            <a:pPr marL="0" indent="0">
              <a:buNone/>
            </a:pPr>
            <a:endParaRPr lang="en-US" sz="1300" dirty="0">
              <a:solidFill>
                <a:srgbClr val="FFFFFF"/>
              </a:solidFill>
            </a:endParaRPr>
          </a:p>
          <a:p>
            <a:pPr lvl="1"/>
            <a:endParaRPr lang="en-US" sz="1300" dirty="0">
              <a:solidFill>
                <a:srgbClr val="FFFFFF"/>
              </a:solidFill>
            </a:endParaRPr>
          </a:p>
          <a:p>
            <a:endParaRPr lang="en-US" sz="1300" dirty="0">
              <a:solidFill>
                <a:srgbClr val="FFFFFF"/>
              </a:solidFill>
            </a:endParaRPr>
          </a:p>
          <a:p>
            <a:endParaRPr lang="en-US" sz="1300" dirty="0">
              <a:solidFill>
                <a:srgbClr val="FFFFFF"/>
              </a:solidFill>
            </a:endParaRPr>
          </a:p>
          <a:p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1F235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CA8E5-EC21-8E48-8A57-01BC154A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4572000"/>
            <a:ext cx="7064121" cy="1964266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/>
              <a:t>Implementation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746E493-C811-EC4A-80AD-6E14501AD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6" r="585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0EEA0B-8029-419E-8BCC-D48557C9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Train the models on one dataset and test on another, to check the accuracy of the models in predicting flight delays. </a:t>
            </a:r>
          </a:p>
          <a:p>
            <a:pPr marL="0" lv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Data Cleaning and Exploratory Data Analysis (EDA) –</a:t>
            </a:r>
          </a:p>
          <a:p>
            <a:r>
              <a:rPr lang="en-US" sz="1400">
                <a:solidFill>
                  <a:srgbClr val="FFFFFF"/>
                </a:solidFill>
              </a:rPr>
              <a:t>Use Pandas, Matplotlib, NumPy and Seaborn libraries etc.</a:t>
            </a:r>
          </a:p>
          <a:p>
            <a:r>
              <a:rPr lang="en-US" sz="1400">
                <a:solidFill>
                  <a:srgbClr val="FFFFFF"/>
                </a:solidFill>
              </a:rPr>
              <a:t>Also use Tableau to create interactive visuals</a:t>
            </a:r>
          </a:p>
          <a:p>
            <a:pPr marL="0" lv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Machine Learning – </a:t>
            </a:r>
          </a:p>
          <a:p>
            <a:r>
              <a:rPr lang="en-US" sz="1400">
                <a:solidFill>
                  <a:srgbClr val="FFFFFF"/>
                </a:solidFill>
              </a:rPr>
              <a:t>Decision tree, Random Forest and Logistic Regression to predict flight delays</a:t>
            </a:r>
          </a:p>
          <a:p>
            <a:r>
              <a:rPr lang="en-US" sz="1400">
                <a:solidFill>
                  <a:srgbClr val="FFFFFF"/>
                </a:solidFill>
              </a:rPr>
              <a:t>Training my models on January 2015 – January 2018 dataset, test the models on the January 2019 dataset</a:t>
            </a:r>
          </a:p>
          <a:p>
            <a:r>
              <a:rPr lang="en-US" sz="1400">
                <a:solidFill>
                  <a:srgbClr val="FFFFFF"/>
                </a:solidFill>
              </a:rPr>
              <a:t>Confusion Matrix to check the accuracy 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7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297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Introduction</vt:lpstr>
      <vt:lpstr>Project Aim</vt:lpstr>
      <vt:lpstr>Data Description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Sharma</dc:creator>
  <cp:lastModifiedBy>Sana Sharma</cp:lastModifiedBy>
  <cp:revision>6</cp:revision>
  <dcterms:created xsi:type="dcterms:W3CDTF">2021-02-18T15:33:27Z</dcterms:created>
  <dcterms:modified xsi:type="dcterms:W3CDTF">2021-02-18T16:25:30Z</dcterms:modified>
</cp:coreProperties>
</file>