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6">
          <p15:clr>
            <a:srgbClr val="A4A3A4"/>
          </p15:clr>
        </p15:guide>
        <p15:guide id="2" pos="2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62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1/25/2023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1/25/2023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1/25/2023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1/25/2023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1/25/2023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1/25/2023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1/25/2023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1/25/2023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1/25/2023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1/25/2023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1/25/2023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1/25/2023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f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f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f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5560" y="1484784"/>
            <a:ext cx="72008" cy="45719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714500" y="1981200"/>
            <a:ext cx="9558322" cy="17440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785"/>
              </a:lnSpc>
            </a:pPr>
            <a:r>
              <a:rPr lang="en-CA" sz="5906" dirty="0">
                <a:solidFill>
                  <a:srgbClr val="CC0000"/>
                </a:solidFill>
                <a:latin typeface="Arial Black"/>
                <a:cs typeface="Arial Black"/>
              </a:rPr>
              <a:t>CAPSTONE PROJECT 2</a:t>
            </a:r>
          </a:p>
          <a:p>
            <a:pPr>
              <a:lnSpc>
                <a:spcPts val="6785"/>
              </a:lnSpc>
            </a:pPr>
            <a:endParaRPr lang="en-CA" sz="5906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38300" y="3619500"/>
            <a:ext cx="7891584" cy="11798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dirty="0">
                <a:solidFill>
                  <a:srgbClr val="2E5395"/>
                </a:solidFill>
                <a:latin typeface="Arial Black"/>
                <a:cs typeface="Arial Black"/>
              </a:rPr>
              <a:t>      BIKE SHARING DEMAND</a:t>
            </a:r>
          </a:p>
          <a:p>
            <a:pPr>
              <a:lnSpc>
                <a:spcPts val="4600"/>
              </a:lnSpc>
            </a:pPr>
            <a:endParaRPr lang="en-CA" sz="3995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30700" y="4203700"/>
            <a:ext cx="7861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35"/>
              </a:lnSpc>
            </a:pPr>
            <a:r>
              <a:rPr lang="en-CA" sz="3998" dirty="0">
                <a:solidFill>
                  <a:srgbClr val="2E5395"/>
                </a:solidFill>
                <a:latin typeface="Arial Black"/>
                <a:cs typeface="Arial Black"/>
              </a:rPr>
              <a:t>PREDICTION</a:t>
            </a:r>
          </a:p>
          <a:p>
            <a:pPr>
              <a:lnSpc>
                <a:spcPts val="4235"/>
              </a:lnSpc>
            </a:pPr>
            <a:endParaRPr lang="en-CA" sz="3998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9B441-19E9-2F1B-42DA-A318DCB9BADD}"/>
              </a:ext>
            </a:extLst>
          </p:cNvPr>
          <p:cNvSpPr txBox="1"/>
          <p:nvPr/>
        </p:nvSpPr>
        <p:spPr>
          <a:xfrm>
            <a:off x="5735960" y="5229200"/>
            <a:ext cx="29294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Presented by:</a:t>
            </a: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      SANA MULANI</a:t>
            </a:r>
            <a:endParaRPr lang="en-I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803400" y="292100"/>
            <a:ext cx="10388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>
                <a:solidFill>
                  <a:srgbClr val="2E5395"/>
                </a:solidFill>
                <a:latin typeface="Arial Black"/>
                <a:cs typeface="Arial Black"/>
              </a:rPr>
              <a:t>MANIPULATING THE DATASET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695700" y="1244600"/>
            <a:ext cx="84963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342900" algn="l"/>
                <a:tab pos="342900" algn="l"/>
              </a:tabLst>
            </a:pPr>
            <a:r>
              <a:rPr lang="en-CA" sz="2402" dirty="0">
                <a:solidFill>
                  <a:srgbClr val="000000"/>
                </a:solidFill>
                <a:latin typeface="Arial Unicode MS"/>
                <a:cs typeface="Arial Unicode MS"/>
              </a:rPr>
              <a:t>▪</a:t>
            </a:r>
            <a:r>
              <a:rPr lang="en-CA" sz="2402" dirty="0">
                <a:solidFill>
                  <a:srgbClr val="000000"/>
                </a:solidFill>
                <a:latin typeface="Calibri"/>
                <a:cs typeface="Calibri"/>
              </a:rPr>
              <a:t> Added new feature named </a:t>
            </a:r>
            <a:r>
              <a:rPr lang="en-CA" sz="2412" b="1" dirty="0">
                <a:solidFill>
                  <a:srgbClr val="000000"/>
                </a:solidFill>
                <a:latin typeface="Calibri Bold"/>
                <a:cs typeface="Calibri Bold"/>
              </a:rPr>
              <a:t>weekend </a:t>
            </a:r>
            <a:r>
              <a:rPr lang="en-CA" sz="2402" dirty="0">
                <a:solidFill>
                  <a:srgbClr val="000000"/>
                </a:solidFill>
                <a:latin typeface="Calibri"/>
                <a:cs typeface="Calibri"/>
              </a:rPr>
              <a:t>that shows whether</a:t>
            </a:r>
            <a:br>
              <a:rPr lang="en-CA" sz="2400" dirty="0">
                <a:solidFill>
                  <a:srgbClr val="000000"/>
                </a:solidFill>
                <a:latin typeface="Times New Roman"/>
              </a:rPr>
            </a:br>
            <a:r>
              <a:rPr lang="en-CA" sz="2400" dirty="0">
                <a:solidFill>
                  <a:srgbClr val="000000"/>
                </a:solidFill>
                <a:latin typeface="Calibri"/>
                <a:cs typeface="Calibri"/>
              </a:rPr>
              <a:t>	it’s a weekend or not</a:t>
            </a:r>
            <a:r>
              <a:rPr lang="en-CA" sz="2410" b="1" dirty="0">
                <a:solidFill>
                  <a:srgbClr val="000000"/>
                </a:solidFill>
                <a:latin typeface="Calibri Bold"/>
                <a:cs typeface="Calibri Bold"/>
              </a:rPr>
              <a:t>. </a:t>
            </a:r>
            <a:r>
              <a:rPr lang="en-CA" sz="2400" dirty="0">
                <a:solidFill>
                  <a:srgbClr val="000000"/>
                </a:solidFill>
                <a:latin typeface="Calibri"/>
                <a:cs typeface="Calibri"/>
              </a:rPr>
              <a:t>Here Saturdays and Sundays means 1</a:t>
            </a:r>
            <a:br>
              <a:rPr lang="en-CA" sz="2400" dirty="0">
                <a:solidFill>
                  <a:srgbClr val="000000"/>
                </a:solidFill>
                <a:latin typeface="Times New Roman"/>
              </a:rPr>
            </a:br>
            <a:r>
              <a:rPr lang="en-CA" sz="2400" dirty="0">
                <a:solidFill>
                  <a:srgbClr val="000000"/>
                </a:solidFill>
                <a:latin typeface="Calibri"/>
                <a:cs typeface="Calibri"/>
              </a:rPr>
              <a:t>	else 0.</a:t>
            </a:r>
          </a:p>
          <a:p>
            <a:pPr>
              <a:lnSpc>
                <a:spcPts val="23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695700" y="2247900"/>
            <a:ext cx="8496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400" dirty="0">
                <a:solidFill>
                  <a:srgbClr val="000000"/>
                </a:solidFill>
                <a:latin typeface="Arial Unicode MS"/>
                <a:cs typeface="Arial Unicode MS"/>
              </a:rPr>
              <a:t>▪</a:t>
            </a:r>
            <a:r>
              <a:rPr lang="en-CA" sz="2400" dirty="0">
                <a:solidFill>
                  <a:srgbClr val="000000"/>
                </a:solidFill>
                <a:latin typeface="Calibri"/>
                <a:cs typeface="Calibri"/>
              </a:rPr>
              <a:t> Added one  more new feature named </a:t>
            </a:r>
            <a:r>
              <a:rPr lang="en-CA" sz="2410" b="1" dirty="0" err="1">
                <a:solidFill>
                  <a:srgbClr val="000000"/>
                </a:solidFill>
                <a:latin typeface="Calibri Bold"/>
                <a:cs typeface="Calibri Bold"/>
              </a:rPr>
              <a:t>timeshift</a:t>
            </a:r>
            <a:r>
              <a:rPr lang="en-CA" sz="2410" b="1" dirty="0">
                <a:solidFill>
                  <a:srgbClr val="000000"/>
                </a:solidFill>
                <a:latin typeface="Calibri Bold"/>
                <a:cs typeface="Calibri Bold"/>
              </a:rPr>
              <a:t> </a:t>
            </a:r>
            <a:r>
              <a:rPr lang="en-CA" sz="2400" dirty="0">
                <a:solidFill>
                  <a:srgbClr val="000000"/>
                </a:solidFill>
                <a:latin typeface="Calibri"/>
                <a:cs typeface="Calibri"/>
              </a:rPr>
              <a:t>based on</a:t>
            </a:r>
            <a:br>
              <a:rPr lang="en-CA" sz="2402" dirty="0">
                <a:solidFill>
                  <a:srgbClr val="000000"/>
                </a:solidFill>
                <a:latin typeface="Times New Roman"/>
              </a:rPr>
            </a:br>
            <a:r>
              <a:rPr lang="en-CA" sz="2402" dirty="0">
                <a:solidFill>
                  <a:srgbClr val="000000"/>
                </a:solidFill>
                <a:latin typeface="Calibri"/>
                <a:cs typeface="Calibri"/>
              </a:rPr>
              <a:t>time intervals. It has three values Night, Day and Evening.</a:t>
            </a:r>
          </a:p>
          <a:p>
            <a:pPr>
              <a:lnSpc>
                <a:spcPts val="2300"/>
              </a:lnSpc>
            </a:pPr>
            <a:endParaRPr lang="en-CA" sz="2402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695700" y="2959100"/>
            <a:ext cx="8496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CA" sz="2400">
                <a:solidFill>
                  <a:srgbClr val="000000"/>
                </a:solidFill>
                <a:latin typeface="Arial Unicode MS"/>
                <a:cs typeface="Arial Unicode MS"/>
              </a:rPr>
              <a:t>▪</a:t>
            </a: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 Dropped the date column because we already extracted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some useful features from that column.</a:t>
            </a:r>
          </a:p>
          <a:p>
            <a:pPr>
              <a:lnSpc>
                <a:spcPts val="23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695700" y="3670300"/>
            <a:ext cx="84963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CA" sz="2400">
                <a:solidFill>
                  <a:srgbClr val="000000"/>
                </a:solidFill>
                <a:latin typeface="Arial Unicode MS"/>
                <a:cs typeface="Arial Unicode MS"/>
              </a:rPr>
              <a:t>▪</a:t>
            </a: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 Defined  a label encoder to replace the string values in the</a:t>
            </a:r>
            <a:br>
              <a:rPr lang="en-CA" sz="2402">
                <a:solidFill>
                  <a:srgbClr val="000000"/>
                </a:solidFill>
                <a:latin typeface="Times New Roman"/>
              </a:rPr>
            </a:b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	columns with some numeric values.</a:t>
            </a:r>
          </a:p>
          <a:p>
            <a:pPr>
              <a:lnSpc>
                <a:spcPts val="240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152900" y="4356100"/>
            <a:ext cx="8039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400">
                <a:solidFill>
                  <a:srgbClr val="000000"/>
                </a:solidFill>
                <a:latin typeface="Arial Unicode MS"/>
                <a:cs typeface="Arial Unicode MS"/>
              </a:rPr>
              <a:t>▪</a:t>
            </a: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 Replaced </a:t>
            </a:r>
            <a:r>
              <a:rPr lang="en-CA" sz="2014" b="1">
                <a:solidFill>
                  <a:srgbClr val="000000"/>
                </a:solidFill>
                <a:latin typeface="Calibri Bold"/>
                <a:cs typeface="Calibri Bold"/>
              </a:rPr>
              <a:t>holiday</a:t>
            </a: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 with </a:t>
            </a:r>
            <a:r>
              <a:rPr lang="en-CA" sz="2014" b="1">
                <a:solidFill>
                  <a:srgbClr val="000000"/>
                </a:solidFill>
                <a:latin typeface="Calibri Bold"/>
                <a:cs typeface="Calibri Bold"/>
              </a:rPr>
              <a:t>1</a:t>
            </a: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 and </a:t>
            </a:r>
            <a:r>
              <a:rPr lang="en-CA" sz="2014" b="1">
                <a:solidFill>
                  <a:srgbClr val="000000"/>
                </a:solidFill>
                <a:latin typeface="Calibri Bold"/>
                <a:cs typeface="Calibri Bold"/>
              </a:rPr>
              <a:t>No holiday </a:t>
            </a: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with </a:t>
            </a:r>
            <a:r>
              <a:rPr lang="en-CA" sz="2014" b="1">
                <a:solidFill>
                  <a:srgbClr val="000000"/>
                </a:solidFill>
                <a:latin typeface="Calibri Bold"/>
                <a:cs typeface="Calibri Bold"/>
              </a:rPr>
              <a:t>0.</a:t>
            </a:r>
          </a:p>
          <a:p>
            <a:pPr>
              <a:lnSpc>
                <a:spcPts val="2300"/>
              </a:lnSpc>
            </a:pPr>
            <a:endParaRPr lang="en-CA" sz="201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152900" y="4711700"/>
            <a:ext cx="8039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400">
                <a:solidFill>
                  <a:srgbClr val="000000"/>
                </a:solidFill>
                <a:latin typeface="Arial Unicode MS"/>
                <a:cs typeface="Arial Unicode MS"/>
              </a:rPr>
              <a:t>▪</a:t>
            </a: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 Replaced</a:t>
            </a:r>
            <a:r>
              <a:rPr lang="en-CA" sz="2014" b="1">
                <a:solidFill>
                  <a:srgbClr val="000000"/>
                </a:solidFill>
                <a:latin typeface="Calibri Bold"/>
                <a:cs typeface="Calibri Bold"/>
              </a:rPr>
              <a:t> Yes</a:t>
            </a: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 with </a:t>
            </a:r>
            <a:r>
              <a:rPr lang="en-CA" sz="2014" b="1">
                <a:solidFill>
                  <a:srgbClr val="000000"/>
                </a:solidFill>
                <a:latin typeface="Calibri Bold"/>
                <a:cs typeface="Calibri Bold"/>
              </a:rPr>
              <a:t>1</a:t>
            </a: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 and </a:t>
            </a:r>
            <a:r>
              <a:rPr lang="en-CA" sz="2014" b="1">
                <a:solidFill>
                  <a:srgbClr val="000000"/>
                </a:solidFill>
                <a:latin typeface="Calibri Bold"/>
                <a:cs typeface="Calibri Bold"/>
              </a:rPr>
              <a:t>No</a:t>
            </a: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 with </a:t>
            </a:r>
            <a:r>
              <a:rPr lang="en-CA" sz="2014" b="1">
                <a:solidFill>
                  <a:srgbClr val="000000"/>
                </a:solidFill>
                <a:latin typeface="Calibri Bold"/>
                <a:cs typeface="Calibri Bold"/>
              </a:rPr>
              <a:t>0</a:t>
            </a: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 in functioning_day column.</a:t>
            </a:r>
          </a:p>
          <a:p>
            <a:pPr>
              <a:lnSpc>
                <a:spcPts val="2400"/>
              </a:lnSpc>
            </a:pPr>
            <a:endParaRPr lang="en-CA" sz="201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152900" y="5130800"/>
            <a:ext cx="80391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  <a:tabLst>
                <a:tab pos="342900" algn="l"/>
              </a:tabLst>
            </a:pPr>
            <a:r>
              <a:rPr lang="en-CA" sz="2400">
                <a:solidFill>
                  <a:srgbClr val="000000"/>
                </a:solidFill>
                <a:latin typeface="Arial Unicode MS"/>
                <a:cs typeface="Arial Unicode MS"/>
              </a:rPr>
              <a:t>▪</a:t>
            </a: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 In the </a:t>
            </a:r>
            <a:r>
              <a:rPr lang="en-CA" sz="2014" b="1">
                <a:solidFill>
                  <a:srgbClr val="000000"/>
                </a:solidFill>
                <a:latin typeface="Calibri Bold"/>
                <a:cs typeface="Calibri Bold"/>
              </a:rPr>
              <a:t>timeshift</a:t>
            </a: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 column we replaced </a:t>
            </a:r>
            <a:r>
              <a:rPr lang="en-CA" sz="2014" b="1">
                <a:solidFill>
                  <a:srgbClr val="000000"/>
                </a:solidFill>
                <a:latin typeface="Calibri Bold"/>
                <a:cs typeface="Calibri Bold"/>
              </a:rPr>
              <a:t>night</a:t>
            </a: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 with </a:t>
            </a:r>
            <a:r>
              <a:rPr lang="en-CA" sz="2014" b="1">
                <a:solidFill>
                  <a:srgbClr val="000000"/>
                </a:solidFill>
                <a:latin typeface="Calibri Bold"/>
                <a:cs typeface="Calibri Bold"/>
              </a:rPr>
              <a:t>0</a:t>
            </a: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CA" sz="2014" b="1">
                <a:solidFill>
                  <a:srgbClr val="000000"/>
                </a:solidFill>
                <a:latin typeface="Calibri Bold"/>
                <a:cs typeface="Calibri Bold"/>
              </a:rPr>
              <a:t>day</a:t>
            </a: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 with </a:t>
            </a:r>
            <a:r>
              <a:rPr lang="en-CA" sz="2014" b="1">
                <a:solidFill>
                  <a:srgbClr val="000000"/>
                </a:solidFill>
                <a:latin typeface="Calibri Bold"/>
                <a:cs typeface="Calibri Bold"/>
              </a:rPr>
              <a:t>1 </a:t>
            </a:r>
            <a:r>
              <a:rPr lang="en-CA" sz="2004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br>
              <a:rPr lang="en-CA" sz="2006">
                <a:solidFill>
                  <a:srgbClr val="000000"/>
                </a:solidFill>
                <a:latin typeface="Times New Roman"/>
              </a:rPr>
            </a:br>
            <a:r>
              <a:rPr lang="en-CA" sz="2016" b="1">
                <a:solidFill>
                  <a:srgbClr val="000000"/>
                </a:solidFill>
                <a:latin typeface="Calibri Bold"/>
                <a:cs typeface="Calibri Bold"/>
              </a:rPr>
              <a:t>	evening</a:t>
            </a:r>
            <a:r>
              <a:rPr lang="en-CA" sz="2006">
                <a:solidFill>
                  <a:srgbClr val="000000"/>
                </a:solidFill>
                <a:latin typeface="Calibri"/>
                <a:cs typeface="Calibri"/>
              </a:rPr>
              <a:t> with </a:t>
            </a:r>
            <a:r>
              <a:rPr lang="en-CA" sz="2016" b="1">
                <a:solidFill>
                  <a:srgbClr val="000000"/>
                </a:solidFill>
                <a:latin typeface="Calibri Bold"/>
                <a:cs typeface="Calibri Bold"/>
              </a:rPr>
              <a:t>2</a:t>
            </a:r>
            <a:r>
              <a:rPr lang="en-CA" sz="2006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  <a:p>
            <a:pPr>
              <a:lnSpc>
                <a:spcPts val="1900"/>
              </a:lnSpc>
            </a:pPr>
            <a:endParaRPr lang="en-CA" sz="200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695700" y="5702300"/>
            <a:ext cx="8496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>
                <a:solidFill>
                  <a:srgbClr val="000000"/>
                </a:solidFill>
                <a:latin typeface="Arial Unicode MS"/>
                <a:cs typeface="Arial Unicode MS"/>
              </a:rPr>
              <a:t>▪</a:t>
            </a: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 Created dummy features from the season column named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038600" y="6045200"/>
            <a:ext cx="8153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2410" b="1">
                <a:solidFill>
                  <a:srgbClr val="000000"/>
                </a:solidFill>
                <a:latin typeface="Calibri Bold"/>
                <a:cs typeface="Calibri Bold"/>
              </a:rPr>
              <a:t>summer</a:t>
            </a: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CA" sz="2410" b="1">
                <a:solidFill>
                  <a:srgbClr val="000000"/>
                </a:solidFill>
                <a:latin typeface="Calibri Bold"/>
                <a:cs typeface="Calibri Bold"/>
              </a:rPr>
              <a:t>autumn</a:t>
            </a: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CA" sz="2410" b="1">
                <a:solidFill>
                  <a:srgbClr val="000000"/>
                </a:solidFill>
                <a:latin typeface="Calibri Bold"/>
                <a:cs typeface="Calibri Bold"/>
              </a:rPr>
              <a:t>spring</a:t>
            </a: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 and </a:t>
            </a:r>
            <a:r>
              <a:rPr lang="en-CA" sz="2410" b="1">
                <a:solidFill>
                  <a:srgbClr val="000000"/>
                </a:solidFill>
                <a:latin typeface="Calibri Bold"/>
                <a:cs typeface="Calibri Bold"/>
              </a:rPr>
              <a:t>winter </a:t>
            </a: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with one hot encoding.</a:t>
            </a:r>
          </a:p>
          <a:p>
            <a:pPr>
              <a:lnSpc>
                <a:spcPts val="22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BB8A51-86BA-12B4-821D-1AA8A0B4E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009650"/>
            <a:ext cx="3432348" cy="5372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9100" y="228600"/>
            <a:ext cx="10502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8">
                <a:solidFill>
                  <a:srgbClr val="2E5395"/>
                </a:solidFill>
                <a:latin typeface="Arial Black"/>
                <a:cs typeface="Arial Black"/>
              </a:rPr>
              <a:t>CHECKING LINEARITY IN DATA</a:t>
            </a:r>
          </a:p>
          <a:p>
            <a:pPr>
              <a:lnSpc>
                <a:spcPts val="4600"/>
              </a:lnSpc>
            </a:pPr>
            <a:endParaRPr lang="en-CA" sz="3998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1C7846-05DE-AD34-1AE2-8E2727E7FC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83"/>
          <a:stretch/>
        </p:blipFill>
        <p:spPr>
          <a:xfrm>
            <a:off x="983432" y="1052736"/>
            <a:ext cx="1022513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689100" y="228600"/>
            <a:ext cx="10502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8">
                <a:solidFill>
                  <a:srgbClr val="2E5395"/>
                </a:solidFill>
                <a:latin typeface="Arial Black"/>
                <a:cs typeface="Arial Black"/>
              </a:rPr>
              <a:t>CHECKING LINEARITY IN DATA</a:t>
            </a:r>
          </a:p>
          <a:p>
            <a:pPr>
              <a:lnSpc>
                <a:spcPts val="4600"/>
              </a:lnSpc>
            </a:pPr>
            <a:endParaRPr lang="en-CA" sz="39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3700" y="4711700"/>
            <a:ext cx="117983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CA" sz="2402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 From the visualizations we observed that hour, temp, sunlight , dew_temp is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positively correlated with the bike_count.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93700" y="5372100"/>
            <a:ext cx="117983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CA"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 Humidity , rain, snow, winter features are having a negative correlation with the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bike_count.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93700" y="6019800"/>
            <a:ext cx="117983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CA" sz="2402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 Some features are also showing close to zero correlation with the target variable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as the regression line is not inclined.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C282E4-142B-EC14-F3EB-686D9359DB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70" b="-1"/>
          <a:stretch/>
        </p:blipFill>
        <p:spPr>
          <a:xfrm>
            <a:off x="1055440" y="1027920"/>
            <a:ext cx="9865096" cy="33371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2578100" y="241300"/>
            <a:ext cx="961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>
                <a:solidFill>
                  <a:srgbClr val="2E5395"/>
                </a:solidFill>
                <a:latin typeface="Arial Black"/>
                <a:cs typeface="Arial Black"/>
              </a:rPr>
              <a:t>DEPENDENT VARIABLE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60400" y="4432300"/>
            <a:ext cx="115316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342900" algn="l"/>
                <a:tab pos="342900" algn="l"/>
              </a:tabLst>
            </a:pPr>
            <a:r>
              <a:rPr lang="en-CA" sz="2400">
                <a:solidFill>
                  <a:srgbClr val="000000"/>
                </a:solidFill>
                <a:latin typeface="Arial Unicode MS"/>
                <a:cs typeface="Arial Unicode MS"/>
              </a:rPr>
              <a:t>▪</a:t>
            </a: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 Earlier the distribution of the target variable was positively skewed with a skewness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value of 0.983. We tried to make this distribution somewhat close to normal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distribution.</a:t>
            </a:r>
          </a:p>
          <a:p>
            <a:pPr>
              <a:lnSpc>
                <a:spcPts val="23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60400" y="5308600"/>
            <a:ext cx="11531600" cy="132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30"/>
              </a:lnSpc>
              <a:tabLst>
                <a:tab pos="342900" algn="l"/>
                <a:tab pos="342900" algn="l"/>
                <a:tab pos="342900" algn="l"/>
              </a:tabLst>
            </a:pPr>
            <a:r>
              <a:rPr lang="en-CA" sz="2402">
                <a:solidFill>
                  <a:srgbClr val="000000"/>
                </a:solidFill>
                <a:latin typeface="Arial Unicode MS"/>
                <a:cs typeface="Arial Unicode MS"/>
              </a:rPr>
              <a:t>▪</a:t>
            </a: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 First we applied log transformation, but it did not give the desired results, we finally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applied square root transformation. We got the favourable results, the skewness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value was dropped to 0.153, which is comparatively closer to the normal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distribution.</a:t>
            </a:r>
          </a:p>
          <a:p>
            <a:pPr>
              <a:lnSpc>
                <a:spcPts val="233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8CF4BE-F4FC-56CF-FC53-74BD3A380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868812"/>
            <a:ext cx="9073008" cy="33522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9400" y="190500"/>
            <a:ext cx="10642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8">
                <a:solidFill>
                  <a:srgbClr val="2E5395"/>
                </a:solidFill>
                <a:latin typeface="Arial Black"/>
                <a:cs typeface="Arial Black"/>
              </a:rPr>
              <a:t>MULTICOLLINEARITY ANALYSIS</a:t>
            </a:r>
          </a:p>
          <a:p>
            <a:pPr>
              <a:lnSpc>
                <a:spcPts val="4600"/>
              </a:lnSpc>
            </a:pPr>
            <a:endParaRPr lang="en-CA" sz="3998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28366-7D0A-2EE5-BD7D-574B0781F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5" y="1268760"/>
            <a:ext cx="10801104" cy="53987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456886" y="211802"/>
            <a:ext cx="107188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8">
                <a:solidFill>
                  <a:srgbClr val="2E5395"/>
                </a:solidFill>
                <a:latin typeface="Arial Black"/>
                <a:cs typeface="Arial Black"/>
              </a:rPr>
              <a:t>HANDLING MULTICOLLINEARITY</a:t>
            </a:r>
          </a:p>
          <a:p>
            <a:pPr>
              <a:lnSpc>
                <a:spcPts val="4600"/>
              </a:lnSpc>
            </a:pPr>
            <a:endParaRPr lang="en-CA" sz="39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721100" y="977900"/>
            <a:ext cx="84709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CA" sz="2195">
                <a:solidFill>
                  <a:srgbClr val="000000"/>
                </a:solidFill>
                <a:latin typeface="Arial Unicode MS"/>
                <a:cs typeface="Arial Unicode MS"/>
              </a:rPr>
              <a:t>▪</a:t>
            </a: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 Multicollinearity allows us to look at correlations (that is,</a:t>
            </a:r>
            <a:br>
              <a:rPr lang="en-CA" sz="2402">
                <a:solidFill>
                  <a:srgbClr val="000000"/>
                </a:solidFill>
                <a:latin typeface="Times New Roman"/>
              </a:rPr>
            </a:b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	how one variable changes with respect to another). In</a:t>
            </a:r>
          </a:p>
          <a:p>
            <a:pPr>
              <a:lnSpc>
                <a:spcPts val="260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064000" y="1638300"/>
            <a:ext cx="8128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words, the statistical technique that examines the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064000" y="1968500"/>
            <a:ext cx="81280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relationship and explains whether, and how strongly, pairs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of variables are related to one another is known as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064000" y="2628900"/>
            <a:ext cx="8128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correlation.</a:t>
            </a:r>
          </a:p>
          <a:p>
            <a:pPr>
              <a:lnSpc>
                <a:spcPts val="260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721100" y="3086100"/>
            <a:ext cx="84709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CA" sz="2195">
                <a:solidFill>
                  <a:srgbClr val="000000"/>
                </a:solidFill>
                <a:latin typeface="Arial Unicode MS"/>
                <a:cs typeface="Arial Unicode MS"/>
              </a:rPr>
              <a:t>▪</a:t>
            </a: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 Dew_temp and temp are highly correlated. Hour and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timeshift are also highly corelated.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721100" y="3860800"/>
            <a:ext cx="84709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  <a:tab pos="342900" algn="l"/>
              </a:tabLst>
            </a:pPr>
            <a:r>
              <a:rPr lang="en-CA" sz="2198">
                <a:solidFill>
                  <a:srgbClr val="000000"/>
                </a:solidFill>
                <a:latin typeface="Arial Unicode MS"/>
                <a:cs typeface="Arial Unicode MS"/>
              </a:rPr>
              <a:t>▪</a:t>
            </a: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 We can see some highly correlated features. Lets treat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them by excluding them from dataset and checking the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variance inflation factors.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721100" y="4978400"/>
            <a:ext cx="84709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CA" sz="2195" dirty="0">
                <a:solidFill>
                  <a:srgbClr val="000000"/>
                </a:solidFill>
                <a:latin typeface="Arial Unicode MS"/>
                <a:cs typeface="Arial Unicode MS"/>
              </a:rPr>
              <a:t>▪</a:t>
            </a:r>
            <a:r>
              <a:rPr lang="en-CA" sz="2400" dirty="0">
                <a:solidFill>
                  <a:srgbClr val="000000"/>
                </a:solidFill>
                <a:latin typeface="Calibri"/>
                <a:cs typeface="Calibri"/>
              </a:rPr>
              <a:t> VIF determines the strength of the correlation between the</a:t>
            </a:r>
            <a:br>
              <a:rPr lang="en-CA" sz="2402" dirty="0">
                <a:solidFill>
                  <a:srgbClr val="000000"/>
                </a:solidFill>
                <a:latin typeface="Times New Roman"/>
              </a:rPr>
            </a:br>
            <a:r>
              <a:rPr lang="en-CA" sz="2402" dirty="0">
                <a:solidFill>
                  <a:srgbClr val="000000"/>
                </a:solidFill>
                <a:latin typeface="Calibri"/>
                <a:cs typeface="Calibri"/>
              </a:rPr>
              <a:t>	independent variables. It is predicted by taking a variable</a:t>
            </a:r>
          </a:p>
          <a:p>
            <a:pPr>
              <a:lnSpc>
                <a:spcPts val="2600"/>
              </a:lnSpc>
            </a:pPr>
            <a:endParaRPr lang="en-CA" sz="2402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064000" y="5638800"/>
            <a:ext cx="81280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50"/>
              </a:lnSpc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and regressing it against every other variable. VIF score of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an independent variable represents how well the variable is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explained by other independent variables.</a:t>
            </a:r>
          </a:p>
          <a:p>
            <a:pPr>
              <a:lnSpc>
                <a:spcPts val="255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0DB8893-2B11-AA56-2CEB-862A04B5E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46" y="756955"/>
            <a:ext cx="2878681" cy="5889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1473200" y="190500"/>
            <a:ext cx="107188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8">
                <a:solidFill>
                  <a:srgbClr val="2E5395"/>
                </a:solidFill>
                <a:latin typeface="Arial Black"/>
                <a:cs typeface="Arial Black"/>
              </a:rPr>
              <a:t>HANDLING MULTICOLLINEARITY</a:t>
            </a:r>
          </a:p>
          <a:p>
            <a:pPr>
              <a:lnSpc>
                <a:spcPts val="4600"/>
              </a:lnSpc>
            </a:pPr>
            <a:endParaRPr lang="en-CA" sz="39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8600" y="1358900"/>
            <a:ext cx="2286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356" spc="-30">
                <a:solidFill>
                  <a:srgbClr val="393838"/>
                </a:solidFill>
                <a:latin typeface="Arial Unicode MS"/>
                <a:cs typeface="Arial Unicode MS"/>
              </a:rPr>
              <a:t>▪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71500" y="1257300"/>
            <a:ext cx="115062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0">
                <a:solidFill>
                  <a:srgbClr val="393838"/>
                </a:solidFill>
                <a:latin typeface="Calibri"/>
                <a:cs typeface="Calibri"/>
              </a:rPr>
              <a:t>Since Summer and Winter can also be classified on the basis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71500" y="1600200"/>
            <a:ext cx="116205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400">
                <a:solidFill>
                  <a:srgbClr val="393838"/>
                </a:solidFill>
                <a:latin typeface="Calibri"/>
                <a:cs typeface="Calibri"/>
              </a:rPr>
              <a:t>of temperature and we already have that feature present.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393838"/>
                </a:solidFill>
                <a:latin typeface="Calibri"/>
                <a:cs typeface="Calibri"/>
              </a:rPr>
              <a:t>Even if we drop these features the useful information will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71500" y="2273300"/>
            <a:ext cx="11620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5"/>
              </a:lnSpc>
            </a:pPr>
            <a:r>
              <a:rPr lang="en-CA" sz="2402">
                <a:solidFill>
                  <a:srgbClr val="393838"/>
                </a:solidFill>
                <a:latin typeface="Calibri"/>
                <a:cs typeface="Calibri"/>
              </a:rPr>
              <a:t>not be lost. So we dropped them.</a:t>
            </a:r>
          </a:p>
          <a:p>
            <a:pPr>
              <a:lnSpc>
                <a:spcPts val="2505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28600" y="2717800"/>
            <a:ext cx="119634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CA" sz="1596">
                <a:solidFill>
                  <a:srgbClr val="393838"/>
                </a:solidFill>
                <a:latin typeface="Arial Unicode MS"/>
                <a:cs typeface="Arial Unicode MS"/>
              </a:rPr>
              <a:t>▪</a:t>
            </a:r>
            <a:r>
              <a:rPr lang="en-CA" sz="2400">
                <a:solidFill>
                  <a:srgbClr val="393838"/>
                </a:solidFill>
                <a:latin typeface="Calibri"/>
                <a:cs typeface="Calibri"/>
              </a:rPr>
              <a:t>  We continued to exclude the features with VIF &gt; 10 and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393838"/>
                </a:solidFill>
                <a:latin typeface="Calibri"/>
                <a:cs typeface="Calibri"/>
              </a:rPr>
              <a:t>	finally we obtained the following results.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9D9F24-FD17-8678-5DE9-59CA5BAFA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114" y="761810"/>
            <a:ext cx="3841286" cy="609329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51200" y="190500"/>
            <a:ext cx="89408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8">
                <a:solidFill>
                  <a:srgbClr val="2E5395"/>
                </a:solidFill>
                <a:latin typeface="Arial Black"/>
                <a:cs typeface="Arial Black"/>
              </a:rPr>
              <a:t>UPDATED HEATMAP</a:t>
            </a:r>
          </a:p>
          <a:p>
            <a:pPr>
              <a:lnSpc>
                <a:spcPts val="4600"/>
              </a:lnSpc>
            </a:pPr>
            <a:endParaRPr lang="en-CA" sz="3998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17D93-F90A-AFA5-0E48-CF11A4904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1" y="1007892"/>
            <a:ext cx="10225135" cy="57554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190500"/>
            <a:ext cx="106680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8">
                <a:solidFill>
                  <a:srgbClr val="2E5395"/>
                </a:solidFill>
                <a:latin typeface="Arial Black"/>
                <a:cs typeface="Arial Black"/>
              </a:rPr>
              <a:t>REGPLOTS (UPDATED DATASET)</a:t>
            </a:r>
          </a:p>
          <a:p>
            <a:pPr>
              <a:lnSpc>
                <a:spcPts val="4600"/>
              </a:lnSpc>
            </a:pPr>
            <a:endParaRPr lang="en-CA" sz="3998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D0B77-AFD7-571D-6F05-5D7503D6D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7" y="927101"/>
            <a:ext cx="8640960" cy="57427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143000" y="393700"/>
            <a:ext cx="110490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>
                <a:solidFill>
                  <a:srgbClr val="2E5395"/>
                </a:solidFill>
                <a:latin typeface="Arial Black"/>
                <a:cs typeface="Arial Black"/>
              </a:rPr>
              <a:t>MODEL BUILDING PREREQUISITES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84200" y="1397000"/>
            <a:ext cx="116078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004">
                <a:solidFill>
                  <a:srgbClr val="151515"/>
                </a:solidFill>
                <a:latin typeface="Arial Unicode MS"/>
                <a:cs typeface="Arial Unicode MS"/>
              </a:rPr>
              <a:t>▪</a:t>
            </a:r>
            <a:r>
              <a:rPr lang="en-CA" sz="2400">
                <a:solidFill>
                  <a:srgbClr val="151515"/>
                </a:solidFill>
                <a:latin typeface="Calibri"/>
                <a:cs typeface="Calibri"/>
              </a:rPr>
              <a:t>  Feature Scaling or Standardization: It is a step of Data Pre Processing which is</a:t>
            </a:r>
          </a:p>
          <a:p>
            <a:pPr>
              <a:lnSpc>
                <a:spcPts val="2760"/>
              </a:lnSpc>
            </a:pPr>
            <a:endParaRPr lang="en-CA" sz="23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27100" y="1752600"/>
            <a:ext cx="112649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50"/>
              </a:lnSpc>
            </a:pPr>
            <a:r>
              <a:rPr lang="en-CA" sz="2400">
                <a:solidFill>
                  <a:srgbClr val="151515"/>
                </a:solidFill>
                <a:latin typeface="Calibri"/>
                <a:cs typeface="Calibri"/>
              </a:rPr>
              <a:t>applied to independent variables or features of data. It basically</a:t>
            </a:r>
            <a:r>
              <a:rPr lang="en-CA" sz="2410" b="1">
                <a:solidFill>
                  <a:srgbClr val="151515"/>
                </a:solidFill>
                <a:latin typeface="Calibri Bold"/>
                <a:cs typeface="Calibri Bold"/>
              </a:rPr>
              <a:t> helps to normalise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10" b="1">
                <a:solidFill>
                  <a:srgbClr val="151515"/>
                </a:solidFill>
                <a:latin typeface="Calibri Bold"/>
                <a:cs typeface="Calibri Bold"/>
              </a:rPr>
              <a:t>the data within a particular range</a:t>
            </a:r>
            <a:r>
              <a:rPr lang="en-CA" sz="2400">
                <a:solidFill>
                  <a:srgbClr val="151515"/>
                </a:solidFill>
                <a:latin typeface="Calibri"/>
                <a:cs typeface="Calibri"/>
              </a:rPr>
              <a:t>. Sometimes, it also helps in speeding up the</a:t>
            </a:r>
            <a:br>
              <a:rPr lang="en-CA" sz="2402">
                <a:solidFill>
                  <a:srgbClr val="000000"/>
                </a:solidFill>
                <a:latin typeface="Times New Roman"/>
              </a:rPr>
            </a:br>
            <a:r>
              <a:rPr lang="en-CA" sz="2402">
                <a:solidFill>
                  <a:srgbClr val="151515"/>
                </a:solidFill>
                <a:latin typeface="Calibri"/>
                <a:cs typeface="Calibri"/>
              </a:rPr>
              <a:t>calculations in an algorithm.</a:t>
            </a:r>
          </a:p>
          <a:p>
            <a:pPr>
              <a:lnSpc>
                <a:spcPts val="255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84200" y="2857500"/>
            <a:ext cx="11607800" cy="144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  <a:tab pos="342900" algn="l"/>
                <a:tab pos="342900" algn="l"/>
              </a:tabLst>
            </a:pPr>
            <a:r>
              <a:rPr lang="en-CA" sz="2004" dirty="0">
                <a:solidFill>
                  <a:srgbClr val="151515"/>
                </a:solidFill>
                <a:latin typeface="Arial Unicode MS"/>
                <a:cs typeface="Arial Unicode MS"/>
              </a:rPr>
              <a:t>▪</a:t>
            </a:r>
            <a:r>
              <a:rPr lang="en-CA" sz="2400" dirty="0">
                <a:solidFill>
                  <a:srgbClr val="151515"/>
                </a:solidFill>
                <a:latin typeface="Calibri"/>
                <a:cs typeface="Calibri"/>
              </a:rPr>
              <a:t>  Here we used </a:t>
            </a:r>
            <a:r>
              <a:rPr lang="en-CA" sz="2400" dirty="0" err="1">
                <a:solidFill>
                  <a:srgbClr val="151515"/>
                </a:solidFill>
                <a:latin typeface="Calibri"/>
                <a:cs typeface="Calibri"/>
              </a:rPr>
              <a:t>MinMax</a:t>
            </a:r>
            <a:r>
              <a:rPr lang="en-CA" sz="2400" dirty="0">
                <a:solidFill>
                  <a:srgbClr val="151515"/>
                </a:solidFill>
                <a:latin typeface="Calibri"/>
                <a:cs typeface="Calibri"/>
              </a:rPr>
              <a:t> scaler :</a:t>
            </a:r>
            <a:r>
              <a:rPr lang="en-CA" sz="2410" b="1" dirty="0">
                <a:solidFill>
                  <a:srgbClr val="000000"/>
                </a:solidFill>
                <a:latin typeface="Calibri Bold Italic"/>
                <a:cs typeface="Calibri Bold Italic"/>
              </a:rPr>
              <a:t>Normalisation</a:t>
            </a:r>
            <a:r>
              <a:rPr lang="en-CA" sz="2400" dirty="0">
                <a:solidFill>
                  <a:srgbClr val="000000"/>
                </a:solidFill>
                <a:latin typeface="Calibri"/>
                <a:cs typeface="Calibri"/>
              </a:rPr>
              <a:t> scales our features to a predefined</a:t>
            </a:r>
            <a:br>
              <a:rPr lang="en-CA" sz="2400" dirty="0">
                <a:solidFill>
                  <a:srgbClr val="000000"/>
                </a:solidFill>
                <a:latin typeface="Times New Roman"/>
              </a:rPr>
            </a:br>
            <a:r>
              <a:rPr lang="en-CA" sz="2400" dirty="0">
                <a:solidFill>
                  <a:srgbClr val="000000"/>
                </a:solidFill>
                <a:latin typeface="Calibri"/>
                <a:cs typeface="Calibri"/>
              </a:rPr>
              <a:t>	range (normally the 0-1 range), independently of the statistical distribution they</a:t>
            </a:r>
            <a:br>
              <a:rPr lang="en-CA" sz="2400" dirty="0">
                <a:solidFill>
                  <a:srgbClr val="000000"/>
                </a:solidFill>
                <a:latin typeface="Times New Roman"/>
              </a:rPr>
            </a:br>
            <a:r>
              <a:rPr lang="en-CA" sz="2400" dirty="0">
                <a:solidFill>
                  <a:srgbClr val="000000"/>
                </a:solidFill>
                <a:latin typeface="Calibri"/>
                <a:cs typeface="Calibri"/>
              </a:rPr>
              <a:t>	follow. It does this</a:t>
            </a:r>
            <a:r>
              <a:rPr lang="en-CA" sz="2410" b="1" dirty="0">
                <a:solidFill>
                  <a:srgbClr val="000000"/>
                </a:solidFill>
                <a:latin typeface="Calibri Bold"/>
                <a:cs typeface="Calibri Bold"/>
              </a:rPr>
              <a:t> using the minimum and maximum values</a:t>
            </a:r>
            <a:r>
              <a:rPr lang="en-CA" sz="2400" dirty="0">
                <a:solidFill>
                  <a:srgbClr val="000000"/>
                </a:solidFill>
                <a:latin typeface="Calibri"/>
                <a:cs typeface="Calibri"/>
              </a:rPr>
              <a:t> of each feature in the</a:t>
            </a:r>
            <a:br>
              <a:rPr lang="en-CA" sz="2402" dirty="0">
                <a:solidFill>
                  <a:srgbClr val="000000"/>
                </a:solidFill>
                <a:latin typeface="Times New Roman"/>
              </a:rPr>
            </a:br>
            <a:r>
              <a:rPr lang="en-CA" sz="2402" dirty="0">
                <a:solidFill>
                  <a:srgbClr val="000000"/>
                </a:solidFill>
                <a:latin typeface="Calibri"/>
                <a:cs typeface="Calibri"/>
              </a:rPr>
              <a:t>	dataset.</a:t>
            </a:r>
          </a:p>
          <a:p>
            <a:pPr>
              <a:lnSpc>
                <a:spcPts val="2600"/>
              </a:lnSpc>
            </a:pPr>
            <a:endParaRPr lang="en-CA" sz="2402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86C9C-C635-F32B-AA90-6DAFD80A7339}"/>
              </a:ext>
            </a:extLst>
          </p:cNvPr>
          <p:cNvSpPr txBox="1"/>
          <p:nvPr/>
        </p:nvSpPr>
        <p:spPr>
          <a:xfrm>
            <a:off x="1919536" y="4941168"/>
            <a:ext cx="6336704" cy="8002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2800" b="1" dirty="0"/>
              <a:t>    </a:t>
            </a:r>
            <a:r>
              <a:rPr lang="en-US" sz="2800" b="1" dirty="0" err="1"/>
              <a:t>Xnormalised</a:t>
            </a:r>
            <a:r>
              <a:rPr lang="en-US" sz="2800" b="1" dirty="0"/>
              <a:t> = X – </a:t>
            </a:r>
            <a:r>
              <a:rPr lang="en-US" sz="2800" b="1" dirty="0" err="1"/>
              <a:t>Xmin</a:t>
            </a:r>
            <a:r>
              <a:rPr lang="en-US" sz="2800" b="1" dirty="0"/>
              <a:t>/</a:t>
            </a:r>
            <a:r>
              <a:rPr lang="en-US" sz="2800" b="1" dirty="0" err="1"/>
              <a:t>Xmax</a:t>
            </a:r>
            <a:r>
              <a:rPr lang="en-US" sz="2800" b="1" dirty="0"/>
              <a:t> -  </a:t>
            </a:r>
            <a:r>
              <a:rPr lang="en-US" sz="2800" b="1" dirty="0" err="1"/>
              <a:t>Xmin</a:t>
            </a:r>
            <a:endParaRPr lang="en-US" sz="2800" b="1" dirty="0"/>
          </a:p>
          <a:p>
            <a:r>
              <a:rPr lang="en-US" dirty="0"/>
              <a:t>             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889000" y="3784600"/>
            <a:ext cx="11303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02">
                <a:solidFill>
                  <a:srgbClr val="2E5395"/>
                </a:solidFill>
                <a:latin typeface="Arial Black"/>
                <a:cs typeface="Arial Black"/>
              </a:rPr>
              <a:t>PROBLEM DESCRIPTION:</a:t>
            </a:r>
          </a:p>
          <a:p>
            <a:pPr>
              <a:lnSpc>
                <a:spcPts val="3450"/>
              </a:lnSpc>
            </a:pPr>
            <a:endParaRPr lang="en-CA" sz="30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89000" y="4343400"/>
            <a:ext cx="11303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>
                <a:solidFill>
                  <a:srgbClr val="505050"/>
                </a:solidFill>
                <a:latin typeface="Arial"/>
                <a:cs typeface="Arial"/>
              </a:rPr>
              <a:t>Currently Rental bikes are introduced in many urban cities for the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9000" y="4699000"/>
            <a:ext cx="11303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45"/>
              </a:lnSpc>
            </a:pPr>
            <a:r>
              <a:rPr lang="en-CA" sz="2400">
                <a:solidFill>
                  <a:srgbClr val="505050"/>
                </a:solidFill>
                <a:latin typeface="Arial"/>
                <a:cs typeface="Arial"/>
              </a:rPr>
              <a:t>enhancement of mobility comfort. It is important to make the rental bike</a:t>
            </a:r>
          </a:p>
          <a:p>
            <a:pPr>
              <a:lnSpc>
                <a:spcPts val="2445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89000" y="5016500"/>
            <a:ext cx="11303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30"/>
              </a:lnSpc>
            </a:pPr>
            <a:r>
              <a:rPr lang="en-CA" sz="2402">
                <a:solidFill>
                  <a:srgbClr val="505050"/>
                </a:solidFill>
                <a:latin typeface="Arial"/>
                <a:cs typeface="Arial"/>
              </a:rPr>
              <a:t>available and accessible to the public at the right time as it lessens the</a:t>
            </a:r>
          </a:p>
          <a:p>
            <a:pPr>
              <a:lnSpc>
                <a:spcPts val="263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89000" y="5346700"/>
            <a:ext cx="113030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50"/>
              </a:lnSpc>
            </a:pPr>
            <a:r>
              <a:rPr lang="en-CA" sz="2400">
                <a:solidFill>
                  <a:srgbClr val="505050"/>
                </a:solidFill>
                <a:latin typeface="Arial"/>
                <a:cs typeface="Arial"/>
              </a:rPr>
              <a:t>waiting time. Eventually, providing the city with a stable supply of rental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505050"/>
                </a:solidFill>
                <a:latin typeface="Arial"/>
                <a:cs typeface="Arial"/>
              </a:rPr>
              <a:t>bikes becomes a major concern. The crucial part is the prediction of bike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505050"/>
                </a:solidFill>
                <a:latin typeface="Arial"/>
                <a:cs typeface="Arial"/>
              </a:rPr>
              <a:t>count required at each hour for the stable supply of rental bikes.</a:t>
            </a:r>
          </a:p>
          <a:p>
            <a:pPr>
              <a:lnSpc>
                <a:spcPts val="255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A8AED3-CA92-0317-E0BD-CD06FD0D0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507191"/>
            <a:ext cx="8856984" cy="302898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143000" y="393700"/>
            <a:ext cx="110490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>
                <a:solidFill>
                  <a:srgbClr val="2E5395"/>
                </a:solidFill>
                <a:latin typeface="Arial Black"/>
                <a:cs typeface="Arial Black"/>
              </a:rPr>
              <a:t>MODEL BUILDING PREREQUISITES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84200" y="1270000"/>
            <a:ext cx="116078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80"/>
              </a:lnSpc>
            </a:pPr>
            <a:r>
              <a:rPr lang="en-CA" sz="2004">
                <a:solidFill>
                  <a:srgbClr val="000000"/>
                </a:solidFill>
                <a:latin typeface="Arial Unicode MS"/>
                <a:cs typeface="Arial Unicode MS"/>
              </a:rPr>
              <a:t>▪</a:t>
            </a: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  Defining a new function called </a:t>
            </a:r>
            <a:r>
              <a:rPr lang="en-CA" sz="2410" b="1">
                <a:solidFill>
                  <a:srgbClr val="000000"/>
                </a:solidFill>
                <a:latin typeface="Calibri Bold"/>
                <a:cs typeface="Calibri Bold"/>
              </a:rPr>
              <a:t>analyse_model</a:t>
            </a: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 which takes</a:t>
            </a:r>
          </a:p>
          <a:p>
            <a:pPr>
              <a:lnSpc>
                <a:spcPts val="2880"/>
              </a:lnSpc>
            </a:pPr>
            <a:endParaRPr lang="en-CA" sz="23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27100" y="1638300"/>
            <a:ext cx="11264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40"/>
              </a:lnSpc>
            </a:pPr>
            <a:r>
              <a:rPr lang="en-CA" sz="2410" b="1">
                <a:solidFill>
                  <a:srgbClr val="000000"/>
                </a:solidFill>
                <a:latin typeface="Calibri Bold"/>
                <a:cs typeface="Calibri Bold"/>
              </a:rPr>
              <a:t>model, X_train, X_test, y_train, y_test</a:t>
            </a: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 and prints evaluation matrix like MSE,</a:t>
            </a:r>
          </a:p>
          <a:p>
            <a:pPr>
              <a:lnSpc>
                <a:spcPts val="254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27100" y="1955800"/>
            <a:ext cx="11264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10"/>
              </a:lnSpc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RMSE, MAE, TRAIN R2, TEST R2 , ADJUSTED R2. Also plots the feature importance</a:t>
            </a:r>
          </a:p>
          <a:p>
            <a:pPr>
              <a:lnSpc>
                <a:spcPts val="261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27100" y="2298700"/>
            <a:ext cx="11264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75"/>
              </a:lnSpc>
            </a:pP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based on the algorithm used.</a:t>
            </a:r>
          </a:p>
          <a:p>
            <a:pPr>
              <a:lnSpc>
                <a:spcPts val="2475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84200" y="2641600"/>
            <a:ext cx="116078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CA" sz="2004">
                <a:solidFill>
                  <a:srgbClr val="171616"/>
                </a:solidFill>
                <a:latin typeface="Arial Unicode MS"/>
                <a:cs typeface="Arial Unicode MS"/>
              </a:rPr>
              <a:t>▪</a:t>
            </a:r>
            <a:r>
              <a:rPr lang="en-CA" sz="2400">
                <a:solidFill>
                  <a:srgbClr val="171616"/>
                </a:solidFill>
                <a:latin typeface="Calibri"/>
                <a:cs typeface="Calibri"/>
              </a:rPr>
              <a:t>  We also defined some range of values for hyperparameters such as:</a:t>
            </a:r>
            <a:br>
              <a:rPr lang="en-CA" sz="2391">
                <a:solidFill>
                  <a:srgbClr val="000000"/>
                </a:solidFill>
                <a:latin typeface="Times New Roman"/>
              </a:rPr>
            </a:br>
            <a:r>
              <a:rPr lang="en-CA" sz="2004">
                <a:solidFill>
                  <a:srgbClr val="171616"/>
                </a:solidFill>
                <a:latin typeface="Arial Unicode MS"/>
                <a:cs typeface="Arial Unicode MS"/>
              </a:rPr>
              <a:t>	▪</a:t>
            </a:r>
            <a:r>
              <a:rPr lang="en-CA" sz="2400">
                <a:solidFill>
                  <a:srgbClr val="171616"/>
                </a:solidFill>
                <a:latin typeface="Calibri"/>
                <a:cs typeface="Calibri"/>
              </a:rPr>
              <a:t>  Number of trees: n_estimators=[50,100,150]</a:t>
            </a:r>
          </a:p>
          <a:p>
            <a:pPr>
              <a:lnSpc>
                <a:spcPts val="3600"/>
              </a:lnSpc>
            </a:pPr>
            <a:endParaRPr lang="en-CA" sz="2391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41400" y="3632200"/>
            <a:ext cx="11150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006">
                <a:solidFill>
                  <a:srgbClr val="171616"/>
                </a:solidFill>
                <a:latin typeface="Arial Unicode MS"/>
                <a:cs typeface="Arial Unicode MS"/>
              </a:rPr>
              <a:t>▪</a:t>
            </a:r>
            <a:r>
              <a:rPr lang="en-CA" sz="2402">
                <a:solidFill>
                  <a:srgbClr val="171616"/>
                </a:solidFill>
                <a:latin typeface="Calibri"/>
                <a:cs typeface="Calibri"/>
              </a:rPr>
              <a:t>  Maximum depth of trees: [6,8,10]</a:t>
            </a:r>
          </a:p>
          <a:p>
            <a:pPr>
              <a:lnSpc>
                <a:spcPts val="2760"/>
              </a:lnSpc>
            </a:pPr>
            <a:endParaRPr lang="en-CA" sz="2391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41400" y="4000500"/>
            <a:ext cx="11150600" cy="143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2004">
                <a:solidFill>
                  <a:srgbClr val="171616"/>
                </a:solidFill>
                <a:latin typeface="Arial Unicode MS"/>
                <a:cs typeface="Arial Unicode MS"/>
              </a:rPr>
              <a:t>▪</a:t>
            </a:r>
            <a:r>
              <a:rPr lang="en-CA" sz="2400">
                <a:solidFill>
                  <a:srgbClr val="171616"/>
                </a:solidFill>
                <a:latin typeface="Calibri"/>
                <a:cs typeface="Calibri"/>
              </a:rPr>
              <a:t>  Minimum number of samples required to split a node: [50,100,150]</a:t>
            </a:r>
            <a:br>
              <a:rPr lang="en-CA" sz="2393">
                <a:solidFill>
                  <a:srgbClr val="000000"/>
                </a:solidFill>
                <a:latin typeface="Times New Roman"/>
              </a:rPr>
            </a:br>
            <a:r>
              <a:rPr lang="en-CA" sz="2004">
                <a:solidFill>
                  <a:srgbClr val="171616"/>
                </a:solidFill>
                <a:latin typeface="Arial Unicode MS"/>
                <a:cs typeface="Arial Unicode MS"/>
              </a:rPr>
              <a:t>▪</a:t>
            </a:r>
            <a:r>
              <a:rPr lang="en-CA" sz="2400">
                <a:solidFill>
                  <a:srgbClr val="171616"/>
                </a:solidFill>
                <a:latin typeface="Calibri"/>
                <a:cs typeface="Calibri"/>
              </a:rPr>
              <a:t>  Minimum number of samples required at each leaf node: [40,50]</a:t>
            </a:r>
            <a:br>
              <a:rPr lang="en-CA" sz="2392">
                <a:solidFill>
                  <a:srgbClr val="000000"/>
                </a:solidFill>
                <a:latin typeface="Times New Roman"/>
              </a:rPr>
            </a:br>
            <a:r>
              <a:rPr lang="en-CA" sz="2006">
                <a:solidFill>
                  <a:srgbClr val="171616"/>
                </a:solidFill>
                <a:latin typeface="Arial Unicode MS"/>
                <a:cs typeface="Arial Unicode MS"/>
              </a:rPr>
              <a:t>▪</a:t>
            </a:r>
            <a:r>
              <a:rPr lang="en-CA" sz="2402">
                <a:solidFill>
                  <a:srgbClr val="171616"/>
                </a:solidFill>
                <a:latin typeface="Calibri"/>
                <a:cs typeface="Calibri"/>
              </a:rPr>
              <a:t>  learning rate : Eta=[0.05, 0.08, 0.1]</a:t>
            </a:r>
          </a:p>
          <a:p>
            <a:pPr>
              <a:lnSpc>
                <a:spcPts val="3600"/>
              </a:lnSpc>
            </a:pPr>
            <a:endParaRPr lang="en-CA" sz="239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3086100" y="177800"/>
            <a:ext cx="9105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8">
                <a:solidFill>
                  <a:srgbClr val="2E5395"/>
                </a:solidFill>
                <a:latin typeface="Arial Black"/>
                <a:cs typeface="Arial Black"/>
              </a:rPr>
              <a:t>LINEAR REGRESSION</a:t>
            </a:r>
          </a:p>
          <a:p>
            <a:pPr>
              <a:lnSpc>
                <a:spcPts val="4600"/>
              </a:lnSpc>
            </a:pPr>
            <a:endParaRPr lang="en-CA" sz="39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81000" y="5029200"/>
            <a:ext cx="118110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342900" algn="l"/>
                <a:tab pos="342900" algn="l"/>
              </a:tabLst>
            </a:pPr>
            <a:r>
              <a:rPr lang="en-CA" sz="2004" dirty="0">
                <a:solidFill>
                  <a:srgbClr val="000000"/>
                </a:solidFill>
                <a:latin typeface="Arial Unicode MS"/>
                <a:cs typeface="Arial Unicode MS"/>
              </a:rPr>
              <a:t>▪</a:t>
            </a:r>
            <a:r>
              <a:rPr lang="en-CA" sz="2400" dirty="0">
                <a:solidFill>
                  <a:srgbClr val="000000"/>
                </a:solidFill>
                <a:latin typeface="Calibri"/>
                <a:cs typeface="Calibri"/>
              </a:rPr>
              <a:t>  We plotted the absolute values of the beta coefficients</a:t>
            </a:r>
            <a:br>
              <a:rPr lang="en-CA" sz="2400" dirty="0">
                <a:solidFill>
                  <a:srgbClr val="000000"/>
                </a:solidFill>
                <a:latin typeface="Times New Roman"/>
              </a:rPr>
            </a:br>
            <a:r>
              <a:rPr lang="en-CA" sz="2400" dirty="0">
                <a:solidFill>
                  <a:srgbClr val="000000"/>
                </a:solidFill>
                <a:latin typeface="Calibri"/>
                <a:cs typeface="Calibri"/>
              </a:rPr>
              <a:t>	which can be seen parallel to the feature importance of</a:t>
            </a:r>
            <a:br>
              <a:rPr lang="en-CA" sz="2400" dirty="0">
                <a:solidFill>
                  <a:srgbClr val="000000"/>
                </a:solidFill>
                <a:latin typeface="Times New Roman"/>
              </a:rPr>
            </a:br>
            <a:r>
              <a:rPr lang="en-CA" sz="2400" dirty="0">
                <a:solidFill>
                  <a:srgbClr val="000000"/>
                </a:solidFill>
                <a:latin typeface="Calibri"/>
                <a:cs typeface="Calibri"/>
              </a:rPr>
              <a:t>	tree based algorithms.</a:t>
            </a:r>
          </a:p>
          <a:p>
            <a:pPr>
              <a:lnSpc>
                <a:spcPts val="23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1000" y="6032500"/>
            <a:ext cx="118110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CA" sz="2004">
                <a:solidFill>
                  <a:srgbClr val="000000"/>
                </a:solidFill>
                <a:latin typeface="Arial Unicode MS"/>
                <a:cs typeface="Arial Unicode MS"/>
              </a:rPr>
              <a:t>▪</a:t>
            </a: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  Since the performance of simple linear model is not so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good. We experimented with some complex models.</a:t>
            </a:r>
          </a:p>
          <a:p>
            <a:pPr>
              <a:lnSpc>
                <a:spcPts val="23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B052F-A160-DBDF-9B8E-5551239E5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800100"/>
            <a:ext cx="11811000" cy="40135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29D14F-DB9C-9E72-85AD-357F7CA2FD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8" t="31100" r="8001" b="56300"/>
          <a:stretch/>
        </p:blipFill>
        <p:spPr>
          <a:xfrm>
            <a:off x="7680176" y="5029200"/>
            <a:ext cx="4321324" cy="1651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3810000" y="139700"/>
            <a:ext cx="83820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15"/>
              </a:lnSpc>
            </a:pPr>
            <a:r>
              <a:rPr lang="en-CA" sz="3998">
                <a:solidFill>
                  <a:srgbClr val="2E5395"/>
                </a:solidFill>
                <a:latin typeface="Arial Black"/>
                <a:cs typeface="Arial Black"/>
              </a:rPr>
              <a:t>DECISION TREE</a:t>
            </a:r>
          </a:p>
          <a:p>
            <a:pPr>
              <a:lnSpc>
                <a:spcPts val="4115"/>
              </a:lnSpc>
            </a:pPr>
            <a:endParaRPr lang="en-CA" sz="39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17500" y="4762500"/>
            <a:ext cx="11874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80"/>
              </a:lnSpc>
            </a:pPr>
            <a:r>
              <a:rPr lang="en-CA" sz="1802">
                <a:solidFill>
                  <a:srgbClr val="393838"/>
                </a:solidFill>
                <a:latin typeface="Arial Unicode MS"/>
                <a:cs typeface="Arial Unicode MS"/>
              </a:rPr>
              <a:t>▪</a:t>
            </a: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  DecisionTreeRegressor(max_depth=10,</a:t>
            </a:r>
          </a:p>
          <a:p>
            <a:pPr>
              <a:lnSpc>
                <a:spcPts val="2880"/>
              </a:lnSpc>
            </a:pPr>
            <a:endParaRPr lang="en-CA" sz="238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60400" y="5118100"/>
            <a:ext cx="115316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min_samples_leaf=40, min_samples_split=50,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random_state=1)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17500" y="5918200"/>
            <a:ext cx="118745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CA" sz="1800">
                <a:solidFill>
                  <a:srgbClr val="393838"/>
                </a:solidFill>
                <a:latin typeface="Arial Unicode MS"/>
                <a:cs typeface="Arial Unicode MS"/>
              </a:rPr>
              <a:t>▪</a:t>
            </a: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  Decision tree performs well better than the linear reg with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a test r2 score more than 70%.</a:t>
            </a:r>
          </a:p>
          <a:p>
            <a:pPr>
              <a:lnSpc>
                <a:spcPts val="25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43AFCF-2D29-4E36-1688-3C20D390E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755334"/>
            <a:ext cx="11372850" cy="40071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EA47FE-AD57-C15A-6D98-D056782825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6" t="53688" r="28282" b="36587"/>
          <a:stretch/>
        </p:blipFill>
        <p:spPr>
          <a:xfrm>
            <a:off x="7464152" y="4883466"/>
            <a:ext cx="4517055" cy="171388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1790700" y="139700"/>
            <a:ext cx="10401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5"/>
              </a:lnSpc>
            </a:pPr>
            <a:r>
              <a:rPr lang="en-CA" sz="3998">
                <a:solidFill>
                  <a:srgbClr val="2E5395"/>
                </a:solidFill>
                <a:latin typeface="Arial Black"/>
                <a:cs typeface="Arial Black"/>
              </a:rPr>
              <a:t>RANDOM FOREST REGRESSOR</a:t>
            </a:r>
          </a:p>
          <a:p>
            <a:pPr>
              <a:lnSpc>
                <a:spcPts val="4475"/>
              </a:lnSpc>
            </a:pPr>
            <a:endParaRPr lang="en-CA" sz="39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17500" y="4635500"/>
            <a:ext cx="11874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80"/>
              </a:lnSpc>
            </a:pPr>
            <a:r>
              <a:rPr lang="en-CA" sz="1800">
                <a:solidFill>
                  <a:srgbClr val="393838"/>
                </a:solidFill>
                <a:latin typeface="Arial Unicode MS"/>
                <a:cs typeface="Arial Unicode MS"/>
              </a:rPr>
              <a:t>▪</a:t>
            </a: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  RandomForestRegressor(max_depth=10,</a:t>
            </a:r>
          </a:p>
          <a:p>
            <a:pPr>
              <a:lnSpc>
                <a:spcPts val="2880"/>
              </a:lnSpc>
            </a:pPr>
            <a:endParaRPr lang="en-CA" sz="238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60400" y="4991100"/>
            <a:ext cx="115316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min_samples_leaf=40, min_samples_split=50,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random_state=2)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17500" y="5664200"/>
            <a:ext cx="11874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0"/>
              </a:lnSpc>
            </a:pPr>
            <a:r>
              <a:rPr lang="en-CA" sz="1802">
                <a:solidFill>
                  <a:srgbClr val="393838"/>
                </a:solidFill>
                <a:latin typeface="Arial Unicode MS"/>
                <a:cs typeface="Arial Unicode MS"/>
              </a:rPr>
              <a:t>▪</a:t>
            </a: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  Random forest also performs well in both test and train</a:t>
            </a:r>
          </a:p>
          <a:p>
            <a:pPr>
              <a:lnSpc>
                <a:spcPts val="2420"/>
              </a:lnSpc>
            </a:pPr>
            <a:endParaRPr lang="en-CA" sz="239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0400" y="5981700"/>
            <a:ext cx="115316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data with a r2 score 77% on train data and around 75% on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the test data.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342A5C-3EEE-EEA0-849A-AE90EA21B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691834"/>
            <a:ext cx="11377264" cy="3959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D99042-DCDE-7D5D-1E25-69DE076379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51050" r="31334" b="38209"/>
          <a:stretch/>
        </p:blipFill>
        <p:spPr>
          <a:xfrm>
            <a:off x="7968208" y="4863123"/>
            <a:ext cx="4223792" cy="175014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2857500" y="139700"/>
            <a:ext cx="93345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70"/>
              </a:lnSpc>
            </a:pPr>
            <a:r>
              <a:rPr lang="en-CA" sz="3995">
                <a:solidFill>
                  <a:srgbClr val="2E5395"/>
                </a:solidFill>
                <a:latin typeface="Arial Black"/>
                <a:cs typeface="Arial Black"/>
              </a:rPr>
              <a:t>XGBOOST REGRESSOR</a:t>
            </a:r>
          </a:p>
          <a:p>
            <a:pPr>
              <a:lnSpc>
                <a:spcPts val="387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17500" y="4800600"/>
            <a:ext cx="11874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80"/>
              </a:lnSpc>
            </a:pPr>
            <a:r>
              <a:rPr lang="en-CA" sz="2400">
                <a:solidFill>
                  <a:srgbClr val="393838"/>
                </a:solidFill>
                <a:latin typeface="Arial Unicode MS"/>
                <a:cs typeface="Arial Unicode MS"/>
              </a:rPr>
              <a:t>▪</a:t>
            </a: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 XGBRegressor(eta=0.05, max_depth=8,</a:t>
            </a:r>
          </a:p>
          <a:p>
            <a:pPr>
              <a:lnSpc>
                <a:spcPts val="288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60400" y="5168900"/>
            <a:ext cx="11531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40"/>
              </a:lnSpc>
            </a:pP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min_samples_leaf=40, min_samples_split=50,</a:t>
            </a:r>
          </a:p>
          <a:p>
            <a:pPr>
              <a:lnSpc>
                <a:spcPts val="254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0400" y="5486400"/>
            <a:ext cx="11531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10"/>
              </a:lnSpc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n_estimators=150, random_state=3, silent=True)</a:t>
            </a:r>
          </a:p>
          <a:p>
            <a:pPr>
              <a:lnSpc>
                <a:spcPts val="261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17500" y="5943600"/>
            <a:ext cx="118745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CA" sz="2400">
                <a:solidFill>
                  <a:srgbClr val="000000"/>
                </a:solidFill>
                <a:latin typeface="Arial Unicode MS"/>
                <a:cs typeface="Arial Unicode MS"/>
              </a:rPr>
              <a:t>▪</a:t>
            </a: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 XGBoost regressor emerges as the best model according to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the evaluation matrix score both in the train and test.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E5D793-40B7-80F1-62AB-7A7CF427D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685484"/>
            <a:ext cx="11593288" cy="38865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E2BBD2-D222-26CA-1E72-FC41C793FA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3" t="46850" r="24334" b="42410"/>
          <a:stretch/>
        </p:blipFill>
        <p:spPr>
          <a:xfrm>
            <a:off x="7680176" y="4742962"/>
            <a:ext cx="4287440" cy="197533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927100" y="139700"/>
            <a:ext cx="11264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15"/>
              </a:lnSpc>
            </a:pPr>
            <a:r>
              <a:rPr lang="en-CA" sz="3995">
                <a:solidFill>
                  <a:srgbClr val="2E5395"/>
                </a:solidFill>
                <a:latin typeface="Arial Black"/>
                <a:cs typeface="Arial Black"/>
              </a:rPr>
              <a:t>GRADIENT BOOSTING REGRESSOR</a:t>
            </a:r>
          </a:p>
          <a:p>
            <a:pPr>
              <a:lnSpc>
                <a:spcPts val="4115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3200" y="4749800"/>
            <a:ext cx="119888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80"/>
              </a:lnSpc>
            </a:pPr>
            <a:r>
              <a:rPr lang="en-CA" sz="2400">
                <a:solidFill>
                  <a:srgbClr val="393838"/>
                </a:solidFill>
                <a:latin typeface="Arial Unicode MS"/>
                <a:cs typeface="Arial Unicode MS"/>
              </a:rPr>
              <a:t>▪</a:t>
            </a: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  GradientBoostingRegressor(max_depth=10,</a:t>
            </a:r>
          </a:p>
          <a:p>
            <a:pPr>
              <a:lnSpc>
                <a:spcPts val="288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60400" y="5118100"/>
            <a:ext cx="11531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75"/>
              </a:lnSpc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min_samples_leaf=50, min_samples_split=50,</a:t>
            </a:r>
          </a:p>
          <a:p>
            <a:pPr>
              <a:lnSpc>
                <a:spcPts val="2175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0400" y="5397500"/>
            <a:ext cx="11531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25"/>
              </a:lnSpc>
            </a:pP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n_estimators=150, random_state=4)</a:t>
            </a:r>
          </a:p>
          <a:p>
            <a:pPr>
              <a:lnSpc>
                <a:spcPts val="2325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03200" y="5765800"/>
            <a:ext cx="119888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>
                <a:solidFill>
                  <a:srgbClr val="393838"/>
                </a:solidFill>
                <a:latin typeface="Arial Unicode MS"/>
                <a:cs typeface="Arial Unicode MS"/>
              </a:rPr>
              <a:t>▪</a:t>
            </a: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  We experimented this boosting algorithm in order to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0400" y="6121400"/>
            <a:ext cx="11531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enhance the performance but we found out that its</a:t>
            </a:r>
          </a:p>
          <a:p>
            <a:pPr>
              <a:lnSpc>
                <a:spcPts val="22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60400" y="6426200"/>
            <a:ext cx="11531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performance is closely equal to the XGBoost model only.</a:t>
            </a:r>
          </a:p>
          <a:p>
            <a:pPr>
              <a:lnSpc>
                <a:spcPts val="21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9A0CD2-8DF3-ED07-407B-03677F4C4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2" y="634684"/>
            <a:ext cx="11196240" cy="39119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A0CAFC-7557-4861-E9E7-926F4CD3F1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53150" r="26667" b="35926"/>
          <a:stretch/>
        </p:blipFill>
        <p:spPr>
          <a:xfrm>
            <a:off x="7608167" y="4811186"/>
            <a:ext cx="4246931" cy="190711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4064000" y="241300"/>
            <a:ext cx="81280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>
                <a:solidFill>
                  <a:srgbClr val="2E5395"/>
                </a:solidFill>
                <a:latin typeface="Arial Black"/>
                <a:cs typeface="Arial Black"/>
              </a:rPr>
              <a:t>CONCLUSION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4500" y="1079500"/>
            <a:ext cx="117475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  <a:tab pos="342900" algn="l"/>
              </a:tabLst>
            </a:pPr>
            <a:r>
              <a:rPr lang="en-CA" sz="2400">
                <a:solidFill>
                  <a:srgbClr val="393838"/>
                </a:solidFill>
                <a:latin typeface="Arial Unicode MS"/>
                <a:cs typeface="Arial Unicode MS"/>
              </a:rPr>
              <a:t>▪</a:t>
            </a: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 The independent variables in data given does not have a good linear relation with the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target variable so the simple linear model was not performing good on this data. Tree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based Algorithms seem to perform well in this case.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4500" y="2070100"/>
            <a:ext cx="117475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CA" sz="2402" dirty="0">
                <a:solidFill>
                  <a:srgbClr val="393838"/>
                </a:solidFill>
                <a:latin typeface="Arial Unicode MS"/>
                <a:cs typeface="Arial Unicode MS"/>
              </a:rPr>
              <a:t>▪</a:t>
            </a:r>
            <a:r>
              <a:rPr lang="en-CA" sz="2402" dirty="0">
                <a:solidFill>
                  <a:srgbClr val="000000"/>
                </a:solidFill>
                <a:latin typeface="Calibri"/>
                <a:cs typeface="Calibri"/>
              </a:rPr>
              <a:t> Functioning day is the most influencing feature and temperature is at the second place</a:t>
            </a:r>
            <a:br>
              <a:rPr lang="en-CA" sz="2400" dirty="0">
                <a:solidFill>
                  <a:srgbClr val="000000"/>
                </a:solidFill>
                <a:latin typeface="Times New Roman"/>
              </a:rPr>
            </a:br>
            <a:r>
              <a:rPr lang="en-CA" sz="2400" dirty="0">
                <a:solidFill>
                  <a:srgbClr val="000000"/>
                </a:solidFill>
                <a:latin typeface="Calibri"/>
                <a:cs typeface="Calibri"/>
              </a:rPr>
              <a:t>	for </a:t>
            </a:r>
            <a:r>
              <a:rPr lang="en-CA" sz="2400" dirty="0" err="1">
                <a:solidFill>
                  <a:srgbClr val="000000"/>
                </a:solidFill>
                <a:latin typeface="Calibri"/>
                <a:cs typeface="Calibri"/>
              </a:rPr>
              <a:t>LinearRegressor</a:t>
            </a:r>
            <a:r>
              <a:rPr lang="en-CA" sz="2400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  <a:p>
            <a:pPr>
              <a:lnSpc>
                <a:spcPts val="26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44500" y="2730500"/>
            <a:ext cx="117475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CA" sz="2400">
                <a:solidFill>
                  <a:srgbClr val="393838"/>
                </a:solidFill>
                <a:latin typeface="Arial Unicode MS"/>
                <a:cs typeface="Arial Unicode MS"/>
              </a:rPr>
              <a:t>▪</a:t>
            </a: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 Temperature is the most important feature for DecisionTree, RandomForest and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GradientBoosting Regressor.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44500" y="3378200"/>
            <a:ext cx="117475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CA" sz="2402">
                <a:solidFill>
                  <a:srgbClr val="393838"/>
                </a:solidFill>
                <a:latin typeface="Arial Unicode MS"/>
                <a:cs typeface="Arial Unicode MS"/>
              </a:rPr>
              <a:t>▪</a:t>
            </a: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 Functioning day is the most important feature and Winter is the second most for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XGBoostRegressor.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4500" y="4038600"/>
            <a:ext cx="117475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CA" sz="2400">
                <a:solidFill>
                  <a:srgbClr val="393838"/>
                </a:solidFill>
                <a:latin typeface="Arial Unicode MS"/>
                <a:cs typeface="Arial Unicode MS"/>
              </a:rPr>
              <a:t>▪</a:t>
            </a: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 The feature temperature is on the top list for all the regressors except XGBoost.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393838"/>
                </a:solidFill>
                <a:latin typeface="Arial Unicode MS"/>
                <a:cs typeface="Arial Unicode MS"/>
              </a:rPr>
              <a:t>▪</a:t>
            </a: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 XGBoost is acting different from all the regressors as it is considering whether it is</a:t>
            </a:r>
            <a:br>
              <a:rPr lang="en-CA" sz="2402">
                <a:solidFill>
                  <a:srgbClr val="000000"/>
                </a:solidFill>
                <a:latin typeface="Times New Roman"/>
              </a:rPr>
            </a:b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	winter or not. And is it a working day or not. Though winter is also a function of</a:t>
            </a:r>
          </a:p>
          <a:p>
            <a:pPr>
              <a:lnSpc>
                <a:spcPts val="260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87400" y="5029200"/>
            <a:ext cx="11404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temperature only but it seems this trick of XGBoost is giving better results.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44500" y="5359400"/>
            <a:ext cx="117475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CA" sz="2400">
                <a:solidFill>
                  <a:srgbClr val="393838"/>
                </a:solidFill>
                <a:latin typeface="Arial Unicode MS"/>
                <a:cs typeface="Arial Unicode MS"/>
              </a:rPr>
              <a:t>▪</a:t>
            </a: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 XGBoostRegressor has the Least Root Mean Squared Error (242.72). So It can be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considered as the best model for given problem.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2057400" y="508000"/>
            <a:ext cx="10134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>
                <a:solidFill>
                  <a:srgbClr val="2E5395"/>
                </a:solidFill>
                <a:latin typeface="Arial Black"/>
                <a:cs typeface="Arial Black"/>
              </a:rPr>
              <a:t>BUSINESS UNDERSTANDING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27100" y="1676400"/>
            <a:ext cx="11264900" cy="1193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457200" algn="l"/>
                <a:tab pos="457200" algn="l"/>
              </a:tabLst>
            </a:pPr>
            <a:r>
              <a:rPr lang="en-CA" sz="3002">
                <a:solidFill>
                  <a:srgbClr val="000000"/>
                </a:solidFill>
                <a:latin typeface="Calibri"/>
                <a:cs typeface="Calibri"/>
              </a:rPr>
              <a:t>▪</a:t>
            </a: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  Bike rentals have became a popular service in recent years and it seems people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are using it more often. With relatively cheaper rates and ease of pick up and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drop at own convenience is what making this business thrive.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27100" y="2794000"/>
            <a:ext cx="112649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457200" algn="l"/>
              </a:tabLst>
            </a:pPr>
            <a:r>
              <a:rPr lang="en-CA" sz="3002">
                <a:solidFill>
                  <a:srgbClr val="000000"/>
                </a:solidFill>
                <a:latin typeface="Calibri"/>
                <a:cs typeface="Calibri"/>
              </a:rPr>
              <a:t>▪</a:t>
            </a: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  Mostly used by people having no personal vehicles and also to avoid congested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public transport that’s why they prefer rental bikes.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27100" y="3581400"/>
            <a:ext cx="112649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457200" algn="l"/>
              </a:tabLst>
            </a:pPr>
            <a:r>
              <a:rPr lang="en-CA" sz="3000">
                <a:solidFill>
                  <a:srgbClr val="000000"/>
                </a:solidFill>
                <a:latin typeface="Calibri"/>
                <a:cs typeface="Calibri"/>
              </a:rPr>
              <a:t>▪</a:t>
            </a: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  Therefore, the business to strive and profit more, it has to be always ready and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supply no. of bikes at different locations, to fulfill the demand.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27100" y="4356100"/>
            <a:ext cx="112649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457200" algn="l"/>
              </a:tabLst>
            </a:pPr>
            <a:r>
              <a:rPr lang="en-CA" sz="3002">
                <a:solidFill>
                  <a:srgbClr val="000000"/>
                </a:solidFill>
                <a:latin typeface="Calibri"/>
                <a:cs typeface="Calibri"/>
              </a:rPr>
              <a:t>▪</a:t>
            </a: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  Our project goal is a pre planned set of bike count values that can be a handy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solution to meet all demands.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3759200" y="330200"/>
            <a:ext cx="84328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>
                <a:solidFill>
                  <a:srgbClr val="2E5395"/>
                </a:solidFill>
                <a:latin typeface="Arial Black"/>
                <a:cs typeface="Arial Black"/>
              </a:rPr>
              <a:t>DATA SUMMARY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4318000"/>
            <a:ext cx="114808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▪ This Dataset contain 8760 rows and 14 columns.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4686300"/>
            <a:ext cx="114808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▪ Three categorical features ‘Seasons’, ‘Holiday’, &amp; ‘Functioning Day’.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▪ One Datetime column ‘Date’.</a:t>
            </a:r>
          </a:p>
          <a:p>
            <a:pPr>
              <a:lnSpc>
                <a:spcPts val="3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5715000"/>
            <a:ext cx="114808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  <a:tab pos="342900" algn="l"/>
              </a:tabLst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▪ We have some numerical type variables such as temperature, humidity, wind,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visibility, dew point temp, solar radiation, rainfall, snowfall which shows the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	environmental conditions for that particular hour of the day.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0A6EFE-CBDF-72C0-ACAB-79097DC63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97" y="1177924"/>
            <a:ext cx="11219746" cy="29711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3759200" y="330200"/>
            <a:ext cx="84328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>
                <a:solidFill>
                  <a:srgbClr val="2E5395"/>
                </a:solidFill>
                <a:latin typeface="Arial Black"/>
                <a:cs typeface="Arial Black"/>
              </a:rPr>
              <a:t>DATA SUMMARY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14400" y="1422400"/>
            <a:ext cx="11277600" cy="143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2400">
                <a:solidFill>
                  <a:srgbClr val="505050"/>
                </a:solidFill>
                <a:latin typeface="Calibri"/>
                <a:cs typeface="Calibri"/>
              </a:rPr>
              <a:t>▪ There are No Missing Values present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505050"/>
                </a:solidFill>
                <a:latin typeface="Calibri"/>
                <a:cs typeface="Calibri"/>
              </a:rPr>
              <a:t>▪ There are No Duplicate values present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505050"/>
                </a:solidFill>
                <a:latin typeface="Calibri"/>
                <a:cs typeface="Calibri"/>
              </a:rPr>
              <a:t>▪ There are No null values.</a:t>
            </a:r>
          </a:p>
          <a:p>
            <a:pPr>
              <a:lnSpc>
                <a:spcPts val="3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14400" y="2895600"/>
            <a:ext cx="112776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CA" sz="2400">
                <a:solidFill>
                  <a:srgbClr val="505050"/>
                </a:solidFill>
                <a:latin typeface="Calibri"/>
                <a:cs typeface="Calibri"/>
              </a:rPr>
              <a:t>▪ The dependent variable is 'rented bike count' which we need to make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505050"/>
                </a:solidFill>
                <a:latin typeface="Calibri"/>
                <a:cs typeface="Calibri"/>
              </a:rPr>
              <a:t>	predictions on.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14400" y="3683000"/>
            <a:ext cx="112776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CA" sz="2400">
                <a:solidFill>
                  <a:srgbClr val="505050"/>
                </a:solidFill>
                <a:latin typeface="Calibri"/>
                <a:cs typeface="Calibri"/>
              </a:rPr>
              <a:t>▪ The dataset shows hourly rental data for one year (1 December 2017 to 31</a:t>
            </a:r>
            <a:br>
              <a:rPr lang="en-CA" sz="2400">
                <a:solidFill>
                  <a:srgbClr val="000000"/>
                </a:solidFill>
                <a:latin typeface="Times New Roman"/>
              </a:rPr>
            </a:br>
            <a:r>
              <a:rPr lang="en-CA" sz="2400">
                <a:solidFill>
                  <a:srgbClr val="505050"/>
                </a:solidFill>
                <a:latin typeface="Calibri"/>
                <a:cs typeface="Calibri"/>
              </a:rPr>
              <a:t>	November 2018) (365 days).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14400" y="4457700"/>
            <a:ext cx="11277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>
                <a:solidFill>
                  <a:srgbClr val="505050"/>
                </a:solidFill>
                <a:latin typeface="Calibri"/>
                <a:cs typeface="Calibri"/>
              </a:rPr>
              <a:t>▪ We changed the name of some features for our convenience, they are as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57300" y="4813300"/>
            <a:ext cx="10934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45"/>
              </a:lnSpc>
            </a:pPr>
            <a:r>
              <a:rPr lang="en-CA" sz="2402">
                <a:solidFill>
                  <a:srgbClr val="505050"/>
                </a:solidFill>
                <a:latin typeface="Calibri"/>
                <a:cs typeface="Calibri"/>
              </a:rPr>
              <a:t>follows  ‘date', 'Bike_Count', 'Hour’, ‘temp’, ‘humidity', ‘wind', ‘visibility’,</a:t>
            </a:r>
          </a:p>
          <a:p>
            <a:pPr>
              <a:lnSpc>
                <a:spcPts val="2445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57300" y="5130800"/>
            <a:ext cx="10934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30"/>
              </a:lnSpc>
            </a:pPr>
            <a:r>
              <a:rPr lang="en-CA" sz="2400">
                <a:solidFill>
                  <a:srgbClr val="505050"/>
                </a:solidFill>
                <a:latin typeface="Calibri"/>
                <a:cs typeface="Calibri"/>
              </a:rPr>
              <a:t>‘dew_temp’, ‘sunlight’, rain', ‘snow', ‘seasons', ‘holiday', ‘functioning_day’.</a:t>
            </a:r>
          </a:p>
          <a:p>
            <a:pPr>
              <a:lnSpc>
                <a:spcPts val="263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"/>
          <p:cNvSpPr txBox="1"/>
          <p:nvPr/>
        </p:nvSpPr>
        <p:spPr>
          <a:xfrm>
            <a:off x="3746500" y="330200"/>
            <a:ext cx="84455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>
                <a:solidFill>
                  <a:srgbClr val="2E5395"/>
                </a:solidFill>
                <a:latin typeface="Arial Black"/>
                <a:cs typeface="Arial Black"/>
              </a:rPr>
              <a:t>FEATURE TYPES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628900" y="1828800"/>
            <a:ext cx="42418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360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83432" y="2472592"/>
            <a:ext cx="4824536" cy="82073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2425700" algn="l"/>
              </a:tabLst>
            </a:pPr>
            <a:r>
              <a:rPr lang="en-CA" sz="2805" b="1" dirty="0">
                <a:solidFill>
                  <a:srgbClr val="000000"/>
                </a:solidFill>
                <a:latin typeface="Calibri Bold"/>
                <a:cs typeface="Calibri Bold"/>
              </a:rPr>
              <a:t>NUMERIC	CATEGORICAL</a:t>
            </a:r>
          </a:p>
          <a:p>
            <a:pPr>
              <a:lnSpc>
                <a:spcPts val="3220"/>
              </a:lnSpc>
            </a:pPr>
            <a:endParaRPr lang="en-CA" sz="2795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92200" y="2997200"/>
            <a:ext cx="5778500" cy="4699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2743200" algn="l"/>
              </a:tabLst>
            </a:pPr>
            <a:r>
              <a:rPr lang="en-CA" sz="2400" dirty="0">
                <a:solidFill>
                  <a:srgbClr val="000000"/>
                </a:solidFill>
                <a:latin typeface="Calibri"/>
                <a:cs typeface="Calibri"/>
              </a:rPr>
              <a:t>1.Hour	1.season</a:t>
            </a:r>
          </a:p>
          <a:p>
            <a:pPr>
              <a:lnSpc>
                <a:spcPts val="276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92200" y="3378200"/>
            <a:ext cx="5778500" cy="4572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2743200" algn="l"/>
              </a:tabLst>
            </a:pPr>
            <a:r>
              <a:rPr lang="en-CA" sz="2402" dirty="0">
                <a:solidFill>
                  <a:srgbClr val="000000"/>
                </a:solidFill>
                <a:latin typeface="Calibri"/>
                <a:cs typeface="Calibri"/>
              </a:rPr>
              <a:t>2.temp	2.holiday</a:t>
            </a:r>
          </a:p>
          <a:p>
            <a:pPr>
              <a:lnSpc>
                <a:spcPts val="2760"/>
              </a:lnSpc>
            </a:pPr>
            <a:endParaRPr lang="en-CA" sz="2402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72300" y="1828800"/>
            <a:ext cx="51054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3610" b="1" dirty="0">
                <a:solidFill>
                  <a:srgbClr val="FFFFFF"/>
                </a:solidFill>
                <a:latin typeface="Calibri Bold"/>
                <a:cs typeface="Calibri Bold"/>
              </a:rPr>
              <a:t>TARGET VARIABLE</a:t>
            </a:r>
          </a:p>
          <a:p>
            <a:pPr>
              <a:lnSpc>
                <a:spcPts val="4140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92200" y="3771900"/>
            <a:ext cx="2628900" cy="5080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3. humidity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92200" y="4152900"/>
            <a:ext cx="2628900" cy="5080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4.wind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92200" y="4533900"/>
            <a:ext cx="2628900" cy="5080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2">
                <a:solidFill>
                  <a:srgbClr val="000000"/>
                </a:solidFill>
                <a:latin typeface="Calibri"/>
                <a:cs typeface="Calibri"/>
              </a:rPr>
              <a:t>5.dew_temp</a:t>
            </a:r>
          </a:p>
          <a:p>
            <a:pPr>
              <a:lnSpc>
                <a:spcPts val="276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2200" y="4914900"/>
            <a:ext cx="2628900" cy="5080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5.sunlight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92200" y="5295900"/>
            <a:ext cx="2628900" cy="5080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6.rain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92200" y="5676900"/>
            <a:ext cx="2628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7.snow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35400" y="3759200"/>
            <a:ext cx="3860800" cy="5080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2400" dirty="0">
                <a:solidFill>
                  <a:srgbClr val="000000"/>
                </a:solidFill>
                <a:latin typeface="Calibri"/>
                <a:cs typeface="Calibri"/>
              </a:rPr>
              <a:t>3.Functioning day</a:t>
            </a:r>
          </a:p>
          <a:p>
            <a:pPr>
              <a:lnSpc>
                <a:spcPts val="2165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835400" y="4064000"/>
            <a:ext cx="3860800" cy="5080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  <a:cs typeface="Calibri"/>
              </a:rPr>
              <a:t>4.timeshift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810500" y="4152900"/>
            <a:ext cx="42672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2805" b="1" dirty="0">
                <a:solidFill>
                  <a:srgbClr val="000000"/>
                </a:solidFill>
                <a:latin typeface="Calibri Bold"/>
                <a:cs typeface="Calibri Bold"/>
              </a:rPr>
              <a:t>BIKE COUNT</a:t>
            </a:r>
          </a:p>
          <a:p>
            <a:pPr>
              <a:lnSpc>
                <a:spcPts val="2240"/>
              </a:lnSpc>
            </a:pPr>
            <a:endParaRPr lang="en-CA" sz="2795" dirty="0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2D0495-EAC9-FB18-06A3-A8BD4ECDDF08}"/>
              </a:ext>
            </a:extLst>
          </p:cNvPr>
          <p:cNvSpPr/>
          <p:nvPr/>
        </p:nvSpPr>
        <p:spPr>
          <a:xfrm>
            <a:off x="551384" y="2060848"/>
            <a:ext cx="9217024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"/>
          <p:cNvSpPr txBox="1"/>
          <p:nvPr/>
        </p:nvSpPr>
        <p:spPr>
          <a:xfrm>
            <a:off x="3213100" y="419100"/>
            <a:ext cx="8978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8">
                <a:solidFill>
                  <a:srgbClr val="2E5395"/>
                </a:solidFill>
                <a:latin typeface="Arial Black"/>
                <a:cs typeface="Arial Black"/>
              </a:rPr>
              <a:t>FEATURE SUMMARY</a:t>
            </a:r>
          </a:p>
          <a:p>
            <a:pPr>
              <a:lnSpc>
                <a:spcPts val="4600"/>
              </a:lnSpc>
            </a:pPr>
            <a:endParaRPr lang="en-CA" sz="39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84200" y="1282700"/>
            <a:ext cx="11607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795">
                <a:solidFill>
                  <a:srgbClr val="505050"/>
                </a:solidFill>
                <a:latin typeface="Arial"/>
                <a:cs typeface="Arial"/>
              </a:rPr>
              <a:t>•</a:t>
            </a:r>
            <a:r>
              <a:rPr lang="en-CA" sz="2400">
                <a:solidFill>
                  <a:srgbClr val="505050"/>
                </a:solidFill>
                <a:latin typeface="Calibri"/>
                <a:cs typeface="Calibri"/>
              </a:rPr>
              <a:t> Date : Year-Month-Day</a:t>
            </a:r>
          </a:p>
          <a:p>
            <a:pPr>
              <a:lnSpc>
                <a:spcPts val="2760"/>
              </a:lnSpc>
            </a:pPr>
            <a:endParaRPr lang="en-CA" sz="241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84200" y="1651000"/>
            <a:ext cx="11607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795">
                <a:solidFill>
                  <a:srgbClr val="505050"/>
                </a:solidFill>
                <a:latin typeface="Arial"/>
                <a:cs typeface="Arial"/>
              </a:rPr>
              <a:t>•</a:t>
            </a:r>
            <a:r>
              <a:rPr lang="en-CA" sz="2400">
                <a:solidFill>
                  <a:srgbClr val="505050"/>
                </a:solidFill>
                <a:latin typeface="Calibri"/>
                <a:cs typeface="Calibri"/>
              </a:rPr>
              <a:t> Rented Bike Count - Count of bikes rented at each hour</a:t>
            </a:r>
          </a:p>
          <a:p>
            <a:pPr>
              <a:lnSpc>
                <a:spcPts val="2760"/>
              </a:lnSpc>
            </a:pPr>
            <a:endParaRPr lang="en-CA" sz="240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84200" y="2006600"/>
            <a:ext cx="11607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795">
                <a:solidFill>
                  <a:srgbClr val="505050"/>
                </a:solidFill>
                <a:latin typeface="Arial"/>
                <a:cs typeface="Arial"/>
              </a:rPr>
              <a:t>•</a:t>
            </a:r>
            <a:r>
              <a:rPr lang="en-CA" sz="2400">
                <a:solidFill>
                  <a:srgbClr val="505050"/>
                </a:solidFill>
                <a:latin typeface="Calibri"/>
                <a:cs typeface="Calibri"/>
              </a:rPr>
              <a:t> Hour - Hour of the day</a:t>
            </a:r>
          </a:p>
          <a:p>
            <a:pPr>
              <a:lnSpc>
                <a:spcPts val="2760"/>
              </a:lnSpc>
            </a:pPr>
            <a:endParaRPr lang="en-CA" sz="241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84200" y="2374900"/>
            <a:ext cx="11607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798">
                <a:solidFill>
                  <a:srgbClr val="505050"/>
                </a:solidFill>
                <a:latin typeface="Arial"/>
                <a:cs typeface="Arial"/>
              </a:rPr>
              <a:t>•</a:t>
            </a:r>
            <a:r>
              <a:rPr lang="en-CA" sz="2402">
                <a:solidFill>
                  <a:srgbClr val="505050"/>
                </a:solidFill>
                <a:latin typeface="Calibri"/>
                <a:cs typeface="Calibri"/>
              </a:rPr>
              <a:t> Temperature - Temperature in Celsius</a:t>
            </a:r>
          </a:p>
          <a:p>
            <a:pPr>
              <a:lnSpc>
                <a:spcPts val="2760"/>
              </a:lnSpc>
            </a:pPr>
            <a:endParaRPr lang="en-CA" sz="241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84200" y="2743200"/>
            <a:ext cx="11607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795">
                <a:solidFill>
                  <a:srgbClr val="505050"/>
                </a:solidFill>
                <a:latin typeface="Arial"/>
                <a:cs typeface="Arial"/>
              </a:rPr>
              <a:t>•</a:t>
            </a:r>
            <a:r>
              <a:rPr lang="en-CA" sz="2400">
                <a:solidFill>
                  <a:srgbClr val="505050"/>
                </a:solidFill>
                <a:latin typeface="Calibri"/>
                <a:cs typeface="Calibri"/>
              </a:rPr>
              <a:t> Humidity - %</a:t>
            </a:r>
          </a:p>
          <a:p>
            <a:pPr>
              <a:lnSpc>
                <a:spcPts val="2760"/>
              </a:lnSpc>
            </a:pPr>
            <a:endParaRPr lang="en-CA" sz="242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84200" y="3111500"/>
            <a:ext cx="11607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795">
                <a:solidFill>
                  <a:srgbClr val="505050"/>
                </a:solidFill>
                <a:latin typeface="Arial"/>
                <a:cs typeface="Arial"/>
              </a:rPr>
              <a:t>•</a:t>
            </a:r>
            <a:r>
              <a:rPr lang="en-CA" sz="2400">
                <a:solidFill>
                  <a:srgbClr val="505050"/>
                </a:solidFill>
                <a:latin typeface="Calibri"/>
                <a:cs typeface="Calibri"/>
              </a:rPr>
              <a:t> Wind Speed - m/s</a:t>
            </a:r>
          </a:p>
          <a:p>
            <a:pPr>
              <a:lnSpc>
                <a:spcPts val="2760"/>
              </a:lnSpc>
            </a:pPr>
            <a:endParaRPr lang="en-CA" sz="2421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84200" y="3479800"/>
            <a:ext cx="11607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795">
                <a:solidFill>
                  <a:srgbClr val="505050"/>
                </a:solidFill>
                <a:latin typeface="Arial"/>
                <a:cs typeface="Arial"/>
              </a:rPr>
              <a:t>•</a:t>
            </a:r>
            <a:r>
              <a:rPr lang="en-CA" sz="2400">
                <a:solidFill>
                  <a:srgbClr val="505050"/>
                </a:solidFill>
                <a:latin typeface="Calibri"/>
                <a:cs typeface="Calibri"/>
              </a:rPr>
              <a:t> Visibility - 10m</a:t>
            </a:r>
          </a:p>
          <a:p>
            <a:pPr>
              <a:lnSpc>
                <a:spcPts val="2760"/>
              </a:lnSpc>
            </a:pPr>
            <a:endParaRPr lang="en-CA" sz="2421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84200" y="3835400"/>
            <a:ext cx="11607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798" dirty="0">
                <a:solidFill>
                  <a:srgbClr val="505050"/>
                </a:solidFill>
                <a:latin typeface="Arial"/>
                <a:cs typeface="Arial"/>
              </a:rPr>
              <a:t>•</a:t>
            </a:r>
            <a:r>
              <a:rPr lang="en-CA" sz="2402" dirty="0">
                <a:solidFill>
                  <a:srgbClr val="505050"/>
                </a:solidFill>
                <a:latin typeface="Calibri"/>
                <a:cs typeface="Calibri"/>
              </a:rPr>
              <a:t> Dew point temperature -Celsius</a:t>
            </a:r>
          </a:p>
          <a:p>
            <a:pPr>
              <a:lnSpc>
                <a:spcPts val="2760"/>
              </a:lnSpc>
            </a:pPr>
            <a:endParaRPr lang="en-CA" sz="2414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84200" y="4203700"/>
            <a:ext cx="11607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795" dirty="0">
                <a:solidFill>
                  <a:srgbClr val="505050"/>
                </a:solidFill>
                <a:latin typeface="Arial"/>
                <a:cs typeface="Arial"/>
              </a:rPr>
              <a:t>•</a:t>
            </a:r>
            <a:r>
              <a:rPr lang="en-CA" sz="2400" dirty="0">
                <a:solidFill>
                  <a:srgbClr val="505050"/>
                </a:solidFill>
                <a:latin typeface="Calibri"/>
                <a:cs typeface="Calibri"/>
              </a:rPr>
              <a:t> Solar radiation -MJ/m2</a:t>
            </a:r>
          </a:p>
          <a:p>
            <a:pPr>
              <a:lnSpc>
                <a:spcPts val="2760"/>
              </a:lnSpc>
            </a:pPr>
            <a:endParaRPr lang="en-CA" sz="2416" dirty="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84200" y="4572000"/>
            <a:ext cx="11607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795">
                <a:solidFill>
                  <a:srgbClr val="505050"/>
                </a:solidFill>
                <a:latin typeface="Arial"/>
                <a:cs typeface="Arial"/>
              </a:rPr>
              <a:t>•</a:t>
            </a:r>
            <a:r>
              <a:rPr lang="en-CA" sz="2400">
                <a:solidFill>
                  <a:srgbClr val="505050"/>
                </a:solidFill>
                <a:latin typeface="Calibri"/>
                <a:cs typeface="Calibri"/>
              </a:rPr>
              <a:t> Rainfall -mm</a:t>
            </a:r>
          </a:p>
          <a:p>
            <a:pPr>
              <a:lnSpc>
                <a:spcPts val="2760"/>
              </a:lnSpc>
            </a:pPr>
            <a:endParaRPr lang="en-CA" sz="2428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84200" y="4927600"/>
            <a:ext cx="11607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798">
                <a:solidFill>
                  <a:srgbClr val="505050"/>
                </a:solidFill>
                <a:latin typeface="Arial"/>
                <a:cs typeface="Arial"/>
              </a:rPr>
              <a:t>•</a:t>
            </a:r>
            <a:r>
              <a:rPr lang="en-CA" sz="2402">
                <a:solidFill>
                  <a:srgbClr val="505050"/>
                </a:solidFill>
                <a:latin typeface="Calibri"/>
                <a:cs typeface="Calibri"/>
              </a:rPr>
              <a:t> Snowfall -cm</a:t>
            </a:r>
          </a:p>
          <a:p>
            <a:pPr>
              <a:lnSpc>
                <a:spcPts val="2815"/>
              </a:lnSpc>
            </a:pPr>
            <a:endParaRPr lang="en-CA" sz="243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84200" y="5308600"/>
            <a:ext cx="11607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795">
                <a:solidFill>
                  <a:srgbClr val="505050"/>
                </a:solidFill>
                <a:latin typeface="Arial"/>
                <a:cs typeface="Arial"/>
              </a:rPr>
              <a:t>•</a:t>
            </a:r>
            <a:r>
              <a:rPr lang="en-CA" sz="2400">
                <a:solidFill>
                  <a:srgbClr val="505050"/>
                </a:solidFill>
                <a:latin typeface="Calibri"/>
                <a:cs typeface="Calibri"/>
              </a:rPr>
              <a:t> Seasons -Winter, Spring, Summer, Autumn</a:t>
            </a:r>
          </a:p>
          <a:p>
            <a:pPr>
              <a:lnSpc>
                <a:spcPts val="2760"/>
              </a:lnSpc>
            </a:pPr>
            <a:endParaRPr lang="en-CA" sz="2409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84200" y="5664200"/>
            <a:ext cx="11607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795">
                <a:solidFill>
                  <a:srgbClr val="505050"/>
                </a:solidFill>
                <a:latin typeface="Arial"/>
                <a:cs typeface="Arial"/>
              </a:rPr>
              <a:t>•</a:t>
            </a:r>
            <a:r>
              <a:rPr lang="en-CA" sz="2400">
                <a:solidFill>
                  <a:srgbClr val="505050"/>
                </a:solidFill>
                <a:latin typeface="Calibri"/>
                <a:cs typeface="Calibri"/>
              </a:rPr>
              <a:t> Holiday -Holiday/No Holiday</a:t>
            </a:r>
          </a:p>
          <a:p>
            <a:pPr>
              <a:lnSpc>
                <a:spcPts val="2760"/>
              </a:lnSpc>
            </a:pPr>
            <a:endParaRPr lang="en-CA" sz="2413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84200" y="6032500"/>
            <a:ext cx="11607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795">
                <a:solidFill>
                  <a:srgbClr val="505050"/>
                </a:solidFill>
                <a:latin typeface="Arial"/>
                <a:cs typeface="Arial"/>
              </a:rPr>
              <a:t>•</a:t>
            </a:r>
            <a:r>
              <a:rPr lang="en-CA" sz="2400">
                <a:solidFill>
                  <a:srgbClr val="505050"/>
                </a:solidFill>
                <a:latin typeface="Calibri"/>
                <a:cs typeface="Calibri"/>
              </a:rPr>
              <a:t> Functional Day - NoFunc(Non Functional Hrs),Fun(Functional Hrs)</a:t>
            </a:r>
          </a:p>
          <a:p>
            <a:pPr>
              <a:lnSpc>
                <a:spcPts val="2760"/>
              </a:lnSpc>
            </a:pPr>
            <a:endParaRPr lang="en-CA" sz="2406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79600" y="241300"/>
            <a:ext cx="103124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8">
                <a:solidFill>
                  <a:srgbClr val="2E5395"/>
                </a:solidFill>
                <a:latin typeface="Arial Black"/>
                <a:cs typeface="Arial Black"/>
              </a:rPr>
              <a:t>VISUALIZING DISTRIBUTIONS</a:t>
            </a:r>
          </a:p>
          <a:p>
            <a:pPr>
              <a:lnSpc>
                <a:spcPts val="4600"/>
              </a:lnSpc>
            </a:pPr>
            <a:endParaRPr lang="en-CA" sz="3998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6567D-86EF-14F4-14C6-9D597BA5F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2103782"/>
            <a:ext cx="11449272" cy="37734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3048000" y="241300"/>
            <a:ext cx="91440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8">
                <a:solidFill>
                  <a:srgbClr val="2E5395"/>
                </a:solidFill>
                <a:latin typeface="Arial Black"/>
                <a:cs typeface="Arial Black"/>
              </a:rPr>
              <a:t>CHECKING OUTLIERS</a:t>
            </a:r>
          </a:p>
          <a:p>
            <a:pPr>
              <a:lnSpc>
                <a:spcPts val="4600"/>
              </a:lnSpc>
            </a:pPr>
            <a:endParaRPr lang="en-CA" sz="399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62000" y="4826000"/>
            <a:ext cx="11430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>
                <a:solidFill>
                  <a:srgbClr val="000000"/>
                </a:solidFill>
                <a:latin typeface="Arial Unicode MS"/>
                <a:cs typeface="Arial Unicode MS"/>
              </a:rPr>
              <a:t>▪</a:t>
            </a:r>
            <a:r>
              <a:rPr lang="en-CA" sz="2004">
                <a:solidFill>
                  <a:srgbClr val="000000"/>
                </a:solidFill>
                <a:latin typeface="Arial"/>
                <a:cs typeface="Arial"/>
              </a:rPr>
              <a:t>  We see outliers in some columns like Sunlight, Wind, Rain and Snow but lets not treat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04900" y="5130800"/>
            <a:ext cx="11087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6">
                <a:solidFill>
                  <a:srgbClr val="000000"/>
                </a:solidFill>
                <a:latin typeface="Arial"/>
                <a:cs typeface="Arial"/>
              </a:rPr>
              <a:t>them because they may not be outliers as snowfall, rainfall etc. themselves are rare event</a:t>
            </a:r>
          </a:p>
          <a:p>
            <a:pPr>
              <a:lnSpc>
                <a:spcPts val="2300"/>
              </a:lnSpc>
            </a:pPr>
            <a:endParaRPr lang="en-CA" sz="200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04900" y="5435600"/>
            <a:ext cx="11087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>
                <a:solidFill>
                  <a:srgbClr val="000000"/>
                </a:solidFill>
                <a:latin typeface="Arial"/>
                <a:cs typeface="Arial"/>
              </a:rPr>
              <a:t>in some countries.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62000" y="5740400"/>
            <a:ext cx="11430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>
                <a:solidFill>
                  <a:srgbClr val="000000"/>
                </a:solidFill>
                <a:latin typeface="Arial Unicode MS"/>
                <a:cs typeface="Arial Unicode MS"/>
              </a:rPr>
              <a:t>▪</a:t>
            </a:r>
            <a:r>
              <a:rPr lang="en-CA" sz="2004">
                <a:solidFill>
                  <a:srgbClr val="000000"/>
                </a:solidFill>
                <a:latin typeface="Arial"/>
                <a:cs typeface="Arial"/>
              </a:rPr>
              <a:t>  We treated the outliers in the target variable by capping with IQR limits.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6964B3-7333-979C-E295-B3AB2F2D0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020374"/>
            <a:ext cx="11737304" cy="34167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1975</Words>
  <Application>Microsoft Office PowerPoint</Application>
  <PresentationFormat>Widescreen</PresentationFormat>
  <Paragraphs>144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Black</vt:lpstr>
      <vt:lpstr>Arial Unicode MS</vt:lpstr>
      <vt:lpstr>Calibri</vt:lpstr>
      <vt:lpstr>Calibri Bold</vt:lpstr>
      <vt:lpstr>Calibri Bold Italic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Investintech.com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A2E_Engine</dc:creator>
  <cp:lastModifiedBy>sana mulani</cp:lastModifiedBy>
  <cp:revision>3</cp:revision>
  <dcterms:created xsi:type="dcterms:W3CDTF">2023-01-22T09:01:58Z</dcterms:created>
  <dcterms:modified xsi:type="dcterms:W3CDTF">2023-01-25T10:21:09Z</dcterms:modified>
</cp:coreProperties>
</file>