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82" r:id="rId5"/>
    <p:sldId id="283" r:id="rId6"/>
    <p:sldId id="263" r:id="rId7"/>
    <p:sldId id="264" r:id="rId8"/>
    <p:sldId id="284" r:id="rId9"/>
    <p:sldId id="285" r:id="rId10"/>
    <p:sldId id="298" r:id="rId11"/>
    <p:sldId id="287" r:id="rId12"/>
    <p:sldId id="286" r:id="rId13"/>
    <p:sldId id="288" r:id="rId14"/>
    <p:sldId id="289" r:id="rId15"/>
    <p:sldId id="290" r:id="rId16"/>
    <p:sldId id="269" r:id="rId17"/>
    <p:sldId id="272" r:id="rId18"/>
    <p:sldId id="274" r:id="rId19"/>
    <p:sldId id="276" r:id="rId20"/>
    <p:sldId id="291" r:id="rId21"/>
    <p:sldId id="292" r:id="rId22"/>
    <p:sldId id="293" r:id="rId23"/>
    <p:sldId id="294" r:id="rId24"/>
    <p:sldId id="295" r:id="rId25"/>
    <p:sldId id="279" r:id="rId26"/>
    <p:sldId id="296" r:id="rId27"/>
    <p:sldId id="297" r:id="rId28"/>
    <p:sldId id="281" r:id="rId29"/>
  </p:sldIdLst>
  <p:sldSz cx="12192000" cy="6858000"/>
  <p:notesSz cx="6858000" cy="9144000"/>
  <p:defaultTextStyle>
    <a:defPPr>
      <a:defRPr lang="en-C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16">
          <p15:clr>
            <a:srgbClr val="A4A3A4"/>
          </p15:clr>
        </p15:guide>
        <p15:guide id="2" pos="2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499" y="62"/>
      </p:cViewPr>
      <p:guideLst>
        <p:guide orient="horz" pos="3016"/>
        <p:guide pos="23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2450" y="2974705"/>
            <a:ext cx="6261100" cy="2052590"/>
          </a:xfrm>
        </p:spPr>
        <p:txBody>
          <a:bodyPr/>
          <a:lstStyle/>
          <a:p>
            <a:r>
              <a:rPr lang="en-US"/>
              <a:t>Click to edit Master title style</a:t>
            </a:r>
            <a:endParaRPr lang="en-CA"/>
          </a:p>
        </p:txBody>
      </p:sp>
      <p:sp>
        <p:nvSpPr>
          <p:cNvPr id="3" name="Subtitle 2"/>
          <p:cNvSpPr>
            <a:spLocks noGrp="1"/>
          </p:cNvSpPr>
          <p:nvPr>
            <p:ph type="subTitle" idx="1"/>
          </p:nvPr>
        </p:nvSpPr>
        <p:spPr>
          <a:xfrm>
            <a:off x="1104900" y="5426288"/>
            <a:ext cx="5156200" cy="244714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5988523B-E035-4CAE-A96A-58211FC229D1}" type="datetimeFigureOut">
              <a:rPr lang="en-US" smtClean="0"/>
              <a:t>1/26/2023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988523B-E035-4CAE-A96A-58211FC229D1}" type="datetimeFigureOut">
              <a:rPr lang="en-US" smtClean="0"/>
              <a:t>1/26/2023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40350" y="536423"/>
            <a:ext cx="1657350" cy="1140672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68300" y="536423"/>
            <a:ext cx="4849283" cy="114067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988523B-E035-4CAE-A96A-58211FC229D1}" type="datetimeFigureOut">
              <a:rPr lang="en-US" smtClean="0"/>
              <a:t>1/26/2023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988523B-E035-4CAE-A96A-58211FC229D1}" type="datetimeFigureOut">
              <a:rPr lang="en-US" smtClean="0"/>
              <a:t>1/26/2023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1863" y="6153339"/>
            <a:ext cx="6261100" cy="1901860"/>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581863" y="4058633"/>
            <a:ext cx="6261100" cy="209470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8523B-E035-4CAE-A96A-58211FC229D1}" type="datetimeFigureOut">
              <a:rPr lang="en-US" smtClean="0"/>
              <a:t>1/26/2023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68300" y="2234355"/>
            <a:ext cx="3253317" cy="631958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3744383" y="2234355"/>
            <a:ext cx="3253317" cy="631958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5988523B-E035-4CAE-A96A-58211FC229D1}" type="datetimeFigureOut">
              <a:rPr lang="en-US" smtClean="0"/>
              <a:t>1/26/2023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368300" y="2143474"/>
            <a:ext cx="3254596" cy="89329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300" y="3036771"/>
            <a:ext cx="3254596" cy="5517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3741827" y="2143474"/>
            <a:ext cx="3255874" cy="89329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41827" y="3036771"/>
            <a:ext cx="3255874" cy="5517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5988523B-E035-4CAE-A96A-58211FC229D1}" type="datetimeFigureOut">
              <a:rPr lang="en-US" smtClean="0"/>
              <a:t>1/26/2023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5988523B-E035-4CAE-A96A-58211FC229D1}" type="datetimeFigureOut">
              <a:rPr lang="en-US" smtClean="0"/>
              <a:t>1/26/2023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8523B-E035-4CAE-A96A-58211FC229D1}" type="datetimeFigureOut">
              <a:rPr lang="en-US" smtClean="0"/>
              <a:t>1/26/2023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8301" y="381259"/>
            <a:ext cx="2423363" cy="1622566"/>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2879901" y="381259"/>
            <a:ext cx="4117799" cy="81726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368301" y="2003825"/>
            <a:ext cx="2423363" cy="65501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88523B-E035-4CAE-A96A-58211FC229D1}" type="datetimeFigureOut">
              <a:rPr lang="en-US" smtClean="0"/>
              <a:t>1/26/2023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3788" y="6703060"/>
            <a:ext cx="4419600" cy="791334"/>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443788" y="855615"/>
            <a:ext cx="4419600" cy="57454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443788" y="7494394"/>
            <a:ext cx="4419600" cy="11238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88523B-E035-4CAE-A96A-58211FC229D1}" type="datetimeFigureOut">
              <a:rPr lang="en-US" smtClean="0"/>
              <a:t>1/26/2023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83477"/>
            <a:ext cx="6629400" cy="1595967"/>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368300" y="2234355"/>
            <a:ext cx="6629400" cy="63195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368300" y="8875350"/>
            <a:ext cx="1718733" cy="509823"/>
          </a:xfrm>
          <a:prstGeom prst="rect">
            <a:avLst/>
          </a:prstGeom>
        </p:spPr>
        <p:txBody>
          <a:bodyPr vert="horz" lIns="91440" tIns="45720" rIns="91440" bIns="45720" rtlCol="0" anchor="ctr"/>
          <a:lstStyle>
            <a:lvl1pPr algn="l">
              <a:defRPr sz="1200">
                <a:solidFill>
                  <a:schemeClr val="tx1">
                    <a:tint val="75000"/>
                  </a:schemeClr>
                </a:solidFill>
              </a:defRPr>
            </a:lvl1pPr>
          </a:lstStyle>
          <a:p>
            <a:fld id="{5988523B-E035-4CAE-A96A-58211FC229D1}" type="datetimeFigureOut">
              <a:rPr lang="en-US" smtClean="0"/>
              <a:t>1/26/2023</a:t>
            </a:fld>
            <a:endParaRPr lang="en-CA"/>
          </a:p>
        </p:txBody>
      </p:sp>
      <p:sp>
        <p:nvSpPr>
          <p:cNvPr id="5" name="Footer Placeholder 4"/>
          <p:cNvSpPr>
            <a:spLocks noGrp="1"/>
          </p:cNvSpPr>
          <p:nvPr>
            <p:ph type="ftr" sz="quarter" idx="3"/>
          </p:nvPr>
        </p:nvSpPr>
        <p:spPr>
          <a:xfrm>
            <a:off x="2516717" y="8875350"/>
            <a:ext cx="2332567" cy="50982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5278967" y="8875350"/>
            <a:ext cx="1718733" cy="509823"/>
          </a:xfrm>
          <a:prstGeom prst="rect">
            <a:avLst/>
          </a:prstGeom>
        </p:spPr>
        <p:txBody>
          <a:bodyPr vert="horz" lIns="91440" tIns="45720" rIns="91440" bIns="45720" rtlCol="0" anchor="ctr"/>
          <a:lstStyle>
            <a:lvl1pPr algn="r">
              <a:defRPr sz="1200">
                <a:solidFill>
                  <a:schemeClr val="tx1">
                    <a:tint val="75000"/>
                  </a:schemeClr>
                </a:solidFill>
              </a:defRPr>
            </a:lvl1pPr>
          </a:lstStyle>
          <a:p>
            <a:fld id="{2C7DFF54-6BA4-4515-87CA-28703F844993}"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2135560" y="1484784"/>
            <a:ext cx="72008" cy="45719"/>
          </a:xfrm>
          <a:prstGeom prst="rect">
            <a:avLst/>
          </a:prstGeom>
        </p:spPr>
      </p:pic>
      <p:sp>
        <p:nvSpPr>
          <p:cNvPr id="5" name="TextBox 2"/>
          <p:cNvSpPr txBox="1"/>
          <p:nvPr/>
        </p:nvSpPr>
        <p:spPr>
          <a:xfrm>
            <a:off x="1714500" y="1981200"/>
            <a:ext cx="9558322" cy="1744067"/>
          </a:xfrm>
          <a:prstGeom prst="rect">
            <a:avLst/>
          </a:prstGeom>
          <a:noFill/>
        </p:spPr>
        <p:txBody>
          <a:bodyPr vert="horz" wrap="none" lIns="0" tIns="0" rIns="0" bIns="0" rtlCol="0">
            <a:spAutoFit/>
          </a:bodyPr>
          <a:lstStyle/>
          <a:p>
            <a:pPr>
              <a:lnSpc>
                <a:spcPts val="6785"/>
              </a:lnSpc>
            </a:pPr>
            <a:r>
              <a:rPr lang="en-CA" sz="5906" dirty="0">
                <a:solidFill>
                  <a:srgbClr val="CC0000"/>
                </a:solidFill>
                <a:latin typeface="Arial Black"/>
                <a:cs typeface="Arial Black"/>
              </a:rPr>
              <a:t>CAPSTONE PROJECT 3</a:t>
            </a:r>
          </a:p>
          <a:p>
            <a:pPr>
              <a:lnSpc>
                <a:spcPts val="6785"/>
              </a:lnSpc>
            </a:pPr>
            <a:endParaRPr lang="en-CA" sz="5906" dirty="0">
              <a:solidFill>
                <a:srgbClr val="000000"/>
              </a:solidFill>
            </a:endParaRPr>
          </a:p>
        </p:txBody>
      </p:sp>
      <p:sp>
        <p:nvSpPr>
          <p:cNvPr id="3" name="TextBox 3"/>
          <p:cNvSpPr txBox="1"/>
          <p:nvPr/>
        </p:nvSpPr>
        <p:spPr>
          <a:xfrm>
            <a:off x="1638300" y="3619500"/>
            <a:ext cx="7042056" cy="1179810"/>
          </a:xfrm>
          <a:prstGeom prst="rect">
            <a:avLst/>
          </a:prstGeom>
          <a:noFill/>
        </p:spPr>
        <p:txBody>
          <a:bodyPr vert="horz" wrap="none" lIns="0" tIns="0" rIns="0" bIns="0" rtlCol="0">
            <a:spAutoFit/>
          </a:bodyPr>
          <a:lstStyle/>
          <a:p>
            <a:pPr>
              <a:lnSpc>
                <a:spcPts val="4600"/>
              </a:lnSpc>
            </a:pPr>
            <a:r>
              <a:rPr lang="en-CA" sz="3995" dirty="0">
                <a:solidFill>
                  <a:srgbClr val="2E5395"/>
                </a:solidFill>
                <a:latin typeface="Arial Black"/>
                <a:cs typeface="Arial Black"/>
              </a:rPr>
              <a:t>CARDIOVASCULAR RISK </a:t>
            </a:r>
          </a:p>
          <a:p>
            <a:pPr>
              <a:lnSpc>
                <a:spcPts val="4600"/>
              </a:lnSpc>
            </a:pPr>
            <a:endParaRPr lang="en-CA" sz="3995" dirty="0">
              <a:solidFill>
                <a:srgbClr val="000000"/>
              </a:solidFill>
            </a:endParaRPr>
          </a:p>
        </p:txBody>
      </p:sp>
      <p:sp>
        <p:nvSpPr>
          <p:cNvPr id="4" name="TextBox 4"/>
          <p:cNvSpPr txBox="1"/>
          <p:nvPr/>
        </p:nvSpPr>
        <p:spPr>
          <a:xfrm>
            <a:off x="4330700" y="4203700"/>
            <a:ext cx="7861300" cy="736600"/>
          </a:xfrm>
          <a:prstGeom prst="rect">
            <a:avLst/>
          </a:prstGeom>
          <a:noFill/>
        </p:spPr>
        <p:txBody>
          <a:bodyPr vert="horz" wrap="none" lIns="0" tIns="0" rIns="0" bIns="0" rtlCol="0">
            <a:spAutoFit/>
          </a:bodyPr>
          <a:lstStyle/>
          <a:p>
            <a:pPr>
              <a:lnSpc>
                <a:spcPts val="4235"/>
              </a:lnSpc>
            </a:pPr>
            <a:r>
              <a:rPr lang="en-CA" sz="3998" dirty="0">
                <a:solidFill>
                  <a:srgbClr val="2E5395"/>
                </a:solidFill>
                <a:latin typeface="Arial Black"/>
                <a:cs typeface="Arial Black"/>
              </a:rPr>
              <a:t>PREDICTION</a:t>
            </a:r>
          </a:p>
          <a:p>
            <a:pPr>
              <a:lnSpc>
                <a:spcPts val="4235"/>
              </a:lnSpc>
            </a:pPr>
            <a:endParaRPr lang="en-CA" sz="3998" dirty="0">
              <a:solidFill>
                <a:srgbClr val="000000"/>
              </a:solidFill>
            </a:endParaRPr>
          </a:p>
        </p:txBody>
      </p:sp>
      <p:sp>
        <p:nvSpPr>
          <p:cNvPr id="6" name="TextBox 5">
            <a:extLst>
              <a:ext uri="{FF2B5EF4-FFF2-40B4-BE49-F238E27FC236}">
                <a16:creationId xmlns:a16="http://schemas.microsoft.com/office/drawing/2014/main" id="{ACC9B441-19E9-2F1B-42DA-A318DCB9BADD}"/>
              </a:ext>
            </a:extLst>
          </p:cNvPr>
          <p:cNvSpPr txBox="1"/>
          <p:nvPr/>
        </p:nvSpPr>
        <p:spPr>
          <a:xfrm>
            <a:off x="5735960" y="5229200"/>
            <a:ext cx="2929456" cy="954107"/>
          </a:xfrm>
          <a:prstGeom prst="rect">
            <a:avLst/>
          </a:prstGeom>
          <a:noFill/>
        </p:spPr>
        <p:txBody>
          <a:bodyPr wrap="none" rtlCol="0">
            <a:spAutoFit/>
          </a:bodyPr>
          <a:lstStyle/>
          <a:p>
            <a:r>
              <a:rPr lang="en-US" sz="2800" dirty="0">
                <a:solidFill>
                  <a:schemeClr val="tx2">
                    <a:lumMod val="60000"/>
                    <a:lumOff val="40000"/>
                  </a:schemeClr>
                </a:solidFill>
              </a:rPr>
              <a:t>Presented by:</a:t>
            </a:r>
          </a:p>
          <a:p>
            <a:r>
              <a:rPr lang="en-US" sz="2800" b="1" dirty="0">
                <a:solidFill>
                  <a:schemeClr val="tx2">
                    <a:lumMod val="75000"/>
                  </a:schemeClr>
                </a:solidFill>
              </a:rPr>
              <a:t>       SANA MULANI</a:t>
            </a:r>
            <a:endParaRPr lang="en-IN" sz="2800" b="1" dirty="0">
              <a:solidFill>
                <a:schemeClr val="tx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443292-A589-FC2F-AD61-62A8D003F7E1}"/>
              </a:ext>
            </a:extLst>
          </p:cNvPr>
          <p:cNvSpPr txBox="1"/>
          <p:nvPr/>
        </p:nvSpPr>
        <p:spPr>
          <a:xfrm>
            <a:off x="911424" y="476672"/>
            <a:ext cx="10369152" cy="707886"/>
          </a:xfrm>
          <a:prstGeom prst="rect">
            <a:avLst/>
          </a:prstGeom>
          <a:noFill/>
        </p:spPr>
        <p:txBody>
          <a:bodyPr wrap="square" rtlCol="0">
            <a:spAutoFit/>
          </a:bodyPr>
          <a:lstStyle/>
          <a:p>
            <a:r>
              <a:rPr lang="en-US" sz="4000" b="1" dirty="0">
                <a:solidFill>
                  <a:schemeClr val="tx2"/>
                </a:solidFill>
                <a:latin typeface="Roboto" panose="02000000000000000000" pitchFamily="2" charset="0"/>
                <a:ea typeface="Roboto" panose="02000000000000000000" pitchFamily="2" charset="0"/>
                <a:cs typeface="Roboto" panose="02000000000000000000" pitchFamily="2" charset="0"/>
              </a:rPr>
              <a:t>CLEANING AND MANIPULATING THE DATA</a:t>
            </a:r>
            <a:endParaRPr lang="en-IN" sz="4000" b="1" dirty="0">
              <a:solidFill>
                <a:schemeClr val="tx2"/>
              </a:solidFill>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D7981732-B5C9-1082-3AB4-263DB8049DFC}"/>
              </a:ext>
            </a:extLst>
          </p:cNvPr>
          <p:cNvSpPr txBox="1"/>
          <p:nvPr/>
        </p:nvSpPr>
        <p:spPr>
          <a:xfrm>
            <a:off x="1055440" y="1916832"/>
            <a:ext cx="10009112"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Checking for the duplicates values in the datasets, showed there are no duplicate records in the </a:t>
            </a:r>
            <a:r>
              <a:rPr lang="en-US" sz="2000" dirty="0" err="1">
                <a:latin typeface="Roboto" panose="02000000000000000000" pitchFamily="2" charset="0"/>
                <a:ea typeface="Roboto" panose="02000000000000000000" pitchFamily="2" charset="0"/>
                <a:cs typeface="Roboto" panose="02000000000000000000" pitchFamily="2" charset="0"/>
              </a:rPr>
              <a:t>dataframe</a:t>
            </a:r>
            <a:r>
              <a:rPr lang="en-US" sz="2000" dirty="0">
                <a:latin typeface="Roboto" panose="02000000000000000000" pitchFamily="2" charset="0"/>
                <a:ea typeface="Roboto" panose="02000000000000000000" pitchFamily="2" charset="0"/>
                <a:cs typeface="Roboto" panose="02000000000000000000" pitchFamily="2" charset="0"/>
              </a:rPr>
              <a:t>.</a:t>
            </a:r>
          </a:p>
          <a:p>
            <a:endParaRPr lang="en-US" sz="20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Checking unique value with their counts in categorical features to define an encoder in order to replace those values with numeric values.</a:t>
            </a:r>
          </a:p>
          <a:p>
            <a:endParaRPr lang="en-US" sz="20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Replaced "M" with 1 and "F" with 0 in the sex column.</a:t>
            </a:r>
          </a:p>
          <a:p>
            <a:endParaRPr lang="en-US" sz="20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 Replaced "YES" with 1 and "NO" with 0 in the </a:t>
            </a:r>
            <a:r>
              <a:rPr lang="en-US" sz="2000" dirty="0" err="1">
                <a:latin typeface="Roboto" panose="02000000000000000000" pitchFamily="2" charset="0"/>
                <a:ea typeface="Roboto" panose="02000000000000000000" pitchFamily="2" charset="0"/>
                <a:cs typeface="Roboto" panose="02000000000000000000" pitchFamily="2" charset="0"/>
              </a:rPr>
              <a:t>is_smoking</a:t>
            </a:r>
            <a:r>
              <a:rPr lang="en-US" sz="2000" dirty="0">
                <a:latin typeface="Roboto" panose="02000000000000000000" pitchFamily="2" charset="0"/>
                <a:ea typeface="Roboto" panose="02000000000000000000" pitchFamily="2" charset="0"/>
                <a:cs typeface="Roboto" panose="02000000000000000000" pitchFamily="2" charset="0"/>
              </a:rPr>
              <a:t> column.</a:t>
            </a:r>
            <a:endParaRPr lang="en-IN" sz="20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979405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909B73-72DA-CF47-042C-665C6BE0CD6D}"/>
              </a:ext>
            </a:extLst>
          </p:cNvPr>
          <p:cNvSpPr txBox="1"/>
          <p:nvPr/>
        </p:nvSpPr>
        <p:spPr>
          <a:xfrm>
            <a:off x="2423592" y="548680"/>
            <a:ext cx="6840760" cy="707886"/>
          </a:xfrm>
          <a:prstGeom prst="rect">
            <a:avLst/>
          </a:prstGeom>
          <a:noFill/>
        </p:spPr>
        <p:txBody>
          <a:bodyPr wrap="square" rtlCol="0">
            <a:spAutoFit/>
          </a:bodyPr>
          <a:lstStyle/>
          <a:p>
            <a:pPr algn="ctr"/>
            <a:r>
              <a:rPr lang="en-IN" sz="4000" b="1" dirty="0">
                <a:solidFill>
                  <a:schemeClr val="tx2"/>
                </a:solidFill>
                <a:latin typeface="Roboto" panose="02000000000000000000" pitchFamily="2" charset="0"/>
                <a:ea typeface="Roboto" panose="02000000000000000000" pitchFamily="2" charset="0"/>
                <a:cs typeface="Roboto" panose="02000000000000000000" pitchFamily="2" charset="0"/>
              </a:rPr>
              <a:t>UNIVARIATE ANALYSIS</a:t>
            </a:r>
          </a:p>
        </p:txBody>
      </p:sp>
      <p:sp>
        <p:nvSpPr>
          <p:cNvPr id="3" name="TextBox 2">
            <a:extLst>
              <a:ext uri="{FF2B5EF4-FFF2-40B4-BE49-F238E27FC236}">
                <a16:creationId xmlns:a16="http://schemas.microsoft.com/office/drawing/2014/main" id="{B9FE3026-30D1-F7D8-D06B-7BE4729170CC}"/>
              </a:ext>
            </a:extLst>
          </p:cNvPr>
          <p:cNvSpPr txBox="1"/>
          <p:nvPr/>
        </p:nvSpPr>
        <p:spPr>
          <a:xfrm>
            <a:off x="1055440" y="1458287"/>
            <a:ext cx="9577064" cy="1938992"/>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Univariate analysis is to understand the distribution of values for a single variable. It is used to describe the every single feature. Measure of central tendency means where the mean or median of the dataset is located, measure of dispersion represent how spread out the values are in the datasets including std deviation and variance. Red and blue lines in the plot represent the mean and median respectively.</a:t>
            </a:r>
            <a:endParaRPr lang="en-IN" sz="2000" dirty="0">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710AE6D3-36AB-0B8C-FC12-E1CF47C332EE}"/>
              </a:ext>
            </a:extLst>
          </p:cNvPr>
          <p:cNvPicPr>
            <a:picLocks noChangeAspect="1"/>
          </p:cNvPicPr>
          <p:nvPr/>
        </p:nvPicPr>
        <p:blipFill rotWithShape="1">
          <a:blip r:embed="rId2">
            <a:extLst>
              <a:ext uri="{28A0092B-C50C-407E-A947-70E740481C1C}">
                <a14:useLocalDpi xmlns:a14="http://schemas.microsoft.com/office/drawing/2010/main" val="0"/>
              </a:ext>
            </a:extLst>
          </a:blip>
          <a:srcRect b="74150"/>
          <a:stretch/>
        </p:blipFill>
        <p:spPr>
          <a:xfrm>
            <a:off x="695400" y="3789040"/>
            <a:ext cx="10081120" cy="2448272"/>
          </a:xfrm>
          <a:prstGeom prst="rect">
            <a:avLst/>
          </a:prstGeom>
        </p:spPr>
      </p:pic>
    </p:spTree>
    <p:extLst>
      <p:ext uri="{BB962C8B-B14F-4D97-AF65-F5344CB8AC3E}">
        <p14:creationId xmlns:p14="http://schemas.microsoft.com/office/powerpoint/2010/main" val="2385207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30A7AA-0910-9125-4D9F-539F7A6786C7}"/>
              </a:ext>
            </a:extLst>
          </p:cNvPr>
          <p:cNvPicPr>
            <a:picLocks noChangeAspect="1"/>
          </p:cNvPicPr>
          <p:nvPr/>
        </p:nvPicPr>
        <p:blipFill rotWithShape="1">
          <a:blip r:embed="rId2">
            <a:extLst>
              <a:ext uri="{28A0092B-C50C-407E-A947-70E740481C1C}">
                <a14:useLocalDpi xmlns:a14="http://schemas.microsoft.com/office/drawing/2010/main" val="0"/>
              </a:ext>
            </a:extLst>
          </a:blip>
          <a:srcRect t="24419"/>
          <a:stretch/>
        </p:blipFill>
        <p:spPr>
          <a:xfrm>
            <a:off x="695401" y="1196752"/>
            <a:ext cx="10225136" cy="5400600"/>
          </a:xfrm>
          <a:prstGeom prst="rect">
            <a:avLst/>
          </a:prstGeom>
        </p:spPr>
      </p:pic>
      <p:sp>
        <p:nvSpPr>
          <p:cNvPr id="4" name="TextBox 3">
            <a:extLst>
              <a:ext uri="{FF2B5EF4-FFF2-40B4-BE49-F238E27FC236}">
                <a16:creationId xmlns:a16="http://schemas.microsoft.com/office/drawing/2014/main" id="{D57F94DF-4112-9CD7-A5D1-0FD8B9C2BE6C}"/>
              </a:ext>
            </a:extLst>
          </p:cNvPr>
          <p:cNvSpPr txBox="1"/>
          <p:nvPr/>
        </p:nvSpPr>
        <p:spPr>
          <a:xfrm>
            <a:off x="1415481" y="332656"/>
            <a:ext cx="8784976" cy="707886"/>
          </a:xfrm>
          <a:prstGeom prst="rect">
            <a:avLst/>
          </a:prstGeom>
          <a:noFill/>
        </p:spPr>
        <p:txBody>
          <a:bodyPr wrap="square" rtlCol="0">
            <a:spAutoFit/>
          </a:bodyPr>
          <a:lstStyle/>
          <a:p>
            <a:pPr algn="ctr"/>
            <a:r>
              <a:rPr lang="en-IN" sz="4000" b="1" dirty="0">
                <a:solidFill>
                  <a:schemeClr val="tx2"/>
                </a:solidFill>
                <a:latin typeface="Roboto" panose="02000000000000000000" pitchFamily="2" charset="0"/>
                <a:ea typeface="Roboto" panose="02000000000000000000" pitchFamily="2" charset="0"/>
                <a:cs typeface="Roboto" panose="02000000000000000000" pitchFamily="2" charset="0"/>
              </a:rPr>
              <a:t>UNIVARIATE ANALYSIS</a:t>
            </a:r>
          </a:p>
        </p:txBody>
      </p:sp>
    </p:spTree>
    <p:extLst>
      <p:ext uri="{BB962C8B-B14F-4D97-AF65-F5344CB8AC3E}">
        <p14:creationId xmlns:p14="http://schemas.microsoft.com/office/powerpoint/2010/main" val="229227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437AD3-8847-8760-0C92-9B7D0B1BAB41}"/>
              </a:ext>
            </a:extLst>
          </p:cNvPr>
          <p:cNvPicPr>
            <a:picLocks noChangeAspect="1"/>
          </p:cNvPicPr>
          <p:nvPr/>
        </p:nvPicPr>
        <p:blipFill rotWithShape="1">
          <a:blip r:embed="rId2">
            <a:extLst>
              <a:ext uri="{28A0092B-C50C-407E-A947-70E740481C1C}">
                <a14:useLocalDpi xmlns:a14="http://schemas.microsoft.com/office/drawing/2010/main" val="0"/>
              </a:ext>
            </a:extLst>
          </a:blip>
          <a:srcRect t="-1" b="49673"/>
          <a:stretch/>
        </p:blipFill>
        <p:spPr>
          <a:xfrm>
            <a:off x="983432" y="2132856"/>
            <a:ext cx="10153128" cy="4392488"/>
          </a:xfrm>
          <a:prstGeom prst="rect">
            <a:avLst/>
          </a:prstGeom>
        </p:spPr>
      </p:pic>
      <p:sp>
        <p:nvSpPr>
          <p:cNvPr id="2" name="TextBox 1">
            <a:extLst>
              <a:ext uri="{FF2B5EF4-FFF2-40B4-BE49-F238E27FC236}">
                <a16:creationId xmlns:a16="http://schemas.microsoft.com/office/drawing/2014/main" id="{7CF2B3BA-0757-13FE-8FA5-E10682EE97CB}"/>
              </a:ext>
            </a:extLst>
          </p:cNvPr>
          <p:cNvSpPr txBox="1"/>
          <p:nvPr/>
        </p:nvSpPr>
        <p:spPr>
          <a:xfrm>
            <a:off x="1775520" y="476672"/>
            <a:ext cx="7848872" cy="707886"/>
          </a:xfrm>
          <a:prstGeom prst="rect">
            <a:avLst/>
          </a:prstGeom>
          <a:noFill/>
        </p:spPr>
        <p:txBody>
          <a:bodyPr wrap="square" rtlCol="0">
            <a:spAutoFit/>
          </a:bodyPr>
          <a:lstStyle/>
          <a:p>
            <a:pPr algn="ctr"/>
            <a:r>
              <a:rPr lang="en-US" sz="4000" b="1" dirty="0">
                <a:solidFill>
                  <a:schemeClr val="tx2"/>
                </a:solidFill>
                <a:latin typeface="Roboto" panose="02000000000000000000" pitchFamily="2" charset="0"/>
                <a:ea typeface="Roboto" panose="02000000000000000000" pitchFamily="2" charset="0"/>
                <a:cs typeface="Roboto" panose="02000000000000000000" pitchFamily="2" charset="0"/>
              </a:rPr>
              <a:t>BIVARIATE ANALYSIS</a:t>
            </a:r>
            <a:endParaRPr lang="en-IN" sz="4000" b="1" dirty="0">
              <a:solidFill>
                <a:schemeClr val="tx2"/>
              </a:solidFill>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113E12FE-9DC2-CAE0-6DBF-A223FA7BAA18}"/>
              </a:ext>
            </a:extLst>
          </p:cNvPr>
          <p:cNvSpPr txBox="1"/>
          <p:nvPr/>
        </p:nvSpPr>
        <p:spPr>
          <a:xfrm>
            <a:off x="1271464" y="1340768"/>
            <a:ext cx="9577064"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In Bivariate analysis we are visualizing the relation between dependent variable and rest of the independent variable.</a:t>
            </a:r>
            <a:endParaRPr lang="en-IN" sz="20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04617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38C935-AA09-18A8-6C6A-91CD7E2B9A60}"/>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a:stretch/>
        </p:blipFill>
        <p:spPr>
          <a:xfrm>
            <a:off x="971337" y="1268760"/>
            <a:ext cx="10009112" cy="3960440"/>
          </a:xfrm>
          <a:prstGeom prst="rect">
            <a:avLst/>
          </a:prstGeom>
        </p:spPr>
      </p:pic>
      <p:sp>
        <p:nvSpPr>
          <p:cNvPr id="2" name="TextBox 1">
            <a:extLst>
              <a:ext uri="{FF2B5EF4-FFF2-40B4-BE49-F238E27FC236}">
                <a16:creationId xmlns:a16="http://schemas.microsoft.com/office/drawing/2014/main" id="{DED9078F-319A-B06F-B2EF-13D97F13C357}"/>
              </a:ext>
            </a:extLst>
          </p:cNvPr>
          <p:cNvSpPr txBox="1"/>
          <p:nvPr/>
        </p:nvSpPr>
        <p:spPr>
          <a:xfrm>
            <a:off x="971337" y="5369440"/>
            <a:ext cx="10225136"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From the plots we can see that age, </a:t>
            </a:r>
            <a:r>
              <a:rPr lang="en-US" sz="2000" dirty="0" err="1">
                <a:latin typeface="Roboto" panose="02000000000000000000" pitchFamily="2" charset="0"/>
                <a:ea typeface="Roboto" panose="02000000000000000000" pitchFamily="2" charset="0"/>
                <a:cs typeface="Roboto" panose="02000000000000000000" pitchFamily="2" charset="0"/>
              </a:rPr>
              <a:t>bmi</a:t>
            </a:r>
            <a:r>
              <a:rPr lang="en-US" sz="2000" dirty="0">
                <a:latin typeface="Roboto" panose="02000000000000000000" pitchFamily="2" charset="0"/>
                <a:ea typeface="Roboto" panose="02000000000000000000" pitchFamily="2" charset="0"/>
                <a:cs typeface="Roboto" panose="02000000000000000000" pitchFamily="2" charset="0"/>
              </a:rPr>
              <a:t>, </a:t>
            </a:r>
            <a:r>
              <a:rPr lang="en-US" sz="2000" dirty="0" err="1">
                <a:latin typeface="Roboto" panose="02000000000000000000" pitchFamily="2" charset="0"/>
                <a:ea typeface="Roboto" panose="02000000000000000000" pitchFamily="2" charset="0"/>
                <a:cs typeface="Roboto" panose="02000000000000000000" pitchFamily="2" charset="0"/>
              </a:rPr>
              <a:t>totchol</a:t>
            </a:r>
            <a:r>
              <a:rPr lang="en-US" sz="2000" dirty="0">
                <a:latin typeface="Roboto" panose="02000000000000000000" pitchFamily="2" charset="0"/>
                <a:ea typeface="Roboto" panose="02000000000000000000" pitchFamily="2" charset="0"/>
                <a:cs typeface="Roboto" panose="02000000000000000000" pitchFamily="2" charset="0"/>
              </a:rPr>
              <a:t>, </a:t>
            </a:r>
            <a:r>
              <a:rPr lang="en-US" sz="2000" dirty="0" err="1">
                <a:latin typeface="Roboto" panose="02000000000000000000" pitchFamily="2" charset="0"/>
                <a:ea typeface="Roboto" panose="02000000000000000000" pitchFamily="2" charset="0"/>
                <a:cs typeface="Roboto" panose="02000000000000000000" pitchFamily="2" charset="0"/>
              </a:rPr>
              <a:t>sysbp</a:t>
            </a:r>
            <a:r>
              <a:rPr lang="en-US" sz="2000" dirty="0">
                <a:latin typeface="Roboto" panose="02000000000000000000" pitchFamily="2" charset="0"/>
                <a:ea typeface="Roboto" panose="02000000000000000000" pitchFamily="2" charset="0"/>
                <a:cs typeface="Roboto" panose="02000000000000000000" pitchFamily="2" charset="0"/>
              </a:rPr>
              <a:t>, </a:t>
            </a:r>
            <a:r>
              <a:rPr lang="en-US" sz="2000" dirty="0" err="1">
                <a:latin typeface="Roboto" panose="02000000000000000000" pitchFamily="2" charset="0"/>
                <a:ea typeface="Roboto" panose="02000000000000000000" pitchFamily="2" charset="0"/>
                <a:cs typeface="Roboto" panose="02000000000000000000" pitchFamily="2" charset="0"/>
              </a:rPr>
              <a:t>diabp</a:t>
            </a:r>
            <a:r>
              <a:rPr lang="en-US" sz="2000" dirty="0">
                <a:latin typeface="Roboto" panose="02000000000000000000" pitchFamily="2" charset="0"/>
                <a:ea typeface="Roboto" panose="02000000000000000000" pitchFamily="2" charset="0"/>
                <a:cs typeface="Roboto" panose="02000000000000000000" pitchFamily="2" charset="0"/>
              </a:rPr>
              <a:t> etc. are having a clear cut positive relation with the dependent variable, whereas rest of the features have nominal association.</a:t>
            </a:r>
            <a:endParaRPr lang="en-IN" sz="20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EC0FC844-BFE7-40AA-6A7E-F9F68CB85B74}"/>
              </a:ext>
            </a:extLst>
          </p:cNvPr>
          <p:cNvSpPr txBox="1"/>
          <p:nvPr/>
        </p:nvSpPr>
        <p:spPr>
          <a:xfrm>
            <a:off x="1799429" y="472897"/>
            <a:ext cx="8352928" cy="707886"/>
          </a:xfrm>
          <a:prstGeom prst="rect">
            <a:avLst/>
          </a:prstGeom>
          <a:noFill/>
        </p:spPr>
        <p:txBody>
          <a:bodyPr wrap="square" rtlCol="0">
            <a:spAutoFit/>
          </a:bodyPr>
          <a:lstStyle/>
          <a:p>
            <a:pPr algn="ctr"/>
            <a:r>
              <a:rPr lang="en-US" sz="4000" b="1" dirty="0">
                <a:solidFill>
                  <a:schemeClr val="tx2"/>
                </a:solidFill>
                <a:latin typeface="Roboto" panose="02000000000000000000" pitchFamily="2" charset="0"/>
                <a:ea typeface="Roboto" panose="02000000000000000000" pitchFamily="2" charset="0"/>
                <a:cs typeface="Roboto" panose="02000000000000000000" pitchFamily="2" charset="0"/>
              </a:rPr>
              <a:t>BIVARIATE ANALYSIS</a:t>
            </a:r>
            <a:endParaRPr lang="en-IN" sz="4000" b="1" dirty="0">
              <a:solidFill>
                <a:schemeClr val="tx2"/>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102761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A43D94-297C-0285-6045-CE8139A61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60" y="1124743"/>
            <a:ext cx="11233248" cy="5472609"/>
          </a:xfrm>
          <a:prstGeom prst="rect">
            <a:avLst/>
          </a:prstGeom>
        </p:spPr>
      </p:pic>
      <p:sp>
        <p:nvSpPr>
          <p:cNvPr id="4" name="TextBox 3">
            <a:extLst>
              <a:ext uri="{FF2B5EF4-FFF2-40B4-BE49-F238E27FC236}">
                <a16:creationId xmlns:a16="http://schemas.microsoft.com/office/drawing/2014/main" id="{C3AD4E19-2AB4-3B4B-6357-16C5A7A1A6A0}"/>
              </a:ext>
            </a:extLst>
          </p:cNvPr>
          <p:cNvSpPr txBox="1"/>
          <p:nvPr/>
        </p:nvSpPr>
        <p:spPr>
          <a:xfrm>
            <a:off x="1271464" y="476672"/>
            <a:ext cx="8640960" cy="682238"/>
          </a:xfrm>
          <a:prstGeom prst="rect">
            <a:avLst/>
          </a:prstGeom>
          <a:noFill/>
        </p:spPr>
        <p:txBody>
          <a:bodyPr wrap="square" rtlCol="0">
            <a:spAutoFit/>
          </a:bodyPr>
          <a:lstStyle/>
          <a:p>
            <a:pPr algn="ctr">
              <a:lnSpc>
                <a:spcPts val="4600"/>
              </a:lnSpc>
            </a:pPr>
            <a:r>
              <a:rPr lang="en-CA" sz="4000" b="1" dirty="0">
                <a:solidFill>
                  <a:srgbClr val="2E5395"/>
                </a:solidFill>
                <a:latin typeface="Roboto" panose="02000000000000000000" pitchFamily="2" charset="0"/>
                <a:ea typeface="Roboto" panose="02000000000000000000" pitchFamily="2" charset="0"/>
                <a:cs typeface="Roboto" panose="02000000000000000000" pitchFamily="2" charset="0"/>
              </a:rPr>
              <a:t>MULTIVARIATE ANALYSIS</a:t>
            </a:r>
          </a:p>
        </p:txBody>
      </p:sp>
    </p:spTree>
    <p:extLst>
      <p:ext uri="{BB962C8B-B14F-4D97-AF65-F5344CB8AC3E}">
        <p14:creationId xmlns:p14="http://schemas.microsoft.com/office/powerpoint/2010/main" val="1983094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49400" y="190500"/>
            <a:ext cx="10642600" cy="736600"/>
          </a:xfrm>
          <a:prstGeom prst="rect">
            <a:avLst/>
          </a:prstGeom>
          <a:noFill/>
        </p:spPr>
        <p:txBody>
          <a:bodyPr vert="horz" wrap="none" lIns="0" tIns="0" rIns="0" bIns="0" rtlCol="0">
            <a:spAutoFit/>
          </a:bodyPr>
          <a:lstStyle/>
          <a:p>
            <a:pPr>
              <a:lnSpc>
                <a:spcPts val="4600"/>
              </a:lnSpc>
            </a:pPr>
            <a:r>
              <a:rPr lang="en-CA" sz="3998" dirty="0">
                <a:solidFill>
                  <a:srgbClr val="2E5395"/>
                </a:solidFill>
                <a:latin typeface="Arial Black"/>
                <a:cs typeface="Arial Black"/>
              </a:rPr>
              <a:t>MULTICOLLINEARITY ANALYSIS</a:t>
            </a:r>
          </a:p>
          <a:p>
            <a:pPr>
              <a:lnSpc>
                <a:spcPts val="4600"/>
              </a:lnSpc>
            </a:pPr>
            <a:endParaRPr lang="en-CA" sz="3998" dirty="0">
              <a:solidFill>
                <a:srgbClr val="000000"/>
              </a:solidFill>
            </a:endParaRPr>
          </a:p>
        </p:txBody>
      </p:sp>
      <p:sp>
        <p:nvSpPr>
          <p:cNvPr id="2" name="TextBox 1">
            <a:extLst>
              <a:ext uri="{FF2B5EF4-FFF2-40B4-BE49-F238E27FC236}">
                <a16:creationId xmlns:a16="http://schemas.microsoft.com/office/drawing/2014/main" id="{31EC76E8-948F-3149-1DBA-CCBCDF85C209}"/>
              </a:ext>
            </a:extLst>
          </p:cNvPr>
          <p:cNvSpPr txBox="1"/>
          <p:nvPr/>
        </p:nvSpPr>
        <p:spPr>
          <a:xfrm>
            <a:off x="3431704" y="1196752"/>
            <a:ext cx="4896544"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Checking the multicollinearity between all the features, there are some features which are highly correlated with each other like </a:t>
            </a:r>
            <a:r>
              <a:rPr lang="en-US" sz="2000" dirty="0" err="1">
                <a:latin typeface="Roboto" panose="02000000000000000000" pitchFamily="2" charset="0"/>
                <a:ea typeface="Roboto" panose="02000000000000000000" pitchFamily="2" charset="0"/>
                <a:cs typeface="Roboto" panose="02000000000000000000" pitchFamily="2" charset="0"/>
              </a:rPr>
              <a:t>is_smoking</a:t>
            </a:r>
            <a:r>
              <a:rPr lang="en-US" sz="2000" dirty="0">
                <a:latin typeface="Roboto" panose="02000000000000000000" pitchFamily="2" charset="0"/>
                <a:ea typeface="Roboto" panose="02000000000000000000" pitchFamily="2" charset="0"/>
                <a:cs typeface="Roboto" panose="02000000000000000000" pitchFamily="2" charset="0"/>
              </a:rPr>
              <a:t> and </a:t>
            </a:r>
            <a:r>
              <a:rPr lang="en-US" sz="2000" dirty="0" err="1">
                <a:latin typeface="Roboto" panose="02000000000000000000" pitchFamily="2" charset="0"/>
                <a:ea typeface="Roboto" panose="02000000000000000000" pitchFamily="2" charset="0"/>
                <a:cs typeface="Roboto" panose="02000000000000000000" pitchFamily="2" charset="0"/>
              </a:rPr>
              <a:t>cigsperday</a:t>
            </a:r>
            <a:r>
              <a:rPr lang="en-US" sz="2000" dirty="0">
                <a:latin typeface="Roboto" panose="02000000000000000000" pitchFamily="2" charset="0"/>
                <a:ea typeface="Roboto" panose="02000000000000000000" pitchFamily="2" charset="0"/>
                <a:cs typeface="Roboto" panose="02000000000000000000" pitchFamily="2" charset="0"/>
              </a:rPr>
              <a:t> and so on.</a:t>
            </a:r>
          </a:p>
          <a:p>
            <a:pPr marL="285750" indent="-28575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To handle the multicollinearity we have used VIF score of all independent variable which represents how well the variable is explained by other independent variables.</a:t>
            </a:r>
          </a:p>
          <a:p>
            <a:pPr marL="285750" indent="-28575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we have excluded the features whose VIF score is higher than 10. Pictures in the left and right shows the VIF scores of variables before and after multicollinearity treatment</a:t>
            </a:r>
            <a:r>
              <a:rPr lang="en-US" dirty="0"/>
              <a:t>.</a:t>
            </a:r>
            <a:endParaRPr lang="en-IN" dirty="0"/>
          </a:p>
        </p:txBody>
      </p:sp>
      <p:pic>
        <p:nvPicPr>
          <p:cNvPr id="5" name="Picture 4">
            <a:extLst>
              <a:ext uri="{FF2B5EF4-FFF2-40B4-BE49-F238E27FC236}">
                <a16:creationId xmlns:a16="http://schemas.microsoft.com/office/drawing/2014/main" id="{B32B9184-0DC4-2D5E-9B6F-CEE4791CDF3E}"/>
              </a:ext>
            </a:extLst>
          </p:cNvPr>
          <p:cNvPicPr>
            <a:picLocks noChangeAspect="1"/>
          </p:cNvPicPr>
          <p:nvPr/>
        </p:nvPicPr>
        <p:blipFill rotWithShape="1">
          <a:blip r:embed="rId2">
            <a:extLst>
              <a:ext uri="{28A0092B-C50C-407E-A947-70E740481C1C}">
                <a14:useLocalDpi xmlns:a14="http://schemas.microsoft.com/office/drawing/2010/main" val="0"/>
              </a:ext>
            </a:extLst>
          </a:blip>
          <a:srcRect l="596" t="9051" r="82932" b="55250"/>
          <a:stretch/>
        </p:blipFill>
        <p:spPr>
          <a:xfrm>
            <a:off x="8425671" y="1410293"/>
            <a:ext cx="3502977" cy="4495440"/>
          </a:xfrm>
          <a:prstGeom prst="rect">
            <a:avLst/>
          </a:prstGeom>
        </p:spPr>
      </p:pic>
      <p:pic>
        <p:nvPicPr>
          <p:cNvPr id="7" name="Picture 6">
            <a:extLst>
              <a:ext uri="{FF2B5EF4-FFF2-40B4-BE49-F238E27FC236}">
                <a16:creationId xmlns:a16="http://schemas.microsoft.com/office/drawing/2014/main" id="{15F9091E-0946-23A9-70A2-9CA01F7518AB}"/>
              </a:ext>
            </a:extLst>
          </p:cNvPr>
          <p:cNvPicPr>
            <a:picLocks noChangeAspect="1"/>
          </p:cNvPicPr>
          <p:nvPr/>
        </p:nvPicPr>
        <p:blipFill rotWithShape="1">
          <a:blip r:embed="rId3">
            <a:extLst>
              <a:ext uri="{28A0092B-C50C-407E-A947-70E740481C1C}">
                <a14:useLocalDpi xmlns:a14="http://schemas.microsoft.com/office/drawing/2010/main" val="0"/>
              </a:ext>
            </a:extLst>
          </a:blip>
          <a:srcRect l="860" t="8420" r="83078" b="30917"/>
          <a:stretch/>
        </p:blipFill>
        <p:spPr>
          <a:xfrm>
            <a:off x="695399" y="1269692"/>
            <a:ext cx="2638881" cy="477664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51200" y="190500"/>
            <a:ext cx="8940800" cy="736600"/>
          </a:xfrm>
          <a:prstGeom prst="rect">
            <a:avLst/>
          </a:prstGeom>
          <a:noFill/>
        </p:spPr>
        <p:txBody>
          <a:bodyPr vert="horz" wrap="none" lIns="0" tIns="0" rIns="0" bIns="0" rtlCol="0">
            <a:spAutoFit/>
          </a:bodyPr>
          <a:lstStyle/>
          <a:p>
            <a:pPr>
              <a:lnSpc>
                <a:spcPts val="4600"/>
              </a:lnSpc>
            </a:pPr>
            <a:r>
              <a:rPr lang="en-CA" sz="3998">
                <a:solidFill>
                  <a:srgbClr val="2E5395"/>
                </a:solidFill>
                <a:latin typeface="Arial Black"/>
                <a:cs typeface="Arial Black"/>
              </a:rPr>
              <a:t>UPDATED HEATMAP</a:t>
            </a:r>
          </a:p>
          <a:p>
            <a:pPr>
              <a:lnSpc>
                <a:spcPts val="4600"/>
              </a:lnSpc>
            </a:pPr>
            <a:endParaRPr lang="en-CA" sz="3998">
              <a:solidFill>
                <a:srgbClr val="000000"/>
              </a:solidFill>
            </a:endParaRPr>
          </a:p>
        </p:txBody>
      </p:sp>
      <p:pic>
        <p:nvPicPr>
          <p:cNvPr id="4" name="Picture 3">
            <a:extLst>
              <a:ext uri="{FF2B5EF4-FFF2-40B4-BE49-F238E27FC236}">
                <a16:creationId xmlns:a16="http://schemas.microsoft.com/office/drawing/2014/main" id="{50C95054-029D-3F6F-C39D-02987A231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408" y="927099"/>
            <a:ext cx="10585176" cy="55982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p:cNvSpPr txBox="1"/>
          <p:nvPr/>
        </p:nvSpPr>
        <p:spPr>
          <a:xfrm>
            <a:off x="1143000" y="188640"/>
            <a:ext cx="11049000" cy="736600"/>
          </a:xfrm>
          <a:prstGeom prst="rect">
            <a:avLst/>
          </a:prstGeom>
          <a:noFill/>
        </p:spPr>
        <p:txBody>
          <a:bodyPr vert="horz" wrap="none" lIns="0" tIns="0" rIns="0" bIns="0" rtlCol="0">
            <a:spAutoFit/>
          </a:bodyPr>
          <a:lstStyle/>
          <a:p>
            <a:pPr>
              <a:lnSpc>
                <a:spcPts val="4600"/>
              </a:lnSpc>
            </a:pPr>
            <a:r>
              <a:rPr lang="en-CA" sz="3995" dirty="0">
                <a:solidFill>
                  <a:srgbClr val="2E5395"/>
                </a:solidFill>
                <a:latin typeface="Arial Black"/>
                <a:cs typeface="Arial Black"/>
              </a:rPr>
              <a:t>MODEL BUILDING PREREQUISITES</a:t>
            </a:r>
          </a:p>
          <a:p>
            <a:pPr>
              <a:lnSpc>
                <a:spcPts val="4600"/>
              </a:lnSpc>
            </a:pPr>
            <a:endParaRPr lang="en-CA" sz="3995" dirty="0">
              <a:solidFill>
                <a:srgbClr val="000000"/>
              </a:solidFill>
            </a:endParaRPr>
          </a:p>
        </p:txBody>
      </p:sp>
      <p:sp>
        <p:nvSpPr>
          <p:cNvPr id="2" name="TextBox 1">
            <a:extLst>
              <a:ext uri="{FF2B5EF4-FFF2-40B4-BE49-F238E27FC236}">
                <a16:creationId xmlns:a16="http://schemas.microsoft.com/office/drawing/2014/main" id="{C1AEF183-96A5-8168-D09D-7F51A4D532AD}"/>
              </a:ext>
            </a:extLst>
          </p:cNvPr>
          <p:cNvSpPr txBox="1"/>
          <p:nvPr/>
        </p:nvSpPr>
        <p:spPr>
          <a:xfrm>
            <a:off x="839416" y="764704"/>
            <a:ext cx="10009112" cy="5724644"/>
          </a:xfrm>
          <a:prstGeom prst="rect">
            <a:avLst/>
          </a:prstGeom>
          <a:noFill/>
        </p:spPr>
        <p:txBody>
          <a:bodyPr wrap="square" rtlCol="0">
            <a:spAutoFit/>
          </a:bodyPr>
          <a:lstStyle/>
          <a:p>
            <a:r>
              <a:rPr lang="en-US" dirty="0"/>
              <a:t>• </a:t>
            </a:r>
            <a:r>
              <a:rPr lang="en-US" sz="2000" dirty="0">
                <a:latin typeface="Roboto" panose="02000000000000000000" pitchFamily="2" charset="0"/>
                <a:ea typeface="Roboto" panose="02000000000000000000" pitchFamily="2" charset="0"/>
                <a:cs typeface="Roboto" panose="02000000000000000000" pitchFamily="2" charset="0"/>
              </a:rPr>
              <a:t>Using Minmax scaler for scaling the features.</a:t>
            </a:r>
          </a:p>
          <a:p>
            <a:r>
              <a:rPr lang="en-US" sz="2000" dirty="0">
                <a:latin typeface="Roboto" panose="02000000000000000000" pitchFamily="2" charset="0"/>
                <a:ea typeface="Roboto" panose="02000000000000000000" pitchFamily="2" charset="0"/>
                <a:cs typeface="Roboto" panose="02000000000000000000" pitchFamily="2" charset="0"/>
              </a:rPr>
              <a:t>• Making a variable to define F1 score of class 1 of the target variable so as to use it at the time of hyperparameter tuning because by default </a:t>
            </a:r>
            <a:r>
              <a:rPr lang="en-US" sz="2000" dirty="0" err="1">
                <a:latin typeface="Roboto" panose="02000000000000000000" pitchFamily="2" charset="0"/>
                <a:ea typeface="Roboto" panose="02000000000000000000" pitchFamily="2" charset="0"/>
                <a:cs typeface="Roboto" panose="02000000000000000000" pitchFamily="2" charset="0"/>
              </a:rPr>
              <a:t>Gridsearch</a:t>
            </a:r>
            <a:r>
              <a:rPr lang="en-US" sz="2000" dirty="0">
                <a:latin typeface="Roboto" panose="02000000000000000000" pitchFamily="2" charset="0"/>
                <a:ea typeface="Roboto" panose="02000000000000000000" pitchFamily="2" charset="0"/>
                <a:cs typeface="Roboto" panose="02000000000000000000" pitchFamily="2" charset="0"/>
              </a:rPr>
              <a:t> will maximize the Macro Average of F1 score for all classes. However we want to maximize the F1 score of class 1.</a:t>
            </a:r>
          </a:p>
          <a:p>
            <a:r>
              <a:rPr lang="en-US" sz="2000" dirty="0">
                <a:latin typeface="Roboto" panose="02000000000000000000" pitchFamily="2" charset="0"/>
                <a:ea typeface="Roboto" panose="02000000000000000000" pitchFamily="2" charset="0"/>
                <a:cs typeface="Roboto" panose="02000000000000000000" pitchFamily="2" charset="0"/>
              </a:rPr>
              <a:t>• Defining X and Y variables, and splitting the data in 80-20 ratio as train and test sets.</a:t>
            </a:r>
          </a:p>
          <a:p>
            <a:pPr marL="285750" indent="-28575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Handling class imbalance by oversampling using SMOTE followed by removing the Tomek links. Finally Checking value counts for both classes Before and After handling Class Imbalance.</a:t>
            </a:r>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Defining a function which takes classifier model and train test splits as input and outputs the classification report for model performance on train and test data. Also plots the feature importance.</a:t>
            </a:r>
            <a:endParaRPr lang="en-IN" sz="2000" dirty="0">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61C99EF2-C7C6-34B9-7578-DF8B8F22538C}"/>
              </a:ext>
            </a:extLst>
          </p:cNvPr>
          <p:cNvPicPr>
            <a:picLocks noChangeAspect="1"/>
          </p:cNvPicPr>
          <p:nvPr/>
        </p:nvPicPr>
        <p:blipFill rotWithShape="1">
          <a:blip r:embed="rId2">
            <a:extLst>
              <a:ext uri="{28A0092B-C50C-407E-A947-70E740481C1C}">
                <a14:useLocalDpi xmlns:a14="http://schemas.microsoft.com/office/drawing/2010/main" val="0"/>
              </a:ext>
            </a:extLst>
          </a:blip>
          <a:srcRect l="10800" t="4145" r="10101" b="5388"/>
          <a:stretch/>
        </p:blipFill>
        <p:spPr>
          <a:xfrm>
            <a:off x="1199456" y="3627026"/>
            <a:ext cx="4032448" cy="159939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p:cNvSpPr txBox="1"/>
          <p:nvPr/>
        </p:nvSpPr>
        <p:spPr>
          <a:xfrm>
            <a:off x="3086100" y="177800"/>
            <a:ext cx="6651693" cy="1179810"/>
          </a:xfrm>
          <a:prstGeom prst="rect">
            <a:avLst/>
          </a:prstGeom>
          <a:noFill/>
        </p:spPr>
        <p:txBody>
          <a:bodyPr vert="horz" wrap="none" lIns="0" tIns="0" rIns="0" bIns="0" rtlCol="0">
            <a:spAutoFit/>
          </a:bodyPr>
          <a:lstStyle/>
          <a:p>
            <a:pPr>
              <a:lnSpc>
                <a:spcPts val="4600"/>
              </a:lnSpc>
            </a:pPr>
            <a:r>
              <a:rPr lang="en-CA" sz="3998" dirty="0">
                <a:solidFill>
                  <a:srgbClr val="2E5395"/>
                </a:solidFill>
                <a:latin typeface="Arial Black"/>
                <a:cs typeface="Arial Black"/>
              </a:rPr>
              <a:t>LOGISTIC REGRESSION</a:t>
            </a:r>
          </a:p>
          <a:p>
            <a:pPr>
              <a:lnSpc>
                <a:spcPts val="4600"/>
              </a:lnSpc>
            </a:pPr>
            <a:endParaRPr lang="en-CA" sz="3998" dirty="0">
              <a:solidFill>
                <a:srgbClr val="000000"/>
              </a:solidFill>
            </a:endParaRPr>
          </a:p>
        </p:txBody>
      </p:sp>
      <p:pic>
        <p:nvPicPr>
          <p:cNvPr id="6" name="Picture 5">
            <a:extLst>
              <a:ext uri="{FF2B5EF4-FFF2-40B4-BE49-F238E27FC236}">
                <a16:creationId xmlns:a16="http://schemas.microsoft.com/office/drawing/2014/main" id="{81D446C9-04A5-9462-4134-E32CEF94B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59" y="767705"/>
            <a:ext cx="11161240" cy="1968895"/>
          </a:xfrm>
          <a:prstGeom prst="rect">
            <a:avLst/>
          </a:prstGeom>
        </p:spPr>
      </p:pic>
      <p:pic>
        <p:nvPicPr>
          <p:cNvPr id="9" name="Picture 8">
            <a:extLst>
              <a:ext uri="{FF2B5EF4-FFF2-40B4-BE49-F238E27FC236}">
                <a16:creationId xmlns:a16="http://schemas.microsoft.com/office/drawing/2014/main" id="{DB360267-D4C9-B0D0-89A7-80F58052DD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659" y="2915119"/>
            <a:ext cx="11161240" cy="1968895"/>
          </a:xfrm>
          <a:prstGeom prst="rect">
            <a:avLst/>
          </a:prstGeom>
        </p:spPr>
      </p:pic>
      <p:pic>
        <p:nvPicPr>
          <p:cNvPr id="12" name="Picture 11">
            <a:extLst>
              <a:ext uri="{FF2B5EF4-FFF2-40B4-BE49-F238E27FC236}">
                <a16:creationId xmlns:a16="http://schemas.microsoft.com/office/drawing/2014/main" id="{102BFDDD-B195-2691-280E-7FF13CC5C3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655" y="4941168"/>
            <a:ext cx="11233248" cy="161766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889000" y="3784600"/>
            <a:ext cx="4650119" cy="897682"/>
          </a:xfrm>
          <a:prstGeom prst="rect">
            <a:avLst/>
          </a:prstGeom>
          <a:noFill/>
        </p:spPr>
        <p:txBody>
          <a:bodyPr vert="horz" wrap="none" lIns="0" tIns="0" rIns="0" bIns="0" rtlCol="0">
            <a:spAutoFit/>
          </a:bodyPr>
          <a:lstStyle/>
          <a:p>
            <a:pPr>
              <a:lnSpc>
                <a:spcPts val="3450"/>
              </a:lnSpc>
            </a:pPr>
            <a:r>
              <a:rPr lang="en-CA" sz="3002" dirty="0">
                <a:solidFill>
                  <a:srgbClr val="2E5395"/>
                </a:solidFill>
                <a:latin typeface="Arial Black"/>
                <a:cs typeface="Arial Black"/>
              </a:rPr>
              <a:t>PROBLEM STATMENT:</a:t>
            </a:r>
          </a:p>
          <a:p>
            <a:pPr>
              <a:lnSpc>
                <a:spcPts val="3450"/>
              </a:lnSpc>
            </a:pPr>
            <a:endParaRPr lang="en-CA" sz="3002" dirty="0">
              <a:solidFill>
                <a:srgbClr val="000000"/>
              </a:solidFill>
            </a:endParaRPr>
          </a:p>
        </p:txBody>
      </p:sp>
      <p:pic>
        <p:nvPicPr>
          <p:cNvPr id="11" name="Picture 10">
            <a:extLst>
              <a:ext uri="{FF2B5EF4-FFF2-40B4-BE49-F238E27FC236}">
                <a16:creationId xmlns:a16="http://schemas.microsoft.com/office/drawing/2014/main" id="{67FABA3E-951E-58CE-3FED-132DCCCCD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187" y="381000"/>
            <a:ext cx="10309349" cy="3340100"/>
          </a:xfrm>
          <a:prstGeom prst="rect">
            <a:avLst/>
          </a:prstGeom>
        </p:spPr>
      </p:pic>
      <p:sp>
        <p:nvSpPr>
          <p:cNvPr id="12" name="TextBox 11">
            <a:extLst>
              <a:ext uri="{FF2B5EF4-FFF2-40B4-BE49-F238E27FC236}">
                <a16:creationId xmlns:a16="http://schemas.microsoft.com/office/drawing/2014/main" id="{C5C8272D-249D-E16A-2AFD-5F9AA42353DA}"/>
              </a:ext>
            </a:extLst>
          </p:cNvPr>
          <p:cNvSpPr txBox="1"/>
          <p:nvPr/>
        </p:nvSpPr>
        <p:spPr>
          <a:xfrm>
            <a:off x="611187" y="4365104"/>
            <a:ext cx="10309349"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The dataset is from an ongoing cardiovascular study on residents of the town of Framingham, Massachusetts. </a:t>
            </a:r>
          </a:p>
          <a:p>
            <a:pPr marL="285750" indent="-28575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The classification goal is to predict whether the patient has a 10-year risk of future coronary heart disease (CHD).</a:t>
            </a:r>
          </a:p>
          <a:p>
            <a:pPr marL="285750" indent="-28575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 The dataset provides the patients’ information. It includes over 4,000 records and 15 attributes. Each attribute is a potential risk factor. There are both demographic, behavioral, and medical risk factors</a:t>
            </a:r>
            <a:r>
              <a:rPr lang="en-US" sz="2000" dirty="0"/>
              <a:t>.</a:t>
            </a:r>
            <a:endParaRPr lang="en-I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EC6FEE-DD6D-4C33-B037-483E6611CB87}"/>
              </a:ext>
            </a:extLst>
          </p:cNvPr>
          <p:cNvSpPr txBox="1"/>
          <p:nvPr/>
        </p:nvSpPr>
        <p:spPr>
          <a:xfrm>
            <a:off x="1343472" y="2151727"/>
            <a:ext cx="9937104" cy="2554545"/>
          </a:xfrm>
          <a:prstGeom prst="rect">
            <a:avLst/>
          </a:prstGeom>
          <a:noFill/>
        </p:spPr>
        <p:txBody>
          <a:bodyPr wrap="square" rtlCol="0" anchor="ctr">
            <a:spAutoFit/>
          </a:bodyPr>
          <a:lstStyle/>
          <a:p>
            <a:r>
              <a:rPr lang="en-US" sz="2000" dirty="0">
                <a:latin typeface="Roboto" panose="02000000000000000000" pitchFamily="2" charset="0"/>
                <a:ea typeface="Roboto" panose="02000000000000000000" pitchFamily="2" charset="0"/>
                <a:cs typeface="Roboto" panose="02000000000000000000" pitchFamily="2" charset="0"/>
              </a:rPr>
              <a:t>• Starting with the quick and dirty models first, then proceeding towards the complex models. Logistic regression outputs following result for class 1 on test data:</a:t>
            </a:r>
          </a:p>
          <a:p>
            <a:r>
              <a:rPr lang="en-US" sz="2000" dirty="0">
                <a:latin typeface="Roboto" panose="02000000000000000000" pitchFamily="2" charset="0"/>
                <a:ea typeface="Roboto" panose="02000000000000000000" pitchFamily="2" charset="0"/>
                <a:cs typeface="Roboto" panose="02000000000000000000" pitchFamily="2" charset="0"/>
              </a:rPr>
              <a:t>             • Precision -0.25*</a:t>
            </a:r>
          </a:p>
          <a:p>
            <a:r>
              <a:rPr lang="en-US" sz="2000" dirty="0">
                <a:latin typeface="Roboto" panose="02000000000000000000" pitchFamily="2" charset="0"/>
                <a:ea typeface="Roboto" panose="02000000000000000000" pitchFamily="2" charset="0"/>
                <a:cs typeface="Roboto" panose="02000000000000000000" pitchFamily="2" charset="0"/>
              </a:rPr>
              <a:t>             • Recall -0.66</a:t>
            </a:r>
          </a:p>
          <a:p>
            <a:r>
              <a:rPr lang="en-US" sz="2000" dirty="0">
                <a:latin typeface="Roboto" panose="02000000000000000000" pitchFamily="2" charset="0"/>
                <a:ea typeface="Roboto" panose="02000000000000000000" pitchFamily="2" charset="0"/>
                <a:cs typeface="Roboto" panose="02000000000000000000" pitchFamily="2" charset="0"/>
              </a:rPr>
              <a:t>              F1 Score-0.36</a:t>
            </a:r>
          </a:p>
          <a:p>
            <a:pPr marL="285750" indent="-28575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The feature importance plotted is based on the beta coefficients of z (i.e. before applying sigmoid function).</a:t>
            </a:r>
          </a:p>
          <a:p>
            <a:r>
              <a:rPr lang="en-US" sz="2000" dirty="0">
                <a:latin typeface="Roboto" panose="02000000000000000000" pitchFamily="2" charset="0"/>
                <a:ea typeface="Roboto" panose="02000000000000000000" pitchFamily="2" charset="0"/>
                <a:cs typeface="Roboto" panose="02000000000000000000" pitchFamily="2" charset="0"/>
              </a:rPr>
              <a:t>• Age is the most influencing feature, followed by </a:t>
            </a:r>
            <a:r>
              <a:rPr lang="en-US" sz="2000" dirty="0" err="1">
                <a:latin typeface="Roboto" panose="02000000000000000000" pitchFamily="2" charset="0"/>
                <a:ea typeface="Roboto" panose="02000000000000000000" pitchFamily="2" charset="0"/>
                <a:cs typeface="Roboto" panose="02000000000000000000" pitchFamily="2" charset="0"/>
              </a:rPr>
              <a:t>CigsPerDay</a:t>
            </a:r>
            <a:r>
              <a:rPr lang="en-US" sz="2000" dirty="0">
                <a:latin typeface="Roboto" panose="02000000000000000000" pitchFamily="2" charset="0"/>
                <a:ea typeface="Roboto" panose="02000000000000000000" pitchFamily="2" charset="0"/>
                <a:cs typeface="Roboto" panose="02000000000000000000" pitchFamily="2" charset="0"/>
              </a:rPr>
              <a:t> followed by diabetes.</a:t>
            </a:r>
            <a:endParaRPr lang="en-IN" sz="2000" dirty="0">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4FB149CA-EB2B-0F31-D342-2742AE36E128}"/>
              </a:ext>
            </a:extLst>
          </p:cNvPr>
          <p:cNvSpPr txBox="1"/>
          <p:nvPr/>
        </p:nvSpPr>
        <p:spPr>
          <a:xfrm>
            <a:off x="2207568" y="836712"/>
            <a:ext cx="7776864" cy="682238"/>
          </a:xfrm>
          <a:prstGeom prst="rect">
            <a:avLst/>
          </a:prstGeom>
          <a:noFill/>
        </p:spPr>
        <p:txBody>
          <a:bodyPr wrap="square" rtlCol="0">
            <a:spAutoFit/>
          </a:bodyPr>
          <a:lstStyle/>
          <a:p>
            <a:pPr algn="ctr">
              <a:lnSpc>
                <a:spcPts val="4600"/>
              </a:lnSpc>
            </a:pPr>
            <a:r>
              <a:rPr lang="en-CA" sz="4000" b="1" dirty="0">
                <a:solidFill>
                  <a:srgbClr val="2E5395"/>
                </a:solidFill>
                <a:latin typeface="Roboto" panose="02000000000000000000" pitchFamily="2" charset="0"/>
                <a:ea typeface="Roboto" panose="02000000000000000000" pitchFamily="2" charset="0"/>
                <a:cs typeface="Roboto" panose="02000000000000000000" pitchFamily="2" charset="0"/>
              </a:rPr>
              <a:t>LOGISTIC REGRESSION</a:t>
            </a:r>
          </a:p>
        </p:txBody>
      </p:sp>
    </p:spTree>
    <p:extLst>
      <p:ext uri="{BB962C8B-B14F-4D97-AF65-F5344CB8AC3E}">
        <p14:creationId xmlns:p14="http://schemas.microsoft.com/office/powerpoint/2010/main" val="3361283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53F534-F56D-CF2B-6A27-3AE253C2EFE6}"/>
              </a:ext>
            </a:extLst>
          </p:cNvPr>
          <p:cNvSpPr txBox="1"/>
          <p:nvPr/>
        </p:nvSpPr>
        <p:spPr>
          <a:xfrm>
            <a:off x="2207568" y="260648"/>
            <a:ext cx="6984776" cy="707886"/>
          </a:xfrm>
          <a:prstGeom prst="rect">
            <a:avLst/>
          </a:prstGeom>
          <a:noFill/>
        </p:spPr>
        <p:txBody>
          <a:bodyPr wrap="square" rtlCol="0">
            <a:spAutoFit/>
          </a:bodyPr>
          <a:lstStyle/>
          <a:p>
            <a:pPr algn="ctr"/>
            <a:r>
              <a:rPr lang="en-IN" sz="4000" b="1" dirty="0">
                <a:solidFill>
                  <a:schemeClr val="tx2"/>
                </a:solidFill>
                <a:latin typeface="Roboto" panose="02000000000000000000" pitchFamily="2" charset="0"/>
                <a:ea typeface="Roboto" panose="02000000000000000000" pitchFamily="2" charset="0"/>
                <a:cs typeface="Roboto" panose="02000000000000000000" pitchFamily="2" charset="0"/>
              </a:rPr>
              <a:t>NAÏVE BAYES CLASSIFIER</a:t>
            </a:r>
          </a:p>
        </p:txBody>
      </p:sp>
      <p:pic>
        <p:nvPicPr>
          <p:cNvPr id="4" name="Picture 3">
            <a:extLst>
              <a:ext uri="{FF2B5EF4-FFF2-40B4-BE49-F238E27FC236}">
                <a16:creationId xmlns:a16="http://schemas.microsoft.com/office/drawing/2014/main" id="{5462938E-199B-8F2E-5A7F-D58C9C40F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52" y="1052737"/>
            <a:ext cx="11449272" cy="1872208"/>
          </a:xfrm>
          <a:prstGeom prst="rect">
            <a:avLst/>
          </a:prstGeom>
        </p:spPr>
      </p:pic>
      <p:pic>
        <p:nvPicPr>
          <p:cNvPr id="6" name="Picture 5">
            <a:extLst>
              <a:ext uri="{FF2B5EF4-FFF2-40B4-BE49-F238E27FC236}">
                <a16:creationId xmlns:a16="http://schemas.microsoft.com/office/drawing/2014/main" id="{A90DB8D4-D7C8-1B6A-33F8-E35E84A09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60" y="2994903"/>
            <a:ext cx="11377264" cy="1872208"/>
          </a:xfrm>
          <a:prstGeom prst="rect">
            <a:avLst/>
          </a:prstGeom>
        </p:spPr>
      </p:pic>
      <p:sp>
        <p:nvSpPr>
          <p:cNvPr id="3" name="TextBox 2">
            <a:extLst>
              <a:ext uri="{FF2B5EF4-FFF2-40B4-BE49-F238E27FC236}">
                <a16:creationId xmlns:a16="http://schemas.microsoft.com/office/drawing/2014/main" id="{B7529E7F-0F20-0FF2-69DB-A822808238AB}"/>
              </a:ext>
            </a:extLst>
          </p:cNvPr>
          <p:cNvSpPr txBox="1"/>
          <p:nvPr/>
        </p:nvSpPr>
        <p:spPr>
          <a:xfrm>
            <a:off x="515380" y="4989655"/>
            <a:ext cx="11161240" cy="163121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 Naïve Bayes Classifier is very fast to implement and may be used as a baseline model to compare with different models. It outputs following result for class 1 on test data:</a:t>
            </a:r>
          </a:p>
          <a:p>
            <a:r>
              <a:rPr lang="en-US" sz="2000" dirty="0">
                <a:latin typeface="Roboto" panose="02000000000000000000" pitchFamily="2" charset="0"/>
                <a:ea typeface="Roboto" panose="02000000000000000000" pitchFamily="2" charset="0"/>
                <a:cs typeface="Roboto" panose="02000000000000000000" pitchFamily="2" charset="0"/>
              </a:rPr>
              <a:t>                     Precision -0.4</a:t>
            </a:r>
          </a:p>
          <a:p>
            <a:r>
              <a:rPr lang="en-US" sz="2000" dirty="0">
                <a:latin typeface="Roboto" panose="02000000000000000000" pitchFamily="2" charset="0"/>
                <a:ea typeface="Roboto" panose="02000000000000000000" pitchFamily="2" charset="0"/>
                <a:cs typeface="Roboto" panose="02000000000000000000" pitchFamily="2" charset="0"/>
              </a:rPr>
              <a:t>                    Recall -0.26</a:t>
            </a:r>
          </a:p>
          <a:p>
            <a:r>
              <a:rPr lang="en-US" sz="2000" dirty="0">
                <a:latin typeface="Roboto" panose="02000000000000000000" pitchFamily="2" charset="0"/>
                <a:ea typeface="Roboto" panose="02000000000000000000" pitchFamily="2" charset="0"/>
                <a:cs typeface="Roboto" panose="02000000000000000000" pitchFamily="2" charset="0"/>
              </a:rPr>
              <a:t>                    F1 Score-0.32</a:t>
            </a:r>
            <a:endParaRPr lang="en-IN" sz="20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93487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B6E4C9-6571-8F0E-F271-71E5B5196D06}"/>
              </a:ext>
            </a:extLst>
          </p:cNvPr>
          <p:cNvSpPr txBox="1"/>
          <p:nvPr/>
        </p:nvSpPr>
        <p:spPr>
          <a:xfrm>
            <a:off x="1919536" y="332656"/>
            <a:ext cx="7632848" cy="707886"/>
          </a:xfrm>
          <a:prstGeom prst="rect">
            <a:avLst/>
          </a:prstGeom>
          <a:noFill/>
        </p:spPr>
        <p:txBody>
          <a:bodyPr wrap="square" rtlCol="0">
            <a:spAutoFit/>
          </a:bodyPr>
          <a:lstStyle/>
          <a:p>
            <a:r>
              <a:rPr lang="en-IN" sz="4000" b="1" dirty="0">
                <a:solidFill>
                  <a:schemeClr val="tx2"/>
                </a:solidFill>
                <a:latin typeface="Roboto" panose="02000000000000000000" pitchFamily="2" charset="0"/>
                <a:ea typeface="Roboto" panose="02000000000000000000" pitchFamily="2" charset="0"/>
                <a:cs typeface="Roboto" panose="02000000000000000000" pitchFamily="2" charset="0"/>
              </a:rPr>
              <a:t>SUPPORT VECTOR CLASSIFIER</a:t>
            </a:r>
          </a:p>
        </p:txBody>
      </p:sp>
      <p:pic>
        <p:nvPicPr>
          <p:cNvPr id="4" name="Picture 3">
            <a:extLst>
              <a:ext uri="{FF2B5EF4-FFF2-40B4-BE49-F238E27FC236}">
                <a16:creationId xmlns:a16="http://schemas.microsoft.com/office/drawing/2014/main" id="{49DFEE7B-2EBC-C32D-0F1B-F1C620C3D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60" y="1196752"/>
            <a:ext cx="11377264" cy="1968895"/>
          </a:xfrm>
          <a:prstGeom prst="rect">
            <a:avLst/>
          </a:prstGeom>
        </p:spPr>
      </p:pic>
      <p:pic>
        <p:nvPicPr>
          <p:cNvPr id="6" name="Picture 5">
            <a:extLst>
              <a:ext uri="{FF2B5EF4-FFF2-40B4-BE49-F238E27FC236}">
                <a16:creationId xmlns:a16="http://schemas.microsoft.com/office/drawing/2014/main" id="{EEE8C4FA-8B17-9359-1406-8CC9940209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60" y="3170211"/>
            <a:ext cx="11377264" cy="2203005"/>
          </a:xfrm>
          <a:prstGeom prst="rect">
            <a:avLst/>
          </a:prstGeom>
        </p:spPr>
      </p:pic>
      <p:sp>
        <p:nvSpPr>
          <p:cNvPr id="5" name="TextBox 4">
            <a:extLst>
              <a:ext uri="{FF2B5EF4-FFF2-40B4-BE49-F238E27FC236}">
                <a16:creationId xmlns:a16="http://schemas.microsoft.com/office/drawing/2014/main" id="{38839706-2360-277A-A389-7D575C607652}"/>
              </a:ext>
            </a:extLst>
          </p:cNvPr>
          <p:cNvSpPr txBox="1"/>
          <p:nvPr/>
        </p:nvSpPr>
        <p:spPr>
          <a:xfrm>
            <a:off x="1199456" y="5589240"/>
            <a:ext cx="8712968" cy="1200329"/>
          </a:xfrm>
          <a:prstGeom prst="rect">
            <a:avLst/>
          </a:prstGeom>
          <a:noFill/>
        </p:spPr>
        <p:txBody>
          <a:bodyPr wrap="square" rtlCol="0">
            <a:spAutoFit/>
          </a:bodyPr>
          <a:lstStyle/>
          <a:p>
            <a:r>
              <a:rPr lang="en-US" dirty="0"/>
              <a:t>Support Vector Classifier with C=0.1 outputs following result for class 1 on test data:</a:t>
            </a:r>
          </a:p>
          <a:p>
            <a:r>
              <a:rPr lang="en-US" dirty="0"/>
              <a:t>                  • Precision -0.2</a:t>
            </a:r>
          </a:p>
          <a:p>
            <a:r>
              <a:rPr lang="en-US" dirty="0"/>
              <a:t>                  • Recall -0.71</a:t>
            </a:r>
          </a:p>
          <a:p>
            <a:r>
              <a:rPr lang="en-US" dirty="0"/>
              <a:t>                  • F1 Score - 0.31</a:t>
            </a:r>
            <a:endParaRPr lang="en-IN" dirty="0"/>
          </a:p>
        </p:txBody>
      </p:sp>
    </p:spTree>
    <p:extLst>
      <p:ext uri="{BB962C8B-B14F-4D97-AF65-F5344CB8AC3E}">
        <p14:creationId xmlns:p14="http://schemas.microsoft.com/office/powerpoint/2010/main" val="239358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A266D4-8DDE-1B87-E780-1016D5DF241B}"/>
              </a:ext>
            </a:extLst>
          </p:cNvPr>
          <p:cNvSpPr txBox="1"/>
          <p:nvPr/>
        </p:nvSpPr>
        <p:spPr>
          <a:xfrm>
            <a:off x="2063552" y="260648"/>
            <a:ext cx="8712968" cy="707886"/>
          </a:xfrm>
          <a:prstGeom prst="rect">
            <a:avLst/>
          </a:prstGeom>
          <a:noFill/>
        </p:spPr>
        <p:txBody>
          <a:bodyPr wrap="square" rtlCol="0">
            <a:spAutoFit/>
          </a:bodyPr>
          <a:lstStyle/>
          <a:p>
            <a:r>
              <a:rPr lang="en-IN" sz="4000" b="1" dirty="0">
                <a:solidFill>
                  <a:schemeClr val="tx2"/>
                </a:solidFill>
                <a:latin typeface="Roboto" panose="02000000000000000000" pitchFamily="2" charset="0"/>
                <a:ea typeface="Roboto" panose="02000000000000000000" pitchFamily="2" charset="0"/>
                <a:cs typeface="Roboto" panose="02000000000000000000" pitchFamily="2" charset="0"/>
              </a:rPr>
              <a:t>RANDOM FOREST CLASSIFIER</a:t>
            </a:r>
          </a:p>
        </p:txBody>
      </p:sp>
      <p:pic>
        <p:nvPicPr>
          <p:cNvPr id="4" name="Picture 3">
            <a:extLst>
              <a:ext uri="{FF2B5EF4-FFF2-40B4-BE49-F238E27FC236}">
                <a16:creationId xmlns:a16="http://schemas.microsoft.com/office/drawing/2014/main" id="{29F0000B-8046-DF64-927F-EE5594868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68" y="1052737"/>
            <a:ext cx="11089232" cy="1800200"/>
          </a:xfrm>
          <a:prstGeom prst="rect">
            <a:avLst/>
          </a:prstGeom>
        </p:spPr>
      </p:pic>
      <p:pic>
        <p:nvPicPr>
          <p:cNvPr id="6" name="Picture 5">
            <a:extLst>
              <a:ext uri="{FF2B5EF4-FFF2-40B4-BE49-F238E27FC236}">
                <a16:creationId xmlns:a16="http://schemas.microsoft.com/office/drawing/2014/main" id="{DA278A00-C641-FC4A-14CA-651177E07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68" y="2852938"/>
            <a:ext cx="11208568" cy="1800200"/>
          </a:xfrm>
          <a:prstGeom prst="rect">
            <a:avLst/>
          </a:prstGeom>
        </p:spPr>
      </p:pic>
      <p:pic>
        <p:nvPicPr>
          <p:cNvPr id="8" name="Picture 7">
            <a:extLst>
              <a:ext uri="{FF2B5EF4-FFF2-40B4-BE49-F238E27FC236}">
                <a16:creationId xmlns:a16="http://schemas.microsoft.com/office/drawing/2014/main" id="{5D323C77-B7D3-574B-05A3-7E4E41592E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368" y="4725145"/>
            <a:ext cx="11305256" cy="1872208"/>
          </a:xfrm>
          <a:prstGeom prst="rect">
            <a:avLst/>
          </a:prstGeom>
        </p:spPr>
      </p:pic>
    </p:spTree>
    <p:extLst>
      <p:ext uri="{BB962C8B-B14F-4D97-AF65-F5344CB8AC3E}">
        <p14:creationId xmlns:p14="http://schemas.microsoft.com/office/powerpoint/2010/main" val="254391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FD1DDE-B8D4-6B6D-CE1D-76AD609C07BD}"/>
              </a:ext>
            </a:extLst>
          </p:cNvPr>
          <p:cNvSpPr txBox="1"/>
          <p:nvPr/>
        </p:nvSpPr>
        <p:spPr>
          <a:xfrm>
            <a:off x="1055440" y="2276872"/>
            <a:ext cx="8136904" cy="2246769"/>
          </a:xfrm>
          <a:prstGeom prst="rect">
            <a:avLst/>
          </a:prstGeom>
          <a:noFill/>
        </p:spPr>
        <p:txBody>
          <a:bodyPr wrap="square" rtlCol="0">
            <a:spAutoFit/>
          </a:bodyPr>
          <a:lstStyle/>
          <a:p>
            <a:r>
              <a:rPr lang="en-US" sz="2000" dirty="0" err="1">
                <a:latin typeface="Roboto" panose="02000000000000000000" pitchFamily="2" charset="0"/>
                <a:ea typeface="Roboto" panose="02000000000000000000" pitchFamily="2" charset="0"/>
                <a:cs typeface="Roboto" panose="02000000000000000000" pitchFamily="2" charset="0"/>
              </a:rPr>
              <a:t>RandomForestClassifier</a:t>
            </a:r>
            <a:r>
              <a:rPr lang="en-US" sz="2000" dirty="0">
                <a:latin typeface="Roboto" panose="02000000000000000000" pitchFamily="2" charset="0"/>
                <a:ea typeface="Roboto" panose="02000000000000000000" pitchFamily="2" charset="0"/>
                <a:cs typeface="Roboto" panose="02000000000000000000" pitchFamily="2" charset="0"/>
              </a:rPr>
              <a:t>(max_depth-8, min_samples_leaf-46, min_samples_split-50) gives following result for class 1 on test data:</a:t>
            </a:r>
          </a:p>
          <a:p>
            <a:r>
              <a:rPr lang="en-US" sz="2000" dirty="0">
                <a:latin typeface="Roboto" panose="02000000000000000000" pitchFamily="2" charset="0"/>
                <a:ea typeface="Roboto" panose="02000000000000000000" pitchFamily="2" charset="0"/>
                <a:cs typeface="Roboto" panose="02000000000000000000" pitchFamily="2" charset="0"/>
              </a:rPr>
              <a:t>                 • Precision-0.24</a:t>
            </a:r>
          </a:p>
          <a:p>
            <a:r>
              <a:rPr lang="en-US" sz="2000" dirty="0">
                <a:latin typeface="Roboto" panose="02000000000000000000" pitchFamily="2" charset="0"/>
                <a:ea typeface="Roboto" panose="02000000000000000000" pitchFamily="2" charset="0"/>
                <a:cs typeface="Roboto" panose="02000000000000000000" pitchFamily="2" charset="0"/>
              </a:rPr>
              <a:t>                 • Recall -0.55</a:t>
            </a:r>
          </a:p>
          <a:p>
            <a:r>
              <a:rPr lang="en-US" sz="2000" dirty="0">
                <a:latin typeface="Roboto" panose="02000000000000000000" pitchFamily="2" charset="0"/>
                <a:ea typeface="Roboto" panose="02000000000000000000" pitchFamily="2" charset="0"/>
                <a:cs typeface="Roboto" panose="02000000000000000000" pitchFamily="2" charset="0"/>
              </a:rPr>
              <a:t>                   F1 Score - 0.34</a:t>
            </a:r>
          </a:p>
          <a:p>
            <a:r>
              <a:rPr lang="en-US" sz="2000" dirty="0">
                <a:latin typeface="Roboto" panose="02000000000000000000" pitchFamily="2" charset="0"/>
                <a:ea typeface="Roboto" panose="02000000000000000000" pitchFamily="2" charset="0"/>
                <a:cs typeface="Roboto" panose="02000000000000000000" pitchFamily="2" charset="0"/>
              </a:rPr>
              <a:t>• Age followed by </a:t>
            </a:r>
            <a:r>
              <a:rPr lang="en-US" sz="2000" dirty="0" err="1">
                <a:latin typeface="Roboto" panose="02000000000000000000" pitchFamily="2" charset="0"/>
                <a:ea typeface="Roboto" panose="02000000000000000000" pitchFamily="2" charset="0"/>
                <a:cs typeface="Roboto" panose="02000000000000000000" pitchFamily="2" charset="0"/>
              </a:rPr>
              <a:t>sysBP</a:t>
            </a:r>
            <a:r>
              <a:rPr lang="en-US" sz="2000" dirty="0">
                <a:latin typeface="Roboto" panose="02000000000000000000" pitchFamily="2" charset="0"/>
                <a:ea typeface="Roboto" panose="02000000000000000000" pitchFamily="2" charset="0"/>
                <a:cs typeface="Roboto" panose="02000000000000000000" pitchFamily="2" charset="0"/>
              </a:rPr>
              <a:t> appear to be the feature with high global importance for most of the trees in the </a:t>
            </a:r>
            <a:r>
              <a:rPr lang="en-US" sz="2000" dirty="0" err="1">
                <a:latin typeface="Roboto" panose="02000000000000000000" pitchFamily="2" charset="0"/>
                <a:ea typeface="Roboto" panose="02000000000000000000" pitchFamily="2" charset="0"/>
                <a:cs typeface="Roboto" panose="02000000000000000000" pitchFamily="2" charset="0"/>
              </a:rPr>
              <a:t>RandomForest</a:t>
            </a:r>
            <a:r>
              <a:rPr lang="en-US" sz="2000" dirty="0">
                <a:latin typeface="Roboto" panose="02000000000000000000" pitchFamily="2" charset="0"/>
                <a:ea typeface="Roboto" panose="02000000000000000000" pitchFamily="2" charset="0"/>
                <a:cs typeface="Roboto" panose="02000000000000000000" pitchFamily="2" charset="0"/>
              </a:rPr>
              <a:t> Ensemble.</a:t>
            </a:r>
            <a:endParaRPr lang="en-IN" sz="2000" dirty="0">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FF346C64-32C8-ABAB-9D89-AF23D9C80F4E}"/>
              </a:ext>
            </a:extLst>
          </p:cNvPr>
          <p:cNvSpPr txBox="1"/>
          <p:nvPr/>
        </p:nvSpPr>
        <p:spPr>
          <a:xfrm>
            <a:off x="2423592" y="836712"/>
            <a:ext cx="7632848" cy="707886"/>
          </a:xfrm>
          <a:prstGeom prst="rect">
            <a:avLst/>
          </a:prstGeom>
          <a:noFill/>
        </p:spPr>
        <p:txBody>
          <a:bodyPr wrap="square" rtlCol="0">
            <a:spAutoFit/>
          </a:bodyPr>
          <a:lstStyle/>
          <a:p>
            <a:r>
              <a:rPr lang="en-IN" sz="4000" b="1" dirty="0">
                <a:solidFill>
                  <a:schemeClr val="tx2"/>
                </a:solidFill>
                <a:latin typeface="Roboto" panose="02000000000000000000" pitchFamily="2" charset="0"/>
                <a:ea typeface="Roboto" panose="02000000000000000000" pitchFamily="2" charset="0"/>
                <a:cs typeface="Roboto" panose="02000000000000000000" pitchFamily="2" charset="0"/>
              </a:rPr>
              <a:t>RANDOM FOREST CLASSIFIER</a:t>
            </a:r>
          </a:p>
        </p:txBody>
      </p:sp>
    </p:spTree>
    <p:extLst>
      <p:ext uri="{BB962C8B-B14F-4D97-AF65-F5344CB8AC3E}">
        <p14:creationId xmlns:p14="http://schemas.microsoft.com/office/powerpoint/2010/main" val="1497866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2857500" y="139700"/>
            <a:ext cx="9334500" cy="736600"/>
          </a:xfrm>
          <a:prstGeom prst="rect">
            <a:avLst/>
          </a:prstGeom>
          <a:noFill/>
        </p:spPr>
        <p:txBody>
          <a:bodyPr vert="horz" wrap="none" lIns="0" tIns="0" rIns="0" bIns="0" rtlCol="0">
            <a:spAutoFit/>
          </a:bodyPr>
          <a:lstStyle/>
          <a:p>
            <a:pPr>
              <a:lnSpc>
                <a:spcPts val="3870"/>
              </a:lnSpc>
            </a:pPr>
            <a:r>
              <a:rPr lang="en-CA" sz="3995" dirty="0">
                <a:solidFill>
                  <a:srgbClr val="2E5395"/>
                </a:solidFill>
                <a:latin typeface="Arial Black"/>
                <a:cs typeface="Arial Black"/>
              </a:rPr>
              <a:t>XGBOOST REGRESSOR</a:t>
            </a:r>
          </a:p>
          <a:p>
            <a:pPr>
              <a:lnSpc>
                <a:spcPts val="3870"/>
              </a:lnSpc>
            </a:pPr>
            <a:endParaRPr lang="en-CA" sz="3995" dirty="0">
              <a:solidFill>
                <a:srgbClr val="000000"/>
              </a:solidFill>
            </a:endParaRPr>
          </a:p>
        </p:txBody>
      </p:sp>
      <p:pic>
        <p:nvPicPr>
          <p:cNvPr id="8" name="Picture 7">
            <a:extLst>
              <a:ext uri="{FF2B5EF4-FFF2-40B4-BE49-F238E27FC236}">
                <a16:creationId xmlns:a16="http://schemas.microsoft.com/office/drawing/2014/main" id="{E37029BF-3809-E160-F992-1DDD6BE55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68" y="764705"/>
            <a:ext cx="11377264" cy="1800200"/>
          </a:xfrm>
          <a:prstGeom prst="rect">
            <a:avLst/>
          </a:prstGeom>
        </p:spPr>
      </p:pic>
      <p:pic>
        <p:nvPicPr>
          <p:cNvPr id="11" name="Picture 10">
            <a:extLst>
              <a:ext uri="{FF2B5EF4-FFF2-40B4-BE49-F238E27FC236}">
                <a16:creationId xmlns:a16="http://schemas.microsoft.com/office/drawing/2014/main" id="{86FEAD7D-2FA3-E442-5CF7-59551E800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25" y="2617659"/>
            <a:ext cx="11377264" cy="1968895"/>
          </a:xfrm>
          <a:prstGeom prst="rect">
            <a:avLst/>
          </a:prstGeom>
        </p:spPr>
      </p:pic>
      <p:pic>
        <p:nvPicPr>
          <p:cNvPr id="13" name="Picture 12">
            <a:extLst>
              <a:ext uri="{FF2B5EF4-FFF2-40B4-BE49-F238E27FC236}">
                <a16:creationId xmlns:a16="http://schemas.microsoft.com/office/drawing/2014/main" id="{80615A0A-C353-8381-1150-381F4C4ED8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392" y="4737873"/>
            <a:ext cx="11161240" cy="196889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039E62-8A05-05BF-91E3-17F4498DE79F}"/>
              </a:ext>
            </a:extLst>
          </p:cNvPr>
          <p:cNvSpPr txBox="1"/>
          <p:nvPr/>
        </p:nvSpPr>
        <p:spPr>
          <a:xfrm>
            <a:off x="2063552" y="764704"/>
            <a:ext cx="7776864" cy="602601"/>
          </a:xfrm>
          <a:prstGeom prst="rect">
            <a:avLst/>
          </a:prstGeom>
          <a:noFill/>
        </p:spPr>
        <p:txBody>
          <a:bodyPr wrap="square" rtlCol="0">
            <a:spAutoFit/>
          </a:bodyPr>
          <a:lstStyle/>
          <a:p>
            <a:pPr algn="ctr">
              <a:lnSpc>
                <a:spcPts val="3870"/>
              </a:lnSpc>
            </a:pPr>
            <a:r>
              <a:rPr lang="en-CA" sz="4000" dirty="0">
                <a:solidFill>
                  <a:srgbClr val="2E5395"/>
                </a:solidFill>
                <a:latin typeface="Arial Black"/>
                <a:cs typeface="Arial Black"/>
              </a:rPr>
              <a:t>XGBOOST REGRESSOR</a:t>
            </a:r>
          </a:p>
        </p:txBody>
      </p:sp>
      <p:sp>
        <p:nvSpPr>
          <p:cNvPr id="4" name="TextBox 3">
            <a:extLst>
              <a:ext uri="{FF2B5EF4-FFF2-40B4-BE49-F238E27FC236}">
                <a16:creationId xmlns:a16="http://schemas.microsoft.com/office/drawing/2014/main" id="{00E9BFF7-BFC5-B390-4C16-C0B99A4866CD}"/>
              </a:ext>
            </a:extLst>
          </p:cNvPr>
          <p:cNvSpPr txBox="1"/>
          <p:nvPr/>
        </p:nvSpPr>
        <p:spPr>
          <a:xfrm>
            <a:off x="1847528" y="1916832"/>
            <a:ext cx="8064896"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Roboto" panose="02000000000000000000" pitchFamily="2" charset="0"/>
                <a:ea typeface="Roboto" panose="02000000000000000000" pitchFamily="2" charset="0"/>
                <a:cs typeface="Roboto" panose="02000000000000000000" pitchFamily="2" charset="0"/>
              </a:rPr>
              <a:t>XGBRFClassifier</a:t>
            </a:r>
            <a:r>
              <a:rPr lang="en-US" sz="2000" dirty="0">
                <a:latin typeface="Roboto" panose="02000000000000000000" pitchFamily="2" charset="0"/>
                <a:ea typeface="Roboto" panose="02000000000000000000" pitchFamily="2" charset="0"/>
                <a:cs typeface="Roboto" panose="02000000000000000000" pitchFamily="2" charset="0"/>
              </a:rPr>
              <a:t>(eta=0.05, </a:t>
            </a:r>
            <a:r>
              <a:rPr lang="en-US" sz="2000" dirty="0" err="1">
                <a:latin typeface="Roboto" panose="02000000000000000000" pitchFamily="2" charset="0"/>
                <a:ea typeface="Roboto" panose="02000000000000000000" pitchFamily="2" charset="0"/>
                <a:cs typeface="Roboto" panose="02000000000000000000" pitchFamily="2" charset="0"/>
              </a:rPr>
              <a:t>max_depth</a:t>
            </a:r>
            <a:r>
              <a:rPr lang="en-US" sz="2000" dirty="0">
                <a:latin typeface="Roboto" panose="02000000000000000000" pitchFamily="2" charset="0"/>
                <a:ea typeface="Roboto" panose="02000000000000000000" pitchFamily="2" charset="0"/>
                <a:cs typeface="Roboto" panose="02000000000000000000" pitchFamily="2" charset="0"/>
              </a:rPr>
              <a:t>=10, min_samples_leaf-30, min_samples_split-50, </a:t>
            </a:r>
            <a:r>
              <a:rPr lang="en-US" sz="2000" dirty="0" err="1">
                <a:latin typeface="Roboto" panose="02000000000000000000" pitchFamily="2" charset="0"/>
                <a:ea typeface="Roboto" panose="02000000000000000000" pitchFamily="2" charset="0"/>
                <a:cs typeface="Roboto" panose="02000000000000000000" pitchFamily="2" charset="0"/>
              </a:rPr>
              <a:t>n_estimators</a:t>
            </a:r>
            <a:r>
              <a:rPr lang="en-US" sz="2000" dirty="0">
                <a:latin typeface="Roboto" panose="02000000000000000000" pitchFamily="2" charset="0"/>
                <a:ea typeface="Roboto" panose="02000000000000000000" pitchFamily="2" charset="0"/>
                <a:cs typeface="Roboto" panose="02000000000000000000" pitchFamily="2" charset="0"/>
              </a:rPr>
              <a:t>=150) gives following result for class 1 on test data:</a:t>
            </a:r>
          </a:p>
          <a:p>
            <a:r>
              <a:rPr lang="en-US" sz="2000" dirty="0">
                <a:latin typeface="Roboto" panose="02000000000000000000" pitchFamily="2" charset="0"/>
                <a:ea typeface="Roboto" panose="02000000000000000000" pitchFamily="2" charset="0"/>
                <a:cs typeface="Roboto" panose="02000000000000000000" pitchFamily="2" charset="0"/>
              </a:rPr>
              <a:t>                            • Precision -0.28</a:t>
            </a:r>
          </a:p>
          <a:p>
            <a:r>
              <a:rPr lang="en-US" sz="2000" dirty="0">
                <a:latin typeface="Roboto" panose="02000000000000000000" pitchFamily="2" charset="0"/>
                <a:ea typeface="Roboto" panose="02000000000000000000" pitchFamily="2" charset="0"/>
                <a:cs typeface="Roboto" panose="02000000000000000000" pitchFamily="2" charset="0"/>
              </a:rPr>
              <a:t>                            • Recall -0.5</a:t>
            </a:r>
          </a:p>
          <a:p>
            <a:r>
              <a:rPr lang="en-US" sz="2000" dirty="0">
                <a:latin typeface="Roboto" panose="02000000000000000000" pitchFamily="2" charset="0"/>
                <a:ea typeface="Roboto" panose="02000000000000000000" pitchFamily="2" charset="0"/>
                <a:cs typeface="Roboto" panose="02000000000000000000" pitchFamily="2" charset="0"/>
              </a:rPr>
              <a:t>                               F1 Score-0.36</a:t>
            </a:r>
          </a:p>
          <a:p>
            <a:pPr marL="285750" indent="-28575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Age and </a:t>
            </a:r>
            <a:r>
              <a:rPr lang="en-US" sz="2000" dirty="0" err="1">
                <a:latin typeface="Roboto" panose="02000000000000000000" pitchFamily="2" charset="0"/>
                <a:ea typeface="Roboto" panose="02000000000000000000" pitchFamily="2" charset="0"/>
                <a:cs typeface="Roboto" panose="02000000000000000000" pitchFamily="2" charset="0"/>
              </a:rPr>
              <a:t>prevalentHyp</a:t>
            </a:r>
            <a:r>
              <a:rPr lang="en-US" sz="2000" dirty="0">
                <a:latin typeface="Roboto" panose="02000000000000000000" pitchFamily="2" charset="0"/>
                <a:ea typeface="Roboto" panose="02000000000000000000" pitchFamily="2" charset="0"/>
                <a:cs typeface="Roboto" panose="02000000000000000000" pitchFamily="2" charset="0"/>
              </a:rPr>
              <a:t> appear to be the feature with high global importance for most of the trees in the </a:t>
            </a:r>
            <a:r>
              <a:rPr lang="en-US" sz="2000" dirty="0" err="1">
                <a:latin typeface="Roboto" panose="02000000000000000000" pitchFamily="2" charset="0"/>
                <a:ea typeface="Roboto" panose="02000000000000000000" pitchFamily="2" charset="0"/>
                <a:cs typeface="Roboto" panose="02000000000000000000" pitchFamily="2" charset="0"/>
              </a:rPr>
              <a:t>XGBoost</a:t>
            </a:r>
            <a:r>
              <a:rPr lang="en-US" sz="2000" dirty="0">
                <a:latin typeface="Roboto" panose="02000000000000000000" pitchFamily="2" charset="0"/>
                <a:ea typeface="Roboto" panose="02000000000000000000" pitchFamily="2" charset="0"/>
                <a:cs typeface="Roboto" panose="02000000000000000000" pitchFamily="2" charset="0"/>
              </a:rPr>
              <a:t> tree Ensemble.</a:t>
            </a:r>
            <a:endParaRPr lang="en-IN" sz="20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576015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4D23A-0485-12F8-912D-B3F834FA749A}"/>
              </a:ext>
            </a:extLst>
          </p:cNvPr>
          <p:cNvSpPr txBox="1"/>
          <p:nvPr/>
        </p:nvSpPr>
        <p:spPr>
          <a:xfrm>
            <a:off x="2927648" y="188640"/>
            <a:ext cx="5760640" cy="707886"/>
          </a:xfrm>
          <a:prstGeom prst="rect">
            <a:avLst/>
          </a:prstGeom>
          <a:noFill/>
        </p:spPr>
        <p:txBody>
          <a:bodyPr wrap="square" rtlCol="0">
            <a:spAutoFit/>
          </a:bodyPr>
          <a:lstStyle/>
          <a:p>
            <a:pPr algn="ctr"/>
            <a:r>
              <a:rPr lang="en-IN" sz="4000" b="1" dirty="0">
                <a:solidFill>
                  <a:schemeClr val="tx2"/>
                </a:solidFill>
                <a:latin typeface="Roboto" panose="02000000000000000000" pitchFamily="2" charset="0"/>
                <a:ea typeface="Roboto" panose="02000000000000000000" pitchFamily="2" charset="0"/>
                <a:cs typeface="Roboto" panose="02000000000000000000" pitchFamily="2" charset="0"/>
              </a:rPr>
              <a:t>KNN CLASSIFIER</a:t>
            </a:r>
          </a:p>
        </p:txBody>
      </p:sp>
      <p:pic>
        <p:nvPicPr>
          <p:cNvPr id="4" name="Picture 3">
            <a:extLst>
              <a:ext uri="{FF2B5EF4-FFF2-40B4-BE49-F238E27FC236}">
                <a16:creationId xmlns:a16="http://schemas.microsoft.com/office/drawing/2014/main" id="{34F8040C-05F6-63BA-0D65-C3E2729B2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76" y="896527"/>
            <a:ext cx="11305256" cy="1740386"/>
          </a:xfrm>
          <a:prstGeom prst="rect">
            <a:avLst/>
          </a:prstGeom>
        </p:spPr>
      </p:pic>
      <p:pic>
        <p:nvPicPr>
          <p:cNvPr id="6" name="Picture 5">
            <a:extLst>
              <a:ext uri="{FF2B5EF4-FFF2-40B4-BE49-F238E27FC236}">
                <a16:creationId xmlns:a16="http://schemas.microsoft.com/office/drawing/2014/main" id="{CFDA779B-A46B-60B6-49E2-F49411AF6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307" y="2620998"/>
            <a:ext cx="11233248" cy="1968895"/>
          </a:xfrm>
          <a:prstGeom prst="rect">
            <a:avLst/>
          </a:prstGeom>
        </p:spPr>
      </p:pic>
      <p:sp>
        <p:nvSpPr>
          <p:cNvPr id="3" name="TextBox 2">
            <a:extLst>
              <a:ext uri="{FF2B5EF4-FFF2-40B4-BE49-F238E27FC236}">
                <a16:creationId xmlns:a16="http://schemas.microsoft.com/office/drawing/2014/main" id="{0C0D8FAF-A284-F72D-BE96-02BEF7DC2E72}"/>
              </a:ext>
            </a:extLst>
          </p:cNvPr>
          <p:cNvSpPr txBox="1"/>
          <p:nvPr/>
        </p:nvSpPr>
        <p:spPr>
          <a:xfrm>
            <a:off x="1036703" y="4797152"/>
            <a:ext cx="10657184" cy="1631216"/>
          </a:xfrm>
          <a:prstGeom prst="rect">
            <a:avLst/>
          </a:prstGeom>
          <a:noFill/>
        </p:spPr>
        <p:txBody>
          <a:bodyPr wrap="square" rtlCol="0">
            <a:spAutoFit/>
          </a:bodyPr>
          <a:lstStyle/>
          <a:p>
            <a:r>
              <a:rPr lang="en-US" sz="2000" dirty="0" err="1">
                <a:latin typeface="Roboto" panose="02000000000000000000" pitchFamily="2" charset="0"/>
                <a:ea typeface="Roboto" panose="02000000000000000000" pitchFamily="2" charset="0"/>
                <a:cs typeface="Roboto" panose="02000000000000000000" pitchFamily="2" charset="0"/>
              </a:rPr>
              <a:t>KNeighborsClassifier</a:t>
            </a:r>
            <a:r>
              <a:rPr lang="en-US" sz="2000" dirty="0">
                <a:latin typeface="Roboto" panose="02000000000000000000" pitchFamily="2" charset="0"/>
                <a:ea typeface="Roboto" panose="02000000000000000000" pitchFamily="2" charset="0"/>
                <a:cs typeface="Roboto" panose="02000000000000000000" pitchFamily="2" charset="0"/>
              </a:rPr>
              <a:t>(metric='</a:t>
            </a:r>
            <a:r>
              <a:rPr lang="en-US" sz="2000" dirty="0" err="1">
                <a:latin typeface="Roboto" panose="02000000000000000000" pitchFamily="2" charset="0"/>
                <a:ea typeface="Roboto" panose="02000000000000000000" pitchFamily="2" charset="0"/>
                <a:cs typeface="Roboto" panose="02000000000000000000" pitchFamily="2" charset="0"/>
              </a:rPr>
              <a:t>manhattan</a:t>
            </a:r>
            <a:r>
              <a:rPr lang="en-US" sz="2000" dirty="0">
                <a:latin typeface="Roboto" panose="02000000000000000000" pitchFamily="2" charset="0"/>
                <a:ea typeface="Roboto" panose="02000000000000000000" pitchFamily="2" charset="0"/>
                <a:cs typeface="Roboto" panose="02000000000000000000" pitchFamily="2" charset="0"/>
              </a:rPr>
              <a:t>', '</a:t>
            </a:r>
            <a:r>
              <a:rPr lang="en-US" sz="2000" dirty="0" err="1">
                <a:latin typeface="Roboto" panose="02000000000000000000" pitchFamily="2" charset="0"/>
                <a:ea typeface="Roboto" panose="02000000000000000000" pitchFamily="2" charset="0"/>
                <a:cs typeface="Roboto" panose="02000000000000000000" pitchFamily="2" charset="0"/>
              </a:rPr>
              <a:t>n_neighbors</a:t>
            </a:r>
            <a:r>
              <a:rPr lang="en-US" sz="2000" dirty="0">
                <a:latin typeface="Roboto" panose="02000000000000000000" pitchFamily="2" charset="0"/>
                <a:ea typeface="Roboto" panose="02000000000000000000" pitchFamily="2" charset="0"/>
                <a:cs typeface="Roboto" panose="02000000000000000000" pitchFamily="2" charset="0"/>
              </a:rPr>
              <a:t>=5) gives following result for class 1 on test data:</a:t>
            </a:r>
          </a:p>
          <a:p>
            <a:r>
              <a:rPr lang="en-US" sz="2000" dirty="0">
                <a:latin typeface="Roboto" panose="02000000000000000000" pitchFamily="2" charset="0"/>
                <a:ea typeface="Roboto" panose="02000000000000000000" pitchFamily="2" charset="0"/>
                <a:cs typeface="Roboto" panose="02000000000000000000" pitchFamily="2" charset="0"/>
              </a:rPr>
              <a:t>                               Precision -0.17</a:t>
            </a:r>
          </a:p>
          <a:p>
            <a:r>
              <a:rPr lang="en-US" sz="2000" dirty="0">
                <a:latin typeface="Roboto" panose="02000000000000000000" pitchFamily="2" charset="0"/>
                <a:ea typeface="Roboto" panose="02000000000000000000" pitchFamily="2" charset="0"/>
                <a:cs typeface="Roboto" panose="02000000000000000000" pitchFamily="2" charset="0"/>
              </a:rPr>
              <a:t>                               Recall -0.38</a:t>
            </a:r>
          </a:p>
          <a:p>
            <a:r>
              <a:rPr lang="en-US" sz="2000" dirty="0">
                <a:latin typeface="Roboto" panose="02000000000000000000" pitchFamily="2" charset="0"/>
                <a:ea typeface="Roboto" panose="02000000000000000000" pitchFamily="2" charset="0"/>
                <a:cs typeface="Roboto" panose="02000000000000000000" pitchFamily="2" charset="0"/>
              </a:rPr>
              <a:t>                               F1 Score-0.23</a:t>
            </a:r>
            <a:endParaRPr lang="en-IN" sz="20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169652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
          <p:cNvSpPr txBox="1"/>
          <p:nvPr/>
        </p:nvSpPr>
        <p:spPr>
          <a:xfrm>
            <a:off x="4064000" y="241300"/>
            <a:ext cx="8128000" cy="736600"/>
          </a:xfrm>
          <a:prstGeom prst="rect">
            <a:avLst/>
          </a:prstGeom>
          <a:noFill/>
        </p:spPr>
        <p:txBody>
          <a:bodyPr vert="horz" wrap="none" lIns="0" tIns="0" rIns="0" bIns="0" rtlCol="0">
            <a:spAutoFit/>
          </a:bodyPr>
          <a:lstStyle/>
          <a:p>
            <a:pPr>
              <a:lnSpc>
                <a:spcPts val="4600"/>
              </a:lnSpc>
            </a:pPr>
            <a:r>
              <a:rPr lang="en-CA" sz="3995">
                <a:solidFill>
                  <a:srgbClr val="2E5395"/>
                </a:solidFill>
                <a:latin typeface="Arial Black"/>
                <a:cs typeface="Arial Black"/>
              </a:rPr>
              <a:t>CONCLUSION</a:t>
            </a:r>
          </a:p>
          <a:p>
            <a:pPr>
              <a:lnSpc>
                <a:spcPts val="4600"/>
              </a:lnSpc>
            </a:pPr>
            <a:endParaRPr lang="en-CA" sz="3995">
              <a:solidFill>
                <a:srgbClr val="000000"/>
              </a:solidFill>
            </a:endParaRPr>
          </a:p>
        </p:txBody>
      </p:sp>
      <p:sp>
        <p:nvSpPr>
          <p:cNvPr id="2" name="TextBox 1">
            <a:extLst>
              <a:ext uri="{FF2B5EF4-FFF2-40B4-BE49-F238E27FC236}">
                <a16:creationId xmlns:a16="http://schemas.microsoft.com/office/drawing/2014/main" id="{EC86F846-FE4C-73D4-0F0B-6D18D3030A56}"/>
              </a:ext>
            </a:extLst>
          </p:cNvPr>
          <p:cNvSpPr txBox="1"/>
          <p:nvPr/>
        </p:nvSpPr>
        <p:spPr>
          <a:xfrm>
            <a:off x="911424" y="1052736"/>
            <a:ext cx="10585176" cy="4801314"/>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12121"/>
                </a:solidFill>
                <a:effectLst/>
                <a:latin typeface="Roboto" panose="02000000000000000000" pitchFamily="2" charset="0"/>
              </a:rPr>
              <a:t>If we want to completely avoid any situations where the patient has heart disease, a high recall is desired. Whereas if we want to avoid treating a patient with no heart diseases a high precision is desired.</a:t>
            </a:r>
          </a:p>
          <a:p>
            <a:pPr algn="l"/>
            <a:endParaRPr lang="en-US" b="0" i="0" dirty="0">
              <a:solidFill>
                <a:srgbClr val="212121"/>
              </a:solidFill>
              <a:effectLst/>
              <a:latin typeface="Roboto" panose="02000000000000000000" pitchFamily="2" charset="0"/>
            </a:endParaRPr>
          </a:p>
          <a:p>
            <a:pPr marL="285750" indent="-285750" algn="l">
              <a:buFont typeface="Arial" panose="020B0604020202020204" pitchFamily="34" charset="0"/>
              <a:buChar char="•"/>
            </a:pPr>
            <a:r>
              <a:rPr lang="en-US" b="0" i="0" dirty="0">
                <a:solidFill>
                  <a:srgbClr val="212121"/>
                </a:solidFill>
                <a:effectLst/>
                <a:latin typeface="Roboto" panose="02000000000000000000" pitchFamily="2" charset="0"/>
              </a:rPr>
              <a:t>Assuming that in our case the patients who were incorrectly classified as suffering from heart disease are equally important since they could be indicative of some other ailment, so we want a balance between precision and recall and a high f1 score is desired.</a:t>
            </a:r>
          </a:p>
          <a:p>
            <a:pPr algn="l"/>
            <a:endParaRPr lang="en-US" b="0" i="0" dirty="0">
              <a:solidFill>
                <a:srgbClr val="212121"/>
              </a:solidFill>
              <a:effectLst/>
              <a:latin typeface="Roboto" panose="02000000000000000000" pitchFamily="2" charset="0"/>
            </a:endParaRPr>
          </a:p>
          <a:p>
            <a:pPr marL="285750" indent="-285750" algn="l">
              <a:buFont typeface="Arial" panose="020B0604020202020204" pitchFamily="34" charset="0"/>
              <a:buChar char="•"/>
            </a:pPr>
            <a:r>
              <a:rPr lang="en-US" b="0" i="0" dirty="0">
                <a:solidFill>
                  <a:srgbClr val="212121"/>
                </a:solidFill>
                <a:effectLst/>
                <a:latin typeface="Roboto" panose="02000000000000000000" pitchFamily="2" charset="0"/>
              </a:rPr>
              <a:t>Since we have added synthetic datapoints to handle the huge class imbalance in training set, the data distribution in train and test are different so the high performance of models in the train set is due to the train-test data distribution mismatch and not due to overfitting.</a:t>
            </a:r>
          </a:p>
          <a:p>
            <a:pPr algn="l"/>
            <a:endParaRPr lang="en-US" b="0" i="0" dirty="0">
              <a:solidFill>
                <a:srgbClr val="212121"/>
              </a:solidFill>
              <a:effectLst/>
              <a:latin typeface="Roboto" panose="02000000000000000000" pitchFamily="2" charset="0"/>
            </a:endParaRPr>
          </a:p>
          <a:p>
            <a:pPr marL="285750" indent="-285750" algn="l">
              <a:buFont typeface="Arial" panose="020B0604020202020204" pitchFamily="34" charset="0"/>
              <a:buChar char="•"/>
            </a:pPr>
            <a:r>
              <a:rPr lang="en-US" b="0" i="0" dirty="0">
                <a:solidFill>
                  <a:srgbClr val="212121"/>
                </a:solidFill>
                <a:effectLst/>
                <a:latin typeface="Roboto" panose="02000000000000000000" pitchFamily="2" charset="0"/>
              </a:rPr>
              <a:t>Best performance of Models on test data based on evaluation metrics for class 1:</a:t>
            </a:r>
          </a:p>
          <a:p>
            <a:pPr marL="742950" lvl="1" indent="-285750" algn="l">
              <a:buFont typeface="+mj-lt"/>
              <a:buAutoNum type="arabicPeriod"/>
            </a:pPr>
            <a:r>
              <a:rPr lang="en-US" b="0" i="0" dirty="0">
                <a:solidFill>
                  <a:srgbClr val="212121"/>
                </a:solidFill>
                <a:effectLst/>
                <a:latin typeface="Roboto" panose="02000000000000000000" pitchFamily="2" charset="0"/>
              </a:rPr>
              <a:t>Recall - SVC</a:t>
            </a:r>
          </a:p>
          <a:p>
            <a:pPr marL="742950" lvl="1" indent="-285750" algn="l">
              <a:buFont typeface="+mj-lt"/>
              <a:buAutoNum type="arabicPeriod"/>
            </a:pPr>
            <a:r>
              <a:rPr lang="en-US" b="0" i="0" dirty="0">
                <a:solidFill>
                  <a:srgbClr val="212121"/>
                </a:solidFill>
                <a:effectLst/>
                <a:latin typeface="Roboto" panose="02000000000000000000" pitchFamily="2" charset="0"/>
              </a:rPr>
              <a:t>Precision - Naive Bayes Classifier</a:t>
            </a:r>
          </a:p>
          <a:p>
            <a:pPr marL="742950" lvl="1" indent="-285750" algn="l">
              <a:buFont typeface="+mj-lt"/>
              <a:buAutoNum type="arabicPeriod"/>
            </a:pPr>
            <a:r>
              <a:rPr lang="en-US" b="0" i="0" dirty="0">
                <a:solidFill>
                  <a:srgbClr val="212121"/>
                </a:solidFill>
                <a:effectLst/>
                <a:latin typeface="Roboto" panose="02000000000000000000" pitchFamily="2" charset="0"/>
              </a:rPr>
              <a:t>F1 Score - Logistic Regression, </a:t>
            </a:r>
            <a:r>
              <a:rPr lang="en-US" b="0" i="0" dirty="0" err="1">
                <a:solidFill>
                  <a:srgbClr val="212121"/>
                </a:solidFill>
                <a:effectLst/>
                <a:latin typeface="Roboto" panose="02000000000000000000" pitchFamily="2" charset="0"/>
              </a:rPr>
              <a:t>XGBoost</a:t>
            </a:r>
            <a:endParaRPr lang="en-US" b="0" i="0" dirty="0">
              <a:solidFill>
                <a:srgbClr val="212121"/>
              </a:solidFill>
              <a:effectLst/>
              <a:latin typeface="Roboto" panose="02000000000000000000" pitchFamily="2" charset="0"/>
            </a:endParaRPr>
          </a:p>
          <a:p>
            <a:pPr marL="742950" lvl="1" indent="-285750" algn="l">
              <a:buFont typeface="+mj-lt"/>
              <a:buAutoNum type="arabicPeriod"/>
            </a:pPr>
            <a:r>
              <a:rPr lang="en-US" b="0" i="0" dirty="0">
                <a:solidFill>
                  <a:srgbClr val="212121"/>
                </a:solidFill>
                <a:effectLst/>
                <a:latin typeface="Roboto" panose="02000000000000000000" pitchFamily="2" charset="0"/>
              </a:rPr>
              <a:t>Accuracy - Naive Bayes Classifier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p:cNvSpPr txBox="1"/>
          <p:nvPr/>
        </p:nvSpPr>
        <p:spPr>
          <a:xfrm>
            <a:off x="3759200" y="330200"/>
            <a:ext cx="5576206" cy="1179810"/>
          </a:xfrm>
          <a:prstGeom prst="rect">
            <a:avLst/>
          </a:prstGeom>
          <a:noFill/>
        </p:spPr>
        <p:txBody>
          <a:bodyPr vert="horz" wrap="none" lIns="0" tIns="0" rIns="0" bIns="0" rtlCol="0">
            <a:spAutoFit/>
          </a:bodyPr>
          <a:lstStyle/>
          <a:p>
            <a:pPr>
              <a:lnSpc>
                <a:spcPts val="4600"/>
              </a:lnSpc>
            </a:pPr>
            <a:r>
              <a:rPr lang="en-CA" sz="3995" dirty="0">
                <a:solidFill>
                  <a:srgbClr val="2E5395"/>
                </a:solidFill>
                <a:latin typeface="Arial Black"/>
                <a:cs typeface="Arial Black"/>
              </a:rPr>
              <a:t>DATA DESCRIPTION</a:t>
            </a:r>
          </a:p>
          <a:p>
            <a:pPr>
              <a:lnSpc>
                <a:spcPts val="4600"/>
              </a:lnSpc>
            </a:pPr>
            <a:endParaRPr lang="en-CA" sz="3995" dirty="0">
              <a:solidFill>
                <a:srgbClr val="000000"/>
              </a:solidFill>
            </a:endParaRPr>
          </a:p>
        </p:txBody>
      </p:sp>
      <p:sp>
        <p:nvSpPr>
          <p:cNvPr id="7" name="TextBox 6">
            <a:extLst>
              <a:ext uri="{FF2B5EF4-FFF2-40B4-BE49-F238E27FC236}">
                <a16:creationId xmlns:a16="http://schemas.microsoft.com/office/drawing/2014/main" id="{A9ADC48D-7B7E-542C-BF66-2B994C67283D}"/>
              </a:ext>
            </a:extLst>
          </p:cNvPr>
          <p:cNvSpPr txBox="1"/>
          <p:nvPr/>
        </p:nvSpPr>
        <p:spPr>
          <a:xfrm>
            <a:off x="695400" y="931565"/>
            <a:ext cx="10513168" cy="5632311"/>
          </a:xfrm>
          <a:prstGeom prst="rect">
            <a:avLst/>
          </a:prstGeom>
          <a:noFill/>
        </p:spPr>
        <p:txBody>
          <a:bodyPr wrap="square" rtlCol="0">
            <a:spAutoFit/>
          </a:bodyPr>
          <a:lstStyle/>
          <a:p>
            <a:pPr marL="285750" indent="-285750" algn="just">
              <a:buFont typeface="Wingdings" panose="05000000000000000000" pitchFamily="2" charset="2"/>
              <a:buChar char="q"/>
            </a:pPr>
            <a:r>
              <a:rPr lang="en-US" sz="2000" b="1" i="0" dirty="0">
                <a:solidFill>
                  <a:srgbClr val="212121"/>
                </a:solidFill>
                <a:effectLst/>
                <a:latin typeface="Roboto" panose="02000000000000000000" pitchFamily="2" charset="0"/>
              </a:rPr>
              <a:t>Demographic:</a:t>
            </a:r>
          </a:p>
          <a:p>
            <a:pPr algn="just"/>
            <a:endParaRPr lang="en-US" sz="2000" b="0" i="0" dirty="0">
              <a:solidFill>
                <a:srgbClr val="212121"/>
              </a:solidFill>
              <a:effectLst/>
              <a:latin typeface="Roboto" panose="02000000000000000000" pitchFamily="2" charset="0"/>
            </a:endParaRPr>
          </a:p>
          <a:p>
            <a:pPr algn="just">
              <a:buFont typeface="Arial" panose="020B0604020202020204" pitchFamily="34" charset="0"/>
              <a:buChar char="•"/>
            </a:pPr>
            <a:r>
              <a:rPr lang="en-US" sz="2000" b="0" i="0" dirty="0">
                <a:solidFill>
                  <a:srgbClr val="212121"/>
                </a:solidFill>
                <a:effectLst/>
                <a:latin typeface="Roboto" panose="02000000000000000000" pitchFamily="2" charset="0"/>
              </a:rPr>
              <a:t>Sex: male or female("M" or "F")</a:t>
            </a:r>
          </a:p>
          <a:p>
            <a:pPr algn="just">
              <a:buFont typeface="Arial" panose="020B0604020202020204" pitchFamily="34" charset="0"/>
              <a:buChar char="•"/>
            </a:pPr>
            <a:r>
              <a:rPr lang="en-US" sz="2000" b="0" i="0" dirty="0">
                <a:solidFill>
                  <a:srgbClr val="212121"/>
                </a:solidFill>
                <a:effectLst/>
                <a:latin typeface="Roboto" panose="02000000000000000000" pitchFamily="2" charset="0"/>
              </a:rPr>
              <a:t>Age: Age of the patient;(Continuous - Although the recorded ages have been truncated to whole numbers, the concept of age is continuous)</a:t>
            </a:r>
          </a:p>
          <a:p>
            <a:pPr algn="just"/>
            <a:endParaRPr lang="en-US" sz="2000" b="0" i="0" dirty="0">
              <a:solidFill>
                <a:srgbClr val="212121"/>
              </a:solidFill>
              <a:effectLst/>
              <a:latin typeface="Roboto" panose="02000000000000000000" pitchFamily="2" charset="0"/>
            </a:endParaRPr>
          </a:p>
          <a:p>
            <a:pPr marL="285750" indent="-285750" algn="just">
              <a:buFont typeface="Wingdings" panose="05000000000000000000" pitchFamily="2" charset="2"/>
              <a:buChar char="q"/>
            </a:pPr>
            <a:r>
              <a:rPr lang="en-US" sz="2000" b="1" i="0" dirty="0">
                <a:solidFill>
                  <a:srgbClr val="212121"/>
                </a:solidFill>
                <a:effectLst/>
                <a:latin typeface="Roboto" panose="02000000000000000000" pitchFamily="2" charset="0"/>
              </a:rPr>
              <a:t>Behavioral:</a:t>
            </a:r>
          </a:p>
          <a:p>
            <a:pPr algn="just"/>
            <a:endParaRPr lang="en-US" sz="2000" b="0" i="0" dirty="0">
              <a:solidFill>
                <a:srgbClr val="212121"/>
              </a:solidFill>
              <a:effectLst/>
              <a:latin typeface="Roboto" panose="02000000000000000000" pitchFamily="2" charset="0"/>
            </a:endParaRPr>
          </a:p>
          <a:p>
            <a:pPr algn="just">
              <a:buFont typeface="Arial" panose="020B0604020202020204" pitchFamily="34" charset="0"/>
              <a:buChar char="•"/>
            </a:pPr>
            <a:r>
              <a:rPr lang="en-US" sz="2000" b="0" i="0" dirty="0" err="1">
                <a:solidFill>
                  <a:srgbClr val="212121"/>
                </a:solidFill>
                <a:effectLst/>
                <a:latin typeface="Roboto" panose="02000000000000000000" pitchFamily="2" charset="0"/>
              </a:rPr>
              <a:t>is_smoking</a:t>
            </a:r>
            <a:r>
              <a:rPr lang="en-US" sz="2000" b="0" i="0" dirty="0">
                <a:solidFill>
                  <a:srgbClr val="212121"/>
                </a:solidFill>
                <a:effectLst/>
                <a:latin typeface="Roboto" panose="02000000000000000000" pitchFamily="2" charset="0"/>
              </a:rPr>
              <a:t>: whether or not the patient is a current smoker ("YES" or "NO")</a:t>
            </a:r>
          </a:p>
          <a:p>
            <a:pPr algn="just">
              <a:buFont typeface="Arial" panose="020B0604020202020204" pitchFamily="34" charset="0"/>
              <a:buChar char="•"/>
            </a:pPr>
            <a:r>
              <a:rPr lang="en-US" sz="2000" b="0" i="0" dirty="0">
                <a:solidFill>
                  <a:srgbClr val="212121"/>
                </a:solidFill>
                <a:effectLst/>
                <a:latin typeface="Roboto" panose="02000000000000000000" pitchFamily="2" charset="0"/>
              </a:rPr>
              <a:t>Cigs Per Day: the number of cigarettes that the person smoked on average in one day.(can be considered continuous as one can have any number of cigarettes, even half a cigarette.)</a:t>
            </a:r>
          </a:p>
          <a:p>
            <a:pPr algn="just"/>
            <a:endParaRPr lang="en-US" sz="2000" b="0" i="0" dirty="0">
              <a:solidFill>
                <a:srgbClr val="212121"/>
              </a:solidFill>
              <a:effectLst/>
              <a:latin typeface="Roboto" panose="02000000000000000000" pitchFamily="2" charset="0"/>
            </a:endParaRPr>
          </a:p>
          <a:p>
            <a:pPr marL="285750" indent="-285750" algn="just">
              <a:buFont typeface="Wingdings" panose="05000000000000000000" pitchFamily="2" charset="2"/>
              <a:buChar char="q"/>
            </a:pPr>
            <a:r>
              <a:rPr lang="en-US" sz="2000" b="1" i="0" dirty="0">
                <a:solidFill>
                  <a:srgbClr val="212121"/>
                </a:solidFill>
                <a:effectLst/>
                <a:latin typeface="Roboto" panose="02000000000000000000" pitchFamily="2" charset="0"/>
              </a:rPr>
              <a:t>Medical( history):</a:t>
            </a:r>
          </a:p>
          <a:p>
            <a:pPr algn="just"/>
            <a:endParaRPr lang="en-US" sz="2000" b="0" i="0" dirty="0">
              <a:solidFill>
                <a:srgbClr val="212121"/>
              </a:solidFill>
              <a:effectLst/>
              <a:latin typeface="Roboto" panose="02000000000000000000" pitchFamily="2" charset="0"/>
            </a:endParaRPr>
          </a:p>
          <a:p>
            <a:pPr algn="just">
              <a:buFont typeface="Arial" panose="020B0604020202020204" pitchFamily="34" charset="0"/>
              <a:buChar char="•"/>
            </a:pPr>
            <a:r>
              <a:rPr lang="en-US" sz="2000" b="0" i="0" dirty="0">
                <a:solidFill>
                  <a:srgbClr val="212121"/>
                </a:solidFill>
                <a:effectLst/>
                <a:latin typeface="Roboto" panose="02000000000000000000" pitchFamily="2" charset="0"/>
              </a:rPr>
              <a:t>BP Meds: whether or not the patient was on blood pressure medication (Nominal)</a:t>
            </a:r>
          </a:p>
          <a:p>
            <a:pPr algn="just">
              <a:buFont typeface="Arial" panose="020B0604020202020204" pitchFamily="34" charset="0"/>
              <a:buChar char="•"/>
            </a:pPr>
            <a:r>
              <a:rPr lang="en-US" sz="2000" b="0" i="0" dirty="0">
                <a:solidFill>
                  <a:srgbClr val="212121"/>
                </a:solidFill>
                <a:effectLst/>
                <a:latin typeface="Roboto" panose="02000000000000000000" pitchFamily="2" charset="0"/>
              </a:rPr>
              <a:t>Prevalent Stroke: whether or not the patient had previously had a stroke (Nominal)</a:t>
            </a:r>
          </a:p>
          <a:p>
            <a:pPr algn="just">
              <a:buFont typeface="Arial" panose="020B0604020202020204" pitchFamily="34" charset="0"/>
              <a:buChar char="•"/>
            </a:pPr>
            <a:r>
              <a:rPr lang="en-US" sz="2000" b="0" i="0" dirty="0">
                <a:solidFill>
                  <a:srgbClr val="212121"/>
                </a:solidFill>
                <a:effectLst/>
                <a:latin typeface="Roboto" panose="02000000000000000000" pitchFamily="2" charset="0"/>
              </a:rPr>
              <a:t>Prevalent </a:t>
            </a:r>
            <a:r>
              <a:rPr lang="en-US" sz="2000" b="0" i="0" dirty="0" err="1">
                <a:solidFill>
                  <a:srgbClr val="212121"/>
                </a:solidFill>
                <a:effectLst/>
                <a:latin typeface="Roboto" panose="02000000000000000000" pitchFamily="2" charset="0"/>
              </a:rPr>
              <a:t>Hyp</a:t>
            </a:r>
            <a:r>
              <a:rPr lang="en-US" sz="2000" b="0" i="0" dirty="0">
                <a:solidFill>
                  <a:srgbClr val="212121"/>
                </a:solidFill>
                <a:effectLst/>
                <a:latin typeface="Roboto" panose="02000000000000000000" pitchFamily="2" charset="0"/>
              </a:rPr>
              <a:t>: whether or not the patient was hypertensive (Nominal)</a:t>
            </a:r>
          </a:p>
          <a:p>
            <a:pPr algn="just">
              <a:buFont typeface="Arial" panose="020B0604020202020204" pitchFamily="34" charset="0"/>
              <a:buChar char="•"/>
            </a:pPr>
            <a:r>
              <a:rPr lang="en-US" sz="2000" b="0" i="0" dirty="0">
                <a:solidFill>
                  <a:srgbClr val="212121"/>
                </a:solidFill>
                <a:effectLst/>
                <a:latin typeface="Roboto" panose="02000000000000000000" pitchFamily="2" charset="0"/>
              </a:rPr>
              <a:t>Diabetes: whether or not the patient had diabetes (Nominal)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B1148D-3F41-3D2E-C038-C6334639E481}"/>
              </a:ext>
            </a:extLst>
          </p:cNvPr>
          <p:cNvSpPr txBox="1"/>
          <p:nvPr/>
        </p:nvSpPr>
        <p:spPr>
          <a:xfrm>
            <a:off x="1271464" y="1700808"/>
            <a:ext cx="9577064" cy="4678204"/>
          </a:xfrm>
          <a:prstGeom prst="rect">
            <a:avLst/>
          </a:prstGeom>
          <a:noFill/>
        </p:spPr>
        <p:txBody>
          <a:bodyPr wrap="square" rtlCol="0">
            <a:spAutoFit/>
          </a:bodyPr>
          <a:lstStyle/>
          <a:p>
            <a:pPr marL="285750" indent="-285750" algn="l">
              <a:buFont typeface="Wingdings" panose="05000000000000000000" pitchFamily="2" charset="2"/>
              <a:buChar char="q"/>
            </a:pPr>
            <a:r>
              <a:rPr lang="en-US" sz="2000" b="1" i="0" dirty="0">
                <a:solidFill>
                  <a:srgbClr val="212121"/>
                </a:solidFill>
                <a:effectLst/>
                <a:latin typeface="Roboto" panose="02000000000000000000" pitchFamily="2" charset="0"/>
              </a:rPr>
              <a:t>Medical( current):</a:t>
            </a:r>
          </a:p>
          <a:p>
            <a:pPr algn="l"/>
            <a:endParaRPr lang="en-US" sz="2000" b="0" i="0" dirty="0">
              <a:solidFill>
                <a:srgbClr val="212121"/>
              </a:solidFill>
              <a:effectLst/>
              <a:latin typeface="Roboto" panose="02000000000000000000" pitchFamily="2" charset="0"/>
            </a:endParaRPr>
          </a:p>
          <a:p>
            <a:pPr>
              <a:buFont typeface="Arial" panose="020B0604020202020204" pitchFamily="34" charset="0"/>
              <a:buChar char="•"/>
            </a:pPr>
            <a:r>
              <a:rPr lang="en-US" sz="2000" b="0" i="0" dirty="0">
                <a:solidFill>
                  <a:srgbClr val="212121"/>
                </a:solidFill>
                <a:effectLst/>
                <a:latin typeface="Roboto" panose="02000000000000000000" pitchFamily="2" charset="0"/>
              </a:rPr>
              <a:t>Tot Chol: total cholesterol level (Continuous)</a:t>
            </a:r>
          </a:p>
          <a:p>
            <a:pPr>
              <a:buFont typeface="Arial" panose="020B0604020202020204" pitchFamily="34" charset="0"/>
              <a:buChar char="•"/>
            </a:pPr>
            <a:r>
              <a:rPr lang="en-US" sz="2000" b="0" i="0" dirty="0">
                <a:solidFill>
                  <a:srgbClr val="212121"/>
                </a:solidFill>
                <a:effectLst/>
                <a:latin typeface="Roboto" panose="02000000000000000000" pitchFamily="2" charset="0"/>
              </a:rPr>
              <a:t>Sys BP: systolic blood pressure (Continuous)</a:t>
            </a:r>
          </a:p>
          <a:p>
            <a:pPr>
              <a:buFont typeface="Arial" panose="020B0604020202020204" pitchFamily="34" charset="0"/>
              <a:buChar char="•"/>
            </a:pPr>
            <a:r>
              <a:rPr lang="en-US" sz="2000" b="0" i="0" dirty="0" err="1">
                <a:solidFill>
                  <a:srgbClr val="212121"/>
                </a:solidFill>
                <a:effectLst/>
                <a:latin typeface="Roboto" panose="02000000000000000000" pitchFamily="2" charset="0"/>
              </a:rPr>
              <a:t>Dia</a:t>
            </a:r>
            <a:r>
              <a:rPr lang="en-US" sz="2000" b="0" i="0" dirty="0">
                <a:solidFill>
                  <a:srgbClr val="212121"/>
                </a:solidFill>
                <a:effectLst/>
                <a:latin typeface="Roboto" panose="02000000000000000000" pitchFamily="2" charset="0"/>
              </a:rPr>
              <a:t> BP: diastolic blood pressure (Continuous)</a:t>
            </a:r>
          </a:p>
          <a:p>
            <a:pPr>
              <a:buFont typeface="Arial" panose="020B0604020202020204" pitchFamily="34" charset="0"/>
              <a:buChar char="•"/>
            </a:pPr>
            <a:r>
              <a:rPr lang="en-US" sz="2000" b="0" i="0" dirty="0">
                <a:solidFill>
                  <a:srgbClr val="212121"/>
                </a:solidFill>
                <a:effectLst/>
                <a:latin typeface="Roboto" panose="02000000000000000000" pitchFamily="2" charset="0"/>
              </a:rPr>
              <a:t>BMI: Body Mass Index (Continuous)</a:t>
            </a:r>
          </a:p>
          <a:p>
            <a:pPr>
              <a:buFont typeface="Arial" panose="020B0604020202020204" pitchFamily="34" charset="0"/>
              <a:buChar char="•"/>
            </a:pPr>
            <a:r>
              <a:rPr lang="en-US" sz="2000" b="0" i="0" dirty="0">
                <a:solidFill>
                  <a:srgbClr val="212121"/>
                </a:solidFill>
                <a:effectLst/>
                <a:latin typeface="Roboto" panose="02000000000000000000" pitchFamily="2" charset="0"/>
              </a:rPr>
              <a:t>Heart Rate: heart rate (Continuous - In medical research, variables such as heart rate though </a:t>
            </a:r>
            <a:r>
              <a:rPr lang="en-US" sz="2000" b="0" i="0" dirty="0" err="1">
                <a:solidFill>
                  <a:srgbClr val="212121"/>
                </a:solidFill>
                <a:effectLst/>
                <a:latin typeface="Roboto" panose="02000000000000000000" pitchFamily="2" charset="0"/>
              </a:rPr>
              <a:t>infact</a:t>
            </a:r>
            <a:r>
              <a:rPr lang="en-US" sz="2000" b="0" i="0" dirty="0">
                <a:solidFill>
                  <a:srgbClr val="212121"/>
                </a:solidFill>
                <a:effectLst/>
                <a:latin typeface="Roboto" panose="02000000000000000000" pitchFamily="2" charset="0"/>
              </a:rPr>
              <a:t> discrete, yet are considered continuous because of large number of possible values.)</a:t>
            </a:r>
          </a:p>
          <a:p>
            <a:pPr>
              <a:buFont typeface="Arial" panose="020B0604020202020204" pitchFamily="34" charset="0"/>
              <a:buChar char="•"/>
            </a:pPr>
            <a:r>
              <a:rPr lang="en-US" sz="2000" b="0" i="0" dirty="0">
                <a:solidFill>
                  <a:srgbClr val="212121"/>
                </a:solidFill>
                <a:effectLst/>
                <a:latin typeface="Roboto" panose="02000000000000000000" pitchFamily="2" charset="0"/>
              </a:rPr>
              <a:t>Glucose: glucose level (Continuous)</a:t>
            </a:r>
          </a:p>
          <a:p>
            <a:pPr algn="ctr"/>
            <a:endParaRPr lang="en-US" sz="2000" b="0" i="0" dirty="0">
              <a:solidFill>
                <a:srgbClr val="212121"/>
              </a:solidFill>
              <a:effectLst/>
              <a:latin typeface="Roboto" panose="02000000000000000000" pitchFamily="2" charset="0"/>
            </a:endParaRPr>
          </a:p>
          <a:p>
            <a:pPr marL="285750" indent="-285750" algn="l">
              <a:buFont typeface="Wingdings" panose="05000000000000000000" pitchFamily="2" charset="2"/>
              <a:buChar char="q"/>
            </a:pPr>
            <a:r>
              <a:rPr lang="en-US" sz="2000" b="1" i="0" dirty="0">
                <a:solidFill>
                  <a:srgbClr val="212121"/>
                </a:solidFill>
                <a:effectLst/>
                <a:latin typeface="Roboto" panose="02000000000000000000" pitchFamily="2" charset="0"/>
              </a:rPr>
              <a:t>Predict variable (desired target):</a:t>
            </a:r>
            <a:endParaRPr lang="en-US" sz="2000" b="0" i="0" dirty="0">
              <a:solidFill>
                <a:srgbClr val="212121"/>
              </a:solidFill>
              <a:effectLst/>
              <a:latin typeface="Roboto" panose="02000000000000000000" pitchFamily="2" charset="0"/>
            </a:endParaRPr>
          </a:p>
          <a:p>
            <a:pPr algn="l">
              <a:buFont typeface="Arial" panose="020B0604020202020204" pitchFamily="34" charset="0"/>
              <a:buChar char="•"/>
            </a:pPr>
            <a:r>
              <a:rPr lang="en-US" sz="2000" b="1" i="0" dirty="0">
                <a:solidFill>
                  <a:srgbClr val="212121"/>
                </a:solidFill>
                <a:effectLst/>
                <a:latin typeface="Roboto" panose="02000000000000000000" pitchFamily="2" charset="0"/>
              </a:rPr>
              <a:t>10-year risk of coronary heart disease CHD(binary: “1”, means “Yes”, “0” means “No”) -DV</a:t>
            </a:r>
          </a:p>
          <a:p>
            <a:endParaRPr lang="en-IN" dirty="0"/>
          </a:p>
        </p:txBody>
      </p:sp>
      <p:sp>
        <p:nvSpPr>
          <p:cNvPr id="3" name="TextBox 2">
            <a:extLst>
              <a:ext uri="{FF2B5EF4-FFF2-40B4-BE49-F238E27FC236}">
                <a16:creationId xmlns:a16="http://schemas.microsoft.com/office/drawing/2014/main" id="{4CFAAEC3-2DE9-21C4-0AFC-D54DB2400B56}"/>
              </a:ext>
            </a:extLst>
          </p:cNvPr>
          <p:cNvSpPr txBox="1"/>
          <p:nvPr/>
        </p:nvSpPr>
        <p:spPr>
          <a:xfrm>
            <a:off x="3431704" y="332656"/>
            <a:ext cx="6408712" cy="682238"/>
          </a:xfrm>
          <a:prstGeom prst="rect">
            <a:avLst/>
          </a:prstGeom>
          <a:noFill/>
        </p:spPr>
        <p:txBody>
          <a:bodyPr wrap="square" rtlCol="0">
            <a:spAutoFit/>
          </a:bodyPr>
          <a:lstStyle/>
          <a:p>
            <a:pPr>
              <a:lnSpc>
                <a:spcPts val="4600"/>
              </a:lnSpc>
            </a:pPr>
            <a:r>
              <a:rPr lang="en-CA" sz="4000" dirty="0">
                <a:solidFill>
                  <a:srgbClr val="2E5395"/>
                </a:solidFill>
                <a:latin typeface="Arial Black"/>
                <a:cs typeface="Arial Black"/>
              </a:rPr>
              <a:t>DATA DESCRIPTION</a:t>
            </a:r>
          </a:p>
        </p:txBody>
      </p:sp>
    </p:spTree>
    <p:extLst>
      <p:ext uri="{BB962C8B-B14F-4D97-AF65-F5344CB8AC3E}">
        <p14:creationId xmlns:p14="http://schemas.microsoft.com/office/powerpoint/2010/main" val="2683032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D0809A-A2DA-2A37-AF48-5B51A4B90EC1}"/>
              </a:ext>
            </a:extLst>
          </p:cNvPr>
          <p:cNvSpPr txBox="1"/>
          <p:nvPr/>
        </p:nvSpPr>
        <p:spPr>
          <a:xfrm>
            <a:off x="1487488" y="332656"/>
            <a:ext cx="8784976" cy="682238"/>
          </a:xfrm>
          <a:prstGeom prst="rect">
            <a:avLst/>
          </a:prstGeom>
          <a:noFill/>
        </p:spPr>
        <p:txBody>
          <a:bodyPr wrap="square" rtlCol="0">
            <a:spAutoFit/>
          </a:bodyPr>
          <a:lstStyle/>
          <a:p>
            <a:pPr>
              <a:lnSpc>
                <a:spcPts val="4600"/>
              </a:lnSpc>
            </a:pPr>
            <a:r>
              <a:rPr lang="en-CA" sz="4000" b="1" dirty="0">
                <a:solidFill>
                  <a:schemeClr val="tx2"/>
                </a:solidFill>
              </a:rPr>
              <a:t>IMPORTING AND INSPECTING DATASET</a:t>
            </a:r>
          </a:p>
        </p:txBody>
      </p:sp>
      <p:sp>
        <p:nvSpPr>
          <p:cNvPr id="4" name="TextBox 3">
            <a:extLst>
              <a:ext uri="{FF2B5EF4-FFF2-40B4-BE49-F238E27FC236}">
                <a16:creationId xmlns:a16="http://schemas.microsoft.com/office/drawing/2014/main" id="{5317F57F-B3B0-704B-92C8-F2E5D245F51C}"/>
              </a:ext>
            </a:extLst>
          </p:cNvPr>
          <p:cNvSpPr txBox="1"/>
          <p:nvPr/>
        </p:nvSpPr>
        <p:spPr>
          <a:xfrm>
            <a:off x="695400" y="1014894"/>
            <a:ext cx="10369152" cy="5632311"/>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Used following libraries: NumPy, pandas, seaborn, matplotlib, </a:t>
            </a:r>
            <a:r>
              <a:rPr lang="en-US" sz="2000" dirty="0" err="1">
                <a:latin typeface="Roboto" panose="02000000000000000000" pitchFamily="2" charset="0"/>
                <a:ea typeface="Roboto" panose="02000000000000000000" pitchFamily="2" charset="0"/>
                <a:cs typeface="Roboto" panose="02000000000000000000" pitchFamily="2" charset="0"/>
              </a:rPr>
              <a:t>sklearn</a:t>
            </a:r>
            <a:r>
              <a:rPr lang="en-US" sz="2000" dirty="0">
                <a:latin typeface="Roboto" panose="02000000000000000000" pitchFamily="2" charset="0"/>
                <a:ea typeface="Roboto" panose="02000000000000000000" pitchFamily="2" charset="0"/>
                <a:cs typeface="Roboto" panose="02000000000000000000" pitchFamily="2" charset="0"/>
              </a:rPr>
              <a:t>, </a:t>
            </a:r>
            <a:r>
              <a:rPr lang="en-US" sz="2000" dirty="0" err="1">
                <a:latin typeface="Roboto" panose="02000000000000000000" pitchFamily="2" charset="0"/>
                <a:ea typeface="Roboto" panose="02000000000000000000" pitchFamily="2" charset="0"/>
                <a:cs typeface="Roboto" panose="02000000000000000000" pitchFamily="2" charset="0"/>
              </a:rPr>
              <a:t>XGboost</a:t>
            </a:r>
            <a:r>
              <a:rPr lang="en-US" sz="2000" dirty="0">
                <a:latin typeface="Roboto" panose="02000000000000000000" pitchFamily="2" charset="0"/>
                <a:ea typeface="Roboto" panose="02000000000000000000" pitchFamily="2" charset="0"/>
                <a:cs typeface="Roboto" panose="02000000000000000000" pitchFamily="2" charset="0"/>
              </a:rPr>
              <a:t>, </a:t>
            </a:r>
            <a:r>
              <a:rPr lang="en-US" sz="2000" dirty="0" err="1">
                <a:latin typeface="Roboto" panose="02000000000000000000" pitchFamily="2" charset="0"/>
                <a:ea typeface="Roboto" panose="02000000000000000000" pitchFamily="2" charset="0"/>
                <a:cs typeface="Roboto" panose="02000000000000000000" pitchFamily="2" charset="0"/>
              </a:rPr>
              <a:t>imblearn</a:t>
            </a:r>
            <a:r>
              <a:rPr lang="en-US" sz="2000" dirty="0">
                <a:latin typeface="Roboto" panose="02000000000000000000" pitchFamily="2" charset="0"/>
                <a:ea typeface="Roboto" panose="02000000000000000000" pitchFamily="2" charset="0"/>
                <a:cs typeface="Roboto" panose="02000000000000000000" pitchFamily="2" charset="0"/>
              </a:rPr>
              <a:t> and </a:t>
            </a:r>
            <a:r>
              <a:rPr lang="en-US" sz="2000" dirty="0" err="1">
                <a:latin typeface="Roboto" panose="02000000000000000000" pitchFamily="2" charset="0"/>
                <a:ea typeface="Roboto" panose="02000000000000000000" pitchFamily="2" charset="0"/>
                <a:cs typeface="Roboto" panose="02000000000000000000" pitchFamily="2" charset="0"/>
              </a:rPr>
              <a:t>statsmodule</a:t>
            </a:r>
            <a:r>
              <a:rPr lang="en-US" sz="2000" dirty="0">
                <a:latin typeface="Roboto" panose="02000000000000000000" pitchFamily="2" charset="0"/>
                <a:ea typeface="Roboto" panose="02000000000000000000" pitchFamily="2" charset="0"/>
                <a:cs typeface="Roboto" panose="02000000000000000000" pitchFamily="2" charset="0"/>
              </a:rPr>
              <a:t>.</a:t>
            </a:r>
          </a:p>
          <a:p>
            <a:endParaRPr lang="en-US" sz="20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The shape of the </a:t>
            </a:r>
            <a:r>
              <a:rPr lang="en-US" sz="2000" dirty="0" err="1">
                <a:latin typeface="Roboto" panose="02000000000000000000" pitchFamily="2" charset="0"/>
                <a:ea typeface="Roboto" panose="02000000000000000000" pitchFamily="2" charset="0"/>
                <a:cs typeface="Roboto" panose="02000000000000000000" pitchFamily="2" charset="0"/>
              </a:rPr>
              <a:t>dataframe</a:t>
            </a:r>
            <a:r>
              <a:rPr lang="en-US" sz="2000" dirty="0">
                <a:latin typeface="Roboto" panose="02000000000000000000" pitchFamily="2" charset="0"/>
                <a:ea typeface="Roboto" panose="02000000000000000000" pitchFamily="2" charset="0"/>
                <a:cs typeface="Roboto" panose="02000000000000000000" pitchFamily="2" charset="0"/>
              </a:rPr>
              <a:t> is (3390, 17) i.e. 3390 records and 17 columns.</a:t>
            </a:r>
          </a:p>
          <a:p>
            <a:endParaRPr lang="en-US" sz="20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 Dropping the id column because it just contains unique id number for each patient and will not be used for prediction.</a:t>
            </a:r>
          </a:p>
          <a:p>
            <a:endParaRPr lang="en-US" sz="20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Missing value count and percent in each column are as follows:</a:t>
            </a:r>
          </a:p>
          <a:p>
            <a:pPr marL="742950" lvl="1" indent="-28575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      </a:t>
            </a:r>
            <a:r>
              <a:rPr lang="en-US" sz="2000" b="1" dirty="0">
                <a:latin typeface="Roboto" panose="02000000000000000000" pitchFamily="2" charset="0"/>
                <a:ea typeface="Roboto" panose="02000000000000000000" pitchFamily="2" charset="0"/>
                <a:cs typeface="Roboto" panose="02000000000000000000" pitchFamily="2" charset="0"/>
              </a:rPr>
              <a:t>glucose-304 (8.97%)</a:t>
            </a:r>
          </a:p>
          <a:p>
            <a:pPr marL="742950" lvl="1" indent="-285750">
              <a:buFont typeface="Arial" panose="020B0604020202020204" pitchFamily="34" charset="0"/>
              <a:buChar char="•"/>
            </a:pPr>
            <a:r>
              <a:rPr lang="en-US" sz="2000" b="1" dirty="0">
                <a:latin typeface="Roboto" panose="02000000000000000000" pitchFamily="2" charset="0"/>
                <a:ea typeface="Roboto" panose="02000000000000000000" pitchFamily="2" charset="0"/>
                <a:cs typeface="Roboto" panose="02000000000000000000" pitchFamily="2" charset="0"/>
              </a:rPr>
              <a:t>      education-87 (2.57%)</a:t>
            </a:r>
          </a:p>
          <a:p>
            <a:pPr marL="742950" lvl="1" indent="-285750">
              <a:buFont typeface="Arial" panose="020B0604020202020204" pitchFamily="34" charset="0"/>
              <a:buChar char="•"/>
            </a:pPr>
            <a:r>
              <a:rPr lang="en-US" sz="2000" b="1" dirty="0">
                <a:latin typeface="Roboto" panose="02000000000000000000" pitchFamily="2" charset="0"/>
                <a:ea typeface="Roboto" panose="02000000000000000000" pitchFamily="2" charset="0"/>
                <a:cs typeface="Roboto" panose="02000000000000000000" pitchFamily="2" charset="0"/>
              </a:rPr>
              <a:t>      BPMeds-44 (1.30%)</a:t>
            </a:r>
          </a:p>
          <a:p>
            <a:pPr marL="742950" lvl="1" indent="-285750">
              <a:buFont typeface="Arial" panose="020B0604020202020204" pitchFamily="34" charset="0"/>
              <a:buChar char="•"/>
            </a:pPr>
            <a:r>
              <a:rPr lang="en-US" sz="2000" b="1" dirty="0">
                <a:latin typeface="Roboto" panose="02000000000000000000" pitchFamily="2" charset="0"/>
                <a:ea typeface="Roboto" panose="02000000000000000000" pitchFamily="2" charset="0"/>
                <a:cs typeface="Roboto" panose="02000000000000000000" pitchFamily="2" charset="0"/>
              </a:rPr>
              <a:t>      totChol-38 (1.12%)</a:t>
            </a:r>
          </a:p>
          <a:p>
            <a:pPr marL="742950" lvl="1" indent="-285750">
              <a:buFont typeface="Arial" panose="020B0604020202020204" pitchFamily="34" charset="0"/>
              <a:buChar char="•"/>
            </a:pPr>
            <a:r>
              <a:rPr lang="en-US" sz="2000" b="1" dirty="0">
                <a:latin typeface="Roboto" panose="02000000000000000000" pitchFamily="2" charset="0"/>
                <a:ea typeface="Roboto" panose="02000000000000000000" pitchFamily="2" charset="0"/>
                <a:cs typeface="Roboto" panose="02000000000000000000" pitchFamily="2" charset="0"/>
              </a:rPr>
              <a:t>      </a:t>
            </a:r>
            <a:r>
              <a:rPr lang="en-US" sz="2000" b="1" dirty="0" err="1">
                <a:latin typeface="Roboto" panose="02000000000000000000" pitchFamily="2" charset="0"/>
                <a:ea typeface="Roboto" panose="02000000000000000000" pitchFamily="2" charset="0"/>
                <a:cs typeface="Roboto" panose="02000000000000000000" pitchFamily="2" charset="0"/>
              </a:rPr>
              <a:t>cigsPerDay</a:t>
            </a:r>
            <a:r>
              <a:rPr lang="en-US" sz="2000" b="1" dirty="0">
                <a:latin typeface="Roboto" panose="02000000000000000000" pitchFamily="2" charset="0"/>
                <a:ea typeface="Roboto" panose="02000000000000000000" pitchFamily="2" charset="0"/>
                <a:cs typeface="Roboto" panose="02000000000000000000" pitchFamily="2" charset="0"/>
              </a:rPr>
              <a:t> - 22 (0.65%)</a:t>
            </a:r>
          </a:p>
          <a:p>
            <a:pPr marL="742950" lvl="1" indent="-285750">
              <a:buFont typeface="Arial" panose="020B0604020202020204" pitchFamily="34" charset="0"/>
              <a:buChar char="•"/>
            </a:pPr>
            <a:r>
              <a:rPr lang="en-US" sz="2000" b="1" dirty="0">
                <a:latin typeface="Roboto" panose="02000000000000000000" pitchFamily="2" charset="0"/>
                <a:ea typeface="Roboto" panose="02000000000000000000" pitchFamily="2" charset="0"/>
                <a:cs typeface="Roboto" panose="02000000000000000000" pitchFamily="2" charset="0"/>
              </a:rPr>
              <a:t>      BMI-14 (0.41%)</a:t>
            </a:r>
          </a:p>
          <a:p>
            <a:pPr marL="742950" lvl="1" indent="-285750">
              <a:buFont typeface="Arial" panose="020B0604020202020204" pitchFamily="34" charset="0"/>
              <a:buChar char="•"/>
            </a:pPr>
            <a:r>
              <a:rPr lang="en-US" sz="2000" b="1" dirty="0">
                <a:latin typeface="Roboto" panose="02000000000000000000" pitchFamily="2" charset="0"/>
                <a:ea typeface="Roboto" panose="02000000000000000000" pitchFamily="2" charset="0"/>
                <a:cs typeface="Roboto" panose="02000000000000000000" pitchFamily="2" charset="0"/>
              </a:rPr>
              <a:t>      heartRate-1 (0.03% )</a:t>
            </a:r>
          </a:p>
          <a:p>
            <a:pPr marL="742950" lvl="1" indent="-285750" algn="just">
              <a:buFont typeface="Arial" panose="020B0604020202020204" pitchFamily="34" charset="0"/>
              <a:buChar char="•"/>
            </a:pPr>
            <a:endParaRPr lang="en-US" sz="2000" b="1" dirty="0">
              <a:latin typeface="Roboto" panose="02000000000000000000" pitchFamily="2" charset="0"/>
              <a:ea typeface="Roboto" panose="02000000000000000000" pitchFamily="2" charset="0"/>
              <a:cs typeface="Roboto" panose="02000000000000000000" pitchFamily="2" charset="0"/>
            </a:endParaRPr>
          </a:p>
          <a:p>
            <a:pPr marL="285750" indent="-285750">
              <a:buFont typeface="Wingdings" panose="05000000000000000000" pitchFamily="2" charset="2"/>
              <a:buChar char="§"/>
            </a:pPr>
            <a:r>
              <a:rPr lang="en-US" sz="2000" dirty="0">
                <a:latin typeface="Roboto" panose="02000000000000000000" pitchFamily="2" charset="0"/>
                <a:ea typeface="Roboto" panose="02000000000000000000" pitchFamily="2" charset="0"/>
                <a:cs typeface="Roboto" panose="02000000000000000000" pitchFamily="2" charset="0"/>
              </a:rPr>
              <a:t>Replacing the </a:t>
            </a:r>
            <a:r>
              <a:rPr lang="en-US" sz="2000" dirty="0" err="1">
                <a:latin typeface="Roboto" panose="02000000000000000000" pitchFamily="2" charset="0"/>
                <a:ea typeface="Roboto" panose="02000000000000000000" pitchFamily="2" charset="0"/>
                <a:cs typeface="Roboto" panose="02000000000000000000" pitchFamily="2" charset="0"/>
              </a:rPr>
              <a:t>NaN</a:t>
            </a:r>
            <a:r>
              <a:rPr lang="en-US" sz="2000" dirty="0">
                <a:latin typeface="Roboto" panose="02000000000000000000" pitchFamily="2" charset="0"/>
                <a:ea typeface="Roboto" panose="02000000000000000000" pitchFamily="2" charset="0"/>
                <a:cs typeface="Roboto" panose="02000000000000000000" pitchFamily="2" charset="0"/>
              </a:rPr>
              <a:t> values with median, in all the columns.</a:t>
            </a:r>
            <a:endParaRPr lang="en-IN" sz="20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7203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79600" y="241300"/>
            <a:ext cx="10312400" cy="736600"/>
          </a:xfrm>
          <a:prstGeom prst="rect">
            <a:avLst/>
          </a:prstGeom>
          <a:noFill/>
        </p:spPr>
        <p:txBody>
          <a:bodyPr vert="horz" wrap="none" lIns="0" tIns="0" rIns="0" bIns="0" rtlCol="0">
            <a:spAutoFit/>
          </a:bodyPr>
          <a:lstStyle/>
          <a:p>
            <a:pPr>
              <a:lnSpc>
                <a:spcPts val="4600"/>
              </a:lnSpc>
            </a:pPr>
            <a:r>
              <a:rPr lang="en-CA" sz="3998">
                <a:solidFill>
                  <a:srgbClr val="2E5395"/>
                </a:solidFill>
                <a:latin typeface="Arial Black"/>
                <a:cs typeface="Arial Black"/>
              </a:rPr>
              <a:t>VISUALIZING DISTRIBUTIONS</a:t>
            </a:r>
          </a:p>
          <a:p>
            <a:pPr>
              <a:lnSpc>
                <a:spcPts val="4600"/>
              </a:lnSpc>
            </a:pPr>
            <a:endParaRPr lang="en-CA" sz="3998">
              <a:solidFill>
                <a:srgbClr val="000000"/>
              </a:solidFill>
            </a:endParaRPr>
          </a:p>
        </p:txBody>
      </p:sp>
      <p:pic>
        <p:nvPicPr>
          <p:cNvPr id="4" name="Picture 3">
            <a:extLst>
              <a:ext uri="{FF2B5EF4-FFF2-40B4-BE49-F238E27FC236}">
                <a16:creationId xmlns:a16="http://schemas.microsoft.com/office/drawing/2014/main" id="{20A88C24-21AB-E64B-5FB1-8E903AB6F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739348"/>
            <a:ext cx="11737304" cy="384989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3048000" y="241300"/>
            <a:ext cx="9144000" cy="736600"/>
          </a:xfrm>
          <a:prstGeom prst="rect">
            <a:avLst/>
          </a:prstGeom>
          <a:noFill/>
        </p:spPr>
        <p:txBody>
          <a:bodyPr vert="horz" wrap="none" lIns="0" tIns="0" rIns="0" bIns="0" rtlCol="0">
            <a:spAutoFit/>
          </a:bodyPr>
          <a:lstStyle/>
          <a:p>
            <a:pPr>
              <a:lnSpc>
                <a:spcPts val="4600"/>
              </a:lnSpc>
            </a:pPr>
            <a:r>
              <a:rPr lang="en-CA" sz="3998" dirty="0">
                <a:solidFill>
                  <a:srgbClr val="2E5395"/>
                </a:solidFill>
                <a:latin typeface="Arial Black"/>
                <a:cs typeface="Arial Black"/>
              </a:rPr>
              <a:t>CHECKING OUTLIERS</a:t>
            </a:r>
          </a:p>
          <a:p>
            <a:pPr>
              <a:lnSpc>
                <a:spcPts val="4600"/>
              </a:lnSpc>
            </a:pPr>
            <a:endParaRPr lang="en-CA" sz="3998" dirty="0">
              <a:solidFill>
                <a:srgbClr val="000000"/>
              </a:solidFill>
            </a:endParaRPr>
          </a:p>
        </p:txBody>
      </p:sp>
      <p:pic>
        <p:nvPicPr>
          <p:cNvPr id="8" name="Picture 7">
            <a:extLst>
              <a:ext uri="{FF2B5EF4-FFF2-40B4-BE49-F238E27FC236}">
                <a16:creationId xmlns:a16="http://schemas.microsoft.com/office/drawing/2014/main" id="{3BB06339-486A-2F19-AE00-BAC21B81E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16" y="990048"/>
            <a:ext cx="10225136" cy="3835952"/>
          </a:xfrm>
          <a:prstGeom prst="rect">
            <a:avLst/>
          </a:prstGeom>
        </p:spPr>
      </p:pic>
      <p:sp>
        <p:nvSpPr>
          <p:cNvPr id="10" name="TextBox 9">
            <a:extLst>
              <a:ext uri="{FF2B5EF4-FFF2-40B4-BE49-F238E27FC236}">
                <a16:creationId xmlns:a16="http://schemas.microsoft.com/office/drawing/2014/main" id="{57961AE6-4ABA-D7DB-9EE4-1E96AA123295}"/>
              </a:ext>
            </a:extLst>
          </p:cNvPr>
          <p:cNvSpPr txBox="1"/>
          <p:nvPr/>
        </p:nvSpPr>
        <p:spPr>
          <a:xfrm>
            <a:off x="1127448" y="5157192"/>
            <a:ext cx="9433048"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We can clearly see outliers in some columns. We treated it by replacing them with the median values.</a:t>
            </a:r>
            <a:endParaRPr lang="en-IN" sz="2000"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608B7E-4463-15DA-FAFD-1512B6794F53}"/>
              </a:ext>
            </a:extLst>
          </p:cNvPr>
          <p:cNvSpPr txBox="1"/>
          <p:nvPr/>
        </p:nvSpPr>
        <p:spPr>
          <a:xfrm>
            <a:off x="1487488" y="0"/>
            <a:ext cx="8280920" cy="707886"/>
          </a:xfrm>
          <a:prstGeom prst="rect">
            <a:avLst/>
          </a:prstGeom>
          <a:noFill/>
        </p:spPr>
        <p:txBody>
          <a:bodyPr wrap="square" rtlCol="0">
            <a:spAutoFit/>
          </a:bodyPr>
          <a:lstStyle/>
          <a:p>
            <a:pPr algn="ctr"/>
            <a:r>
              <a:rPr lang="en-IN" sz="4000" b="1" dirty="0">
                <a:solidFill>
                  <a:schemeClr val="tx2"/>
                </a:solidFill>
                <a:latin typeface="Roboto" panose="02000000000000000000" pitchFamily="2" charset="0"/>
                <a:ea typeface="Roboto" panose="02000000000000000000" pitchFamily="2" charset="0"/>
                <a:cs typeface="Roboto" panose="02000000000000000000" pitchFamily="2" charset="0"/>
              </a:rPr>
              <a:t>HANDLING OUTLIERS</a:t>
            </a:r>
          </a:p>
        </p:txBody>
      </p:sp>
      <p:pic>
        <p:nvPicPr>
          <p:cNvPr id="12" name="Picture 11">
            <a:extLst>
              <a:ext uri="{FF2B5EF4-FFF2-40B4-BE49-F238E27FC236}">
                <a16:creationId xmlns:a16="http://schemas.microsoft.com/office/drawing/2014/main" id="{95CF60B5-89EB-362C-A094-B9411C9FC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00" y="4077072"/>
            <a:ext cx="10657184" cy="2510117"/>
          </a:xfrm>
          <a:prstGeom prst="rect">
            <a:avLst/>
          </a:prstGeom>
        </p:spPr>
      </p:pic>
      <p:sp>
        <p:nvSpPr>
          <p:cNvPr id="13" name="TextBox 12">
            <a:extLst>
              <a:ext uri="{FF2B5EF4-FFF2-40B4-BE49-F238E27FC236}">
                <a16:creationId xmlns:a16="http://schemas.microsoft.com/office/drawing/2014/main" id="{043C5827-8CF3-D859-9FD3-8977B97F2BFE}"/>
              </a:ext>
            </a:extLst>
          </p:cNvPr>
          <p:cNvSpPr txBox="1"/>
          <p:nvPr/>
        </p:nvSpPr>
        <p:spPr>
          <a:xfrm>
            <a:off x="407368" y="820477"/>
            <a:ext cx="10846919"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IQR method of identifying outliers is to set up a "fence" outside of Q1 and Q3. Any values that fall outside of this fence are considered outliers.</a:t>
            </a:r>
          </a:p>
          <a:p>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The IQR is then the difference between Third quartile and First quartile. To build this fence we take 1.5 times the IQR and then subtract this value from Q1 and add this value to Q3. This gives us the minimum and maximum fence posts that we compare each observation to.</a:t>
            </a:r>
          </a:p>
          <a:p>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Any observations that are more than 1.5 IQR below Q1 or more than 1.5 IQR above Q3 are considered outliers. we replaced the outliers and with median values i.e. 50th percentile of that column.</a:t>
            </a:r>
          </a:p>
          <a:p>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Lets visualize the plots of each feature before and after the outlier treatment</a:t>
            </a:r>
            <a:r>
              <a:rPr lang="en-US" dirty="0"/>
              <a:t>.</a:t>
            </a:r>
            <a:endParaRPr lang="en-IN" dirty="0"/>
          </a:p>
        </p:txBody>
      </p:sp>
    </p:spTree>
    <p:extLst>
      <p:ext uri="{BB962C8B-B14F-4D97-AF65-F5344CB8AC3E}">
        <p14:creationId xmlns:p14="http://schemas.microsoft.com/office/powerpoint/2010/main" val="1776509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995F1D-4B59-CB80-7B73-B7B378B1E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188640"/>
            <a:ext cx="10081120" cy="2047147"/>
          </a:xfrm>
          <a:prstGeom prst="rect">
            <a:avLst/>
          </a:prstGeom>
        </p:spPr>
      </p:pic>
      <p:pic>
        <p:nvPicPr>
          <p:cNvPr id="5" name="Picture 4">
            <a:extLst>
              <a:ext uri="{FF2B5EF4-FFF2-40B4-BE49-F238E27FC236}">
                <a16:creationId xmlns:a16="http://schemas.microsoft.com/office/drawing/2014/main" id="{125110EE-F936-D36E-305D-37945D7114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28" y="2173941"/>
            <a:ext cx="10297144" cy="1975139"/>
          </a:xfrm>
          <a:prstGeom prst="rect">
            <a:avLst/>
          </a:prstGeom>
        </p:spPr>
      </p:pic>
      <p:pic>
        <p:nvPicPr>
          <p:cNvPr id="7" name="Picture 6">
            <a:extLst>
              <a:ext uri="{FF2B5EF4-FFF2-40B4-BE49-F238E27FC236}">
                <a16:creationId xmlns:a16="http://schemas.microsoft.com/office/drawing/2014/main" id="{85DA0B77-D3AD-FEED-B1A5-84AFBFB101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428" y="4108493"/>
            <a:ext cx="10297144" cy="2047147"/>
          </a:xfrm>
          <a:prstGeom prst="rect">
            <a:avLst/>
          </a:prstGeom>
        </p:spPr>
      </p:pic>
    </p:spTree>
    <p:extLst>
      <p:ext uri="{BB962C8B-B14F-4D97-AF65-F5344CB8AC3E}">
        <p14:creationId xmlns:p14="http://schemas.microsoft.com/office/powerpoint/2010/main" val="1678691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1646</Words>
  <Application>Microsoft Office PowerPoint</Application>
  <PresentationFormat>Widescreen</PresentationFormat>
  <Paragraphs>149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Black</vt:lpstr>
      <vt:lpstr>Calibri</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Investintech.com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A2E_Engine</dc:creator>
  <cp:lastModifiedBy>sana mulani</cp:lastModifiedBy>
  <cp:revision>10</cp:revision>
  <dcterms:created xsi:type="dcterms:W3CDTF">2023-01-22T09:01:58Z</dcterms:created>
  <dcterms:modified xsi:type="dcterms:W3CDTF">2023-01-26T10:09:30Z</dcterms:modified>
</cp:coreProperties>
</file>