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7" r:id="rId11"/>
    <p:sldId id="288" r:id="rId12"/>
    <p:sldId id="267" r:id="rId13"/>
    <p:sldId id="289" r:id="rId14"/>
    <p:sldId id="290" r:id="rId15"/>
    <p:sldId id="270" r:id="rId16"/>
    <p:sldId id="293" r:id="rId17"/>
    <p:sldId id="294" r:id="rId18"/>
    <p:sldId id="273" r:id="rId19"/>
    <p:sldId id="291" r:id="rId20"/>
    <p:sldId id="292" r:id="rId21"/>
    <p:sldId id="276" r:id="rId22"/>
    <p:sldId id="295" r:id="rId23"/>
    <p:sldId id="296" r:id="rId24"/>
    <p:sldId id="297" r:id="rId25"/>
    <p:sldId id="298" r:id="rId26"/>
    <p:sldId id="280" r:id="rId27"/>
    <p:sldId id="299" r:id="rId28"/>
    <p:sldId id="300" r:id="rId29"/>
    <p:sldId id="301" r:id="rId30"/>
    <p:sldId id="302"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4C4B-AFBC-3B13-4BDD-C5B40CD5D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38E79A-A3C5-8729-7B68-6A8107649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44101E-48E9-F423-EF4D-B66C8F5786DC}"/>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940B3D26-C854-061D-F07B-374C975C1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FA40C-3865-9EDB-6E6A-1E56700F6A68}"/>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68389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D901-E80A-A2C4-7D9B-0464053F14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36C14E-4BE4-3A51-8ECA-5465E3E9F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3BE0D-1EA0-AB89-A850-93015EC19319}"/>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62DFE34D-0AEC-2081-A14B-1B2804991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97451-E018-24A1-CDFE-2069F6436980}"/>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6303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5B76C-A1E4-AAFE-7FE3-96D6D4DF0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5C1F0-6A8E-588C-7860-81BCAC190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0A09B-76E0-08EA-5EAF-4C2CFDBE0CCE}"/>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6632893A-7A63-2100-6759-2F58789C1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D5CC9-1B7B-52DB-3306-6DA14EBC294F}"/>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376375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0C77-64CB-EDCE-BC23-6D646753E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736C70-925B-A8EC-1CCC-79259D010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4941D-843E-79E5-28C3-74C58AE46621}"/>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F402CC48-85CF-5FB4-01B9-4FD52CC77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2FE6B-A134-C1A2-E42A-ADD1DCEB09DF}"/>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232076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0274-8023-46EA-BB3E-3668562C3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CBF24A-B432-0AE4-6EF2-A71F13BC31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581FD-E59B-BB4B-49E6-720E8FDCBCA8}"/>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C819BAC3-2994-1F72-D813-45CDF21AF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0E9D3-DA5E-48E7-EC39-C236A10A0968}"/>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166828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26D-73B1-D71B-E028-87CEFFBD6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681E8-A552-C514-1177-6F4F40F8F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B0B7AE-0748-F371-BE31-955B30DF7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00D33E-5D91-884D-5D73-C9DCFCC3DFAC}"/>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6" name="Footer Placeholder 5">
            <a:extLst>
              <a:ext uri="{FF2B5EF4-FFF2-40B4-BE49-F238E27FC236}">
                <a16:creationId xmlns:a16="http://schemas.microsoft.com/office/drawing/2014/main" id="{FD1577E2-5188-8A27-B825-F5A41A22C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C7D1-C9BA-610F-340C-07D078B2231D}"/>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113082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5C06-0ADA-F0A5-7F2F-3BC55A9397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0DF678-49A7-B9FE-1191-0D19C6BA2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B5A0F-35FE-B45F-F451-4FE94A388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C362B1-63E5-151B-3F61-B2921561C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03474-6DF3-0749-2B94-36FB9B9B5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51D12-2C1D-04DD-B755-A88835660BFE}"/>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8" name="Footer Placeholder 7">
            <a:extLst>
              <a:ext uri="{FF2B5EF4-FFF2-40B4-BE49-F238E27FC236}">
                <a16:creationId xmlns:a16="http://schemas.microsoft.com/office/drawing/2014/main" id="{59B53F55-374E-4146-EB87-30DE1EA59B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716678-E9B5-2F58-FCA3-700B131CBFA3}"/>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41776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6ED3-91DD-7E56-789D-73C08907C1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5D68DC-1739-C293-6E08-BDEED1CB7241}"/>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4" name="Footer Placeholder 3">
            <a:extLst>
              <a:ext uri="{FF2B5EF4-FFF2-40B4-BE49-F238E27FC236}">
                <a16:creationId xmlns:a16="http://schemas.microsoft.com/office/drawing/2014/main" id="{4A9A7A95-1953-C9E8-E5BA-36C26E335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04D5E0-1231-168C-1EDF-8374223E10E1}"/>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134291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F1E61-EF96-9F3E-8D39-A5033B7C2B7E}"/>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3" name="Footer Placeholder 2">
            <a:extLst>
              <a:ext uri="{FF2B5EF4-FFF2-40B4-BE49-F238E27FC236}">
                <a16:creationId xmlns:a16="http://schemas.microsoft.com/office/drawing/2014/main" id="{7EDCABB3-DA73-1C9C-C91B-514CAC5666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D3CEC5-A880-0FAB-5E43-0EC42526CCC6}"/>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25899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BF87-2C29-ED47-EEAE-2DD995DD7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8749B6-B597-340F-CDA0-C290A027C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51BEB6-9C8D-0207-877C-E32B9F6EC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A2304-1C09-67C8-0B15-86295A769F16}"/>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6" name="Footer Placeholder 5">
            <a:extLst>
              <a:ext uri="{FF2B5EF4-FFF2-40B4-BE49-F238E27FC236}">
                <a16:creationId xmlns:a16="http://schemas.microsoft.com/office/drawing/2014/main" id="{FBE0E95B-E6E7-00A7-EF27-A7E00526D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52DFE-39F1-4B0A-6269-2903E6C78D1B}"/>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307559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B2DE-126D-A57F-BC1C-2954510F1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D00173-728C-3980-CBC2-D5134365E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E4E7AD-F415-B606-DCA5-39CCEA779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FE346-AFA1-1B1E-D346-D0BE0FD23181}"/>
              </a:ext>
            </a:extLst>
          </p:cNvPr>
          <p:cNvSpPr>
            <a:spLocks noGrp="1"/>
          </p:cNvSpPr>
          <p:nvPr>
            <p:ph type="dt" sz="half" idx="10"/>
          </p:nvPr>
        </p:nvSpPr>
        <p:spPr/>
        <p:txBody>
          <a:bodyPr/>
          <a:lstStyle/>
          <a:p>
            <a:fld id="{A1EED816-E7EC-4534-9196-06564582BB5C}" type="datetimeFigureOut">
              <a:rPr lang="en-IN" smtClean="0"/>
              <a:t>23-01-2023</a:t>
            </a:fld>
            <a:endParaRPr lang="en-IN"/>
          </a:p>
        </p:txBody>
      </p:sp>
      <p:sp>
        <p:nvSpPr>
          <p:cNvPr id="6" name="Footer Placeholder 5">
            <a:extLst>
              <a:ext uri="{FF2B5EF4-FFF2-40B4-BE49-F238E27FC236}">
                <a16:creationId xmlns:a16="http://schemas.microsoft.com/office/drawing/2014/main" id="{2A3FBE20-D559-E420-1A2B-6AAD3F348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3B9E3-6159-60C0-1971-777F981C06C9}"/>
              </a:ext>
            </a:extLst>
          </p:cNvPr>
          <p:cNvSpPr>
            <a:spLocks noGrp="1"/>
          </p:cNvSpPr>
          <p:nvPr>
            <p:ph type="sldNum" sz="quarter" idx="12"/>
          </p:nvPr>
        </p:nvSpPr>
        <p:spPr/>
        <p:txBody>
          <a:bodyPr/>
          <a:lstStyle/>
          <a:p>
            <a:fld id="{C3CF49A0-983D-4F24-8BAE-56301FDB4F57}" type="slidenum">
              <a:rPr lang="en-IN" smtClean="0"/>
              <a:t>‹#›</a:t>
            </a:fld>
            <a:endParaRPr lang="en-IN"/>
          </a:p>
        </p:txBody>
      </p:sp>
    </p:spTree>
    <p:extLst>
      <p:ext uri="{BB962C8B-B14F-4D97-AF65-F5344CB8AC3E}">
        <p14:creationId xmlns:p14="http://schemas.microsoft.com/office/powerpoint/2010/main" val="359996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A0A8B-4250-8E58-3E06-A26E32845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D2978-95C3-D3C9-CC19-86AAE4675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21DB2-F24F-1534-E5A7-65E5F79B5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ED816-E7EC-4534-9196-06564582BB5C}" type="datetimeFigureOut">
              <a:rPr lang="en-IN" smtClean="0"/>
              <a:t>23-01-2023</a:t>
            </a:fld>
            <a:endParaRPr lang="en-IN"/>
          </a:p>
        </p:txBody>
      </p:sp>
      <p:sp>
        <p:nvSpPr>
          <p:cNvPr id="5" name="Footer Placeholder 4">
            <a:extLst>
              <a:ext uri="{FF2B5EF4-FFF2-40B4-BE49-F238E27FC236}">
                <a16:creationId xmlns:a16="http://schemas.microsoft.com/office/drawing/2014/main" id="{36DB19E7-05A0-AB88-6CC9-BFC2D271E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6E69E2-F3A3-781A-6691-DDE86A60D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F49A0-983D-4F24-8BAE-56301FDB4F57}" type="slidenum">
              <a:rPr lang="en-IN" smtClean="0"/>
              <a:t>‹#›</a:t>
            </a:fld>
            <a:endParaRPr lang="en-IN"/>
          </a:p>
        </p:txBody>
      </p:sp>
    </p:spTree>
    <p:extLst>
      <p:ext uri="{BB962C8B-B14F-4D97-AF65-F5344CB8AC3E}">
        <p14:creationId xmlns:p14="http://schemas.microsoft.com/office/powerpoint/2010/main" val="353929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BF0B-AD73-F774-4003-172DE06FC8B6}"/>
              </a:ext>
            </a:extLst>
          </p:cNvPr>
          <p:cNvSpPr>
            <a:spLocks noGrp="1"/>
          </p:cNvSpPr>
          <p:nvPr>
            <p:ph type="ctrTitle"/>
          </p:nvPr>
        </p:nvSpPr>
        <p:spPr/>
        <p:txBody>
          <a:bodyPr/>
          <a:lstStyle/>
          <a:p>
            <a:r>
              <a:rPr lang="en-IN" b="1" dirty="0">
                <a:solidFill>
                  <a:srgbClr val="FF0000"/>
                </a:solidFill>
              </a:rPr>
              <a:t>CAPSTONE PROJECT </a:t>
            </a:r>
          </a:p>
        </p:txBody>
      </p:sp>
      <p:sp>
        <p:nvSpPr>
          <p:cNvPr id="3" name="Subtitle 2">
            <a:extLst>
              <a:ext uri="{FF2B5EF4-FFF2-40B4-BE49-F238E27FC236}">
                <a16:creationId xmlns:a16="http://schemas.microsoft.com/office/drawing/2014/main" id="{F0118DA8-CEA8-62B2-4452-E807D4C9DD92}"/>
              </a:ext>
            </a:extLst>
          </p:cNvPr>
          <p:cNvSpPr>
            <a:spLocks noGrp="1"/>
          </p:cNvSpPr>
          <p:nvPr>
            <p:ph type="subTitle" idx="1"/>
          </p:nvPr>
        </p:nvSpPr>
        <p:spPr/>
        <p:txBody>
          <a:bodyPr>
            <a:normAutofit lnSpcReduction="10000"/>
          </a:bodyPr>
          <a:lstStyle/>
          <a:p>
            <a:r>
              <a:rPr lang="en-IN" b="1" dirty="0">
                <a:solidFill>
                  <a:schemeClr val="accent5">
                    <a:lumMod val="50000"/>
                  </a:schemeClr>
                </a:solidFill>
              </a:rPr>
              <a:t>HOTEL BOOKING ANALYSIS (EDA)</a:t>
            </a:r>
          </a:p>
          <a:p>
            <a:endParaRPr lang="en-IN" dirty="0"/>
          </a:p>
          <a:p>
            <a:r>
              <a:rPr lang="en-IN" dirty="0"/>
              <a:t>                                                   </a:t>
            </a:r>
            <a:r>
              <a:rPr lang="en-IN" dirty="0">
                <a:solidFill>
                  <a:schemeClr val="accent5"/>
                </a:solidFill>
              </a:rPr>
              <a:t>Presented by :</a:t>
            </a:r>
          </a:p>
          <a:p>
            <a:r>
              <a:rPr lang="en-IN" dirty="0">
                <a:solidFill>
                  <a:schemeClr val="accent5">
                    <a:lumMod val="50000"/>
                  </a:schemeClr>
                </a:solidFill>
              </a:rPr>
              <a:t>                                                                           </a:t>
            </a:r>
            <a:r>
              <a:rPr lang="en-IN" b="1" dirty="0">
                <a:solidFill>
                  <a:schemeClr val="accent5">
                    <a:lumMod val="50000"/>
                  </a:schemeClr>
                </a:solidFill>
              </a:rPr>
              <a:t>SANA MULANI</a:t>
            </a:r>
          </a:p>
        </p:txBody>
      </p:sp>
    </p:spTree>
    <p:extLst>
      <p:ext uri="{BB962C8B-B14F-4D97-AF65-F5344CB8AC3E}">
        <p14:creationId xmlns:p14="http://schemas.microsoft.com/office/powerpoint/2010/main" val="98936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B33CD-85CD-221C-F3D9-77559F10B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207"/>
            <a:ext cx="10964411" cy="2941226"/>
          </a:xfrm>
          <a:prstGeom prst="rect">
            <a:avLst/>
          </a:prstGeom>
        </p:spPr>
      </p:pic>
      <p:pic>
        <p:nvPicPr>
          <p:cNvPr id="5" name="Picture 4">
            <a:extLst>
              <a:ext uri="{FF2B5EF4-FFF2-40B4-BE49-F238E27FC236}">
                <a16:creationId xmlns:a16="http://schemas.microsoft.com/office/drawing/2014/main" id="{6ECDBFCF-13A8-3A39-C1F2-5F63C6EE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4868411" cy="3336892"/>
          </a:xfrm>
          <a:prstGeom prst="rect">
            <a:avLst/>
          </a:prstGeom>
        </p:spPr>
      </p:pic>
      <p:sp>
        <p:nvSpPr>
          <p:cNvPr id="9" name="TextBox 8">
            <a:extLst>
              <a:ext uri="{FF2B5EF4-FFF2-40B4-BE49-F238E27FC236}">
                <a16:creationId xmlns:a16="http://schemas.microsoft.com/office/drawing/2014/main" id="{D8C7799B-4124-BBDB-A4D5-C14198618EEA}"/>
              </a:ext>
            </a:extLst>
          </p:cNvPr>
          <p:cNvSpPr txBox="1"/>
          <p:nvPr/>
        </p:nvSpPr>
        <p:spPr>
          <a:xfrm>
            <a:off x="679508" y="4009938"/>
            <a:ext cx="50585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Type A room is most demanded by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Room types C, G and H are some of the highest </a:t>
            </a:r>
            <a:r>
              <a:rPr lang="en-US" dirty="0" err="1"/>
              <a:t>adr</a:t>
            </a:r>
            <a:r>
              <a:rPr lang="en-US" dirty="0"/>
              <a:t>(average daily rate) generating rooms.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Agent with id no. 9 made most of the bookings.</a:t>
            </a:r>
            <a:endParaRPr lang="en-IN" dirty="0"/>
          </a:p>
        </p:txBody>
      </p:sp>
    </p:spTree>
    <p:extLst>
      <p:ext uri="{BB962C8B-B14F-4D97-AF65-F5344CB8AC3E}">
        <p14:creationId xmlns:p14="http://schemas.microsoft.com/office/powerpoint/2010/main" val="332409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433E5-3A9A-50C6-C50B-B1E6DA7DE107}"/>
              </a:ext>
            </a:extLst>
          </p:cNvPr>
          <p:cNvPicPr>
            <a:picLocks noChangeAspect="1"/>
          </p:cNvPicPr>
          <p:nvPr/>
        </p:nvPicPr>
        <p:blipFill rotWithShape="1">
          <a:blip r:embed="rId2">
            <a:extLst>
              <a:ext uri="{28A0092B-C50C-407E-A947-70E740481C1C}">
                <a14:useLocalDpi xmlns:a14="http://schemas.microsoft.com/office/drawing/2010/main" val="0"/>
              </a:ext>
            </a:extLst>
          </a:blip>
          <a:srcRect l="14262" t="1525" r="544" b="-1525"/>
          <a:stretch/>
        </p:blipFill>
        <p:spPr>
          <a:xfrm>
            <a:off x="327804" y="216727"/>
            <a:ext cx="6599207" cy="4526733"/>
          </a:xfrm>
          <a:prstGeom prst="rect">
            <a:avLst/>
          </a:prstGeom>
        </p:spPr>
      </p:pic>
      <p:pic>
        <p:nvPicPr>
          <p:cNvPr id="5" name="Picture 4">
            <a:extLst>
              <a:ext uri="{FF2B5EF4-FFF2-40B4-BE49-F238E27FC236}">
                <a16:creationId xmlns:a16="http://schemas.microsoft.com/office/drawing/2014/main" id="{DEF2FA86-D742-F0BA-1A5C-5F4E0BFAE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336" y="695246"/>
            <a:ext cx="4840819" cy="3328158"/>
          </a:xfrm>
          <a:prstGeom prst="rect">
            <a:avLst/>
          </a:prstGeom>
        </p:spPr>
      </p:pic>
      <p:pic>
        <p:nvPicPr>
          <p:cNvPr id="7" name="Picture 6">
            <a:extLst>
              <a:ext uri="{FF2B5EF4-FFF2-40B4-BE49-F238E27FC236}">
                <a16:creationId xmlns:a16="http://schemas.microsoft.com/office/drawing/2014/main" id="{CB29EA79-70D9-AF0E-29B9-1BB857C12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074" y="4023404"/>
            <a:ext cx="5055081" cy="2617869"/>
          </a:xfrm>
          <a:prstGeom prst="rect">
            <a:avLst/>
          </a:prstGeom>
        </p:spPr>
      </p:pic>
      <p:sp>
        <p:nvSpPr>
          <p:cNvPr id="8" name="TextBox 7">
            <a:extLst>
              <a:ext uri="{FF2B5EF4-FFF2-40B4-BE49-F238E27FC236}">
                <a16:creationId xmlns:a16="http://schemas.microsoft.com/office/drawing/2014/main" id="{F9E32871-7083-E6F0-CA5F-66ABB80E64B7}"/>
              </a:ext>
            </a:extLst>
          </p:cNvPr>
          <p:cNvSpPr txBox="1"/>
          <p:nvPr/>
        </p:nvSpPr>
        <p:spPr>
          <a:xfrm>
            <a:off x="854014" y="4477109"/>
            <a:ext cx="49170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customers from European countries like Portugal, Great Britain, France and Spain.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preferred meal type is BB( Bed and breakfast).</a:t>
            </a:r>
            <a:endParaRPr lang="en-IN" dirty="0"/>
          </a:p>
        </p:txBody>
      </p:sp>
    </p:spTree>
    <p:extLst>
      <p:ext uri="{BB962C8B-B14F-4D97-AF65-F5344CB8AC3E}">
        <p14:creationId xmlns:p14="http://schemas.microsoft.com/office/powerpoint/2010/main" val="33538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7B7B-7EB2-B2BB-6F34-EE82770D6C5D}"/>
              </a:ext>
            </a:extLst>
          </p:cNvPr>
          <p:cNvSpPr>
            <a:spLocks noGrp="1"/>
          </p:cNvSpPr>
          <p:nvPr>
            <p:ph type="title"/>
          </p:nvPr>
        </p:nvSpPr>
        <p:spPr/>
        <p:txBody>
          <a:bodyPr/>
          <a:lstStyle/>
          <a:p>
            <a:r>
              <a:rPr lang="en-IN" b="1" dirty="0">
                <a:solidFill>
                  <a:schemeClr val="accent1">
                    <a:lumMod val="75000"/>
                  </a:schemeClr>
                </a:solidFill>
              </a:rPr>
              <a:t>Hotel wise Analysis</a:t>
            </a:r>
          </a:p>
        </p:txBody>
      </p:sp>
      <p:sp>
        <p:nvSpPr>
          <p:cNvPr id="3" name="Content Placeholder 2">
            <a:extLst>
              <a:ext uri="{FF2B5EF4-FFF2-40B4-BE49-F238E27FC236}">
                <a16:creationId xmlns:a16="http://schemas.microsoft.com/office/drawing/2014/main" id="{1E875170-08B2-5A1A-8453-7AE615C2DCEB}"/>
              </a:ext>
            </a:extLst>
          </p:cNvPr>
          <p:cNvSpPr>
            <a:spLocks noGrp="1"/>
          </p:cNvSpPr>
          <p:nvPr>
            <p:ph idx="1"/>
          </p:nvPr>
        </p:nvSpPr>
        <p:spPr/>
        <p:txBody>
          <a:bodyPr>
            <a:normAutofit fontScale="92500" lnSpcReduction="10000"/>
          </a:bodyPr>
          <a:lstStyle/>
          <a:p>
            <a:r>
              <a:rPr lang="en-US" dirty="0"/>
              <a:t>While doing hotel-wise analysis of given hotel booking dataset, we answered following questions:</a:t>
            </a:r>
          </a:p>
          <a:p>
            <a:pPr marL="0" indent="0">
              <a:buNone/>
            </a:pPr>
            <a:r>
              <a:rPr lang="en-US" dirty="0"/>
              <a:t>(1) Percentage of bookings in each hotels?</a:t>
            </a:r>
          </a:p>
          <a:p>
            <a:pPr marL="0" indent="0">
              <a:buNone/>
            </a:pPr>
            <a:r>
              <a:rPr lang="en-US" dirty="0"/>
              <a:t>(2) Which hotel makes more revenue?</a:t>
            </a:r>
          </a:p>
          <a:p>
            <a:pPr marL="0" indent="0">
              <a:buNone/>
            </a:pPr>
            <a:r>
              <a:rPr lang="en-US" dirty="0"/>
              <a:t>(3) Which hotel has higher lead time?</a:t>
            </a:r>
          </a:p>
          <a:p>
            <a:pPr marL="0" indent="0">
              <a:buNone/>
            </a:pPr>
            <a:r>
              <a:rPr lang="en-US" dirty="0"/>
              <a:t>(4) What is most preferred stay length in each hotel?</a:t>
            </a:r>
          </a:p>
          <a:p>
            <a:pPr marL="0" indent="0">
              <a:buNone/>
            </a:pPr>
            <a:r>
              <a:rPr lang="en-US" dirty="0"/>
              <a:t>(5) For which hotel, does people have to wait longer to get a booking confirmed?</a:t>
            </a:r>
          </a:p>
          <a:p>
            <a:pPr marL="0" indent="0">
              <a:buNone/>
            </a:pPr>
            <a:r>
              <a:rPr lang="en-US" dirty="0"/>
              <a:t>(6) Which hotel has higher booking cancellations rate?</a:t>
            </a:r>
          </a:p>
          <a:p>
            <a:pPr marL="0" indent="0">
              <a:buNone/>
            </a:pPr>
            <a:r>
              <a:rPr lang="en-US" dirty="0"/>
              <a:t>(7) Which hotel have higher and how much customer returning rate?</a:t>
            </a:r>
            <a:endParaRPr lang="en-IN" dirty="0"/>
          </a:p>
        </p:txBody>
      </p:sp>
    </p:spTree>
    <p:extLst>
      <p:ext uri="{BB962C8B-B14F-4D97-AF65-F5344CB8AC3E}">
        <p14:creationId xmlns:p14="http://schemas.microsoft.com/office/powerpoint/2010/main" val="143704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0D61DAB-EB73-1442-566D-A4268EB51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3" y="165632"/>
            <a:ext cx="3744418" cy="3022186"/>
          </a:xfrm>
          <a:prstGeom prst="rect">
            <a:avLst/>
          </a:prstGeom>
        </p:spPr>
      </p:pic>
      <p:pic>
        <p:nvPicPr>
          <p:cNvPr id="13" name="Picture 12">
            <a:extLst>
              <a:ext uri="{FF2B5EF4-FFF2-40B4-BE49-F238E27FC236}">
                <a16:creationId xmlns:a16="http://schemas.microsoft.com/office/drawing/2014/main" id="{A18D2713-D808-11C8-4FD9-F2E2754CB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124" y="165632"/>
            <a:ext cx="3923248" cy="3022186"/>
          </a:xfrm>
          <a:prstGeom prst="rect">
            <a:avLst/>
          </a:prstGeom>
        </p:spPr>
      </p:pic>
      <p:pic>
        <p:nvPicPr>
          <p:cNvPr id="15" name="Picture 14">
            <a:extLst>
              <a:ext uri="{FF2B5EF4-FFF2-40B4-BE49-F238E27FC236}">
                <a16:creationId xmlns:a16="http://schemas.microsoft.com/office/drawing/2014/main" id="{722B7EDC-D46C-1EC1-52A7-D13F385CC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6506" y="165631"/>
            <a:ext cx="3453465" cy="3022185"/>
          </a:xfrm>
          <a:prstGeom prst="rect">
            <a:avLst/>
          </a:prstGeom>
        </p:spPr>
      </p:pic>
      <p:pic>
        <p:nvPicPr>
          <p:cNvPr id="17" name="Picture 16">
            <a:extLst>
              <a:ext uri="{FF2B5EF4-FFF2-40B4-BE49-F238E27FC236}">
                <a16:creationId xmlns:a16="http://schemas.microsoft.com/office/drawing/2014/main" id="{F02B974D-53FD-2797-B3C9-7E6F2D8115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697" y="3135385"/>
            <a:ext cx="4118996" cy="3525525"/>
          </a:xfrm>
          <a:prstGeom prst="rect">
            <a:avLst/>
          </a:prstGeom>
        </p:spPr>
      </p:pic>
      <p:sp>
        <p:nvSpPr>
          <p:cNvPr id="18" name="TextBox 17">
            <a:extLst>
              <a:ext uri="{FF2B5EF4-FFF2-40B4-BE49-F238E27FC236}">
                <a16:creationId xmlns:a16="http://schemas.microsoft.com/office/drawing/2014/main" id="{6C6A45C5-3665-47EA-60A7-5554CCF0BFCA}"/>
              </a:ext>
            </a:extLst>
          </p:cNvPr>
          <p:cNvSpPr txBox="1"/>
          <p:nvPr/>
        </p:nvSpPr>
        <p:spPr>
          <a:xfrm>
            <a:off x="455803" y="3069736"/>
            <a:ext cx="669441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Around 60% bookings are for City hotel and 40% bookings are for Resort hotel.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Avg </a:t>
            </a:r>
            <a:r>
              <a:rPr lang="en-US" dirty="0" err="1"/>
              <a:t>adr</a:t>
            </a:r>
            <a:r>
              <a:rPr lang="en-US" dirty="0"/>
              <a:t> of Resort hotel is slightly lower than that of City hotel. Hence, City hotel seems to be making slightly more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City hotel has slightly higher median lead time. Also median lead time is significantly higher in each case, this means customers generally plan their hotel visits way to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City hotel has significantly longer waiting time, hence City Hotel is much busier than Resort Hotel.</a:t>
            </a:r>
            <a:endParaRPr lang="en-IN" dirty="0"/>
          </a:p>
        </p:txBody>
      </p:sp>
    </p:spTree>
    <p:extLst>
      <p:ext uri="{BB962C8B-B14F-4D97-AF65-F5344CB8AC3E}">
        <p14:creationId xmlns:p14="http://schemas.microsoft.com/office/powerpoint/2010/main" val="118920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AAD51-0FD2-A8E9-0847-4EA448B44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94" y="276726"/>
            <a:ext cx="6125906" cy="2869146"/>
          </a:xfrm>
          <a:prstGeom prst="rect">
            <a:avLst/>
          </a:prstGeom>
        </p:spPr>
      </p:pic>
      <p:pic>
        <p:nvPicPr>
          <p:cNvPr id="5" name="Picture 4">
            <a:extLst>
              <a:ext uri="{FF2B5EF4-FFF2-40B4-BE49-F238E27FC236}">
                <a16:creationId xmlns:a16="http://schemas.microsoft.com/office/drawing/2014/main" id="{CDDAFF8E-2FDC-D8C5-F418-405C0F00E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467" y="257851"/>
            <a:ext cx="4655891" cy="3171149"/>
          </a:xfrm>
          <a:prstGeom prst="rect">
            <a:avLst/>
          </a:prstGeom>
        </p:spPr>
      </p:pic>
      <p:pic>
        <p:nvPicPr>
          <p:cNvPr id="7" name="Picture 6">
            <a:extLst>
              <a:ext uri="{FF2B5EF4-FFF2-40B4-BE49-F238E27FC236}">
                <a16:creationId xmlns:a16="http://schemas.microsoft.com/office/drawing/2014/main" id="{B1BBB6BF-9AB2-4C32-BF39-FE554D0C7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886" y="3303114"/>
            <a:ext cx="4722472" cy="3424857"/>
          </a:xfrm>
          <a:prstGeom prst="rect">
            <a:avLst/>
          </a:prstGeom>
        </p:spPr>
      </p:pic>
      <p:sp>
        <p:nvSpPr>
          <p:cNvPr id="8" name="TextBox 7">
            <a:extLst>
              <a:ext uri="{FF2B5EF4-FFF2-40B4-BE49-F238E27FC236}">
                <a16:creationId xmlns:a16="http://schemas.microsoft.com/office/drawing/2014/main" id="{3B47B873-147D-CEAF-63F6-794C665281D2}"/>
              </a:ext>
            </a:extLst>
          </p:cNvPr>
          <p:cNvSpPr txBox="1"/>
          <p:nvPr/>
        </p:nvSpPr>
        <p:spPr>
          <a:xfrm>
            <a:off x="595618" y="3145872"/>
            <a:ext cx="58051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Most of stays are less than 5 days. There are very few long stays at hotels but Resort Hotel is preferred for long stays.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Almost 30% of City Hotel bookings and 25% of Resort hotel bookings got canceled.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hotels have very small percentage that customer will repeat, but Resort hotel has slightly higher repeat % than City Hotel.</a:t>
            </a:r>
            <a:endParaRPr lang="en-IN" dirty="0"/>
          </a:p>
        </p:txBody>
      </p:sp>
    </p:spTree>
    <p:extLst>
      <p:ext uri="{BB962C8B-B14F-4D97-AF65-F5344CB8AC3E}">
        <p14:creationId xmlns:p14="http://schemas.microsoft.com/office/powerpoint/2010/main" val="90582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6242-6871-2F4C-DA1A-CB20B70B0368}"/>
              </a:ext>
            </a:extLst>
          </p:cNvPr>
          <p:cNvSpPr>
            <a:spLocks noGrp="1"/>
          </p:cNvSpPr>
          <p:nvPr>
            <p:ph type="title"/>
          </p:nvPr>
        </p:nvSpPr>
        <p:spPr/>
        <p:txBody>
          <a:bodyPr/>
          <a:lstStyle/>
          <a:p>
            <a:r>
              <a:rPr lang="en-IN" b="1" dirty="0">
                <a:solidFill>
                  <a:schemeClr val="accent1">
                    <a:lumMod val="75000"/>
                  </a:schemeClr>
                </a:solidFill>
              </a:rPr>
              <a:t>Distribution channel wise Analysis</a:t>
            </a:r>
          </a:p>
        </p:txBody>
      </p:sp>
      <p:sp>
        <p:nvSpPr>
          <p:cNvPr id="3" name="Content Placeholder 2">
            <a:extLst>
              <a:ext uri="{FF2B5EF4-FFF2-40B4-BE49-F238E27FC236}">
                <a16:creationId xmlns:a16="http://schemas.microsoft.com/office/drawing/2014/main" id="{1D65991B-E628-E4E5-8F5B-82107823B732}"/>
              </a:ext>
            </a:extLst>
          </p:cNvPr>
          <p:cNvSpPr>
            <a:spLocks noGrp="1"/>
          </p:cNvSpPr>
          <p:nvPr>
            <p:ph idx="1"/>
          </p:nvPr>
        </p:nvSpPr>
        <p:spPr/>
        <p:txBody>
          <a:bodyPr/>
          <a:lstStyle/>
          <a:p>
            <a:r>
              <a:rPr lang="en-US" dirty="0"/>
              <a:t>While doing Distribution channel wise analysis of given hotel booking dataset, we answered following questions:</a:t>
            </a:r>
          </a:p>
          <a:p>
            <a:pPr marL="514350" indent="-514350">
              <a:buAutoNum type="arabicParenBoth"/>
            </a:pPr>
            <a:r>
              <a:rPr lang="en-US" dirty="0"/>
              <a:t>Which is the most common channel for booking hotels?</a:t>
            </a:r>
          </a:p>
          <a:p>
            <a:pPr marL="0" indent="0">
              <a:buNone/>
            </a:pPr>
            <a:r>
              <a:rPr lang="en-US" dirty="0"/>
              <a:t>(2) Which channel is mostly used for early booking of hotels?</a:t>
            </a:r>
          </a:p>
          <a:p>
            <a:pPr marL="0" indent="0">
              <a:buNone/>
            </a:pPr>
            <a:r>
              <a:rPr lang="en-US" dirty="0"/>
              <a:t>(3) Which distribution channel brings better revenue generating deals for hotels?</a:t>
            </a:r>
            <a:endParaRPr lang="en-IN" dirty="0"/>
          </a:p>
        </p:txBody>
      </p:sp>
    </p:spTree>
    <p:extLst>
      <p:ext uri="{BB962C8B-B14F-4D97-AF65-F5344CB8AC3E}">
        <p14:creationId xmlns:p14="http://schemas.microsoft.com/office/powerpoint/2010/main" val="200664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CFC54-C851-8B5A-24DB-7AB9A0C3F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822" y="1383625"/>
            <a:ext cx="4874178" cy="4564169"/>
          </a:xfrm>
          <a:prstGeom prst="rect">
            <a:avLst/>
          </a:prstGeom>
        </p:spPr>
      </p:pic>
      <p:pic>
        <p:nvPicPr>
          <p:cNvPr id="5" name="Picture 4">
            <a:extLst>
              <a:ext uri="{FF2B5EF4-FFF2-40B4-BE49-F238E27FC236}">
                <a16:creationId xmlns:a16="http://schemas.microsoft.com/office/drawing/2014/main" id="{FD86F93D-45AC-85F6-EC06-105CA958C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084" y="3429000"/>
            <a:ext cx="5576570" cy="3179648"/>
          </a:xfrm>
          <a:prstGeom prst="rect">
            <a:avLst/>
          </a:prstGeom>
        </p:spPr>
      </p:pic>
      <p:sp>
        <p:nvSpPr>
          <p:cNvPr id="6" name="TextBox 5">
            <a:extLst>
              <a:ext uri="{FF2B5EF4-FFF2-40B4-BE49-F238E27FC236}">
                <a16:creationId xmlns:a16="http://schemas.microsoft.com/office/drawing/2014/main" id="{06B1FBCE-BE85-FBA3-5134-D1747185EF49}"/>
              </a:ext>
            </a:extLst>
          </p:cNvPr>
          <p:cNvSpPr txBox="1"/>
          <p:nvPr/>
        </p:nvSpPr>
        <p:spPr>
          <a:xfrm>
            <a:off x="6635692" y="1023457"/>
            <a:ext cx="51679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the most of guest are making reservation through TA/TO channels which is travel agency and tour operator.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 the second most used channel is direct.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Channel which is mostly used for early booking of hotels is also TA/TO.</a:t>
            </a:r>
            <a:endParaRPr lang="en-IN" dirty="0"/>
          </a:p>
        </p:txBody>
      </p:sp>
      <p:sp>
        <p:nvSpPr>
          <p:cNvPr id="8" name="TextBox 7">
            <a:extLst>
              <a:ext uri="{FF2B5EF4-FFF2-40B4-BE49-F238E27FC236}">
                <a16:creationId xmlns:a16="http://schemas.microsoft.com/office/drawing/2014/main" id="{4D317B15-C882-A7C9-2723-15165CC82CBC}"/>
              </a:ext>
            </a:extLst>
          </p:cNvPr>
          <p:cNvSpPr txBox="1"/>
          <p:nvPr/>
        </p:nvSpPr>
        <p:spPr>
          <a:xfrm>
            <a:off x="269758" y="438682"/>
            <a:ext cx="6778306" cy="584775"/>
          </a:xfrm>
          <a:prstGeom prst="rect">
            <a:avLst/>
          </a:prstGeom>
          <a:noFill/>
        </p:spPr>
        <p:txBody>
          <a:bodyPr wrap="square" rtlCol="0">
            <a:spAutoFit/>
          </a:bodyPr>
          <a:lstStyle/>
          <a:p>
            <a:r>
              <a:rPr lang="en-IN" sz="3200" b="1" dirty="0">
                <a:solidFill>
                  <a:schemeClr val="accent1">
                    <a:lumMod val="75000"/>
                  </a:schemeClr>
                </a:solidFill>
              </a:rPr>
              <a:t>Distribution channel wise Analysis</a:t>
            </a:r>
          </a:p>
        </p:txBody>
      </p:sp>
    </p:spTree>
    <p:extLst>
      <p:ext uri="{BB962C8B-B14F-4D97-AF65-F5344CB8AC3E}">
        <p14:creationId xmlns:p14="http://schemas.microsoft.com/office/powerpoint/2010/main" val="178969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6CC17-BBF3-17B8-CF90-6F072E640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12" y="671119"/>
            <a:ext cx="5652788" cy="5063105"/>
          </a:xfrm>
          <a:prstGeom prst="rect">
            <a:avLst/>
          </a:prstGeom>
        </p:spPr>
      </p:pic>
      <p:sp>
        <p:nvSpPr>
          <p:cNvPr id="4" name="TextBox 3">
            <a:extLst>
              <a:ext uri="{FF2B5EF4-FFF2-40B4-BE49-F238E27FC236}">
                <a16:creationId xmlns:a16="http://schemas.microsoft.com/office/drawing/2014/main" id="{607F7C2D-3964-8063-1A34-8A4DB013A65D}"/>
              </a:ext>
            </a:extLst>
          </p:cNvPr>
          <p:cNvSpPr txBox="1"/>
          <p:nvPr/>
        </p:nvSpPr>
        <p:spPr>
          <a:xfrm>
            <a:off x="6367245" y="897622"/>
            <a:ext cx="5503178" cy="507831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latin typeface="Roboto" panose="020B0604020202020204" pitchFamily="2" charset="0"/>
              </a:rPr>
              <a:t>GDS channel brings higher revenue</a:t>
            </a:r>
          </a:p>
          <a:p>
            <a:pPr algn="l"/>
            <a:endParaRPr lang="en-US" b="0" i="0" dirty="0">
              <a:solidFill>
                <a:srgbClr val="212121"/>
              </a:solidFill>
              <a:effectLst/>
              <a:latin typeface="Roboto" panose="020B0604020202020204" pitchFamily="2" charset="0"/>
            </a:endParaRPr>
          </a:p>
          <a:p>
            <a:pPr algn="l"/>
            <a:r>
              <a:rPr lang="en-US" b="0" i="0" dirty="0">
                <a:solidFill>
                  <a:srgbClr val="212121"/>
                </a:solidFill>
                <a:effectLst/>
                <a:latin typeface="Roboto" panose="020B0604020202020204" pitchFamily="2" charset="0"/>
              </a:rPr>
              <a:t> generating deals for City hotel, in contrast to</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that most bookings come via TA/TO. City Hotel</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can work to increase outreach on GDS channels</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to get more higher revenue generating deals.</a:t>
            </a:r>
          </a:p>
          <a:p>
            <a:pPr algn="l"/>
            <a:endParaRPr lang="en-US" dirty="0">
              <a:solidFill>
                <a:srgbClr val="212121"/>
              </a:solidFill>
              <a:latin typeface="Roboto" panose="020B0604020202020204" pitchFamily="2" charset="0"/>
            </a:endParaRPr>
          </a:p>
          <a:p>
            <a:pPr algn="l"/>
            <a:endParaRPr lang="en-US" b="0" i="0" dirty="0">
              <a:solidFill>
                <a:srgbClr val="212121"/>
              </a:solidFill>
              <a:effectLst/>
              <a:latin typeface="Roboto" panose="020B0604020202020204" pitchFamily="2" charset="0"/>
            </a:endParaRPr>
          </a:p>
          <a:p>
            <a:pPr marL="285750" indent="-285750" algn="l">
              <a:buFont typeface="Arial" panose="020B0604020202020204" pitchFamily="34" charset="0"/>
              <a:buChar char="•"/>
            </a:pPr>
            <a:r>
              <a:rPr lang="en-US" b="0" i="0" dirty="0">
                <a:solidFill>
                  <a:srgbClr val="212121"/>
                </a:solidFill>
                <a:effectLst/>
                <a:latin typeface="Roboto" panose="020B0604020202020204" pitchFamily="2" charset="0"/>
              </a:rPr>
              <a:t>Resort hotel has more </a:t>
            </a:r>
            <a:r>
              <a:rPr lang="en-US" b="0" i="0" dirty="0" err="1">
                <a:solidFill>
                  <a:srgbClr val="212121"/>
                </a:solidFill>
                <a:effectLst/>
                <a:latin typeface="Roboto" panose="020B0604020202020204" pitchFamily="2" charset="0"/>
              </a:rPr>
              <a:t>revnue</a:t>
            </a:r>
            <a:r>
              <a:rPr lang="en-US" b="0" i="0" dirty="0">
                <a:solidFill>
                  <a:srgbClr val="212121"/>
                </a:solidFill>
                <a:effectLst/>
                <a:latin typeface="Roboto" panose="020B0604020202020204" pitchFamily="2" charset="0"/>
              </a:rPr>
              <a:t> generating deals</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by direct and TA/TO channel. Resort Hotel need</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to increase outreach on GDS channel to</a:t>
            </a:r>
          </a:p>
          <a:p>
            <a:pPr algn="l"/>
            <a:endParaRPr lang="en-US" dirty="0">
              <a:solidFill>
                <a:srgbClr val="212121"/>
              </a:solidFill>
              <a:latin typeface="Roboto" panose="020B0604020202020204" pitchFamily="2" charset="0"/>
            </a:endParaRPr>
          </a:p>
          <a:p>
            <a:pPr algn="l"/>
            <a:r>
              <a:rPr lang="en-US" b="0" i="0" dirty="0">
                <a:solidFill>
                  <a:srgbClr val="212121"/>
                </a:solidFill>
                <a:effectLst/>
                <a:latin typeface="Roboto" panose="020B0604020202020204" pitchFamily="2" charset="0"/>
              </a:rPr>
              <a:t> increase revenue.</a:t>
            </a:r>
          </a:p>
        </p:txBody>
      </p:sp>
    </p:spTree>
    <p:extLst>
      <p:ext uri="{BB962C8B-B14F-4D97-AF65-F5344CB8AC3E}">
        <p14:creationId xmlns:p14="http://schemas.microsoft.com/office/powerpoint/2010/main" val="184965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63D9-0B0A-FF3B-EF8D-86C3B33E8ABC}"/>
              </a:ext>
            </a:extLst>
          </p:cNvPr>
          <p:cNvSpPr>
            <a:spLocks noGrp="1"/>
          </p:cNvSpPr>
          <p:nvPr>
            <p:ph type="title"/>
          </p:nvPr>
        </p:nvSpPr>
        <p:spPr/>
        <p:txBody>
          <a:bodyPr/>
          <a:lstStyle/>
          <a:p>
            <a:r>
              <a:rPr lang="en-IN" b="1" dirty="0">
                <a:solidFill>
                  <a:schemeClr val="accent1">
                    <a:lumMod val="75000"/>
                  </a:schemeClr>
                </a:solidFill>
              </a:rPr>
              <a:t>Booking cancellation Analysis</a:t>
            </a:r>
          </a:p>
        </p:txBody>
      </p:sp>
      <p:sp>
        <p:nvSpPr>
          <p:cNvPr id="3" name="Content Placeholder 2">
            <a:extLst>
              <a:ext uri="{FF2B5EF4-FFF2-40B4-BE49-F238E27FC236}">
                <a16:creationId xmlns:a16="http://schemas.microsoft.com/office/drawing/2014/main" id="{417B35E9-BE8B-4883-7762-2A54161E077B}"/>
              </a:ext>
            </a:extLst>
          </p:cNvPr>
          <p:cNvSpPr>
            <a:spLocks noGrp="1"/>
          </p:cNvSpPr>
          <p:nvPr>
            <p:ph idx="1"/>
          </p:nvPr>
        </p:nvSpPr>
        <p:spPr/>
        <p:txBody>
          <a:bodyPr/>
          <a:lstStyle/>
          <a:p>
            <a:r>
              <a:rPr lang="en-US" dirty="0"/>
              <a:t>We analyze the following possible reasons for booking cancellations:</a:t>
            </a:r>
          </a:p>
          <a:p>
            <a:pPr marL="0" indent="0">
              <a:buNone/>
            </a:pPr>
            <a:endParaRPr lang="en-US" dirty="0"/>
          </a:p>
          <a:p>
            <a:pPr marL="514350" indent="-514350">
              <a:buAutoNum type="arabicParenBoth"/>
            </a:pPr>
            <a:r>
              <a:rPr lang="en-US" dirty="0"/>
              <a:t>Which significant distribution channel has highest cancellation percentage?</a:t>
            </a:r>
          </a:p>
          <a:p>
            <a:pPr marL="0" indent="0">
              <a:buNone/>
            </a:pPr>
            <a:r>
              <a:rPr lang="en-US" dirty="0"/>
              <a:t>(2) Longer lead time.</a:t>
            </a:r>
          </a:p>
          <a:p>
            <a:pPr marL="0" indent="0">
              <a:buNone/>
            </a:pPr>
            <a:r>
              <a:rPr lang="en-US" dirty="0"/>
              <a:t>(3) Longer time (in days) in waiting list.</a:t>
            </a:r>
          </a:p>
          <a:p>
            <a:pPr marL="0" indent="0">
              <a:buNone/>
            </a:pPr>
            <a:r>
              <a:rPr lang="en-US" dirty="0"/>
              <a:t>(4) Not getting same room as reserved.</a:t>
            </a:r>
          </a:p>
          <a:p>
            <a:pPr marL="0" indent="0">
              <a:buNone/>
            </a:pPr>
            <a:r>
              <a:rPr lang="en-US" dirty="0"/>
              <a:t>(5) Does not getting same room as reserved effects </a:t>
            </a:r>
            <a:r>
              <a:rPr lang="en-US" dirty="0" err="1"/>
              <a:t>adr</a:t>
            </a:r>
            <a:r>
              <a:rPr lang="en-US" dirty="0"/>
              <a:t>?</a:t>
            </a:r>
            <a:endParaRPr lang="en-IN" dirty="0"/>
          </a:p>
        </p:txBody>
      </p:sp>
    </p:spTree>
    <p:extLst>
      <p:ext uri="{BB962C8B-B14F-4D97-AF65-F5344CB8AC3E}">
        <p14:creationId xmlns:p14="http://schemas.microsoft.com/office/powerpoint/2010/main" val="69321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F9D89-766B-1511-1063-5DB8C264E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83" y="343838"/>
            <a:ext cx="5692518" cy="2911090"/>
          </a:xfrm>
          <a:prstGeom prst="rect">
            <a:avLst/>
          </a:prstGeom>
        </p:spPr>
      </p:pic>
      <p:pic>
        <p:nvPicPr>
          <p:cNvPr id="5" name="Picture 4">
            <a:extLst>
              <a:ext uri="{FF2B5EF4-FFF2-40B4-BE49-F238E27FC236}">
                <a16:creationId xmlns:a16="http://schemas.microsoft.com/office/drawing/2014/main" id="{28DBEDF5-2506-0B54-152B-0083ECAA2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44" y="343838"/>
            <a:ext cx="4706224" cy="3085162"/>
          </a:xfrm>
          <a:prstGeom prst="rect">
            <a:avLst/>
          </a:prstGeom>
        </p:spPr>
      </p:pic>
      <p:pic>
        <p:nvPicPr>
          <p:cNvPr id="7" name="Picture 6">
            <a:extLst>
              <a:ext uri="{FF2B5EF4-FFF2-40B4-BE49-F238E27FC236}">
                <a16:creationId xmlns:a16="http://schemas.microsoft.com/office/drawing/2014/main" id="{2E0E741A-F144-550D-3C7D-9F390227D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1744" y="3254928"/>
            <a:ext cx="4706224" cy="3187817"/>
          </a:xfrm>
          <a:prstGeom prst="rect">
            <a:avLst/>
          </a:prstGeom>
        </p:spPr>
      </p:pic>
      <p:sp>
        <p:nvSpPr>
          <p:cNvPr id="8" name="TextBox 7">
            <a:extLst>
              <a:ext uri="{FF2B5EF4-FFF2-40B4-BE49-F238E27FC236}">
                <a16:creationId xmlns:a16="http://schemas.microsoft.com/office/drawing/2014/main" id="{82765041-BC5E-0ED7-73D2-C193626AAC6E}"/>
              </a:ext>
            </a:extLst>
          </p:cNvPr>
          <p:cNvSpPr txBox="1"/>
          <p:nvPr/>
        </p:nvSpPr>
        <p:spPr>
          <a:xfrm>
            <a:off x="662730" y="3429000"/>
            <a:ext cx="562901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TA/TO has highest booking cancellation %. Therefore, a booking via TA/TO is 30% likely to get cancelled.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Not getting same room as demanded is not the case of cancellation of rooms. A significant percentage of bookings are not cancelled even after getting different room as demanded.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customers who didn't got same room have paid a little lower </a:t>
            </a:r>
            <a:r>
              <a:rPr lang="en-US" dirty="0" err="1"/>
              <a:t>adr</a:t>
            </a:r>
            <a:r>
              <a:rPr lang="en-US" dirty="0"/>
              <a:t>, except for few exceptions.</a:t>
            </a:r>
            <a:endParaRPr lang="en-IN" dirty="0"/>
          </a:p>
        </p:txBody>
      </p:sp>
    </p:spTree>
    <p:extLst>
      <p:ext uri="{BB962C8B-B14F-4D97-AF65-F5344CB8AC3E}">
        <p14:creationId xmlns:p14="http://schemas.microsoft.com/office/powerpoint/2010/main" val="93931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C346-C6E8-4C4B-ADB6-5BCEFCCFC84D}"/>
              </a:ext>
            </a:extLst>
          </p:cNvPr>
          <p:cNvSpPr>
            <a:spLocks noGrp="1"/>
          </p:cNvSpPr>
          <p:nvPr>
            <p:ph type="title"/>
          </p:nvPr>
        </p:nvSpPr>
        <p:spPr/>
        <p:txBody>
          <a:bodyPr/>
          <a:lstStyle/>
          <a:p>
            <a:r>
              <a:rPr lang="en-IN" b="1" dirty="0">
                <a:solidFill>
                  <a:schemeClr val="accent5">
                    <a:lumMod val="50000"/>
                  </a:schemeClr>
                </a:solidFill>
              </a:rPr>
              <a:t>INTRODUCTION</a:t>
            </a:r>
          </a:p>
        </p:txBody>
      </p:sp>
      <p:sp>
        <p:nvSpPr>
          <p:cNvPr id="3" name="Content Placeholder 2">
            <a:extLst>
              <a:ext uri="{FF2B5EF4-FFF2-40B4-BE49-F238E27FC236}">
                <a16:creationId xmlns:a16="http://schemas.microsoft.com/office/drawing/2014/main" id="{00A4E0D0-2ADD-53B1-A4A6-EE8EB6E3A5F0}"/>
              </a:ext>
            </a:extLst>
          </p:cNvPr>
          <p:cNvSpPr>
            <a:spLocks noGrp="1"/>
          </p:cNvSpPr>
          <p:nvPr>
            <p:ph idx="1"/>
          </p:nvPr>
        </p:nvSpPr>
        <p:spPr/>
        <p:txBody>
          <a:bodyPr/>
          <a:lstStyle/>
          <a:p>
            <a:r>
              <a:rPr lang="en-US" dirty="0"/>
              <a:t>We are here to explore a hotel booking dataset to discover important factors that govern the bookings. This data set contains booking information for a city hotel and a resort hotel, and includes information such as when the booking was made, length of stay, the number of adults, children, and/or babies, and the number of available parking spaces, among other things. </a:t>
            </a:r>
          </a:p>
          <a:p>
            <a:r>
              <a:rPr lang="en-US" dirty="0"/>
              <a:t>We will </a:t>
            </a:r>
            <a:r>
              <a:rPr lang="en-US" dirty="0" err="1"/>
              <a:t>analyse</a:t>
            </a:r>
            <a:r>
              <a:rPr lang="en-US" dirty="0"/>
              <a:t> some important aspects of hotel booking which will help us identify major loopholes and give us insights which will be helpful to run profitable hotel business</a:t>
            </a:r>
            <a:endParaRPr lang="en-IN" dirty="0"/>
          </a:p>
        </p:txBody>
      </p:sp>
    </p:spTree>
    <p:extLst>
      <p:ext uri="{BB962C8B-B14F-4D97-AF65-F5344CB8AC3E}">
        <p14:creationId xmlns:p14="http://schemas.microsoft.com/office/powerpoint/2010/main" val="94181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F94AF6-6FCF-3824-F7E5-B4B4FBD3F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8" y="701394"/>
            <a:ext cx="10150679" cy="3568601"/>
          </a:xfrm>
          <a:prstGeom prst="rect">
            <a:avLst/>
          </a:prstGeom>
        </p:spPr>
      </p:pic>
      <p:sp>
        <p:nvSpPr>
          <p:cNvPr id="4" name="TextBox 3">
            <a:extLst>
              <a:ext uri="{FF2B5EF4-FFF2-40B4-BE49-F238E27FC236}">
                <a16:creationId xmlns:a16="http://schemas.microsoft.com/office/drawing/2014/main" id="{ADF0A2C4-55BE-717E-F6D5-3D2571109740}"/>
              </a:ext>
            </a:extLst>
          </p:cNvPr>
          <p:cNvSpPr txBox="1"/>
          <p:nvPr/>
        </p:nvSpPr>
        <p:spPr>
          <a:xfrm>
            <a:off x="1291904" y="4402279"/>
            <a:ext cx="993256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bookings that are cancelled have waiting period of less 150 days but also most of bookings that are not cancelled also have waiting period of less than 150 days. Hence this shows that waiting period has no effect on cancellation of bookings.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lead time has no effect on cancellation of bookings, as both curves of cancellation and not cancelation are similar for lead time too.</a:t>
            </a:r>
            <a:endParaRPr lang="en-IN" dirty="0"/>
          </a:p>
        </p:txBody>
      </p:sp>
    </p:spTree>
    <p:extLst>
      <p:ext uri="{BB962C8B-B14F-4D97-AF65-F5344CB8AC3E}">
        <p14:creationId xmlns:p14="http://schemas.microsoft.com/office/powerpoint/2010/main" val="171862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486-A250-F136-DB39-DA339379AC0B}"/>
              </a:ext>
            </a:extLst>
          </p:cNvPr>
          <p:cNvSpPr>
            <a:spLocks noGrp="1"/>
          </p:cNvSpPr>
          <p:nvPr>
            <p:ph type="title"/>
          </p:nvPr>
        </p:nvSpPr>
        <p:spPr/>
        <p:txBody>
          <a:bodyPr/>
          <a:lstStyle/>
          <a:p>
            <a:r>
              <a:rPr lang="en-IN" b="1" dirty="0">
                <a:solidFill>
                  <a:schemeClr val="accent1">
                    <a:lumMod val="75000"/>
                  </a:schemeClr>
                </a:solidFill>
              </a:rPr>
              <a:t>Time-wise Analysis</a:t>
            </a:r>
          </a:p>
        </p:txBody>
      </p:sp>
      <p:sp>
        <p:nvSpPr>
          <p:cNvPr id="3" name="Content Placeholder 2">
            <a:extLst>
              <a:ext uri="{FF2B5EF4-FFF2-40B4-BE49-F238E27FC236}">
                <a16:creationId xmlns:a16="http://schemas.microsoft.com/office/drawing/2014/main" id="{7C4FC2D7-71F2-C9AF-667B-E11630DF6C5C}"/>
              </a:ext>
            </a:extLst>
          </p:cNvPr>
          <p:cNvSpPr>
            <a:spLocks noGrp="1"/>
          </p:cNvSpPr>
          <p:nvPr>
            <p:ph idx="1"/>
          </p:nvPr>
        </p:nvSpPr>
        <p:spPr/>
        <p:txBody>
          <a:bodyPr/>
          <a:lstStyle/>
          <a:p>
            <a:r>
              <a:rPr lang="en-US" dirty="0"/>
              <a:t>While doing time-wise analysis of given hotel booking dataset, we answered following questions:</a:t>
            </a:r>
          </a:p>
          <a:p>
            <a:endParaRPr lang="en-US" dirty="0"/>
          </a:p>
          <a:p>
            <a:pPr marL="514350" indent="-514350">
              <a:buAutoNum type="arabicParenBoth"/>
            </a:pPr>
            <a:r>
              <a:rPr lang="en-US" dirty="0"/>
              <a:t>What are the most busy months for hotels?</a:t>
            </a:r>
          </a:p>
          <a:p>
            <a:pPr marL="0" indent="0">
              <a:buNone/>
            </a:pPr>
            <a:r>
              <a:rPr lang="en-US" dirty="0"/>
              <a:t>(2) In which months hotels charges higher </a:t>
            </a:r>
            <a:r>
              <a:rPr lang="en-US" dirty="0" err="1"/>
              <a:t>adr</a:t>
            </a:r>
            <a:r>
              <a:rPr lang="en-US" dirty="0"/>
              <a:t>?</a:t>
            </a:r>
          </a:p>
          <a:p>
            <a:pPr marL="0" indent="0">
              <a:buNone/>
            </a:pPr>
            <a:r>
              <a:rPr lang="en-US" dirty="0"/>
              <a:t>(3) How does booking numbers and </a:t>
            </a:r>
            <a:r>
              <a:rPr lang="en-US" dirty="0" err="1"/>
              <a:t>adr</a:t>
            </a:r>
            <a:r>
              <a:rPr lang="en-US" dirty="0"/>
              <a:t> changes within a month?</a:t>
            </a:r>
          </a:p>
          <a:p>
            <a:pPr marL="0" indent="0">
              <a:buNone/>
            </a:pPr>
            <a:r>
              <a:rPr lang="en-US" dirty="0"/>
              <a:t>(4) How does bookings varies along year for different types of customers.</a:t>
            </a:r>
            <a:endParaRPr lang="en-IN" dirty="0"/>
          </a:p>
        </p:txBody>
      </p:sp>
    </p:spTree>
    <p:extLst>
      <p:ext uri="{BB962C8B-B14F-4D97-AF65-F5344CB8AC3E}">
        <p14:creationId xmlns:p14="http://schemas.microsoft.com/office/powerpoint/2010/main" val="358604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11950-7695-15FB-CAC7-AA204A937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56" y="922788"/>
            <a:ext cx="7573807" cy="5268287"/>
          </a:xfrm>
          <a:prstGeom prst="rect">
            <a:avLst/>
          </a:prstGeom>
        </p:spPr>
      </p:pic>
      <p:sp>
        <p:nvSpPr>
          <p:cNvPr id="4" name="TextBox 3">
            <a:extLst>
              <a:ext uri="{FF2B5EF4-FFF2-40B4-BE49-F238E27FC236}">
                <a16:creationId xmlns:a16="http://schemas.microsoft.com/office/drawing/2014/main" id="{F0642D1A-EA30-EE45-EC4A-12ADDCA474A4}"/>
              </a:ext>
            </a:extLst>
          </p:cNvPr>
          <p:cNvSpPr txBox="1"/>
          <p:nvPr/>
        </p:nvSpPr>
        <p:spPr>
          <a:xfrm>
            <a:off x="8548382" y="2172749"/>
            <a:ext cx="2634143" cy="1477328"/>
          </a:xfrm>
          <a:prstGeom prst="rect">
            <a:avLst/>
          </a:prstGeom>
          <a:noFill/>
        </p:spPr>
        <p:txBody>
          <a:bodyPr wrap="square" rtlCol="0">
            <a:spAutoFit/>
          </a:bodyPr>
          <a:lstStyle/>
          <a:p>
            <a:r>
              <a:rPr lang="en-US" dirty="0"/>
              <a:t>From the month of July to August the number of bookings increased and in August, City Hotel got most number of guests.</a:t>
            </a:r>
            <a:endParaRPr lang="en-IN" dirty="0"/>
          </a:p>
        </p:txBody>
      </p:sp>
    </p:spTree>
    <p:extLst>
      <p:ext uri="{BB962C8B-B14F-4D97-AF65-F5344CB8AC3E}">
        <p14:creationId xmlns:p14="http://schemas.microsoft.com/office/powerpoint/2010/main" val="71796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9F488-9618-B94C-9F73-29CFEBB2F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86" y="958441"/>
            <a:ext cx="7421431" cy="4941117"/>
          </a:xfrm>
          <a:prstGeom prst="rect">
            <a:avLst/>
          </a:prstGeom>
        </p:spPr>
      </p:pic>
      <p:sp>
        <p:nvSpPr>
          <p:cNvPr id="4" name="TextBox 3">
            <a:extLst>
              <a:ext uri="{FF2B5EF4-FFF2-40B4-BE49-F238E27FC236}">
                <a16:creationId xmlns:a16="http://schemas.microsoft.com/office/drawing/2014/main" id="{1A91AF3F-2301-B6F7-6AE8-235AE5A878C8}"/>
              </a:ext>
            </a:extLst>
          </p:cNvPr>
          <p:cNvSpPr txBox="1"/>
          <p:nvPr/>
        </p:nvSpPr>
        <p:spPr>
          <a:xfrm>
            <a:off x="8246378" y="1887523"/>
            <a:ext cx="2961314" cy="2031325"/>
          </a:xfrm>
          <a:prstGeom prst="rect">
            <a:avLst/>
          </a:prstGeom>
          <a:noFill/>
        </p:spPr>
        <p:txBody>
          <a:bodyPr wrap="square" rtlCol="0">
            <a:spAutoFit/>
          </a:bodyPr>
          <a:lstStyle/>
          <a:p>
            <a:r>
              <a:rPr lang="en-US"/>
              <a:t>The revenue aspect looks different, the Resort Hotels receives more revenue with respect to City Hotel. From May to August there was rapid increase in adr. August recorded the highest.</a:t>
            </a:r>
            <a:endParaRPr lang="en-IN" dirty="0"/>
          </a:p>
        </p:txBody>
      </p:sp>
    </p:spTree>
    <p:extLst>
      <p:ext uri="{BB962C8B-B14F-4D97-AF65-F5344CB8AC3E}">
        <p14:creationId xmlns:p14="http://schemas.microsoft.com/office/powerpoint/2010/main" val="238475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51A347-A533-96B4-AC56-5DBCDB3F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28" y="675783"/>
            <a:ext cx="10393960" cy="3829105"/>
          </a:xfrm>
          <a:prstGeom prst="rect">
            <a:avLst/>
          </a:prstGeom>
        </p:spPr>
      </p:pic>
      <p:sp>
        <p:nvSpPr>
          <p:cNvPr id="5" name="TextBox 4">
            <a:extLst>
              <a:ext uri="{FF2B5EF4-FFF2-40B4-BE49-F238E27FC236}">
                <a16:creationId xmlns:a16="http://schemas.microsoft.com/office/drawing/2014/main" id="{6DB4B00C-B773-8B47-C009-C61B6789758A}"/>
              </a:ext>
            </a:extLst>
          </p:cNvPr>
          <p:cNvSpPr txBox="1"/>
          <p:nvPr/>
        </p:nvSpPr>
        <p:spPr>
          <a:xfrm>
            <a:off x="964734" y="4966283"/>
            <a:ext cx="9940954" cy="923330"/>
          </a:xfrm>
          <a:prstGeom prst="rect">
            <a:avLst/>
          </a:prstGeom>
          <a:noFill/>
        </p:spPr>
        <p:txBody>
          <a:bodyPr wrap="square" rtlCol="0">
            <a:spAutoFit/>
          </a:bodyPr>
          <a:lstStyle/>
          <a:p>
            <a:r>
              <a:rPr lang="en-US" dirty="0"/>
              <a:t>We can see that graph </a:t>
            </a:r>
            <a:r>
              <a:rPr lang="en-US" dirty="0" err="1"/>
              <a:t>Arrival_num</a:t>
            </a:r>
            <a:r>
              <a:rPr lang="en-US" dirty="0"/>
              <a:t> has small peaks at regular interval of days. This can be due to increase in arrival weekend.</a:t>
            </a:r>
          </a:p>
          <a:p>
            <a:r>
              <a:rPr lang="en-US" dirty="0"/>
              <a:t>Also, the avg </a:t>
            </a:r>
            <a:r>
              <a:rPr lang="en-US" dirty="0" err="1"/>
              <a:t>adr</a:t>
            </a:r>
            <a:r>
              <a:rPr lang="en-US" dirty="0"/>
              <a:t> tends to go up as month ends. Therefore charges are more at the end of month.</a:t>
            </a:r>
            <a:endParaRPr lang="en-IN" dirty="0"/>
          </a:p>
        </p:txBody>
      </p:sp>
    </p:spTree>
    <p:extLst>
      <p:ext uri="{BB962C8B-B14F-4D97-AF65-F5344CB8AC3E}">
        <p14:creationId xmlns:p14="http://schemas.microsoft.com/office/powerpoint/2010/main" val="205759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F6A53-E3C0-6225-1D42-3871B4F2F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53" y="315232"/>
            <a:ext cx="9285816" cy="4172878"/>
          </a:xfrm>
          <a:prstGeom prst="rect">
            <a:avLst/>
          </a:prstGeom>
        </p:spPr>
      </p:pic>
      <p:sp>
        <p:nvSpPr>
          <p:cNvPr id="4" name="TextBox 3">
            <a:extLst>
              <a:ext uri="{FF2B5EF4-FFF2-40B4-BE49-F238E27FC236}">
                <a16:creationId xmlns:a16="http://schemas.microsoft.com/office/drawing/2014/main" id="{72EC33A9-25A2-56FC-CE65-24FF7173F991}"/>
              </a:ext>
            </a:extLst>
          </p:cNvPr>
          <p:cNvSpPr txBox="1"/>
          <p:nvPr/>
        </p:nvSpPr>
        <p:spPr>
          <a:xfrm>
            <a:off x="1191237" y="5075339"/>
            <a:ext cx="9454392" cy="1477328"/>
          </a:xfrm>
          <a:prstGeom prst="rect">
            <a:avLst/>
          </a:prstGeom>
          <a:noFill/>
        </p:spPr>
        <p:txBody>
          <a:bodyPr wrap="square" rtlCol="0">
            <a:spAutoFit/>
          </a:bodyPr>
          <a:lstStyle/>
          <a:p>
            <a:r>
              <a:rPr lang="en-US" dirty="0"/>
              <a:t>Mostly bookings are done by couples.</a:t>
            </a:r>
          </a:p>
          <a:p>
            <a:endParaRPr lang="en-US" dirty="0"/>
          </a:p>
          <a:p>
            <a:r>
              <a:rPr lang="en-US" dirty="0"/>
              <a:t>It is clear from graph that there is a sudden surge in arrival num of couples and family in months of July and August. So better plans can be planned accordingly at that time for these type of customers.</a:t>
            </a:r>
            <a:endParaRPr lang="en-IN" dirty="0"/>
          </a:p>
        </p:txBody>
      </p:sp>
    </p:spTree>
    <p:extLst>
      <p:ext uri="{BB962C8B-B14F-4D97-AF65-F5344CB8AC3E}">
        <p14:creationId xmlns:p14="http://schemas.microsoft.com/office/powerpoint/2010/main" val="385540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F834-2E50-6E1D-4B34-C2C0D58B32E4}"/>
              </a:ext>
            </a:extLst>
          </p:cNvPr>
          <p:cNvSpPr>
            <a:spLocks noGrp="1"/>
          </p:cNvSpPr>
          <p:nvPr>
            <p:ph type="title"/>
          </p:nvPr>
        </p:nvSpPr>
        <p:spPr/>
        <p:txBody>
          <a:bodyPr/>
          <a:lstStyle/>
          <a:p>
            <a:r>
              <a:rPr lang="en-IN" b="1" dirty="0">
                <a:solidFill>
                  <a:schemeClr val="accent1">
                    <a:lumMod val="75000"/>
                  </a:schemeClr>
                </a:solidFill>
              </a:rPr>
              <a:t>Some important questions</a:t>
            </a:r>
          </a:p>
        </p:txBody>
      </p:sp>
      <p:sp>
        <p:nvSpPr>
          <p:cNvPr id="3" name="Content Placeholder 2">
            <a:extLst>
              <a:ext uri="{FF2B5EF4-FFF2-40B4-BE49-F238E27FC236}">
                <a16:creationId xmlns:a16="http://schemas.microsoft.com/office/drawing/2014/main" id="{2F6560F5-6868-C5EF-9690-C4D1E8D4BB82}"/>
              </a:ext>
            </a:extLst>
          </p:cNvPr>
          <p:cNvSpPr>
            <a:spLocks noGrp="1"/>
          </p:cNvSpPr>
          <p:nvPr>
            <p:ph idx="1"/>
          </p:nvPr>
        </p:nvSpPr>
        <p:spPr/>
        <p:txBody>
          <a:bodyPr/>
          <a:lstStyle/>
          <a:p>
            <a:r>
              <a:rPr lang="en-US" dirty="0"/>
              <a:t>Some other analysis are also done, which are as follows:</a:t>
            </a:r>
          </a:p>
          <a:p>
            <a:endParaRPr lang="en-US" dirty="0"/>
          </a:p>
          <a:p>
            <a:pPr marL="514350" indent="-514350">
              <a:buAutoNum type="arabicParenBoth"/>
            </a:pPr>
            <a:r>
              <a:rPr lang="en-US" dirty="0"/>
              <a:t>What are the different reason for special requests</a:t>
            </a:r>
          </a:p>
          <a:p>
            <a:pPr marL="0" indent="0">
              <a:buNone/>
            </a:pPr>
            <a:r>
              <a:rPr lang="en-US" dirty="0"/>
              <a:t>(2) What is the optimal stay length for better deal for customers</a:t>
            </a:r>
          </a:p>
          <a:p>
            <a:pPr marL="0" indent="0">
              <a:buNone/>
            </a:pPr>
            <a:r>
              <a:rPr lang="en-US" dirty="0"/>
              <a:t>(3) How </a:t>
            </a:r>
            <a:r>
              <a:rPr lang="en-US" dirty="0" err="1"/>
              <a:t>adr</a:t>
            </a:r>
            <a:r>
              <a:rPr lang="en-US" dirty="0"/>
              <a:t> is affected by total staying period in hotels.</a:t>
            </a:r>
            <a:endParaRPr lang="en-IN" dirty="0"/>
          </a:p>
        </p:txBody>
      </p:sp>
    </p:spTree>
    <p:extLst>
      <p:ext uri="{BB962C8B-B14F-4D97-AF65-F5344CB8AC3E}">
        <p14:creationId xmlns:p14="http://schemas.microsoft.com/office/powerpoint/2010/main" val="1329743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374058-EBDD-077A-9C87-CA5B010C6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7" y="1259817"/>
            <a:ext cx="6386331" cy="4318861"/>
          </a:xfrm>
          <a:prstGeom prst="rect">
            <a:avLst/>
          </a:prstGeom>
        </p:spPr>
      </p:pic>
      <p:pic>
        <p:nvPicPr>
          <p:cNvPr id="5" name="Picture 4">
            <a:extLst>
              <a:ext uri="{FF2B5EF4-FFF2-40B4-BE49-F238E27FC236}">
                <a16:creationId xmlns:a16="http://schemas.microsoft.com/office/drawing/2014/main" id="{6DFD7256-324D-4E55-B404-398501F7A170}"/>
              </a:ext>
            </a:extLst>
          </p:cNvPr>
          <p:cNvPicPr>
            <a:picLocks noChangeAspect="1"/>
          </p:cNvPicPr>
          <p:nvPr/>
        </p:nvPicPr>
        <p:blipFill rotWithShape="1">
          <a:blip r:embed="rId3">
            <a:extLst>
              <a:ext uri="{28A0092B-C50C-407E-A947-70E740481C1C}">
                <a14:useLocalDpi xmlns:a14="http://schemas.microsoft.com/office/drawing/2010/main" val="0"/>
              </a:ext>
            </a:extLst>
          </a:blip>
          <a:srcRect r="32978"/>
          <a:stretch/>
        </p:blipFill>
        <p:spPr>
          <a:xfrm>
            <a:off x="6910219" y="1140274"/>
            <a:ext cx="4364584" cy="4318860"/>
          </a:xfrm>
          <a:prstGeom prst="rect">
            <a:avLst/>
          </a:prstGeom>
        </p:spPr>
      </p:pic>
      <p:sp>
        <p:nvSpPr>
          <p:cNvPr id="6" name="TextBox 5">
            <a:extLst>
              <a:ext uri="{FF2B5EF4-FFF2-40B4-BE49-F238E27FC236}">
                <a16:creationId xmlns:a16="http://schemas.microsoft.com/office/drawing/2014/main" id="{A6DD4714-0841-8180-CC3E-40765C592568}"/>
              </a:ext>
            </a:extLst>
          </p:cNvPr>
          <p:cNvSpPr txBox="1"/>
          <p:nvPr/>
        </p:nvSpPr>
        <p:spPr>
          <a:xfrm>
            <a:off x="671119" y="5721292"/>
            <a:ext cx="10452683" cy="646331"/>
          </a:xfrm>
          <a:prstGeom prst="rect">
            <a:avLst/>
          </a:prstGeom>
          <a:noFill/>
        </p:spPr>
        <p:txBody>
          <a:bodyPr wrap="square" rtlCol="0">
            <a:spAutoFit/>
          </a:bodyPr>
          <a:lstStyle/>
          <a:p>
            <a:r>
              <a:rPr lang="en-US"/>
              <a:t>The number of special request are almost the same in the kids section. But, we can see that if the adults are more than 2there are more chances that hotels will receive more special requests.</a:t>
            </a:r>
            <a:endParaRPr lang="en-IN" dirty="0"/>
          </a:p>
        </p:txBody>
      </p:sp>
      <p:sp>
        <p:nvSpPr>
          <p:cNvPr id="7" name="TextBox 6">
            <a:extLst>
              <a:ext uri="{FF2B5EF4-FFF2-40B4-BE49-F238E27FC236}">
                <a16:creationId xmlns:a16="http://schemas.microsoft.com/office/drawing/2014/main" id="{5721A85B-D39B-F469-BBF5-5057D3C8B8BB}"/>
              </a:ext>
            </a:extLst>
          </p:cNvPr>
          <p:cNvSpPr txBox="1"/>
          <p:nvPr/>
        </p:nvSpPr>
        <p:spPr>
          <a:xfrm>
            <a:off x="913244" y="239754"/>
            <a:ext cx="8179267" cy="769441"/>
          </a:xfrm>
          <a:prstGeom prst="rect">
            <a:avLst/>
          </a:prstGeom>
          <a:noFill/>
        </p:spPr>
        <p:txBody>
          <a:bodyPr wrap="square" rtlCol="0">
            <a:spAutoFit/>
          </a:bodyPr>
          <a:lstStyle/>
          <a:p>
            <a:r>
              <a:rPr lang="en-IN" sz="4400" b="1" dirty="0">
                <a:solidFill>
                  <a:schemeClr val="accent1">
                    <a:lumMod val="75000"/>
                  </a:schemeClr>
                </a:solidFill>
              </a:rPr>
              <a:t>Reason for special requests</a:t>
            </a:r>
          </a:p>
        </p:txBody>
      </p:sp>
    </p:spTree>
    <p:extLst>
      <p:ext uri="{BB962C8B-B14F-4D97-AF65-F5344CB8AC3E}">
        <p14:creationId xmlns:p14="http://schemas.microsoft.com/office/powerpoint/2010/main" val="1488917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B754F-2C0F-94CB-FA44-C7474C517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58" y="1230618"/>
            <a:ext cx="10234604" cy="4239004"/>
          </a:xfrm>
          <a:prstGeom prst="rect">
            <a:avLst/>
          </a:prstGeom>
        </p:spPr>
      </p:pic>
      <p:sp>
        <p:nvSpPr>
          <p:cNvPr id="4" name="TextBox 3">
            <a:extLst>
              <a:ext uri="{FF2B5EF4-FFF2-40B4-BE49-F238E27FC236}">
                <a16:creationId xmlns:a16="http://schemas.microsoft.com/office/drawing/2014/main" id="{D181DA56-90B3-0DEC-A570-3367990671A9}"/>
              </a:ext>
            </a:extLst>
          </p:cNvPr>
          <p:cNvSpPr txBox="1"/>
          <p:nvPr/>
        </p:nvSpPr>
        <p:spPr>
          <a:xfrm>
            <a:off x="746620" y="5553512"/>
            <a:ext cx="9887842" cy="646331"/>
          </a:xfrm>
          <a:prstGeom prst="rect">
            <a:avLst/>
          </a:prstGeom>
          <a:noFill/>
        </p:spPr>
        <p:txBody>
          <a:bodyPr wrap="square" rtlCol="0">
            <a:spAutoFit/>
          </a:bodyPr>
          <a:lstStyle/>
          <a:p>
            <a:r>
              <a:rPr lang="en-US" dirty="0"/>
              <a:t>Here we can see that all market segment mostly have special request.</a:t>
            </a:r>
          </a:p>
          <a:p>
            <a:r>
              <a:rPr lang="en-US" dirty="0"/>
              <a:t>There is one segment which is complementary, having more than average number of special request.</a:t>
            </a:r>
            <a:endParaRPr lang="en-IN" dirty="0"/>
          </a:p>
        </p:txBody>
      </p:sp>
      <p:sp>
        <p:nvSpPr>
          <p:cNvPr id="6" name="TextBox 5">
            <a:extLst>
              <a:ext uri="{FF2B5EF4-FFF2-40B4-BE49-F238E27FC236}">
                <a16:creationId xmlns:a16="http://schemas.microsoft.com/office/drawing/2014/main" id="{125D6C0F-41EC-74A6-949E-D0336FEA03A6}"/>
              </a:ext>
            </a:extLst>
          </p:cNvPr>
          <p:cNvSpPr txBox="1"/>
          <p:nvPr/>
        </p:nvSpPr>
        <p:spPr>
          <a:xfrm>
            <a:off x="989900" y="461178"/>
            <a:ext cx="7692705" cy="769441"/>
          </a:xfrm>
          <a:prstGeom prst="rect">
            <a:avLst/>
          </a:prstGeom>
          <a:noFill/>
        </p:spPr>
        <p:txBody>
          <a:bodyPr wrap="square" rtlCol="0">
            <a:spAutoFit/>
          </a:bodyPr>
          <a:lstStyle/>
          <a:p>
            <a:r>
              <a:rPr lang="en-IN" sz="4400" b="1" dirty="0">
                <a:solidFill>
                  <a:schemeClr val="accent1">
                    <a:lumMod val="75000"/>
                  </a:schemeClr>
                </a:solidFill>
              </a:rPr>
              <a:t>Reason for special requests</a:t>
            </a:r>
          </a:p>
        </p:txBody>
      </p:sp>
    </p:spTree>
    <p:extLst>
      <p:ext uri="{BB962C8B-B14F-4D97-AF65-F5344CB8AC3E}">
        <p14:creationId xmlns:p14="http://schemas.microsoft.com/office/powerpoint/2010/main" val="219983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AD919-F2E5-F1CF-6A83-600615ED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3" y="1199626"/>
            <a:ext cx="6123963" cy="5100506"/>
          </a:xfrm>
          <a:prstGeom prst="rect">
            <a:avLst/>
          </a:prstGeom>
        </p:spPr>
      </p:pic>
      <p:sp>
        <p:nvSpPr>
          <p:cNvPr id="4" name="TextBox 3">
            <a:extLst>
              <a:ext uri="{FF2B5EF4-FFF2-40B4-BE49-F238E27FC236}">
                <a16:creationId xmlns:a16="http://schemas.microsoft.com/office/drawing/2014/main" id="{824F1A4C-83A8-530D-593A-FF1A3A2D0AF2}"/>
              </a:ext>
            </a:extLst>
          </p:cNvPr>
          <p:cNvSpPr txBox="1"/>
          <p:nvPr/>
        </p:nvSpPr>
        <p:spPr>
          <a:xfrm>
            <a:off x="6912528" y="1476462"/>
            <a:ext cx="401832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Total stay length and lead time are slightly correlated. This may means that for longer hotel stays, people generally plan little before the actual arrival.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adr</a:t>
            </a:r>
            <a:r>
              <a:rPr lang="en-US" dirty="0"/>
              <a:t> is slightly correlated with total people, which makes sense as more no. of people means more service to deliver, therefore more </a:t>
            </a:r>
            <a:r>
              <a:rPr lang="en-US" dirty="0" err="1"/>
              <a:t>adr</a:t>
            </a:r>
            <a:r>
              <a:rPr lang="en-US" dirty="0"/>
              <a:t>.</a:t>
            </a:r>
            <a:endParaRPr lang="en-IN" dirty="0"/>
          </a:p>
        </p:txBody>
      </p:sp>
      <p:sp>
        <p:nvSpPr>
          <p:cNvPr id="6" name="TextBox 5">
            <a:extLst>
              <a:ext uri="{FF2B5EF4-FFF2-40B4-BE49-F238E27FC236}">
                <a16:creationId xmlns:a16="http://schemas.microsoft.com/office/drawing/2014/main" id="{887A3A39-1FD0-A0A5-BCEA-81C2F98C486E}"/>
              </a:ext>
            </a:extLst>
          </p:cNvPr>
          <p:cNvSpPr txBox="1"/>
          <p:nvPr/>
        </p:nvSpPr>
        <p:spPr>
          <a:xfrm>
            <a:off x="1669409" y="494950"/>
            <a:ext cx="6610525" cy="769441"/>
          </a:xfrm>
          <a:prstGeom prst="rect">
            <a:avLst/>
          </a:prstGeom>
          <a:noFill/>
        </p:spPr>
        <p:txBody>
          <a:bodyPr wrap="square" rtlCol="0">
            <a:spAutoFit/>
          </a:bodyPr>
          <a:lstStyle/>
          <a:p>
            <a:r>
              <a:rPr lang="en-IN" sz="4400" b="1" dirty="0">
                <a:solidFill>
                  <a:schemeClr val="accent1">
                    <a:lumMod val="75000"/>
                  </a:schemeClr>
                </a:solidFill>
              </a:rPr>
              <a:t>Correlation Heatmap</a:t>
            </a:r>
          </a:p>
        </p:txBody>
      </p:sp>
    </p:spTree>
    <p:extLst>
      <p:ext uri="{BB962C8B-B14F-4D97-AF65-F5344CB8AC3E}">
        <p14:creationId xmlns:p14="http://schemas.microsoft.com/office/powerpoint/2010/main" val="16865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F7E7-040D-61A4-18AF-E68C3C7EB75D}"/>
              </a:ext>
            </a:extLst>
          </p:cNvPr>
          <p:cNvSpPr>
            <a:spLocks noGrp="1"/>
          </p:cNvSpPr>
          <p:nvPr>
            <p:ph type="title"/>
          </p:nvPr>
        </p:nvSpPr>
        <p:spPr/>
        <p:txBody>
          <a:bodyPr/>
          <a:lstStyle/>
          <a:p>
            <a:r>
              <a:rPr lang="en-IN" b="1" dirty="0">
                <a:solidFill>
                  <a:schemeClr val="accent5">
                    <a:lumMod val="50000"/>
                  </a:schemeClr>
                </a:solidFill>
              </a:rPr>
              <a:t>Points to Discuss:</a:t>
            </a:r>
          </a:p>
        </p:txBody>
      </p:sp>
      <p:sp>
        <p:nvSpPr>
          <p:cNvPr id="3" name="Content Placeholder 2">
            <a:extLst>
              <a:ext uri="{FF2B5EF4-FFF2-40B4-BE49-F238E27FC236}">
                <a16:creationId xmlns:a16="http://schemas.microsoft.com/office/drawing/2014/main" id="{DE269D82-F7D5-1B0C-C277-C798ABA7941C}"/>
              </a:ext>
            </a:extLst>
          </p:cNvPr>
          <p:cNvSpPr>
            <a:spLocks noGrp="1"/>
          </p:cNvSpPr>
          <p:nvPr>
            <p:ph idx="1"/>
          </p:nvPr>
        </p:nvSpPr>
        <p:spPr>
          <a:xfrm>
            <a:off x="838200" y="1690687"/>
            <a:ext cx="10515600" cy="4559111"/>
          </a:xfrm>
        </p:spPr>
        <p:txBody>
          <a:bodyPr>
            <a:normAutofit fontScale="92500" lnSpcReduction="10000"/>
          </a:bodyPr>
          <a:lstStyle/>
          <a:p>
            <a:r>
              <a:rPr lang="en-IN" dirty="0"/>
              <a:t>Agenda</a:t>
            </a:r>
          </a:p>
          <a:p>
            <a:r>
              <a:rPr lang="en-IN" dirty="0"/>
              <a:t>Data summary</a:t>
            </a:r>
          </a:p>
          <a:p>
            <a:r>
              <a:rPr lang="en-IN" dirty="0"/>
              <a:t>Univariate analysis</a:t>
            </a:r>
          </a:p>
          <a:p>
            <a:r>
              <a:rPr lang="en-IN" dirty="0"/>
              <a:t>Hotel wise analysis</a:t>
            </a:r>
          </a:p>
          <a:p>
            <a:r>
              <a:rPr lang="en-IN" dirty="0"/>
              <a:t>Distribution Channel wise analysis</a:t>
            </a:r>
          </a:p>
          <a:p>
            <a:r>
              <a:rPr lang="en-IN" dirty="0"/>
              <a:t>Booking cancellation analysis</a:t>
            </a:r>
          </a:p>
          <a:p>
            <a:r>
              <a:rPr lang="en-IN" dirty="0"/>
              <a:t>Timewise analysis</a:t>
            </a:r>
          </a:p>
          <a:p>
            <a:r>
              <a:rPr lang="en-IN" dirty="0"/>
              <a:t>Some important questions</a:t>
            </a:r>
          </a:p>
          <a:p>
            <a:r>
              <a:rPr lang="en-IN" dirty="0"/>
              <a:t>Correlation heatmap</a:t>
            </a:r>
          </a:p>
          <a:p>
            <a:r>
              <a:rPr lang="en-IN" dirty="0"/>
              <a:t>Conclusion</a:t>
            </a:r>
          </a:p>
          <a:p>
            <a:endParaRPr lang="en-IN" dirty="0"/>
          </a:p>
        </p:txBody>
      </p:sp>
    </p:spTree>
    <p:extLst>
      <p:ext uri="{BB962C8B-B14F-4D97-AF65-F5344CB8AC3E}">
        <p14:creationId xmlns:p14="http://schemas.microsoft.com/office/powerpoint/2010/main" val="3867569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23B2B-1EAF-770A-BC6E-47B477661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76" y="1149292"/>
            <a:ext cx="9184192" cy="4328720"/>
          </a:xfrm>
          <a:prstGeom prst="rect">
            <a:avLst/>
          </a:prstGeom>
        </p:spPr>
      </p:pic>
      <p:sp>
        <p:nvSpPr>
          <p:cNvPr id="4" name="TextBox 3">
            <a:extLst>
              <a:ext uri="{FF2B5EF4-FFF2-40B4-BE49-F238E27FC236}">
                <a16:creationId xmlns:a16="http://schemas.microsoft.com/office/drawing/2014/main" id="{8E110C66-D5B4-973C-DD1E-776400AE7688}"/>
              </a:ext>
            </a:extLst>
          </p:cNvPr>
          <p:cNvSpPr txBox="1"/>
          <p:nvPr/>
        </p:nvSpPr>
        <p:spPr>
          <a:xfrm>
            <a:off x="830510" y="5863905"/>
            <a:ext cx="9421358" cy="923330"/>
          </a:xfrm>
          <a:prstGeom prst="rect">
            <a:avLst/>
          </a:prstGeom>
          <a:noFill/>
        </p:spPr>
        <p:txBody>
          <a:bodyPr wrap="square" rtlCol="0">
            <a:spAutoFit/>
          </a:bodyPr>
          <a:lstStyle/>
          <a:p>
            <a:r>
              <a:rPr lang="en-US"/>
              <a:t>For shorter stays the adr(average daily rate varies greatly) but for longer stays (&gt; 15 days) adr is comparatively very less. Therefore, customers can get better deal for longer stays more than 15 days.</a:t>
            </a:r>
            <a:endParaRPr lang="en-IN" dirty="0"/>
          </a:p>
        </p:txBody>
      </p:sp>
      <p:sp>
        <p:nvSpPr>
          <p:cNvPr id="5" name="TextBox 4">
            <a:extLst>
              <a:ext uri="{FF2B5EF4-FFF2-40B4-BE49-F238E27FC236}">
                <a16:creationId xmlns:a16="http://schemas.microsoft.com/office/drawing/2014/main" id="{C9AAA9F9-2322-CE23-8758-F3383D1E5E30}"/>
              </a:ext>
            </a:extLst>
          </p:cNvPr>
          <p:cNvSpPr txBox="1"/>
          <p:nvPr/>
        </p:nvSpPr>
        <p:spPr>
          <a:xfrm>
            <a:off x="830510" y="469783"/>
            <a:ext cx="10628851" cy="769441"/>
          </a:xfrm>
          <a:prstGeom prst="rect">
            <a:avLst/>
          </a:prstGeom>
          <a:noFill/>
        </p:spPr>
        <p:txBody>
          <a:bodyPr wrap="square" rtlCol="0">
            <a:spAutoFit/>
          </a:bodyPr>
          <a:lstStyle/>
          <a:p>
            <a:r>
              <a:rPr lang="en-IN" sz="4400" b="1" dirty="0">
                <a:solidFill>
                  <a:schemeClr val="accent1">
                    <a:lumMod val="75000"/>
                  </a:schemeClr>
                </a:solidFill>
              </a:rPr>
              <a:t>Optimal stay length for better deals in </a:t>
            </a:r>
            <a:r>
              <a:rPr lang="en-IN" sz="4400" b="1" dirty="0" err="1">
                <a:solidFill>
                  <a:schemeClr val="accent1">
                    <a:lumMod val="75000"/>
                  </a:schemeClr>
                </a:solidFill>
              </a:rPr>
              <a:t>adr</a:t>
            </a:r>
            <a:endParaRPr lang="en-IN" sz="4400" b="1" dirty="0">
              <a:solidFill>
                <a:schemeClr val="accent1">
                  <a:lumMod val="75000"/>
                </a:schemeClr>
              </a:solidFill>
            </a:endParaRPr>
          </a:p>
        </p:txBody>
      </p:sp>
    </p:spTree>
    <p:extLst>
      <p:ext uri="{BB962C8B-B14F-4D97-AF65-F5344CB8AC3E}">
        <p14:creationId xmlns:p14="http://schemas.microsoft.com/office/powerpoint/2010/main" val="2793457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CC-3147-06E8-E132-16DDE73B912F}"/>
              </a:ext>
            </a:extLst>
          </p:cNvPr>
          <p:cNvSpPr>
            <a:spLocks noGrp="1"/>
          </p:cNvSpPr>
          <p:nvPr>
            <p:ph type="title"/>
          </p:nvPr>
        </p:nvSpPr>
        <p:spPr>
          <a:xfrm>
            <a:off x="838200" y="365125"/>
            <a:ext cx="10515600" cy="1044225"/>
          </a:xfrm>
        </p:spPr>
        <p:txBody>
          <a:bodyPr/>
          <a:lstStyle/>
          <a:p>
            <a:r>
              <a:rPr lang="en-IN" b="1"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D8CE1CF6-831E-9F15-669C-14A8C4EFFE9E}"/>
              </a:ext>
            </a:extLst>
          </p:cNvPr>
          <p:cNvSpPr>
            <a:spLocks noGrp="1"/>
          </p:cNvSpPr>
          <p:nvPr>
            <p:ph idx="1"/>
          </p:nvPr>
        </p:nvSpPr>
        <p:spPr>
          <a:xfrm>
            <a:off x="838200" y="1308683"/>
            <a:ext cx="10515600" cy="4868280"/>
          </a:xfrm>
        </p:spPr>
        <p:txBody>
          <a:bodyPr>
            <a:noAutofit/>
          </a:bodyPr>
          <a:lstStyle/>
          <a:p>
            <a:r>
              <a:rPr lang="en-US" sz="1600" dirty="0"/>
              <a:t>Around 60% bookings are for City hotel and 40% bookings are for Resort hotel, therefore City Hotel is busier than Resort hotel. Also the overall </a:t>
            </a:r>
            <a:r>
              <a:rPr lang="en-US" sz="1600" dirty="0" err="1"/>
              <a:t>adr</a:t>
            </a:r>
            <a:r>
              <a:rPr lang="en-US" sz="1600" dirty="0"/>
              <a:t> of City hotel is slightly higher than Resort hotel.</a:t>
            </a:r>
          </a:p>
          <a:p>
            <a:r>
              <a:rPr lang="en-US" sz="1600" dirty="0"/>
              <a:t>Mostly guests stay for less than 5 days in hotel and for longer stays Resort hotel is preferred.</a:t>
            </a:r>
          </a:p>
          <a:p>
            <a:r>
              <a:rPr lang="en-US" sz="1600" dirty="0"/>
              <a:t>Both hotels have significantly higher booking cancellation rates and very few guests less than 3% return for another booking in City hotel. 5% guests return for stay in Resort hotel.</a:t>
            </a:r>
          </a:p>
          <a:p>
            <a:r>
              <a:rPr lang="en-US" sz="1600" dirty="0"/>
              <a:t>Most of the guests came from </a:t>
            </a:r>
            <a:r>
              <a:rPr lang="en-US" sz="1600" dirty="0" err="1"/>
              <a:t>european</a:t>
            </a:r>
            <a:r>
              <a:rPr lang="en-US" sz="1600" dirty="0"/>
              <a:t> countries, with most no. of guest coming from Portugal.</a:t>
            </a:r>
          </a:p>
          <a:p>
            <a:r>
              <a:rPr lang="en-US" sz="1600" dirty="0"/>
              <a:t>Guests use different channels for making bookings out of which most preferred way is TA/TO.</a:t>
            </a:r>
          </a:p>
          <a:p>
            <a:r>
              <a:rPr lang="en-US" sz="1600" dirty="0"/>
              <a:t>For hotels higher </a:t>
            </a:r>
            <a:r>
              <a:rPr lang="en-US" sz="1600" dirty="0" err="1"/>
              <a:t>adr</a:t>
            </a:r>
            <a:r>
              <a:rPr lang="en-US" sz="1600" dirty="0"/>
              <a:t> deals come via GDS channel, so hotels should increase their popularity on this channel</a:t>
            </a:r>
          </a:p>
          <a:p>
            <a:r>
              <a:rPr lang="en-US" sz="1600" dirty="0"/>
              <a:t>Almost 30% of bookings via TA/TO are cancelled.</a:t>
            </a:r>
          </a:p>
          <a:p>
            <a:r>
              <a:rPr lang="en-US" sz="1600" dirty="0"/>
              <a:t>.Not getting same room as reserved, longer lead time and waiting time do not affect cancellation of </a:t>
            </a:r>
            <a:r>
              <a:rPr lang="en-US" sz="1600" dirty="0" err="1"/>
              <a:t>bookings.Although</a:t>
            </a:r>
            <a:r>
              <a:rPr lang="en-US" sz="1600" dirty="0"/>
              <a:t> different room allotment do lowers the </a:t>
            </a:r>
            <a:r>
              <a:rPr lang="en-US" sz="1600" dirty="0" err="1"/>
              <a:t>adr</a:t>
            </a:r>
            <a:r>
              <a:rPr lang="en-US" sz="1600" dirty="0"/>
              <a:t>. </a:t>
            </a:r>
          </a:p>
          <a:p>
            <a:r>
              <a:rPr lang="en-US" sz="1600" dirty="0"/>
              <a:t>July-August are the most busier and profitable months for both of hotels.</a:t>
            </a:r>
          </a:p>
          <a:p>
            <a:r>
              <a:rPr lang="en-US" sz="1600" dirty="0"/>
              <a:t>Within a month, </a:t>
            </a:r>
            <a:r>
              <a:rPr lang="en-US" sz="1600" dirty="0" err="1"/>
              <a:t>adr</a:t>
            </a:r>
            <a:r>
              <a:rPr lang="en-US" sz="1600" dirty="0"/>
              <a:t> gradually increases as month ends, with small sudden rise on </a:t>
            </a:r>
            <a:r>
              <a:rPr lang="en-US" sz="1600" dirty="0" err="1"/>
              <a:t>weekends.Couples</a:t>
            </a:r>
            <a:r>
              <a:rPr lang="en-US" sz="1600" dirty="0"/>
              <a:t> are the most common guests for hotels, hence hotels can plan services according to couples needs to increase revenue.</a:t>
            </a:r>
          </a:p>
          <a:p>
            <a:r>
              <a:rPr lang="en-US" sz="1600" dirty="0"/>
              <a:t>More number of people in guests results in more number of special requests.</a:t>
            </a:r>
          </a:p>
          <a:p>
            <a:r>
              <a:rPr lang="en-US" sz="1600" dirty="0"/>
              <a:t>Bookings made via complementary market segment and adults have on average high no. of special request.</a:t>
            </a:r>
          </a:p>
          <a:p>
            <a:r>
              <a:rPr lang="en-US" sz="1600" dirty="0"/>
              <a:t>For customers, generally the longer stays (more than 15 days) can result in better deals in terms of low </a:t>
            </a:r>
            <a:r>
              <a:rPr lang="en-US" sz="1600" dirty="0" err="1"/>
              <a:t>adr</a:t>
            </a:r>
            <a:r>
              <a:rPr lang="en-US" sz="1600" dirty="0"/>
              <a:t>.</a:t>
            </a:r>
            <a:endParaRPr lang="en-IN" sz="1600" dirty="0"/>
          </a:p>
        </p:txBody>
      </p:sp>
    </p:spTree>
    <p:extLst>
      <p:ext uri="{BB962C8B-B14F-4D97-AF65-F5344CB8AC3E}">
        <p14:creationId xmlns:p14="http://schemas.microsoft.com/office/powerpoint/2010/main" val="299169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F20-63D5-5F6D-9176-B7640E491999}"/>
              </a:ext>
            </a:extLst>
          </p:cNvPr>
          <p:cNvSpPr>
            <a:spLocks noGrp="1"/>
          </p:cNvSpPr>
          <p:nvPr>
            <p:ph type="title"/>
          </p:nvPr>
        </p:nvSpPr>
        <p:spPr/>
        <p:txBody>
          <a:bodyPr/>
          <a:lstStyle/>
          <a:p>
            <a:r>
              <a:rPr lang="en-IN" b="1" dirty="0">
                <a:solidFill>
                  <a:schemeClr val="accent5">
                    <a:lumMod val="50000"/>
                  </a:schemeClr>
                </a:solidFill>
              </a:rPr>
              <a:t>Agenda</a:t>
            </a:r>
          </a:p>
        </p:txBody>
      </p:sp>
      <p:sp>
        <p:nvSpPr>
          <p:cNvPr id="3" name="Content Placeholder 2">
            <a:extLst>
              <a:ext uri="{FF2B5EF4-FFF2-40B4-BE49-F238E27FC236}">
                <a16:creationId xmlns:a16="http://schemas.microsoft.com/office/drawing/2014/main" id="{3E2E65CF-06E0-CC1C-9162-AF4AF7F40A8C}"/>
              </a:ext>
            </a:extLst>
          </p:cNvPr>
          <p:cNvSpPr>
            <a:spLocks noGrp="1"/>
          </p:cNvSpPr>
          <p:nvPr>
            <p:ph idx="1"/>
          </p:nvPr>
        </p:nvSpPr>
        <p:spPr>
          <a:xfrm>
            <a:off x="838199" y="1825625"/>
            <a:ext cx="10872831" cy="3971168"/>
          </a:xfrm>
        </p:spPr>
        <p:txBody>
          <a:bodyPr>
            <a:normAutofit fontScale="92500" lnSpcReduction="10000"/>
          </a:bodyPr>
          <a:lstStyle/>
          <a:p>
            <a:pPr marL="0" indent="0">
              <a:buNone/>
            </a:pPr>
            <a:r>
              <a:rPr lang="en-US" dirty="0"/>
              <a:t>To discuss the analysis of given hotel bookings data set from 2015-2017.</a:t>
            </a:r>
          </a:p>
          <a:p>
            <a:pPr marL="0" indent="0">
              <a:buNone/>
            </a:pPr>
            <a:r>
              <a:rPr lang="en-US" dirty="0"/>
              <a:t>We'll be doing analysis of given data set in following ways:</a:t>
            </a:r>
          </a:p>
          <a:p>
            <a:pPr marL="0" indent="0">
              <a:buNone/>
            </a:pPr>
            <a:r>
              <a:rPr lang="en-US" dirty="0"/>
              <a:t>• Univariate analysis </a:t>
            </a:r>
          </a:p>
          <a:p>
            <a:r>
              <a:rPr lang="en-US" dirty="0"/>
              <a:t>Hotel wise analysis. </a:t>
            </a:r>
          </a:p>
          <a:p>
            <a:r>
              <a:rPr lang="en-US" dirty="0"/>
              <a:t>Distribution Channel wise analysis.</a:t>
            </a:r>
          </a:p>
          <a:p>
            <a:r>
              <a:rPr lang="en-US" dirty="0"/>
              <a:t> Booking cancellation analysis</a:t>
            </a:r>
          </a:p>
          <a:p>
            <a:r>
              <a:rPr lang="en-US" dirty="0"/>
              <a:t>Timewise analysis</a:t>
            </a:r>
          </a:p>
          <a:p>
            <a:pPr marL="0" indent="0">
              <a:buNone/>
            </a:pPr>
            <a:endParaRPr lang="en-US" dirty="0"/>
          </a:p>
          <a:p>
            <a:pPr marL="0" indent="0">
              <a:buNone/>
            </a:pPr>
            <a:r>
              <a:rPr lang="en-US" dirty="0"/>
              <a:t>By doing this we'll try to find out key factors driving the hotel bookings trends.</a:t>
            </a:r>
            <a:endParaRPr lang="en-IN" dirty="0"/>
          </a:p>
        </p:txBody>
      </p:sp>
    </p:spTree>
    <p:extLst>
      <p:ext uri="{BB962C8B-B14F-4D97-AF65-F5344CB8AC3E}">
        <p14:creationId xmlns:p14="http://schemas.microsoft.com/office/powerpoint/2010/main" val="247871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9494-D993-629A-D3AC-20472A7AB6C6}"/>
              </a:ext>
            </a:extLst>
          </p:cNvPr>
          <p:cNvSpPr>
            <a:spLocks noGrp="1"/>
          </p:cNvSpPr>
          <p:nvPr>
            <p:ph type="title"/>
          </p:nvPr>
        </p:nvSpPr>
        <p:spPr/>
        <p:txBody>
          <a:bodyPr/>
          <a:lstStyle/>
          <a:p>
            <a:r>
              <a:rPr lang="en-IN" b="1" dirty="0">
                <a:solidFill>
                  <a:schemeClr val="accent5">
                    <a:lumMod val="50000"/>
                  </a:schemeClr>
                </a:solidFill>
              </a:rPr>
              <a:t>Attribute Information :</a:t>
            </a:r>
          </a:p>
        </p:txBody>
      </p:sp>
      <p:sp>
        <p:nvSpPr>
          <p:cNvPr id="3" name="Content Placeholder 2">
            <a:extLst>
              <a:ext uri="{FF2B5EF4-FFF2-40B4-BE49-F238E27FC236}">
                <a16:creationId xmlns:a16="http://schemas.microsoft.com/office/drawing/2014/main" id="{01B03415-05AB-D858-ED91-8D3848955762}"/>
              </a:ext>
            </a:extLst>
          </p:cNvPr>
          <p:cNvSpPr>
            <a:spLocks noGrp="1"/>
          </p:cNvSpPr>
          <p:nvPr>
            <p:ph idx="1"/>
          </p:nvPr>
        </p:nvSpPr>
        <p:spPr/>
        <p:txBody>
          <a:bodyPr>
            <a:normAutofit fontScale="70000" lnSpcReduction="20000"/>
          </a:bodyPr>
          <a:lstStyle/>
          <a:p>
            <a:pPr marL="0" indent="0">
              <a:buNone/>
            </a:pPr>
            <a:r>
              <a:rPr lang="en-US" dirty="0"/>
              <a:t>▪ </a:t>
            </a:r>
            <a:r>
              <a:rPr lang="en-US" b="1" dirty="0"/>
              <a:t>hotel: </a:t>
            </a:r>
            <a:r>
              <a:rPr lang="en-US" dirty="0"/>
              <a:t>name of hotel whether City hotel or Resort Hotel </a:t>
            </a:r>
          </a:p>
          <a:p>
            <a:pPr marL="0" indent="0">
              <a:buNone/>
            </a:pPr>
            <a:r>
              <a:rPr lang="en-US" dirty="0"/>
              <a:t>▪ </a:t>
            </a:r>
            <a:r>
              <a:rPr lang="en-US" b="1" dirty="0" err="1"/>
              <a:t>is_canceled</a:t>
            </a:r>
            <a:r>
              <a:rPr lang="en-US" b="1" dirty="0"/>
              <a:t>: </a:t>
            </a:r>
            <a:r>
              <a:rPr lang="en-US" dirty="0"/>
              <a:t>(0 or 1) Indicates whether booking was cancelled or not.</a:t>
            </a:r>
          </a:p>
          <a:p>
            <a:pPr marL="0" indent="0">
              <a:buNone/>
            </a:pPr>
            <a:r>
              <a:rPr lang="en-US" dirty="0"/>
              <a:t>▪ </a:t>
            </a:r>
            <a:r>
              <a:rPr lang="en-US" b="1" dirty="0" err="1"/>
              <a:t>lead_time</a:t>
            </a:r>
            <a:r>
              <a:rPr lang="en-US" b="1" dirty="0"/>
              <a:t>: </a:t>
            </a:r>
            <a:r>
              <a:rPr lang="en-US" dirty="0"/>
              <a:t>The time between reservation and actual arrival. </a:t>
            </a:r>
          </a:p>
          <a:p>
            <a:pPr marL="0" indent="0">
              <a:buNone/>
            </a:pPr>
            <a:r>
              <a:rPr lang="en-US" dirty="0"/>
              <a:t>▪ </a:t>
            </a:r>
            <a:r>
              <a:rPr lang="en-US" b="1" dirty="0" err="1"/>
              <a:t>arrival_date_year</a:t>
            </a:r>
            <a:r>
              <a:rPr lang="en-US" b="1" dirty="0"/>
              <a:t>: </a:t>
            </a:r>
            <a:r>
              <a:rPr lang="en-US" dirty="0"/>
              <a:t>Year of arrival date. </a:t>
            </a:r>
          </a:p>
          <a:p>
            <a:pPr marL="0" indent="0">
              <a:buNone/>
            </a:pPr>
            <a:r>
              <a:rPr lang="en-US" dirty="0"/>
              <a:t>▪ </a:t>
            </a:r>
            <a:r>
              <a:rPr lang="en-US" b="1" dirty="0" err="1"/>
              <a:t>arrival_date_month</a:t>
            </a:r>
            <a:r>
              <a:rPr lang="en-US" b="1" dirty="0"/>
              <a:t>: </a:t>
            </a:r>
            <a:r>
              <a:rPr lang="en-US" dirty="0"/>
              <a:t>Month name of arrival date. </a:t>
            </a:r>
          </a:p>
          <a:p>
            <a:pPr marL="0" indent="0">
              <a:buNone/>
            </a:pPr>
            <a:r>
              <a:rPr lang="en-US" dirty="0"/>
              <a:t>▪ </a:t>
            </a:r>
            <a:r>
              <a:rPr lang="en-US" b="1" dirty="0" err="1"/>
              <a:t>arrival_date_week_number</a:t>
            </a:r>
            <a:r>
              <a:rPr lang="en-US" b="1" dirty="0"/>
              <a:t>: </a:t>
            </a:r>
            <a:r>
              <a:rPr lang="en-US" dirty="0"/>
              <a:t>Week number on arrival date. </a:t>
            </a:r>
          </a:p>
          <a:p>
            <a:pPr marL="0" indent="0">
              <a:buNone/>
            </a:pPr>
            <a:r>
              <a:rPr lang="en-US" dirty="0"/>
              <a:t>▪ </a:t>
            </a:r>
            <a:r>
              <a:rPr lang="en-US" b="1" dirty="0" err="1"/>
              <a:t>arrival_date_day_of_month</a:t>
            </a:r>
            <a:r>
              <a:rPr lang="en-US" b="1" dirty="0"/>
              <a:t>: </a:t>
            </a:r>
            <a:r>
              <a:rPr lang="en-US" dirty="0"/>
              <a:t>Day of the month of arrival date. </a:t>
            </a:r>
          </a:p>
          <a:p>
            <a:pPr marL="0" indent="0">
              <a:buNone/>
            </a:pPr>
            <a:r>
              <a:rPr lang="en-US" dirty="0"/>
              <a:t>▪ </a:t>
            </a:r>
            <a:r>
              <a:rPr lang="en-US" b="1" dirty="0" err="1"/>
              <a:t>stays_in_weekend_nights</a:t>
            </a:r>
            <a:r>
              <a:rPr lang="en-US" b="1" dirty="0"/>
              <a:t>: </a:t>
            </a:r>
            <a:r>
              <a:rPr lang="en-US" dirty="0"/>
              <a:t>Number of weekend nights the guest stayed or booked to stay at the hotel. </a:t>
            </a:r>
          </a:p>
          <a:p>
            <a:pPr marL="0" indent="0">
              <a:buNone/>
            </a:pPr>
            <a:r>
              <a:rPr lang="en-US" dirty="0"/>
              <a:t>▪ </a:t>
            </a:r>
            <a:r>
              <a:rPr lang="en-US" b="1" dirty="0" err="1"/>
              <a:t>stays_in_week_nights</a:t>
            </a:r>
            <a:r>
              <a:rPr lang="en-US" b="1" dirty="0"/>
              <a:t>: </a:t>
            </a:r>
            <a:r>
              <a:rPr lang="en-US" dirty="0"/>
              <a:t>Number of week nights the guest stayed or booked to stay at the hotel. </a:t>
            </a:r>
          </a:p>
          <a:p>
            <a:pPr marL="0" indent="0">
              <a:buNone/>
            </a:pPr>
            <a:r>
              <a:rPr lang="en-US" dirty="0"/>
              <a:t>▪ </a:t>
            </a:r>
            <a:r>
              <a:rPr lang="en-US" b="1" dirty="0"/>
              <a:t>Adults, Children, Babies : </a:t>
            </a:r>
            <a:r>
              <a:rPr lang="en-US" dirty="0"/>
              <a:t>Number of adults, children and babies arriving. </a:t>
            </a:r>
          </a:p>
          <a:p>
            <a:pPr marL="0" indent="0">
              <a:buNone/>
            </a:pPr>
            <a:r>
              <a:rPr lang="en-US" dirty="0"/>
              <a:t>▪ </a:t>
            </a:r>
            <a:r>
              <a:rPr lang="en-US" b="1" dirty="0"/>
              <a:t>Meal: </a:t>
            </a:r>
            <a:r>
              <a:rPr lang="en-US" dirty="0"/>
              <a:t>Type of meal booked.</a:t>
            </a:r>
            <a:endParaRPr lang="en-IN" dirty="0"/>
          </a:p>
        </p:txBody>
      </p:sp>
    </p:spTree>
    <p:extLst>
      <p:ext uri="{BB962C8B-B14F-4D97-AF65-F5344CB8AC3E}">
        <p14:creationId xmlns:p14="http://schemas.microsoft.com/office/powerpoint/2010/main" val="83836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50ED-3B04-2D35-E5F5-77541A5F687E}"/>
              </a:ext>
            </a:extLst>
          </p:cNvPr>
          <p:cNvSpPr>
            <a:spLocks noGrp="1"/>
          </p:cNvSpPr>
          <p:nvPr>
            <p:ph type="title"/>
          </p:nvPr>
        </p:nvSpPr>
        <p:spPr/>
        <p:txBody>
          <a:bodyPr/>
          <a:lstStyle/>
          <a:p>
            <a:r>
              <a:rPr lang="en-IN" b="1" dirty="0">
                <a:solidFill>
                  <a:schemeClr val="accent5">
                    <a:lumMod val="50000"/>
                  </a:schemeClr>
                </a:solidFill>
              </a:rPr>
              <a:t>Attribute Information :</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0FD1F6D7-8FE7-D97A-AEFA-B5F6DDF9F889}"/>
              </a:ext>
            </a:extLst>
          </p:cNvPr>
          <p:cNvSpPr>
            <a:spLocks noGrp="1"/>
          </p:cNvSpPr>
          <p:nvPr>
            <p:ph idx="1"/>
          </p:nvPr>
        </p:nvSpPr>
        <p:spPr/>
        <p:txBody>
          <a:bodyPr>
            <a:normAutofit fontScale="77500" lnSpcReduction="20000"/>
          </a:bodyPr>
          <a:lstStyle/>
          <a:p>
            <a:pPr marL="0" indent="0">
              <a:buNone/>
            </a:pPr>
            <a:r>
              <a:rPr lang="en-US" dirty="0"/>
              <a:t> ▪ </a:t>
            </a:r>
            <a:r>
              <a:rPr lang="en-US" b="1" dirty="0"/>
              <a:t>Country: </a:t>
            </a:r>
            <a:r>
              <a:rPr lang="en-US" dirty="0"/>
              <a:t>The origin country of the guests.</a:t>
            </a:r>
          </a:p>
          <a:p>
            <a:pPr marL="0" indent="0">
              <a:buNone/>
            </a:pPr>
            <a:r>
              <a:rPr lang="en-US" dirty="0"/>
              <a:t> ▪ </a:t>
            </a:r>
            <a:r>
              <a:rPr lang="en-US" b="1" dirty="0" err="1"/>
              <a:t>market_segment</a:t>
            </a:r>
            <a:r>
              <a:rPr lang="en-US" b="1" dirty="0"/>
              <a:t>: </a:t>
            </a:r>
            <a:r>
              <a:rPr lang="en-US" dirty="0"/>
              <a:t>Shows how the reservation was made and what is the purpose of reservation.</a:t>
            </a:r>
          </a:p>
          <a:p>
            <a:pPr marL="0" indent="0">
              <a:buNone/>
            </a:pPr>
            <a:r>
              <a:rPr lang="en-US" dirty="0"/>
              <a:t> ▪ </a:t>
            </a:r>
            <a:r>
              <a:rPr lang="en-US" b="1" dirty="0" err="1"/>
              <a:t>distribution_channel</a:t>
            </a:r>
            <a:r>
              <a:rPr lang="en-US" b="1" dirty="0"/>
              <a:t>: </a:t>
            </a:r>
            <a:r>
              <a:rPr lang="en-US" dirty="0"/>
              <a:t>The medium through which the booking was made. </a:t>
            </a:r>
          </a:p>
          <a:p>
            <a:pPr marL="0" indent="0">
              <a:buNone/>
            </a:pPr>
            <a:r>
              <a:rPr lang="en-US" dirty="0"/>
              <a:t> ▪ </a:t>
            </a:r>
            <a:r>
              <a:rPr lang="en-US" b="1" dirty="0" err="1"/>
              <a:t>is_repeated_guest</a:t>
            </a:r>
            <a:r>
              <a:rPr lang="en-US" b="1" dirty="0"/>
              <a:t>: </a:t>
            </a:r>
            <a:r>
              <a:rPr lang="en-US" dirty="0"/>
              <a:t>(0 or 1) Indicates whether or not the booking is of a repeated guest.</a:t>
            </a:r>
          </a:p>
          <a:p>
            <a:pPr marL="0" indent="0">
              <a:buNone/>
            </a:pPr>
            <a:r>
              <a:rPr lang="en-US" dirty="0"/>
              <a:t> ▪ </a:t>
            </a:r>
            <a:r>
              <a:rPr lang="en-US" b="1" dirty="0" err="1"/>
              <a:t>previous_cancellations</a:t>
            </a:r>
            <a:r>
              <a:rPr lang="en-US" b="1" dirty="0"/>
              <a:t>: </a:t>
            </a:r>
            <a:r>
              <a:rPr lang="en-US" dirty="0"/>
              <a:t>(0 or 1) Indicates whether or not the guest has previous cancellations. </a:t>
            </a:r>
          </a:p>
          <a:p>
            <a:pPr marL="0" indent="0">
              <a:buNone/>
            </a:pPr>
            <a:r>
              <a:rPr lang="en-US" dirty="0"/>
              <a:t>▪ </a:t>
            </a:r>
            <a:r>
              <a:rPr lang="en-US" b="1" dirty="0" err="1"/>
              <a:t>reserved_room_type</a:t>
            </a:r>
            <a:r>
              <a:rPr lang="en-US" b="1" dirty="0"/>
              <a:t>: </a:t>
            </a:r>
            <a:r>
              <a:rPr lang="en-US" dirty="0"/>
              <a:t>Type of room booked. </a:t>
            </a:r>
          </a:p>
          <a:p>
            <a:pPr marL="0" indent="0">
              <a:buNone/>
            </a:pPr>
            <a:r>
              <a:rPr lang="en-US" dirty="0"/>
              <a:t>▪ </a:t>
            </a:r>
            <a:r>
              <a:rPr lang="en-US" b="1" dirty="0" err="1"/>
              <a:t>assigned_room_type</a:t>
            </a:r>
            <a:r>
              <a:rPr lang="en-US" b="1" dirty="0"/>
              <a:t>: </a:t>
            </a:r>
            <a:r>
              <a:rPr lang="en-US" dirty="0"/>
              <a:t>Type of room allotted /assigned. </a:t>
            </a:r>
          </a:p>
          <a:p>
            <a:pPr marL="0" indent="0">
              <a:buNone/>
            </a:pPr>
            <a:r>
              <a:rPr lang="en-US" dirty="0"/>
              <a:t>▪ </a:t>
            </a:r>
            <a:r>
              <a:rPr lang="en-US" b="1" dirty="0" err="1"/>
              <a:t>booking_changes</a:t>
            </a:r>
            <a:r>
              <a:rPr lang="en-US" b="1" dirty="0"/>
              <a:t>: </a:t>
            </a:r>
            <a:r>
              <a:rPr lang="en-US" dirty="0"/>
              <a:t>Number of changes/amendments made to the booking. </a:t>
            </a:r>
          </a:p>
          <a:p>
            <a:pPr marL="0" indent="0">
              <a:buNone/>
            </a:pPr>
            <a:r>
              <a:rPr lang="en-US" dirty="0"/>
              <a:t>▪ </a:t>
            </a:r>
            <a:r>
              <a:rPr lang="en-US" b="1" dirty="0" err="1"/>
              <a:t>deposit_type</a:t>
            </a:r>
            <a:r>
              <a:rPr lang="en-US" b="1" dirty="0"/>
              <a:t>: </a:t>
            </a:r>
            <a:r>
              <a:rPr lang="en-US" dirty="0"/>
              <a:t>Whether refundable/non-refundable/No-deposit made.</a:t>
            </a:r>
          </a:p>
          <a:p>
            <a:pPr marL="0" indent="0">
              <a:buNone/>
            </a:pPr>
            <a:r>
              <a:rPr lang="en-US" dirty="0"/>
              <a:t>▪ </a:t>
            </a:r>
            <a:r>
              <a:rPr lang="en-US" b="1" dirty="0"/>
              <a:t>Agent: </a:t>
            </a:r>
            <a:r>
              <a:rPr lang="en-US" dirty="0"/>
              <a:t>ID of the travel agency that made the booking.</a:t>
            </a:r>
            <a:endParaRPr lang="en-IN" dirty="0"/>
          </a:p>
        </p:txBody>
      </p:sp>
    </p:spTree>
    <p:extLst>
      <p:ext uri="{BB962C8B-B14F-4D97-AF65-F5344CB8AC3E}">
        <p14:creationId xmlns:p14="http://schemas.microsoft.com/office/powerpoint/2010/main" val="263832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3470-870B-C831-E76B-10F1C387BD85}"/>
              </a:ext>
            </a:extLst>
          </p:cNvPr>
          <p:cNvSpPr>
            <a:spLocks noGrp="1"/>
          </p:cNvSpPr>
          <p:nvPr>
            <p:ph type="title"/>
          </p:nvPr>
        </p:nvSpPr>
        <p:spPr/>
        <p:txBody>
          <a:bodyPr/>
          <a:lstStyle/>
          <a:p>
            <a:r>
              <a:rPr lang="en-IN" b="1" dirty="0">
                <a:solidFill>
                  <a:schemeClr val="accent5">
                    <a:lumMod val="50000"/>
                  </a:schemeClr>
                </a:solidFill>
              </a:rPr>
              <a:t>Attribute Information :</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FC0074D8-AA99-3B4C-2462-B77C2A86DFDA}"/>
              </a:ext>
            </a:extLst>
          </p:cNvPr>
          <p:cNvSpPr>
            <a:spLocks noGrp="1"/>
          </p:cNvSpPr>
          <p:nvPr>
            <p:ph idx="1"/>
          </p:nvPr>
        </p:nvSpPr>
        <p:spPr/>
        <p:txBody>
          <a:bodyPr>
            <a:normAutofit fontScale="92500" lnSpcReduction="20000"/>
          </a:bodyPr>
          <a:lstStyle/>
          <a:p>
            <a:pPr marL="0" indent="0">
              <a:buNone/>
            </a:pPr>
            <a:r>
              <a:rPr lang="en-US" dirty="0"/>
              <a:t>▪ </a:t>
            </a:r>
            <a:r>
              <a:rPr lang="en-US" b="1" dirty="0"/>
              <a:t>Company: </a:t>
            </a:r>
            <a:r>
              <a:rPr lang="en-US" dirty="0"/>
              <a:t>The name of company that made the booking or is responsible for paying for the booking. </a:t>
            </a:r>
          </a:p>
          <a:p>
            <a:pPr marL="0" indent="0">
              <a:buNone/>
            </a:pPr>
            <a:r>
              <a:rPr lang="en-US" dirty="0"/>
              <a:t>▪ </a:t>
            </a:r>
            <a:r>
              <a:rPr lang="en-US" b="1" dirty="0" err="1"/>
              <a:t>days_in_waiting_list</a:t>
            </a:r>
            <a:r>
              <a:rPr lang="en-US" b="1" dirty="0"/>
              <a:t>: </a:t>
            </a:r>
            <a:r>
              <a:rPr lang="en-US" dirty="0"/>
              <a:t>Number of days the booking was in the waiting list before it was confirmed to the customer. </a:t>
            </a:r>
          </a:p>
          <a:p>
            <a:pPr marL="0" indent="0">
              <a:buNone/>
            </a:pPr>
            <a:r>
              <a:rPr lang="en-US" dirty="0"/>
              <a:t>▪ </a:t>
            </a:r>
            <a:r>
              <a:rPr lang="en-US" b="1" dirty="0" err="1"/>
              <a:t>customer_type</a:t>
            </a:r>
            <a:r>
              <a:rPr lang="en-US" b="1" dirty="0"/>
              <a:t>: </a:t>
            </a:r>
            <a:r>
              <a:rPr lang="en-US" dirty="0"/>
              <a:t>Type of customers( Transient, group, etc.) </a:t>
            </a:r>
          </a:p>
          <a:p>
            <a:pPr marL="0" indent="0">
              <a:buNone/>
            </a:pPr>
            <a:r>
              <a:rPr lang="en-US" dirty="0"/>
              <a:t>▪ </a:t>
            </a:r>
            <a:r>
              <a:rPr lang="en-US" b="1" dirty="0" err="1"/>
              <a:t>Adr</a:t>
            </a:r>
            <a:r>
              <a:rPr lang="en-US" b="1" dirty="0"/>
              <a:t>: </a:t>
            </a:r>
            <a:r>
              <a:rPr lang="en-US" dirty="0"/>
              <a:t>Average daily rate is the average revenue that a hotel receives for each occupied guest room per day. </a:t>
            </a:r>
          </a:p>
          <a:p>
            <a:pPr marL="0" indent="0">
              <a:buNone/>
            </a:pPr>
            <a:r>
              <a:rPr lang="en-US" dirty="0"/>
              <a:t>▪ </a:t>
            </a:r>
            <a:r>
              <a:rPr lang="en-US" b="1" dirty="0" err="1"/>
              <a:t>required_car_parking_spaces</a:t>
            </a:r>
            <a:r>
              <a:rPr lang="en-US" b="1" dirty="0"/>
              <a:t>: </a:t>
            </a:r>
            <a:r>
              <a:rPr lang="en-US" dirty="0"/>
              <a:t>Number of car parking spaces required.</a:t>
            </a:r>
          </a:p>
          <a:p>
            <a:pPr marL="0" indent="0">
              <a:buNone/>
            </a:pPr>
            <a:r>
              <a:rPr lang="en-US" dirty="0"/>
              <a:t>▪ </a:t>
            </a:r>
            <a:r>
              <a:rPr lang="en-US" b="1" dirty="0" err="1"/>
              <a:t>total_of_special_requests</a:t>
            </a:r>
            <a:r>
              <a:rPr lang="en-US" b="1" dirty="0"/>
              <a:t>: </a:t>
            </a:r>
            <a:r>
              <a:rPr lang="en-US" dirty="0"/>
              <a:t>Number of special requests made. </a:t>
            </a:r>
          </a:p>
          <a:p>
            <a:pPr marL="0" indent="0">
              <a:buNone/>
            </a:pPr>
            <a:r>
              <a:rPr lang="en-US" dirty="0"/>
              <a:t>▪ </a:t>
            </a:r>
            <a:r>
              <a:rPr lang="en-US" b="1" dirty="0" err="1"/>
              <a:t>reservation_status</a:t>
            </a:r>
            <a:r>
              <a:rPr lang="en-US" b="1" dirty="0"/>
              <a:t>: </a:t>
            </a:r>
            <a:r>
              <a:rPr lang="en-US" dirty="0"/>
              <a:t>Self explanatory. </a:t>
            </a:r>
          </a:p>
          <a:p>
            <a:pPr marL="0" indent="0">
              <a:buNone/>
            </a:pPr>
            <a:r>
              <a:rPr lang="en-US" dirty="0"/>
              <a:t>▪ </a:t>
            </a:r>
            <a:r>
              <a:rPr lang="en-US" b="1" dirty="0" err="1"/>
              <a:t>reservation_status_date</a:t>
            </a:r>
            <a:r>
              <a:rPr lang="en-US" b="1" dirty="0"/>
              <a:t>: </a:t>
            </a:r>
            <a:r>
              <a:rPr lang="en-US" dirty="0"/>
              <a:t>Self explanatory. </a:t>
            </a:r>
            <a:endParaRPr lang="en-IN" dirty="0"/>
          </a:p>
        </p:txBody>
      </p:sp>
    </p:spTree>
    <p:extLst>
      <p:ext uri="{BB962C8B-B14F-4D97-AF65-F5344CB8AC3E}">
        <p14:creationId xmlns:p14="http://schemas.microsoft.com/office/powerpoint/2010/main" val="56583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8BAE-7AD6-804D-ACAB-1E685B70DF68}"/>
              </a:ext>
            </a:extLst>
          </p:cNvPr>
          <p:cNvSpPr>
            <a:spLocks noGrp="1"/>
          </p:cNvSpPr>
          <p:nvPr>
            <p:ph type="title"/>
          </p:nvPr>
        </p:nvSpPr>
        <p:spPr/>
        <p:txBody>
          <a:bodyPr/>
          <a:lstStyle/>
          <a:p>
            <a:r>
              <a:rPr lang="en-IN" b="1" dirty="0">
                <a:solidFill>
                  <a:schemeClr val="accent1">
                    <a:lumMod val="75000"/>
                  </a:schemeClr>
                </a:solidFill>
              </a:rPr>
              <a:t>Data Summary :</a:t>
            </a:r>
          </a:p>
        </p:txBody>
      </p:sp>
      <p:pic>
        <p:nvPicPr>
          <p:cNvPr id="5" name="Content Placeholder 4">
            <a:extLst>
              <a:ext uri="{FF2B5EF4-FFF2-40B4-BE49-F238E27FC236}">
                <a16:creationId xmlns:a16="http://schemas.microsoft.com/office/drawing/2014/main" id="{313A035C-7AE2-0581-05C4-5D956514844A}"/>
              </a:ext>
            </a:extLst>
          </p:cNvPr>
          <p:cNvPicPr>
            <a:picLocks noGrp="1" noChangeAspect="1"/>
          </p:cNvPicPr>
          <p:nvPr>
            <p:ph idx="1"/>
          </p:nvPr>
        </p:nvPicPr>
        <p:blipFill>
          <a:blip r:embed="rId2"/>
          <a:stretch>
            <a:fillRect/>
          </a:stretch>
        </p:blipFill>
        <p:spPr>
          <a:xfrm>
            <a:off x="1677798" y="1690688"/>
            <a:ext cx="7599827" cy="3857600"/>
          </a:xfrm>
        </p:spPr>
      </p:pic>
    </p:spTree>
    <p:extLst>
      <p:ext uri="{BB962C8B-B14F-4D97-AF65-F5344CB8AC3E}">
        <p14:creationId xmlns:p14="http://schemas.microsoft.com/office/powerpoint/2010/main" val="7107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2A38-9F26-7637-D46B-D1AB24C748D9}"/>
              </a:ext>
            </a:extLst>
          </p:cNvPr>
          <p:cNvSpPr>
            <a:spLocks noGrp="1"/>
          </p:cNvSpPr>
          <p:nvPr>
            <p:ph type="title"/>
          </p:nvPr>
        </p:nvSpPr>
        <p:spPr/>
        <p:txBody>
          <a:bodyPr/>
          <a:lstStyle/>
          <a:p>
            <a:r>
              <a:rPr lang="en-IN" b="1" dirty="0">
                <a:solidFill>
                  <a:schemeClr val="accent1">
                    <a:lumMod val="75000"/>
                  </a:schemeClr>
                </a:solidFill>
              </a:rPr>
              <a:t>Univariate Analysis</a:t>
            </a:r>
          </a:p>
        </p:txBody>
      </p:sp>
      <p:sp>
        <p:nvSpPr>
          <p:cNvPr id="3" name="Content Placeholder 2">
            <a:extLst>
              <a:ext uri="{FF2B5EF4-FFF2-40B4-BE49-F238E27FC236}">
                <a16:creationId xmlns:a16="http://schemas.microsoft.com/office/drawing/2014/main" id="{E1177866-F836-D200-97C4-70B1FD4E9433}"/>
              </a:ext>
            </a:extLst>
          </p:cNvPr>
          <p:cNvSpPr>
            <a:spLocks noGrp="1"/>
          </p:cNvSpPr>
          <p:nvPr>
            <p:ph idx="1"/>
          </p:nvPr>
        </p:nvSpPr>
        <p:spPr>
          <a:xfrm>
            <a:off x="838200" y="1825624"/>
            <a:ext cx="10515600" cy="4558397"/>
          </a:xfrm>
        </p:spPr>
        <p:txBody>
          <a:bodyPr/>
          <a:lstStyle/>
          <a:p>
            <a:r>
              <a:rPr lang="en-US" dirty="0"/>
              <a:t>While doing univariate analysis of given hotel booking dataset, we answered following questions:</a:t>
            </a:r>
          </a:p>
          <a:p>
            <a:pPr marL="0" indent="0">
              <a:buNone/>
            </a:pPr>
            <a:endParaRPr lang="en-US" dirty="0"/>
          </a:p>
          <a:p>
            <a:pPr marL="0" indent="0">
              <a:buNone/>
            </a:pPr>
            <a:r>
              <a:rPr lang="en-US" dirty="0"/>
              <a:t>(1) Which agent made most of bookings?</a:t>
            </a:r>
          </a:p>
          <a:p>
            <a:pPr marL="0" indent="0">
              <a:buNone/>
            </a:pPr>
            <a:r>
              <a:rPr lang="en-US" dirty="0"/>
              <a:t>(2) Which room type is in most demand and which room type generates highest </a:t>
            </a:r>
            <a:r>
              <a:rPr lang="en-US" dirty="0" err="1"/>
              <a:t>adr</a:t>
            </a:r>
            <a:r>
              <a:rPr lang="en-US" dirty="0"/>
              <a:t>?</a:t>
            </a:r>
          </a:p>
          <a:p>
            <a:pPr marL="0" indent="0">
              <a:buNone/>
            </a:pPr>
            <a:r>
              <a:rPr lang="en-US" dirty="0"/>
              <a:t>(3) From which country most of the customers are coming?</a:t>
            </a:r>
          </a:p>
          <a:p>
            <a:pPr marL="0" indent="0">
              <a:buNone/>
            </a:pPr>
            <a:r>
              <a:rPr lang="en-US" dirty="0"/>
              <a:t>(4) What is the most preferred meal by customers?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9166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2247</Words>
  <Application>Microsoft Office PowerPoint</Application>
  <PresentationFormat>Widescreen</PresentationFormat>
  <Paragraphs>189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Roboto</vt:lpstr>
      <vt:lpstr>Office Theme</vt:lpstr>
      <vt:lpstr>CAPSTONE PROJECT </vt:lpstr>
      <vt:lpstr>INTRODUCTION</vt:lpstr>
      <vt:lpstr>Points to Discuss:</vt:lpstr>
      <vt:lpstr>Agenda</vt:lpstr>
      <vt:lpstr>Attribute Information :</vt:lpstr>
      <vt:lpstr>Attribute Information :</vt:lpstr>
      <vt:lpstr>Attribute Information :</vt:lpstr>
      <vt:lpstr>Data Summary :</vt:lpstr>
      <vt:lpstr>Univariate Analysis</vt:lpstr>
      <vt:lpstr>PowerPoint Presentation</vt:lpstr>
      <vt:lpstr>PowerPoint Presentation</vt:lpstr>
      <vt:lpstr>Hotel wise Analysis</vt:lpstr>
      <vt:lpstr>PowerPoint Presentation</vt:lpstr>
      <vt:lpstr>PowerPoint Presentation</vt:lpstr>
      <vt:lpstr>Distribution channel wise Analysis</vt:lpstr>
      <vt:lpstr>PowerPoint Presentation</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Some important questions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sana mulani</dc:creator>
  <cp:lastModifiedBy>sana mulani</cp:lastModifiedBy>
  <cp:revision>4</cp:revision>
  <dcterms:created xsi:type="dcterms:W3CDTF">2023-01-22T06:06:28Z</dcterms:created>
  <dcterms:modified xsi:type="dcterms:W3CDTF">2023-01-23T13:32:39Z</dcterms:modified>
</cp:coreProperties>
</file>