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ahbaz\Documents\CASE%20STUDY%20&#8211;%20WADA%20PAV(SANA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ahbaz\Documents\CASE%20STUDY%20&#8211;%20WADA%20PAV(SANA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"/>
  <c:pivotSource>
    <c:name>[CASE STUDY – WADA PAV(SANA).xlsx]pitot table 1!PivotTable1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COMPETITOR PRICE</a:t>
            </a:r>
          </a:p>
        </c:rich>
      </c:tx>
      <c:layout/>
    </c:title>
    <c:pivotFmts>
      <c:pivotFmt>
        <c:idx val="0"/>
        <c:dLbl>
          <c:idx val="0"/>
          <c:delete val="1"/>
        </c:dLbl>
      </c:pivotFmt>
      <c:pivotFmt>
        <c:idx val="1"/>
        <c:dLbl>
          <c:idx val="0"/>
          <c:showVal val="1"/>
        </c:dLbl>
      </c:pivotFmt>
      <c:pivotFmt>
        <c:idx val="2"/>
        <c:dLbl>
          <c:idx val="0"/>
          <c:showVal val="1"/>
        </c:dLbl>
      </c:pivotFmt>
      <c:pivotFmt>
        <c:idx val="3"/>
        <c:dLbl>
          <c:idx val="0"/>
          <c:showVal val="1"/>
        </c:dLbl>
      </c:pivotFmt>
      <c:pivotFmt>
        <c:idx val="4"/>
        <c:dLbl>
          <c:idx val="0"/>
          <c:showVal val="1"/>
        </c:dLbl>
      </c:pivotFmt>
      <c:pivotFmt>
        <c:idx val="5"/>
        <c:dLbl>
          <c:idx val="0"/>
          <c:showVal val="1"/>
        </c:dLbl>
      </c:pivotFmt>
      <c:pivotFmt>
        <c:idx val="6"/>
        <c:dLbl>
          <c:idx val="0"/>
          <c:showVal val="1"/>
        </c:dLbl>
      </c:pivotFmt>
      <c:pivotFmt>
        <c:idx val="7"/>
        <c:dLbl>
          <c:idx val="0"/>
          <c:showVal val="1"/>
        </c:dLbl>
      </c:pivotFmt>
      <c:pivotFmt>
        <c:idx val="8"/>
        <c:dLbl>
          <c:idx val="0"/>
          <c:showVal val="1"/>
        </c:dLbl>
      </c:pivotFmt>
      <c:pivotFmt>
        <c:idx val="9"/>
        <c:dLbl>
          <c:idx val="0"/>
          <c:delete val="1"/>
        </c:dLbl>
      </c:pivotFmt>
      <c:pivotFmt>
        <c:idx val="10"/>
        <c:dLbl>
          <c:idx val="0"/>
          <c:showVal val="1"/>
        </c:dLbl>
      </c:pivotFmt>
      <c:pivotFmt>
        <c:idx val="11"/>
        <c:dLbl>
          <c:idx val="0"/>
          <c:showVal val="1"/>
        </c:dLbl>
      </c:pivotFmt>
      <c:pivotFmt>
        <c:idx val="12"/>
        <c:dLbl>
          <c:idx val="0"/>
          <c:showVal val="1"/>
        </c:dLbl>
      </c:pivotFmt>
      <c:pivotFmt>
        <c:idx val="13"/>
        <c:dLbl>
          <c:idx val="0"/>
          <c:showVal val="1"/>
        </c:dLbl>
      </c:pivotFmt>
      <c:pivotFmt>
        <c:idx val="14"/>
        <c:dLbl>
          <c:idx val="0"/>
          <c:showVal val="1"/>
        </c:dLbl>
      </c:pivotFmt>
      <c:pivotFmt>
        <c:idx val="15"/>
        <c:dLbl>
          <c:idx val="0"/>
          <c:showVal val="1"/>
        </c:dLbl>
      </c:pivotFmt>
      <c:pivotFmt>
        <c:idx val="16"/>
        <c:dLbl>
          <c:idx val="0"/>
          <c:showVal val="1"/>
        </c:dLbl>
      </c:pivotFmt>
      <c:pivotFmt>
        <c:idx val="17"/>
        <c:dLbl>
          <c:idx val="0"/>
          <c:showVal val="1"/>
        </c:dLbl>
      </c:pivotFmt>
      <c:pivotFmt>
        <c:idx val="18"/>
        <c:dLbl>
          <c:idx val="0"/>
          <c:delete val="1"/>
        </c:dLbl>
      </c:pivotFmt>
      <c:pivotFmt>
        <c:idx val="19"/>
        <c:dLbl>
          <c:idx val="0"/>
          <c:showVal val="1"/>
        </c:dLbl>
      </c:pivotFmt>
      <c:pivotFmt>
        <c:idx val="20"/>
        <c:dLbl>
          <c:idx val="0"/>
          <c:showVal val="1"/>
        </c:dLbl>
      </c:pivotFmt>
      <c:pivotFmt>
        <c:idx val="21"/>
        <c:dLbl>
          <c:idx val="0"/>
          <c:showVal val="1"/>
        </c:dLbl>
      </c:pivotFmt>
      <c:pivotFmt>
        <c:idx val="22"/>
        <c:dLbl>
          <c:idx val="0"/>
          <c:showVal val="1"/>
        </c:dLbl>
      </c:pivotFmt>
      <c:pivotFmt>
        <c:idx val="23"/>
        <c:dLbl>
          <c:idx val="0"/>
          <c:showVal val="1"/>
        </c:dLbl>
      </c:pivotFmt>
      <c:pivotFmt>
        <c:idx val="24"/>
        <c:dLbl>
          <c:idx val="0"/>
          <c:showVal val="1"/>
        </c:dLbl>
      </c:pivotFmt>
      <c:pivotFmt>
        <c:idx val="25"/>
        <c:dLbl>
          <c:idx val="0"/>
          <c:showVal val="1"/>
        </c:dLbl>
      </c:pivotFmt>
      <c:pivotFmt>
        <c:idx val="26"/>
        <c:dLbl>
          <c:idx val="0"/>
          <c:showVal val="1"/>
        </c:dLbl>
      </c:pivotFmt>
      <c:pivotFmt>
        <c:idx val="27"/>
        <c:marker>
          <c:symbol val="none"/>
        </c:marker>
        <c:dLbl>
          <c:idx val="0"/>
          <c:delete val="1"/>
        </c:dLbl>
      </c:pivotFmt>
      <c:pivotFmt>
        <c:idx val="28"/>
        <c:dLbl>
          <c:idx val="0"/>
          <c:showVal val="1"/>
        </c:dLbl>
      </c:pivotFmt>
      <c:pivotFmt>
        <c:idx val="29"/>
        <c:dLbl>
          <c:idx val="0"/>
          <c:showVal val="1"/>
        </c:dLbl>
      </c:pivotFmt>
      <c:pivotFmt>
        <c:idx val="30"/>
        <c:dLbl>
          <c:idx val="0"/>
          <c:showVal val="1"/>
        </c:dLbl>
      </c:pivotFmt>
      <c:pivotFmt>
        <c:idx val="31"/>
        <c:dLbl>
          <c:idx val="0"/>
          <c:showVal val="1"/>
        </c:dLbl>
      </c:pivotFmt>
      <c:pivotFmt>
        <c:idx val="32"/>
        <c:dLbl>
          <c:idx val="0"/>
          <c:showVal val="1"/>
        </c:dLbl>
      </c:pivotFmt>
      <c:pivotFmt>
        <c:idx val="33"/>
        <c:dLbl>
          <c:idx val="0"/>
          <c:showVal val="1"/>
        </c:dLbl>
      </c:pivotFmt>
      <c:pivotFmt>
        <c:idx val="34"/>
        <c:dLbl>
          <c:idx val="0"/>
          <c:showVal val="1"/>
        </c:dLbl>
      </c:pivotFmt>
      <c:pivotFmt>
        <c:idx val="35"/>
        <c:dLbl>
          <c:idx val="0"/>
          <c:showVal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'pitot table 1'!$B$3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0"/>
              <c:layout/>
              <c:showVal val="1"/>
            </c:dLbl>
            <c:dLbl>
              <c:idx val="1"/>
              <c:layout/>
              <c:showVal val="1"/>
            </c:dLbl>
            <c:dLbl>
              <c:idx val="2"/>
              <c:layout/>
              <c:showVal val="1"/>
            </c:dLbl>
            <c:dLbl>
              <c:idx val="3"/>
              <c:layout/>
              <c:showVal val="1"/>
            </c:dLbl>
            <c:dLbl>
              <c:idx val="4"/>
              <c:layout/>
              <c:showVal val="1"/>
            </c:dLbl>
            <c:dLbl>
              <c:idx val="5"/>
              <c:layout/>
              <c:showVal val="1"/>
            </c:dLbl>
            <c:dLbl>
              <c:idx val="6"/>
              <c:layout/>
              <c:showVal val="1"/>
            </c:dLbl>
            <c:dLbl>
              <c:idx val="7"/>
              <c:layout/>
              <c:showVal val="1"/>
            </c:dLbl>
            <c:delete val="1"/>
          </c:dLbls>
          <c:cat>
            <c:strRef>
              <c:f>'pitot table 1'!$A$4:$A$12</c:f>
              <c:strCache>
                <c:ptCount val="8"/>
                <c:pt idx="0">
                  <c:v>Bombay wada pav</c:v>
                </c:pt>
                <c:pt idx="1">
                  <c:v>Cheese mayo wada pav </c:v>
                </c:pt>
                <c:pt idx="2">
                  <c:v>Onion wada pav</c:v>
                </c:pt>
                <c:pt idx="3">
                  <c:v>Peri peri wada pav</c:v>
                </c:pt>
                <c:pt idx="4">
                  <c:v>Pizza wada pav</c:v>
                </c:pt>
                <c:pt idx="5">
                  <c:v>Schezwan wada pav</c:v>
                </c:pt>
                <c:pt idx="6">
                  <c:v>Tangy mayo wada pav</c:v>
                </c:pt>
                <c:pt idx="7">
                  <c:v>Tikka masala wada pav</c:v>
                </c:pt>
              </c:strCache>
            </c:strRef>
          </c:cat>
          <c:val>
            <c:numRef>
              <c:f>'pitot table 1'!$B$4:$B$12</c:f>
              <c:numCache>
                <c:formatCode>General</c:formatCode>
                <c:ptCount val="8"/>
                <c:pt idx="0">
                  <c:v>20</c:v>
                </c:pt>
                <c:pt idx="1">
                  <c:v>50</c:v>
                </c:pt>
                <c:pt idx="2">
                  <c:v>25</c:v>
                </c:pt>
                <c:pt idx="3">
                  <c:v>40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</c:numCache>
            </c:numRef>
          </c:val>
        </c:ser>
        <c:axId val="81893632"/>
        <c:axId val="53526528"/>
      </c:barChart>
      <c:catAx>
        <c:axId val="81893632"/>
        <c:scaling>
          <c:orientation val="minMax"/>
        </c:scaling>
        <c:axPos val="b"/>
        <c:tickLblPos val="nextTo"/>
        <c:crossAx val="53526528"/>
        <c:crosses val="autoZero"/>
        <c:auto val="1"/>
        <c:lblAlgn val="ctr"/>
        <c:lblOffset val="100"/>
      </c:catAx>
      <c:valAx>
        <c:axId val="53526528"/>
        <c:scaling>
          <c:orientation val="minMax"/>
        </c:scaling>
        <c:axPos val="l"/>
        <c:numFmt formatCode="General" sourceLinked="1"/>
        <c:tickLblPos val="nextTo"/>
        <c:crossAx val="81893632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5"/>
  <c:pivotSource>
    <c:name>[CASE STUDY – WADA PAV(SANA).xlsx]pitot table 2!PivotTable7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PENITRATION PRICE</a:t>
            </a:r>
          </a:p>
        </c:rich>
      </c:tx>
      <c:layout/>
    </c:title>
    <c:pivotFmts>
      <c:pivotFmt>
        <c:idx val="0"/>
        <c:dLbl>
          <c:idx val="0"/>
          <c:dLblPos val="outEnd"/>
          <c:showVal val="1"/>
        </c:dLbl>
      </c:pivotFmt>
      <c:pivotFmt>
        <c:idx val="1"/>
      </c:pivotFmt>
      <c:pivotFmt>
        <c:idx val="2"/>
        <c:dLbl>
          <c:idx val="0"/>
          <c:dLblPos val="outEnd"/>
          <c:showVal val="1"/>
        </c:dLbl>
      </c:pivotFmt>
      <c:pivotFmt>
        <c:idx val="3"/>
        <c:dLbl>
          <c:idx val="0"/>
          <c:dLblPos val="outEnd"/>
          <c:showVal val="1"/>
        </c:dLbl>
      </c:pivotFmt>
      <c:pivotFmt>
        <c:idx val="4"/>
        <c:dLbl>
          <c:idx val="0"/>
          <c:layout>
            <c:manualLayout>
              <c:x val="0"/>
              <c:y val="0"/>
            </c:manualLayout>
          </c:layout>
          <c:dLblPos val="outEnd"/>
          <c:showVal val="1"/>
        </c:dLbl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  <c:pivotFmt>
        <c:idx val="7"/>
        <c:dLbl>
          <c:idx val="0"/>
          <c:layout>
            <c:manualLayout>
              <c:x val="0"/>
              <c:y val="0"/>
            </c:manualLayout>
          </c:layout>
          <c:dLblPos val="outEnd"/>
          <c:showVal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'pitot table 2'!$B$3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4"/>
              <c:layout>
                <c:manualLayout>
                  <c:x val="0"/>
                  <c:y val="0"/>
                </c:manualLayout>
              </c:layout>
              <c:dLblPos val="outEnd"/>
              <c:showVal val="1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dLblPos val="outEnd"/>
            <c:showVal val="1"/>
          </c:dLbls>
          <c:cat>
            <c:strRef>
              <c:f>'pitot table 2'!$A$4:$A$12</c:f>
              <c:strCache>
                <c:ptCount val="8"/>
                <c:pt idx="0">
                  <c:v>Bombay wada pav</c:v>
                </c:pt>
                <c:pt idx="1">
                  <c:v>Cheese mayo wada pav </c:v>
                </c:pt>
                <c:pt idx="2">
                  <c:v>Onion wada pav</c:v>
                </c:pt>
                <c:pt idx="3">
                  <c:v>Peri peri wada pav</c:v>
                </c:pt>
                <c:pt idx="4">
                  <c:v>Pizza wada pav</c:v>
                </c:pt>
                <c:pt idx="5">
                  <c:v>Schezwan wada pav</c:v>
                </c:pt>
                <c:pt idx="6">
                  <c:v>Tangy mayo wada pav</c:v>
                </c:pt>
                <c:pt idx="7">
                  <c:v>Tikka masala wada pav</c:v>
                </c:pt>
              </c:strCache>
            </c:strRef>
          </c:cat>
          <c:val>
            <c:numRef>
              <c:f>'pitot table 2'!$B$4:$B$12</c:f>
              <c:numCache>
                <c:formatCode>General</c:formatCode>
                <c:ptCount val="8"/>
                <c:pt idx="0">
                  <c:v>15</c:v>
                </c:pt>
                <c:pt idx="1">
                  <c:v>40</c:v>
                </c:pt>
                <c:pt idx="2">
                  <c:v>20</c:v>
                </c:pt>
                <c:pt idx="3">
                  <c:v>35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</c:numCache>
            </c:numRef>
          </c:val>
        </c:ser>
        <c:axId val="77345920"/>
        <c:axId val="77347456"/>
      </c:barChart>
      <c:catAx>
        <c:axId val="77345920"/>
        <c:scaling>
          <c:orientation val="minMax"/>
        </c:scaling>
        <c:axPos val="b"/>
        <c:tickLblPos val="nextTo"/>
        <c:crossAx val="77347456"/>
        <c:crosses val="autoZero"/>
        <c:auto val="1"/>
        <c:lblAlgn val="ctr"/>
        <c:lblOffset val="100"/>
      </c:catAx>
      <c:valAx>
        <c:axId val="77347456"/>
        <c:scaling>
          <c:orientation val="minMax"/>
        </c:scaling>
        <c:axPos val="l"/>
        <c:numFmt formatCode="General" sourceLinked="1"/>
        <c:tickLblPos val="nextTo"/>
        <c:crossAx val="77345920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F9B0-93B9-4DD8-9C44-BB54E66EBCA8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D355-172C-4AB1-8B50-F78A5A8C3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F9B0-93B9-4DD8-9C44-BB54E66EBCA8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D355-172C-4AB1-8B50-F78A5A8C3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F9B0-93B9-4DD8-9C44-BB54E66EBCA8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D355-172C-4AB1-8B50-F78A5A8C3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F9B0-93B9-4DD8-9C44-BB54E66EBCA8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D355-172C-4AB1-8B50-F78A5A8C3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F9B0-93B9-4DD8-9C44-BB54E66EBCA8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D355-172C-4AB1-8B50-F78A5A8C3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F9B0-93B9-4DD8-9C44-BB54E66EBCA8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D355-172C-4AB1-8B50-F78A5A8C3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F9B0-93B9-4DD8-9C44-BB54E66EBCA8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D355-172C-4AB1-8B50-F78A5A8C3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F9B0-93B9-4DD8-9C44-BB54E66EBCA8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D355-172C-4AB1-8B50-F78A5A8C3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F9B0-93B9-4DD8-9C44-BB54E66EBCA8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D355-172C-4AB1-8B50-F78A5A8C3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F9B0-93B9-4DD8-9C44-BB54E66EBCA8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D355-172C-4AB1-8B50-F78A5A8C3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F9B0-93B9-4DD8-9C44-BB54E66EBCA8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D355-172C-4AB1-8B50-F78A5A8C3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F9B0-93B9-4DD8-9C44-BB54E66EBCA8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6D355-172C-4AB1-8B50-F78A5A8C3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db.com/title/tt5231546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571635"/>
          </a:xfrm>
        </p:spPr>
        <p:txBody>
          <a:bodyPr>
            <a:normAutofit fontScale="90000"/>
          </a:bodyPr>
          <a:lstStyle/>
          <a:p>
            <a:r>
              <a:rPr lang="en-GB" b="1" i="1" u="sng" dirty="0" smtClean="0"/>
              <a:t>CASE STUDY – WADA PAV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200" dirty="0" smtClean="0"/>
              <a:t>(A study for the new </a:t>
            </a:r>
            <a:r>
              <a:rPr lang="en-GB" sz="3200" dirty="0" err="1" smtClean="0"/>
              <a:t>w</a:t>
            </a:r>
            <a:r>
              <a:rPr lang="en-GB" sz="3200" dirty="0" err="1" smtClean="0"/>
              <a:t>ada</a:t>
            </a:r>
            <a:r>
              <a:rPr lang="en-GB" sz="3200" dirty="0" smtClean="0"/>
              <a:t> </a:t>
            </a:r>
            <a:r>
              <a:rPr lang="en-GB" sz="3200" dirty="0" err="1" smtClean="0"/>
              <a:t>pav</a:t>
            </a:r>
            <a:r>
              <a:rPr lang="en-GB" sz="3200" dirty="0" smtClean="0"/>
              <a:t> shop in the </a:t>
            </a:r>
            <a:r>
              <a:rPr lang="en-GB" sz="3200" dirty="0" err="1" smtClean="0"/>
              <a:t>shivaji</a:t>
            </a:r>
            <a:r>
              <a:rPr lang="en-GB" sz="3200" dirty="0" smtClean="0"/>
              <a:t> </a:t>
            </a:r>
            <a:r>
              <a:rPr lang="en-GB" sz="3200" dirty="0" err="1" smtClean="0"/>
              <a:t>nagar</a:t>
            </a:r>
            <a:r>
              <a:rPr lang="en-GB" sz="3200" dirty="0" smtClean="0"/>
              <a:t>, </a:t>
            </a:r>
            <a:r>
              <a:rPr lang="en-GB" sz="3200" dirty="0" err="1" smtClean="0"/>
              <a:t>pune</a:t>
            </a:r>
            <a:r>
              <a:rPr lang="en-GB" sz="3200" dirty="0" smtClean="0"/>
              <a:t> 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8" y="5286388"/>
            <a:ext cx="3143272" cy="1285884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PRESENTED BY – SANA TAHASILDAR</a:t>
            </a:r>
            <a:endParaRPr lang="en-US" dirty="0"/>
          </a:p>
        </p:txBody>
      </p:sp>
      <p:pic>
        <p:nvPicPr>
          <p:cNvPr id="4" name="Picture 3" descr="Cheesy_Vada_Pav_Recipe_Britannia_Cheesy_Kitchen_Recipe_Video_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908383"/>
            <a:ext cx="4786346" cy="47456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A good quality product with different </a:t>
            </a:r>
            <a:r>
              <a:rPr lang="en-US" sz="2000" dirty="0" smtClean="0"/>
              <a:t>verity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Standard </a:t>
            </a:r>
            <a:r>
              <a:rPr lang="en-US" sz="2000" dirty="0" smtClean="0"/>
              <a:t>row material and fresh food for </a:t>
            </a:r>
            <a:r>
              <a:rPr lang="en-US" sz="2000" dirty="0" smtClean="0"/>
              <a:t>customers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Middle </a:t>
            </a:r>
            <a:r>
              <a:rPr lang="en-US" sz="2000" dirty="0" smtClean="0"/>
              <a:t>and low income group </a:t>
            </a:r>
            <a:r>
              <a:rPr lang="en-US" sz="2000" dirty="0" smtClean="0"/>
              <a:t>people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en-US" sz="2000" dirty="0" smtClean="0"/>
              <a:t>Mainly Student, couples, </a:t>
            </a:r>
            <a:r>
              <a:rPr lang="en-US" sz="2000" dirty="0" smtClean="0"/>
              <a:t>employees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Clean </a:t>
            </a:r>
            <a:r>
              <a:rPr lang="en-US" sz="2000" dirty="0" smtClean="0"/>
              <a:t>and hygienic branded </a:t>
            </a:r>
            <a:r>
              <a:rPr lang="en-US" sz="2000" dirty="0" err="1" smtClean="0"/>
              <a:t>Vada-pav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Low </a:t>
            </a:r>
            <a:r>
              <a:rPr lang="en-US" sz="2000" dirty="0" smtClean="0"/>
              <a:t>price with best quality compare to </a:t>
            </a:r>
            <a:r>
              <a:rPr lang="en-US" sz="2000" dirty="0" smtClean="0"/>
              <a:t>others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Best </a:t>
            </a:r>
            <a:r>
              <a:rPr lang="en-US" sz="2000" dirty="0" smtClean="0"/>
              <a:t>Services &amp; Amenities compare to others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85927"/>
            <a:ext cx="7772400" cy="1785950"/>
          </a:xfrm>
        </p:spPr>
        <p:txBody>
          <a:bodyPr>
            <a:normAutofit/>
          </a:bodyPr>
          <a:lstStyle/>
          <a:p>
            <a:r>
              <a:rPr lang="en-GB" sz="4400" i="1" dirty="0" smtClean="0"/>
              <a:t>Thank you .....</a:t>
            </a:r>
            <a:endParaRPr lang="en-US" sz="44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542578"/>
            <a:ext cx="4643469" cy="3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2332037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800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Problem Statement 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Objective &amp; Methodology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Solution Description 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Business Impact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dish is believed to have been invented in 1966 by 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Mumbaikar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Ashok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Vaidya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who opened the first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vada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pav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stall opposite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Dadar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train station, through which hundreds of thousands of workers – often in need of a quick, inexpensive snack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passed every day on their way to the textile mills in suburbs such as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Parel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Worli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Vada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pav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was an instant hit with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Bombayites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(as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Mumbaikars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were then known).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Vaidya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remains a Mumbai icon; one local journalist even made a documentary about him, called </a:t>
            </a:r>
            <a:r>
              <a:rPr lang="en-US" sz="2000" dirty="0" err="1">
                <a:latin typeface="Arial" pitchFamily="34" charset="0"/>
                <a:cs typeface="Arial" pitchFamily="34" charset="0"/>
                <a:hlinkClick r:id="rId2"/>
              </a:rPr>
              <a:t>Vada</a:t>
            </a:r>
            <a:r>
              <a:rPr lang="en-US" sz="2000" dirty="0">
                <a:latin typeface="Arial" pitchFamily="34" charset="0"/>
                <a:cs typeface="Arial" pitchFamily="34" charset="0"/>
                <a:hlinkClick r:id="rId2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hlinkClick r:id="rId2"/>
              </a:rPr>
              <a:t>Pav</a:t>
            </a:r>
            <a:r>
              <a:rPr lang="en-US" sz="2000" dirty="0">
                <a:latin typeface="Arial" pitchFamily="34" charset="0"/>
                <a:cs typeface="Arial" pitchFamily="34" charset="0"/>
                <a:hlinkClick r:id="rId2"/>
              </a:rPr>
              <a:t> Inc.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58280" cy="221455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Problem statement </a:t>
            </a:r>
            <a:br>
              <a:rPr lang="en-GB" dirty="0" smtClean="0"/>
            </a:br>
            <a:r>
              <a:rPr lang="en-GB" sz="2700" dirty="0" smtClean="0">
                <a:latin typeface="+mn-lt"/>
              </a:rPr>
              <a:t>A man wants to open a </a:t>
            </a:r>
            <a:r>
              <a:rPr lang="en-GB" sz="2700" dirty="0" err="1" smtClean="0">
                <a:latin typeface="+mn-lt"/>
              </a:rPr>
              <a:t>wada</a:t>
            </a:r>
            <a:r>
              <a:rPr lang="en-GB" sz="2700" dirty="0" smtClean="0">
                <a:latin typeface="+mn-lt"/>
              </a:rPr>
              <a:t> </a:t>
            </a:r>
            <a:r>
              <a:rPr lang="en-GB" sz="2700" dirty="0" err="1" smtClean="0">
                <a:latin typeface="+mn-lt"/>
              </a:rPr>
              <a:t>pav</a:t>
            </a:r>
            <a:r>
              <a:rPr lang="en-GB" sz="2700" dirty="0" smtClean="0">
                <a:latin typeface="+mn-lt"/>
              </a:rPr>
              <a:t> shop near </a:t>
            </a:r>
            <a:r>
              <a:rPr lang="en-GB" sz="2700" dirty="0" err="1" smtClean="0">
                <a:latin typeface="+mn-lt"/>
              </a:rPr>
              <a:t>shivaji</a:t>
            </a:r>
            <a:r>
              <a:rPr lang="en-GB" sz="2700" dirty="0" smtClean="0">
                <a:latin typeface="+mn-lt"/>
              </a:rPr>
              <a:t> </a:t>
            </a:r>
            <a:r>
              <a:rPr lang="en-GB" sz="2700" dirty="0" err="1" smtClean="0">
                <a:latin typeface="+mn-lt"/>
              </a:rPr>
              <a:t>nagar</a:t>
            </a:r>
            <a:r>
              <a:rPr lang="en-GB" sz="2700" dirty="0" smtClean="0">
                <a:latin typeface="+mn-lt"/>
              </a:rPr>
              <a:t> in </a:t>
            </a:r>
            <a:r>
              <a:rPr lang="en-GB" sz="2700" dirty="0" err="1" smtClean="0">
                <a:latin typeface="+mn-lt"/>
              </a:rPr>
              <a:t>pune</a:t>
            </a:r>
            <a:r>
              <a:rPr lang="en-GB" sz="2700" dirty="0" smtClean="0">
                <a:latin typeface="+mn-lt"/>
              </a:rPr>
              <a:t>. He has got location where there are other 4 </a:t>
            </a:r>
            <a:r>
              <a:rPr lang="en-GB" sz="2700" dirty="0" err="1" smtClean="0">
                <a:latin typeface="+mn-lt"/>
              </a:rPr>
              <a:t>wada</a:t>
            </a:r>
            <a:r>
              <a:rPr lang="en-GB" sz="2700" dirty="0" smtClean="0">
                <a:latin typeface="+mn-lt"/>
              </a:rPr>
              <a:t> </a:t>
            </a:r>
            <a:r>
              <a:rPr lang="en-GB" sz="2700" dirty="0" err="1" smtClean="0">
                <a:latin typeface="+mn-lt"/>
              </a:rPr>
              <a:t>pav</a:t>
            </a:r>
            <a:r>
              <a:rPr lang="en-GB" sz="2700" dirty="0" smtClean="0">
                <a:latin typeface="+mn-lt"/>
              </a:rPr>
              <a:t> shops. He is not able to understand what will be the </a:t>
            </a:r>
            <a:r>
              <a:rPr lang="en-GB" sz="2700" dirty="0" err="1" smtClean="0">
                <a:latin typeface="+mn-lt"/>
              </a:rPr>
              <a:t>stratergy</a:t>
            </a:r>
            <a:r>
              <a:rPr lang="en-GB" sz="2700" dirty="0" smtClean="0">
                <a:latin typeface="+mn-lt"/>
              </a:rPr>
              <a:t> to take over his clients.</a:t>
            </a:r>
            <a:endParaRPr lang="en-US" sz="27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786" y="2500306"/>
            <a:ext cx="3710014" cy="3625857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Starting a </a:t>
            </a:r>
            <a:r>
              <a:rPr lang="en-US" sz="2400" dirty="0" err="1" smtClean="0"/>
              <a:t>Vada</a:t>
            </a:r>
            <a:r>
              <a:rPr lang="en-US" sz="2400" dirty="0" smtClean="0"/>
              <a:t> </a:t>
            </a:r>
            <a:r>
              <a:rPr lang="en-US" sz="2400" dirty="0" err="1" smtClean="0"/>
              <a:t>pav</a:t>
            </a:r>
            <a:r>
              <a:rPr lang="en-US" sz="2400" dirty="0" smtClean="0"/>
              <a:t> outlet does not involve much investment</a:t>
            </a:r>
          </a:p>
          <a:p>
            <a:r>
              <a:rPr lang="en-US" sz="2400" dirty="0" smtClean="0"/>
              <a:t>The government licensing fee is also very nominal. The raw materials are easily available.</a:t>
            </a:r>
          </a:p>
          <a:p>
            <a:r>
              <a:rPr lang="en-US" sz="2400" dirty="0" smtClean="0"/>
              <a:t> The switching cost, in case the business does not perform well, is also very small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2066" y="2500306"/>
            <a:ext cx="3614734" cy="3625857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. </a:t>
            </a:r>
            <a:r>
              <a:rPr lang="en-US" sz="2400" dirty="0" err="1" smtClean="0"/>
              <a:t>Vada</a:t>
            </a:r>
            <a:r>
              <a:rPr lang="en-US" sz="2400" dirty="0" smtClean="0"/>
              <a:t> </a:t>
            </a:r>
            <a:r>
              <a:rPr lang="en-US" sz="2400" dirty="0" err="1" smtClean="0"/>
              <a:t>pav</a:t>
            </a:r>
            <a:r>
              <a:rPr lang="en-US" sz="2400" dirty="0" smtClean="0"/>
              <a:t> has been associated with Mumbai and tourists want to taste the Mumbai </a:t>
            </a:r>
            <a:r>
              <a:rPr lang="en-US" sz="2400" dirty="0" err="1" smtClean="0"/>
              <a:t>Vada</a:t>
            </a:r>
            <a:r>
              <a:rPr lang="en-US" sz="2400" dirty="0" smtClean="0"/>
              <a:t> </a:t>
            </a:r>
            <a:r>
              <a:rPr lang="en-US" sz="2400" dirty="0" err="1" smtClean="0"/>
              <a:t>pav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KVP has launched different varieties of </a:t>
            </a:r>
            <a:r>
              <a:rPr lang="en-US" sz="2400" dirty="0" err="1" smtClean="0"/>
              <a:t>Vada</a:t>
            </a:r>
            <a:r>
              <a:rPr lang="en-US" sz="2400" dirty="0" smtClean="0"/>
              <a:t> </a:t>
            </a:r>
            <a:r>
              <a:rPr lang="en-US" sz="2400" dirty="0" err="1" smtClean="0"/>
              <a:t>pav</a:t>
            </a:r>
            <a:r>
              <a:rPr lang="en-US" sz="2400" dirty="0" smtClean="0"/>
              <a:t>, which has prompted even the locals to try the new addition </a:t>
            </a:r>
          </a:p>
          <a:p>
            <a:r>
              <a:rPr lang="en-US" sz="2400" dirty="0" smtClean="0"/>
              <a:t>Outlets have been opened at places that are usually thronged by locals and tourists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 &amp; 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 smtClean="0"/>
              <a:t>Understanding the supply and demands from local people which is not </a:t>
            </a:r>
            <a:r>
              <a:rPr lang="en-US" sz="2400" dirty="0" err="1" smtClean="0"/>
              <a:t>fulfilledby</a:t>
            </a:r>
            <a:r>
              <a:rPr lang="en-US" sz="2400" dirty="0" smtClean="0"/>
              <a:t> other competitors and making a solid business strategy to get more sales </a:t>
            </a:r>
          </a:p>
          <a:p>
            <a:pPr>
              <a:buNone/>
            </a:pPr>
            <a:r>
              <a:rPr lang="en-US" sz="2400" dirty="0" smtClean="0"/>
              <a:t>✓ Identifying the route map for steady growth in future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Pricing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2.Differenciation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/>
              <a:t> Services &amp; Amenities 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 Outdoor Seating  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Home Delivery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 Serves Non </a:t>
            </a:r>
            <a:r>
              <a:rPr lang="en-US" sz="1400" dirty="0" err="1" smtClean="0"/>
              <a:t>Veg</a:t>
            </a:r>
            <a:r>
              <a:rPr lang="en-US" sz="1400" dirty="0" smtClean="0"/>
              <a:t> &amp; </a:t>
            </a:r>
            <a:r>
              <a:rPr lang="en-US" sz="1400" dirty="0" err="1" smtClean="0"/>
              <a:t>Veg</a:t>
            </a:r>
            <a:endParaRPr lang="en-US" sz="1400" dirty="0" smtClean="0"/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 Parking Available 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e-Wallets Accepted</a:t>
            </a:r>
          </a:p>
          <a:p>
            <a:pPr>
              <a:buFont typeface="Wingdings" pitchFamily="2" charset="2"/>
              <a:buChar char="v"/>
            </a:pPr>
            <a:endParaRPr lang="en-GB" sz="1400" dirty="0"/>
          </a:p>
          <a:p>
            <a:pPr>
              <a:buNone/>
            </a:pPr>
            <a:r>
              <a:rPr lang="en-US" sz="1600" b="1" dirty="0" smtClean="0"/>
              <a:t>Social media platform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 </a:t>
            </a:r>
            <a:r>
              <a:rPr lang="en-US" sz="1400" dirty="0" err="1" smtClean="0"/>
              <a:t>Instagram</a:t>
            </a:r>
            <a:endParaRPr lang="en-US" sz="1400" dirty="0" smtClean="0"/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 </a:t>
            </a:r>
            <a:r>
              <a:rPr lang="en-US" sz="1400" dirty="0" err="1" smtClean="0"/>
              <a:t>Facebook</a:t>
            </a:r>
            <a:r>
              <a:rPr lang="en-US" sz="1400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What's app order &amp;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Just dial 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Food blogs 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err="1" smtClean="0"/>
              <a:t>WordPress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7488" y="1571612"/>
            <a:ext cx="2286016" cy="42148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/>
              <a:t>Delivery </a:t>
            </a:r>
            <a:endParaRPr lang="en-US" sz="1600" b="1" dirty="0"/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Online delivery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 </a:t>
            </a:r>
            <a:r>
              <a:rPr lang="en-US" sz="1600" dirty="0" err="1" smtClean="0"/>
              <a:t>Zomato</a:t>
            </a:r>
            <a:r>
              <a:rPr lang="en-US" sz="1600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Swingy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 Food panda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 Quick service quality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 Payment mode 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 Cash 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 BHIM 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UPI 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G-PAY </a:t>
            </a:r>
            <a:endParaRPr lang="en-US" sz="1600" dirty="0"/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 Phone Pay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5857884" y="1785926"/>
            <a:ext cx="3000396" cy="105727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Affordable price with different types of combo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29322" y="3571876"/>
            <a:ext cx="2928958" cy="112871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 hygiene with verity of offering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29322" y="5286388"/>
            <a:ext cx="2857520" cy="10572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Strong branding and local market deep knowledge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4282" y="428605"/>
          <a:ext cx="8715436" cy="5643601"/>
        </p:xfrm>
        <a:graphic>
          <a:graphicData uri="http://schemas.openxmlformats.org/drawingml/2006/table">
            <a:tbl>
              <a:tblPr/>
              <a:tblGrid>
                <a:gridCol w="2062885"/>
                <a:gridCol w="1115338"/>
                <a:gridCol w="819231"/>
                <a:gridCol w="1293003"/>
                <a:gridCol w="898194"/>
                <a:gridCol w="710658"/>
                <a:gridCol w="631696"/>
                <a:gridCol w="1184431"/>
              </a:tblGrid>
              <a:tr h="937366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TOP  5 WADA PAV SHOP IN SHIVAJI NAGAR PUNE (IN 5KM AREA)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06" marR="6906" marT="6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06" marR="6906" marT="6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06" marR="6906" marT="6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95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MOBILE NO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RATING (*)/5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AMBIENCE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SERVICE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FOOD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VALUE OF MONEY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493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GOLI WADA PAV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9921054090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9.00am to 10.00 pm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JOMBOKING (AHARDUL EXPRESS)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8007759820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4.6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9.00am to 10.30 pm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4.5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4.7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4.5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4.7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JOSHI WADEWALE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8805124996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7.00am to 10.00 pm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THE WADA PAV CAFE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7345682901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11.00am to 10.00 pm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3.9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4.1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ROHIT WADEWALA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8071268307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9.00am to 10.00 pm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3.4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3.6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3.6</a:t>
                      </a:r>
                    </a:p>
                  </a:txBody>
                  <a:tcPr marL="6906" marR="6906" marT="69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35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06" marR="6906" marT="6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06" marR="6906" marT="6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06" marR="6906" marT="6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06" marR="6906" marT="6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06" marR="6906" marT="6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06" marR="6906" marT="6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06" marR="6906" marT="6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06" marR="6906" marT="6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054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06" marR="6906" marT="6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06" marR="6906" marT="6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06" marR="6906" marT="6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06" marR="6906" marT="6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06" marR="6906" marT="6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06" marR="6906" marT="6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06" marR="6906" marT="6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06" marR="6906" marT="69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3.Competitor’s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7298"/>
            <a:ext cx="5686436" cy="4768865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                                          JOSHI WADEWALA</a:t>
            </a:r>
          </a:p>
          <a:p>
            <a:pPr>
              <a:buNone/>
            </a:pPr>
            <a:r>
              <a:rPr lang="en-US" sz="1800" b="1" dirty="0" smtClean="0"/>
              <a:t>SWOT </a:t>
            </a:r>
            <a:r>
              <a:rPr lang="en-US" sz="1800" b="1" dirty="0" smtClean="0"/>
              <a:t>Analysis </a:t>
            </a: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600" dirty="0" smtClean="0"/>
              <a:t>Strengths                                                                                       </a:t>
            </a: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Strong Market Position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Innovative Concept.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Strong business models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Large Customer base and Geographical </a:t>
            </a:r>
            <a:r>
              <a:rPr lang="en-US" sz="1400" dirty="0" smtClean="0"/>
              <a:t>Outreach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Weaknesses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Lack of Financial and Technical </a:t>
            </a:r>
            <a:r>
              <a:rPr lang="en-US" sz="1600" dirty="0" smtClean="0"/>
              <a:t>resources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Devaluation of Mexican </a:t>
            </a:r>
            <a:r>
              <a:rPr lang="en-US" sz="1600" dirty="0" smtClean="0"/>
              <a:t>Currency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Lack of expertise in operating in U.S markets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Opportunities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Increase demand of theme </a:t>
            </a:r>
            <a:r>
              <a:rPr lang="en-US" sz="1600" dirty="0" smtClean="0"/>
              <a:t>parks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High Internet penetration </a:t>
            </a: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Increased mobile phone usage </a:t>
            </a: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GB" sz="1600" dirty="0" smtClean="0"/>
          </a:p>
          <a:p>
            <a:pPr>
              <a:buNone/>
            </a:pPr>
            <a:r>
              <a:rPr lang="en-US" sz="1600" dirty="0" smtClean="0"/>
              <a:t>Threats </a:t>
            </a: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Currency </a:t>
            </a:r>
            <a:r>
              <a:rPr lang="en-US" sz="1600" dirty="0" smtClean="0"/>
              <a:t>devaluation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Intense domestic and international competition 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564</Words>
  <Application>Microsoft Office PowerPoint</Application>
  <PresentationFormat>On-screen Show (4:3)</PresentationFormat>
  <Paragraphs>152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CASE STUDY – WADA PAV (A study for the new wada pav shop in the shivaji nagar, pune )</vt:lpstr>
      <vt:lpstr>Agenda</vt:lpstr>
      <vt:lpstr>Introduction</vt:lpstr>
      <vt:lpstr>Problem statement  A man wants to open a wada pav shop near shivaji nagar in pune. He has got location where there are other 4 wada pav shops. He is not able to understand what will be the stratergy to take over his clients.</vt:lpstr>
      <vt:lpstr>Objective &amp; Methodology </vt:lpstr>
      <vt:lpstr>1. Pricing </vt:lpstr>
      <vt:lpstr>2.Differenciation</vt:lpstr>
      <vt:lpstr>Slide 8</vt:lpstr>
      <vt:lpstr>3.Competitor’s Analysis</vt:lpstr>
      <vt:lpstr>4.Positioning</vt:lpstr>
      <vt:lpstr>Thank you .....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– WADA PAV (A study for the new vada pav shop in the shivaji nagar, pune )</dc:title>
  <dc:creator>Shahbaz</dc:creator>
  <cp:lastModifiedBy>Shahbaz</cp:lastModifiedBy>
  <cp:revision>22</cp:revision>
  <dcterms:created xsi:type="dcterms:W3CDTF">2022-05-13T05:49:51Z</dcterms:created>
  <dcterms:modified xsi:type="dcterms:W3CDTF">2022-05-13T12:20:37Z</dcterms:modified>
</cp:coreProperties>
</file>