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8" r:id="rId6"/>
    <p:sldId id="270" r:id="rId7"/>
    <p:sldId id="267" r:id="rId8"/>
    <p:sldId id="271" r:id="rId9"/>
    <p:sldId id="273" r:id="rId10"/>
    <p:sldId id="272" r:id="rId11"/>
    <p:sldId id="260" r:id="rId12"/>
    <p:sldId id="274" r:id="rId13"/>
    <p:sldId id="261"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A25D1-4E7C-439A-B955-DEBEE5AC595C}" v="1" dt="2024-09-06T15:35:09.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7" autoAdjust="0"/>
  </p:normalViewPr>
  <p:slideViewPr>
    <p:cSldViewPr snapToGrid="0">
      <p:cViewPr varScale="1">
        <p:scale>
          <a:sx n="78" d="100"/>
          <a:sy n="78" d="100"/>
        </p:scale>
        <p:origin x="878" y="7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4"/>
            </a:solidFill>
            <a:ln>
              <a:noFill/>
            </a:ln>
            <a:effectLst/>
          </c:spPr>
          <c:invertIfNegative val="0"/>
          <c:dLbls>
            <c:dLbl>
              <c:idx val="0"/>
              <c:layout>
                <c:manualLayout>
                  <c:x val="7.8113761109256413E-2"/>
                  <c:y val="-7.466839442668048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17A-4A6D-82C6-F825EAA27754}"/>
                </c:ext>
              </c:extLst>
            </c:dLbl>
            <c:dLbl>
              <c:idx val="1"/>
              <c:layout>
                <c:manualLayout>
                  <c:x val="8.5346516767520794E-2"/>
                  <c:y val="-1.1200259164002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17A-4A6D-82C6-F825EAA27754}"/>
                </c:ext>
              </c:extLst>
            </c:dLbl>
            <c:dLbl>
              <c:idx val="2"/>
              <c:layout>
                <c:manualLayout>
                  <c:x val="8.2453414504215103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17A-4A6D-82C6-F825EAA27754}"/>
                </c:ext>
              </c:extLst>
            </c:dLbl>
            <c:dLbl>
              <c:idx val="3"/>
              <c:layout>
                <c:manualLayout>
                  <c:x val="9.1132721294132371E-2"/>
                  <c:y val="-3.733419721334024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D9-45B5-B692-B9B8764F919C}"/>
            </c:ext>
          </c:extLst>
        </c:ser>
        <c:ser>
          <c:idx val="1"/>
          <c:order val="1"/>
          <c:tx>
            <c:strRef>
              <c:f>Sheet1!$C$1</c:f>
              <c:strCache>
                <c:ptCount val="1"/>
                <c:pt idx="0">
                  <c:v>Series 2</c:v>
                </c:pt>
              </c:strCache>
            </c:strRef>
          </c:tx>
          <c:spPr>
            <a:solidFill>
              <a:schemeClr val="accent5"/>
            </a:solidFill>
            <a:ln>
              <a:noFill/>
            </a:ln>
            <a:effectLst/>
          </c:spPr>
          <c:invertIfNegative val="0"/>
          <c:dLbls>
            <c:dLbl>
              <c:idx val="0"/>
              <c:layout>
                <c:manualLayout>
                  <c:x val="7.5220658845950625E-2"/>
                  <c:y val="3.733419721333956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17A-4A6D-82C6-F825EAA27754}"/>
                </c:ext>
              </c:extLst>
            </c:dLbl>
            <c:dLbl>
              <c:idx val="1"/>
              <c:layout>
                <c:manualLayout>
                  <c:x val="8.1006863372562105E-2"/>
                  <c:y val="-6.8445237539232397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17A-4A6D-82C6-F825EAA27754}"/>
                </c:ext>
              </c:extLst>
            </c:dLbl>
            <c:dLbl>
              <c:idx val="2"/>
              <c:layout>
                <c:manualLayout>
                  <c:x val="7.9560312240909314E-2"/>
                  <c:y val="6.8445237539232397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17A-4A6D-82C6-F825EAA27754}"/>
                </c:ext>
              </c:extLst>
            </c:dLbl>
            <c:dLbl>
              <c:idx val="3"/>
              <c:layout>
                <c:manualLayout>
                  <c:x val="8.968617016247948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D9-45B5-B692-B9B8764F919C}"/>
            </c:ext>
          </c:extLst>
        </c:ser>
        <c:ser>
          <c:idx val="2"/>
          <c:order val="2"/>
          <c:tx>
            <c:strRef>
              <c:f>Sheet1!$D$1</c:f>
              <c:strCache>
                <c:ptCount val="1"/>
                <c:pt idx="0">
                  <c:v>Series 3</c:v>
                </c:pt>
              </c:strCache>
            </c:strRef>
          </c:tx>
          <c:spPr>
            <a:solidFill>
              <a:schemeClr val="accent3"/>
            </a:solidFill>
            <a:ln>
              <a:noFill/>
            </a:ln>
            <a:effectLst/>
          </c:spPr>
          <c:invertIfNegative val="0"/>
          <c:dLbls>
            <c:dLbl>
              <c:idx val="0"/>
              <c:layout>
                <c:manualLayout>
                  <c:x val="7.0881005450991935E-2"/>
                  <c:y val="0"/>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7A-4A6D-82C6-F825EAA27754}"/>
                </c:ext>
              </c:extLst>
            </c:dLbl>
            <c:dLbl>
              <c:idx val="1"/>
              <c:layout>
                <c:manualLayout>
                  <c:x val="7.3774107714297668E-2"/>
                  <c:y val="-6.8445237539232397E-17"/>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7A-4A6D-82C6-F825EAA27754}"/>
                </c:ext>
              </c:extLst>
            </c:dLbl>
            <c:dLbl>
              <c:idx val="2"/>
              <c:layout>
                <c:manualLayout>
                  <c:x val="7.2327556582644822E-2"/>
                  <c:y val="-1.1200259164002073E-2"/>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17A-4A6D-82C6-F825EAA27754}"/>
                </c:ext>
              </c:extLst>
            </c:dLbl>
            <c:dLbl>
              <c:idx val="3"/>
              <c:layout>
                <c:manualLayout>
                  <c:x val="8.2453414504215214E-2"/>
                  <c:y val="-3.7334197213340584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D9-45B5-B692-B9B8764F919C}"/>
            </c:ext>
          </c:extLst>
        </c:ser>
        <c:dLbls>
          <c:dLblPos val="ctr"/>
          <c:showLegendKey val="0"/>
          <c:showVal val="1"/>
          <c:showCatName val="0"/>
          <c:showSerName val="0"/>
          <c:showPercent val="0"/>
          <c:showBubbleSize val="0"/>
        </c:dLbls>
        <c:gapWidth val="165"/>
        <c:overlap val="100"/>
        <c:axId val="562068496"/>
        <c:axId val="562072104"/>
      </c:barChart>
      <c:catAx>
        <c:axId val="56206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62072104"/>
        <c:crosses val="autoZero"/>
        <c:auto val="1"/>
        <c:lblAlgn val="ctr"/>
        <c:lblOffset val="100"/>
        <c:noMultiLvlLbl val="0"/>
      </c:catAx>
      <c:valAx>
        <c:axId val="562072104"/>
        <c:scaling>
          <c:orientation val="minMax"/>
        </c:scaling>
        <c:delete val="1"/>
        <c:axPos val="l"/>
        <c:numFmt formatCode="General" sourceLinked="1"/>
        <c:majorTickMark val="none"/>
        <c:minorTickMark val="none"/>
        <c:tickLblPos val="nextTo"/>
        <c:crossAx val="562068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257196680078222E-2"/>
          <c:y val="5.2081605202046431E-2"/>
          <c:w val="0.93349084058899134"/>
          <c:h val="0.89583678959590718"/>
        </c:manualLayout>
      </c:layout>
      <c:lineChart>
        <c:grouping val="stacked"/>
        <c:varyColors val="0"/>
        <c:ser>
          <c:idx val="0"/>
          <c:order val="0"/>
          <c:tx>
            <c:strRef>
              <c:f>Sheet1!$B$1</c:f>
              <c:strCache>
                <c:ptCount val="1"/>
                <c:pt idx="0">
                  <c:v>Series 1</c:v>
                </c:pt>
              </c:strCache>
            </c:strRef>
          </c:tx>
          <c:spPr>
            <a:ln w="28575" cap="rnd">
              <a:solidFill>
                <a:schemeClr val="accent5"/>
              </a:solidFill>
              <a:round/>
            </a:ln>
            <a:effectLst/>
          </c:spPr>
          <c:marker>
            <c:symbol val="circle"/>
            <c:size val="5"/>
            <c:spPr>
              <a:solidFill>
                <a:schemeClr val="accent5"/>
              </a:solidFill>
              <a:ln w="9525">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DC72-42A8-894B-D1479F37779D}"/>
            </c:ext>
          </c:extLst>
        </c:ser>
        <c:ser>
          <c:idx val="1"/>
          <c:order val="1"/>
          <c:tx>
            <c:strRef>
              <c:f>Sheet1!$C$1</c:f>
              <c:strCache>
                <c:ptCount val="1"/>
                <c:pt idx="0">
                  <c:v>Series 2</c:v>
                </c:pt>
              </c:strCache>
            </c:strRef>
          </c:tx>
          <c:spPr>
            <a:ln w="28575" cap="rnd">
              <a:solidFill>
                <a:schemeClr val="accent4"/>
              </a:solidFill>
              <a:round/>
            </a:ln>
            <a:effectLst/>
          </c:spPr>
          <c:marker>
            <c:symbol val="circle"/>
            <c:size val="5"/>
            <c:spPr>
              <a:solidFill>
                <a:schemeClr val="tx1"/>
              </a:solidFill>
              <a:ln w="9525">
                <a:no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DC72-42A8-894B-D1479F37779D}"/>
            </c:ext>
          </c:extLst>
        </c:ser>
        <c:ser>
          <c:idx val="2"/>
          <c:order val="2"/>
          <c:tx>
            <c:strRef>
              <c:f>Sheet1!$D$1</c:f>
              <c:strCache>
                <c:ptCount val="1"/>
                <c:pt idx="0">
                  <c:v>Series 3</c:v>
                </c:pt>
              </c:strCache>
            </c:strRef>
          </c:tx>
          <c:spPr>
            <a:ln w="28575" cap="rnd">
              <a:solidFill>
                <a:schemeClr val="accent1"/>
              </a:solidFill>
              <a:round/>
            </a:ln>
            <a:effectLst/>
          </c:spPr>
          <c:marker>
            <c:symbol val="circle"/>
            <c:size val="5"/>
            <c:spPr>
              <a:solidFill>
                <a:schemeClr val="accent1"/>
              </a:solidFill>
              <a:ln w="9525">
                <a:no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DC72-42A8-894B-D1479F37779D}"/>
            </c:ext>
          </c:extLst>
        </c:ser>
        <c:dLbls>
          <c:showLegendKey val="0"/>
          <c:showVal val="0"/>
          <c:showCatName val="0"/>
          <c:showSerName val="0"/>
          <c:showPercent val="0"/>
          <c:showBubbleSize val="0"/>
        </c:dLbls>
        <c:marker val="1"/>
        <c:smooth val="0"/>
        <c:axId val="488993344"/>
        <c:axId val="488994328"/>
      </c:lineChart>
      <c:catAx>
        <c:axId val="488993344"/>
        <c:scaling>
          <c:orientation val="minMax"/>
        </c:scaling>
        <c:delete val="1"/>
        <c:axPos val="b"/>
        <c:numFmt formatCode="General" sourceLinked="1"/>
        <c:majorTickMark val="none"/>
        <c:minorTickMark val="none"/>
        <c:tickLblPos val="nextTo"/>
        <c:crossAx val="488994328"/>
        <c:crosses val="autoZero"/>
        <c:auto val="1"/>
        <c:lblAlgn val="ctr"/>
        <c:lblOffset val="100"/>
        <c:noMultiLvlLbl val="0"/>
      </c:catAx>
      <c:valAx>
        <c:axId val="488994328"/>
        <c:scaling>
          <c:orientation val="minMax"/>
        </c:scaling>
        <c:delete val="1"/>
        <c:axPos val="l"/>
        <c:numFmt formatCode="General" sourceLinked="1"/>
        <c:majorTickMark val="none"/>
        <c:minorTickMark val="none"/>
        <c:tickLblPos val="nextTo"/>
        <c:crossAx val="48899334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9/7/2024</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9/7/2024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DCE8F5-1341-475C-BF40-2E24D91E8058}" type="slidenum">
              <a:rPr lang="en-US" noProof="0" smtClean="0"/>
              <a:t>8</a:t>
            </a:fld>
            <a:endParaRPr lang="en-US" noProof="0"/>
          </a:p>
        </p:txBody>
      </p:sp>
    </p:spTree>
    <p:extLst>
      <p:ext uri="{BB962C8B-B14F-4D97-AF65-F5344CB8AC3E}">
        <p14:creationId xmlns:p14="http://schemas.microsoft.com/office/powerpoint/2010/main" val="3190452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hyperlink" Target="https://www.geeksforgeeks.org/opencv-python-tutorial/"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sheokhanda.wordpress.com/category/culture/mahabharat/" TargetMode="External"/><Relationship Id="rId2" Type="http://schemas.openxmlformats.org/officeDocument/2006/relationships/image" Target="../media/image15.jpg"/><Relationship Id="rId1" Type="http://schemas.openxmlformats.org/officeDocument/2006/relationships/slideLayout" Target="../slideLayouts/slideLayout5.xml"/><Relationship Id="rId5" Type="http://schemas.openxmlformats.org/officeDocument/2006/relationships/hyperlink" Target="http://www.indianetzone.com/13/karna.htm" TargetMode="Externa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hyperlink" Target="mailto:rashmisingh00001@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allpaperaccess.com/artificial-intelligence-brain"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https://www.mesham.com/index.php?title=Image_processing" TargetMode="Externa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williamismael/6954033102/" TargetMode="External"/><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hyperlink" Target="https://lguduy.github.io/2021/04/05/Understanding-color-&amp;-the-in-camera-Image-Processing-Pipeline-for-Computer-Vision-Par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JOY OF COMPUTING</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sz="2000" b="1" i="0" dirty="0">
                <a:solidFill>
                  <a:srgbClr val="FFFFFF"/>
                </a:solidFill>
                <a:effectLst/>
                <a:latin typeface="Google Sans"/>
              </a:rPr>
              <a:t>An equation has no meaning to me...</a:t>
            </a:r>
            <a:r>
              <a:rPr lang="en-US" sz="2000" b="1" i="0" dirty="0">
                <a:solidFill>
                  <a:srgbClr val="E8E8E8"/>
                </a:solidFill>
                <a:effectLst/>
                <a:latin typeface="Google Sans"/>
              </a:rPr>
              <a:t> </a:t>
            </a:r>
            <a:r>
              <a:rPr lang="en-US" sz="2000" b="1" i="0" dirty="0">
                <a:solidFill>
                  <a:srgbClr val="FFFFFF"/>
                </a:solidFill>
                <a:effectLst/>
                <a:latin typeface="Google Sans"/>
              </a:rPr>
              <a:t>unless it expresses a thought of God..</a:t>
            </a:r>
          </a:p>
          <a:p>
            <a:r>
              <a:rPr lang="en-US" sz="2000" b="1" noProof="1">
                <a:solidFill>
                  <a:srgbClr val="FFFFFF"/>
                </a:solidFill>
                <a:latin typeface="Google Sans"/>
              </a:rPr>
              <a:t>                        --  RAMANUAN</a:t>
            </a:r>
            <a:endParaRPr lang="en-US" sz="2000" b="1"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BCB7-695E-28CD-1110-DCDA68C3A4AA}"/>
              </a:ext>
            </a:extLst>
          </p:cNvPr>
          <p:cNvSpPr>
            <a:spLocks noGrp="1"/>
          </p:cNvSpPr>
          <p:nvPr>
            <p:ph type="title"/>
          </p:nvPr>
        </p:nvSpPr>
        <p:spPr/>
        <p:txBody>
          <a:bodyPr/>
          <a:lstStyle/>
          <a:p>
            <a:r>
              <a:rPr lang="en-IN" dirty="0"/>
              <a:t>TENSOR FLOW </a:t>
            </a:r>
          </a:p>
        </p:txBody>
      </p:sp>
      <p:sp>
        <p:nvSpPr>
          <p:cNvPr id="3" name="Text Placeholder 2">
            <a:extLst>
              <a:ext uri="{FF2B5EF4-FFF2-40B4-BE49-F238E27FC236}">
                <a16:creationId xmlns:a16="http://schemas.microsoft.com/office/drawing/2014/main" id="{F13B1EA0-ACEB-201E-5D7A-D0FBA948411F}"/>
              </a:ext>
            </a:extLst>
          </p:cNvPr>
          <p:cNvSpPr>
            <a:spLocks noGrp="1"/>
          </p:cNvSpPr>
          <p:nvPr>
            <p:ph type="body" sz="quarter" idx="12"/>
          </p:nvPr>
        </p:nvSpPr>
        <p:spPr>
          <a:xfrm>
            <a:off x="360363" y="1080000"/>
            <a:ext cx="11472837" cy="965110"/>
          </a:xfrm>
        </p:spPr>
        <p:txBody>
          <a:bodyPr/>
          <a:lstStyle/>
          <a:p>
            <a:r>
              <a:rPr lang="en-US" dirty="0"/>
              <a:t>TensorFlow is an open-source machine learning and deep learning framework developed by Google. It's widely used for building and deploying machine learning models and provides a comprehensive ecosystem of tools, libraries, and community resources. </a:t>
            </a:r>
          </a:p>
          <a:p>
            <a:endParaRPr lang="en-US" dirty="0"/>
          </a:p>
          <a:p>
            <a:pPr algn="l" rtl="0" fontAlgn="base"/>
            <a:r>
              <a:rPr lang="en-US" b="0" i="0" dirty="0">
                <a:solidFill>
                  <a:srgbClr val="FFFFFF"/>
                </a:solidFill>
                <a:effectLst/>
                <a:highlight>
                  <a:srgbClr val="000000"/>
                </a:highlight>
                <a:latin typeface="Nunito" panose="020F0502020204030204" pitchFamily="2" charset="0"/>
              </a:rPr>
              <a:t>Image </a:t>
            </a:r>
            <a:r>
              <a:rPr lang="en-US" b="0" i="0" dirty="0">
                <a:solidFill>
                  <a:srgbClr val="FF0000"/>
                </a:solidFill>
                <a:effectLst/>
                <a:highlight>
                  <a:srgbClr val="000000"/>
                </a:highlight>
                <a:latin typeface="Nunito" panose="020F0502020204030204" pitchFamily="2" charset="0"/>
              </a:rPr>
              <a:t>processing</a:t>
            </a:r>
            <a:r>
              <a:rPr lang="en-US" b="0" i="0" dirty="0">
                <a:solidFill>
                  <a:srgbClr val="FFFFFF"/>
                </a:solidFill>
                <a:effectLst/>
                <a:highlight>
                  <a:srgbClr val="000000"/>
                </a:highlight>
                <a:latin typeface="Nunito" panose="020F0502020204030204" pitchFamily="2" charset="0"/>
              </a:rPr>
              <a:t> in Python is a rapidly growing field with a wide range of applications. It is used in a variety of industries, including Computer vision, medical imaging, security, etc.</a:t>
            </a:r>
          </a:p>
          <a:p>
            <a:pPr algn="l" rtl="0" fontAlgn="base"/>
            <a:r>
              <a:rPr lang="en-US" b="0" i="0" dirty="0">
                <a:solidFill>
                  <a:srgbClr val="FFFFFF"/>
                </a:solidFill>
                <a:effectLst/>
                <a:highlight>
                  <a:srgbClr val="000000"/>
                </a:highlight>
                <a:latin typeface="Nunito" panose="020F0502020204030204" pitchFamily="2" charset="0"/>
              </a:rPr>
              <a:t>In this article, we’ll look at how to use </a:t>
            </a:r>
            <a:r>
              <a:rPr lang="en-US" b="0" i="0" u="sng" dirty="0">
                <a:solidFill>
                  <a:srgbClr val="FFFFFF"/>
                </a:solidFill>
                <a:effectLst/>
                <a:highlight>
                  <a:srgbClr val="000000"/>
                </a:highlight>
                <a:latin typeface="Nunito" panose="020F0502020204030204" pitchFamily="2" charset="0"/>
                <a:hlinkClick r:id="rId2"/>
              </a:rPr>
              <a:t>OpenCV</a:t>
            </a:r>
            <a:r>
              <a:rPr lang="en-US" b="0" i="0" dirty="0">
                <a:solidFill>
                  <a:srgbClr val="FFFFFF"/>
                </a:solidFill>
                <a:effectLst/>
                <a:highlight>
                  <a:srgbClr val="000000"/>
                </a:highlight>
                <a:latin typeface="Nunito" panose="020F0502020204030204" pitchFamily="2" charset="0"/>
              </a:rPr>
              <a:t> in </a:t>
            </a:r>
            <a:r>
              <a:rPr lang="en-US" b="0" i="0" u="sng" dirty="0">
                <a:solidFill>
                  <a:srgbClr val="FFFFFF"/>
                </a:solidFill>
                <a:effectLst/>
                <a:highlight>
                  <a:srgbClr val="000000"/>
                </a:highlight>
                <a:latin typeface="Nunito" panose="020F0502020204030204" pitchFamily="2" charset="0"/>
                <a:hlinkClick r:id="rId3"/>
              </a:rPr>
              <a:t>Python</a:t>
            </a:r>
            <a:r>
              <a:rPr lang="en-US" b="0" i="0" dirty="0">
                <a:solidFill>
                  <a:srgbClr val="FFFFFF"/>
                </a:solidFill>
                <a:effectLst/>
                <a:highlight>
                  <a:srgbClr val="000000"/>
                </a:highlight>
                <a:latin typeface="Nunito" panose="020F0502020204030204" pitchFamily="2" charset="0"/>
              </a:rPr>
              <a:t> to process the images.</a:t>
            </a:r>
          </a:p>
          <a:p>
            <a:pPr algn="l" fontAlgn="base"/>
            <a:r>
              <a:rPr lang="en-US" b="1" i="0" dirty="0">
                <a:solidFill>
                  <a:srgbClr val="FFFFFF"/>
                </a:solidFill>
                <a:effectLst/>
                <a:latin typeface="Nunito" panose="020F0502020204030204" pitchFamily="2" charset="0"/>
              </a:rPr>
              <a:t>What is Image Processing?</a:t>
            </a:r>
          </a:p>
          <a:p>
            <a:pPr algn="l" rtl="0" fontAlgn="base"/>
            <a:r>
              <a:rPr lang="en-US" b="0" i="0" dirty="0">
                <a:solidFill>
                  <a:srgbClr val="FFFFFF"/>
                </a:solidFill>
                <a:effectLst/>
                <a:latin typeface="Nunito" panose="020F0502020204030204" pitchFamily="2" charset="0"/>
              </a:rPr>
              <a:t>Image processing is the field of study and application that deals with modifying and analyzing digital images using computer algorithms. The goal of image processing is to enhance the visual quality of images, extract useful information, and make images suitable for further analysis or interpretation.</a:t>
            </a:r>
          </a:p>
          <a:p>
            <a:endParaRPr lang="en-IN" dirty="0"/>
          </a:p>
        </p:txBody>
      </p:sp>
      <p:sp>
        <p:nvSpPr>
          <p:cNvPr id="4" name="Slide Number Placeholder 3">
            <a:extLst>
              <a:ext uri="{FF2B5EF4-FFF2-40B4-BE49-F238E27FC236}">
                <a16:creationId xmlns:a16="http://schemas.microsoft.com/office/drawing/2014/main" id="{9F6A0823-9F95-9878-C8DF-045FC30805AB}"/>
              </a:ext>
            </a:extLst>
          </p:cNvPr>
          <p:cNvSpPr>
            <a:spLocks noGrp="1"/>
          </p:cNvSpPr>
          <p:nvPr>
            <p:ph type="sldNum" sz="quarter" idx="14"/>
          </p:nvPr>
        </p:nvSpPr>
        <p:spPr/>
        <p:txBody>
          <a:bodyPr/>
          <a:lstStyle/>
          <a:p>
            <a:fld id="{058DB212-BFA2-403F-85EF-DFD3FF6D973A}" type="slidenum">
              <a:rPr lang="en-US" noProof="0" smtClean="0"/>
              <a:pPr/>
              <a:t>10</a:t>
            </a:fld>
            <a:endParaRPr lang="en-US" noProof="0"/>
          </a:p>
        </p:txBody>
      </p:sp>
    </p:spTree>
    <p:extLst>
      <p:ext uri="{BB962C8B-B14F-4D97-AF65-F5344CB8AC3E}">
        <p14:creationId xmlns:p14="http://schemas.microsoft.com/office/powerpoint/2010/main" val="152943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The laptop thief. binary search. Number in my mind.</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906100" y="2249397"/>
            <a:ext cx="4414795" cy="360000"/>
          </a:xfrm>
        </p:spPr>
        <p:txBody>
          <a:bodyPr/>
          <a:lstStyle/>
          <a:p>
            <a:r>
              <a:rPr lang="en-US" b="1" i="0" dirty="0">
                <a:solidFill>
                  <a:srgbClr val="FFFFFF"/>
                </a:solidFill>
                <a:effectLst/>
                <a:latin typeface="Nunito" pitchFamily="2" charset="0"/>
              </a:rPr>
              <a:t>Binary search</a:t>
            </a:r>
            <a:r>
              <a:rPr lang="en-US" b="0" i="0" dirty="0">
                <a:solidFill>
                  <a:srgbClr val="FFFFFF"/>
                </a:solidFill>
                <a:effectLst/>
                <a:latin typeface="Nunito" pitchFamily="2" charset="0"/>
              </a:rPr>
              <a:t> is a search algorithm used to find the position of a target value within a </a:t>
            </a:r>
            <a:r>
              <a:rPr lang="en-US" b="1" i="0" dirty="0">
                <a:solidFill>
                  <a:srgbClr val="FFFFFF"/>
                </a:solidFill>
                <a:effectLst/>
                <a:latin typeface="Nunito" pitchFamily="2" charset="0"/>
              </a:rPr>
              <a:t>sorted </a:t>
            </a:r>
            <a:r>
              <a:rPr lang="en-US" b="0" i="0" dirty="0">
                <a:solidFill>
                  <a:srgbClr val="FFFFFF"/>
                </a:solidFill>
                <a:effectLst/>
                <a:latin typeface="Nunito" pitchFamily="2" charset="0"/>
              </a:rPr>
              <a:t>array. It works by repeatedly dividing the search interval in half until the target value is found or the interval is empty. The search interval is halved by comparing the target element with the middle value of the search space.</a:t>
            </a:r>
            <a:endParaRPr lang="en-US" dirty="0"/>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906100" y="2609397"/>
            <a:ext cx="4275475" cy="2477700"/>
          </a:xfrm>
        </p:spPr>
        <p:txBody>
          <a:bodyPr/>
          <a:lstStyle/>
          <a:p>
            <a:pPr marL="0" indent="0">
              <a:buNone/>
            </a:pPr>
            <a:r>
              <a:rPr lang="en-US" b="1" i="0" dirty="0">
                <a:solidFill>
                  <a:schemeClr val="tx1"/>
                </a:solidFill>
                <a:effectLst/>
                <a:latin typeface="Nunito" pitchFamily="2" charset="0"/>
              </a:rPr>
              <a:t>Binary search</a:t>
            </a:r>
            <a:r>
              <a:rPr lang="en-US" b="0" i="0" dirty="0">
                <a:solidFill>
                  <a:schemeClr val="tx1"/>
                </a:solidFill>
                <a:effectLst/>
                <a:latin typeface="Nunito" pitchFamily="2" charset="0"/>
              </a:rPr>
              <a:t> is a search algorithm used to find the position of a target value within a </a:t>
            </a:r>
            <a:r>
              <a:rPr lang="en-US" b="1" i="0" dirty="0">
                <a:solidFill>
                  <a:schemeClr val="tx1"/>
                </a:solidFill>
                <a:effectLst/>
                <a:latin typeface="Nunito" pitchFamily="2" charset="0"/>
              </a:rPr>
              <a:t>sorted </a:t>
            </a:r>
            <a:r>
              <a:rPr lang="en-US" b="0" i="0" dirty="0">
                <a:solidFill>
                  <a:schemeClr val="tx1"/>
                </a:solidFill>
                <a:effectLst/>
                <a:latin typeface="Nunito" pitchFamily="2" charset="0"/>
              </a:rPr>
              <a:t>array. It works by repeatedly dividing the search interval in half until the target value is found or the interval is empty. The search interval is halved by comparing the target element with the middle value of the search space.</a:t>
            </a:r>
            <a:endParaRPr lang="en-US" noProof="1">
              <a:solidFill>
                <a:schemeClr val="tx1"/>
              </a:solidFill>
            </a:endParaRP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6096000"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6799300" y="2249397"/>
            <a:ext cx="4414795" cy="360000"/>
          </a:xfrm>
        </p:spPr>
        <p:txBody>
          <a:bodyPr/>
          <a:lstStyle/>
          <a:p>
            <a:r>
              <a:rPr lang="en-US" dirty="0"/>
              <a:t>DSA (what are you think about it?)</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799300" y="2609397"/>
            <a:ext cx="4414799" cy="2109400"/>
          </a:xfrm>
        </p:spPr>
        <p:txBody>
          <a:bodyPr/>
          <a:lstStyle/>
          <a:p>
            <a:r>
              <a:rPr lang="en-US" noProof="1"/>
              <a:t>TIME COMPLEXITY = 0(log(n))</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11</a:t>
            </a:fld>
            <a:endParaRPr lang="en-US" dirty="0"/>
          </a:p>
        </p:txBody>
      </p:sp>
    </p:spTree>
    <p:extLst>
      <p:ext uri="{BB962C8B-B14F-4D97-AF65-F5344CB8AC3E}">
        <p14:creationId xmlns:p14="http://schemas.microsoft.com/office/powerpoint/2010/main" val="185803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ainting of a chariot with horses&#10;&#10;Description automatically generated">
            <a:extLst>
              <a:ext uri="{FF2B5EF4-FFF2-40B4-BE49-F238E27FC236}">
                <a16:creationId xmlns:a16="http://schemas.microsoft.com/office/drawing/2014/main" id="{F766BA4E-4CAD-35E1-99FD-3E5FF1C04A5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43825" y="4109891"/>
            <a:ext cx="3520148" cy="2640110"/>
          </a:xfrm>
          <a:prstGeom prst="rect">
            <a:avLst/>
          </a:prstGeom>
        </p:spPr>
      </p:pic>
      <p:pic>
        <p:nvPicPr>
          <p:cNvPr id="13" name="Picture 12" descr="A person in armor holding a wheel&#10;&#10;Description automatically generated">
            <a:extLst>
              <a:ext uri="{FF2B5EF4-FFF2-40B4-BE49-F238E27FC236}">
                <a16:creationId xmlns:a16="http://schemas.microsoft.com/office/drawing/2014/main" id="{FC06DDB9-1B18-CD05-5918-C316C2F2634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403590" y="2623440"/>
            <a:ext cx="4275475" cy="4234560"/>
          </a:xfrm>
          <a:prstGeom prst="rect">
            <a:avLst/>
          </a:prstGeom>
        </p:spPr>
      </p:pic>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Mahabharat </a:t>
            </a:r>
            <a:r>
              <a:rPr lang="en-US" b="1" dirty="0" err="1"/>
              <a:t>karn</a:t>
            </a:r>
            <a:r>
              <a:rPr lang="en-US" b="1" dirty="0"/>
              <a:t> problem ?</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906100" y="2249397"/>
            <a:ext cx="4414795" cy="360000"/>
          </a:xfrm>
        </p:spPr>
        <p:txBody>
          <a:bodyPr/>
          <a:lstStyle/>
          <a:p>
            <a:r>
              <a:rPr lang="en-US" b="1" i="0" dirty="0">
                <a:solidFill>
                  <a:srgbClr val="FFFFFF"/>
                </a:solidFill>
                <a:effectLst/>
                <a:latin typeface="Nunito" pitchFamily="2" charset="0"/>
              </a:rPr>
              <a:t>Binary search</a:t>
            </a:r>
            <a:r>
              <a:rPr lang="en-US" b="0" i="0" dirty="0">
                <a:solidFill>
                  <a:srgbClr val="FFFFFF"/>
                </a:solidFill>
                <a:effectLst/>
                <a:latin typeface="Nunito" pitchFamily="2" charset="0"/>
              </a:rPr>
              <a:t> is a search algorithm used to find the position of a target value within a </a:t>
            </a:r>
            <a:r>
              <a:rPr lang="en-US" b="1" i="0" dirty="0">
                <a:solidFill>
                  <a:srgbClr val="FFFFFF"/>
                </a:solidFill>
                <a:effectLst/>
                <a:latin typeface="Nunito" pitchFamily="2" charset="0"/>
              </a:rPr>
              <a:t>sorted </a:t>
            </a:r>
            <a:r>
              <a:rPr lang="en-US" b="0" i="0" dirty="0">
                <a:solidFill>
                  <a:srgbClr val="FFFFFF"/>
                </a:solidFill>
                <a:effectLst/>
                <a:latin typeface="Nunito" pitchFamily="2" charset="0"/>
              </a:rPr>
              <a:t>array. It works by repeatedly dividing the search interval in half until the target value is found or the interval is empty. The search interval is halved by comparing the target element with the middle value of the search space.</a:t>
            </a:r>
            <a:endParaRPr lang="en-US" dirty="0"/>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906100" y="2609397"/>
            <a:ext cx="4275475" cy="2477700"/>
          </a:xfrm>
        </p:spPr>
        <p:txBody>
          <a:bodyPr/>
          <a:lstStyle/>
          <a:p>
            <a:pPr marL="0" indent="0">
              <a:buNone/>
            </a:pPr>
            <a:r>
              <a:rPr lang="en-US" noProof="1">
                <a:solidFill>
                  <a:schemeClr val="tx1"/>
                </a:solidFill>
              </a:rPr>
              <a:t>KARN lost in Mahabharat by lost but this time  you have to </a:t>
            </a:r>
          </a:p>
          <a:p>
            <a:pPr marL="0" indent="0">
              <a:buNone/>
            </a:pPr>
            <a:r>
              <a:rPr lang="en-US" noProof="1">
                <a:solidFill>
                  <a:schemeClr val="tx1"/>
                </a:solidFill>
              </a:rPr>
              <a:t>Succeed him but the challengefor you  is that the arjun is one of the best warrior  with lord sri krishna (three lok swami) </a:t>
            </a: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6096000"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6799300" y="2249397"/>
            <a:ext cx="4414795" cy="360000"/>
          </a:xfrm>
        </p:spPr>
        <p:txBody>
          <a:bodyPr/>
          <a:lstStyle/>
          <a:p>
            <a:r>
              <a:rPr lang="en-US" dirty="0"/>
              <a:t>KARNA (Can you help me to win this war ?)</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12</a:t>
            </a:fld>
            <a:endParaRPr lang="en-US" dirty="0"/>
          </a:p>
        </p:txBody>
      </p:sp>
    </p:spTree>
    <p:extLst>
      <p:ext uri="{BB962C8B-B14F-4D97-AF65-F5344CB8AC3E}">
        <p14:creationId xmlns:p14="http://schemas.microsoft.com/office/powerpoint/2010/main" val="41942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a:t>Charts and Graphs</a:t>
            </a:r>
          </a:p>
        </p:txBody>
      </p:sp>
      <p:sp>
        <p:nvSpPr>
          <p:cNvPr id="3" name="Rectangle 2" descr="legend">
            <a:extLst>
              <a:ext uri="{FF2B5EF4-FFF2-40B4-BE49-F238E27FC236}">
                <a16:creationId xmlns:a16="http://schemas.microsoft.com/office/drawing/2014/main" id="{7D64EECE-959D-459E-BAFC-4E6C13A0DE32}"/>
              </a:ext>
              <a:ext uri="{C183D7F6-B498-43B3-948B-1728B52AA6E4}">
                <adec:decorative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descr="Line Graph">
            <a:extLst>
              <a:ext uri="{FF2B5EF4-FFF2-40B4-BE49-F238E27FC236}">
                <a16:creationId xmlns:a16="http://schemas.microsoft.com/office/drawing/2014/main" id="{5B4DBA8F-5BE8-408F-9E5D-87EF2EFA3971}"/>
              </a:ext>
            </a:extLst>
          </p:cNvPr>
          <p:cNvGrpSpPr/>
          <p:nvPr/>
        </p:nvGrpSpPr>
        <p:grpSpPr>
          <a:xfrm>
            <a:off x="373030" y="622570"/>
            <a:ext cx="11445940" cy="5938088"/>
            <a:chOff x="99757" y="9487301"/>
            <a:chExt cx="2686621" cy="2682329"/>
          </a:xfrm>
        </p:grpSpPr>
        <p:graphicFrame>
          <p:nvGraphicFramePr>
            <p:cNvPr id="22" name="Chart 21">
              <a:extLst>
                <a:ext uri="{FF2B5EF4-FFF2-40B4-BE49-F238E27FC236}">
                  <a16:creationId xmlns:a16="http://schemas.microsoft.com/office/drawing/2014/main" id="{E2AB20BC-4C16-4806-B45D-96781D18CCDC}"/>
                </a:ext>
              </a:extLst>
            </p:cNvPr>
            <p:cNvGraphicFramePr/>
            <p:nvPr>
              <p:extLst>
                <p:ext uri="{D42A27DB-BD31-4B8C-83A1-F6EECF244321}">
                  <p14:modId xmlns:p14="http://schemas.microsoft.com/office/powerpoint/2010/main" val="2962057140"/>
                </p:ext>
              </p:extLst>
            </p:nvPr>
          </p:nvGraphicFramePr>
          <p:xfrm>
            <a:off x="99757" y="9487301"/>
            <a:ext cx="2673316" cy="2682329"/>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7B21AA84-6D52-4D75-82C7-48A99FC834ED}"/>
                </a:ext>
              </a:extLst>
            </p:cNvPr>
            <p:cNvSpPr txBox="1"/>
            <p:nvPr/>
          </p:nvSpPr>
          <p:spPr>
            <a:xfrm>
              <a:off x="190821" y="11459852"/>
              <a:ext cx="766317" cy="311150"/>
            </a:xfrm>
            <a:prstGeom prst="rect">
              <a:avLst/>
            </a:prstGeom>
            <a:noFill/>
          </p:spPr>
          <p:txBody>
            <a:bodyPr wrap="square" lIns="0" tIns="0" rIns="0" bIns="0" rtlCol="0" anchor="ctr">
              <a:noAutofit/>
            </a:bodyPr>
            <a:lstStyle/>
            <a:p>
              <a:pPr algn="ctr"/>
              <a:r>
                <a:rPr lang="en-US" sz="1200">
                  <a:latin typeface="+mj-lt"/>
                  <a:cs typeface="Arial" panose="020B0604020202020204" pitchFamily="34" charset="0"/>
                </a:rPr>
                <a:t>20YY</a:t>
              </a:r>
            </a:p>
          </p:txBody>
        </p:sp>
        <p:sp>
          <p:nvSpPr>
            <p:cNvPr id="25" name="TextBox 24">
              <a:extLst>
                <a:ext uri="{FF2B5EF4-FFF2-40B4-BE49-F238E27FC236}">
                  <a16:creationId xmlns:a16="http://schemas.microsoft.com/office/drawing/2014/main" id="{22B5BAC7-89D5-41D2-A1E1-F0CA75077EA0}"/>
                </a:ext>
              </a:extLst>
            </p:cNvPr>
            <p:cNvSpPr txBox="1"/>
            <p:nvPr/>
          </p:nvSpPr>
          <p:spPr>
            <a:xfrm>
              <a:off x="2020061" y="11459852"/>
              <a:ext cx="766317" cy="311150"/>
            </a:xfrm>
            <a:prstGeom prst="rect">
              <a:avLst/>
            </a:prstGeom>
            <a:noFill/>
          </p:spPr>
          <p:txBody>
            <a:bodyPr wrap="square" lIns="0" tIns="0" rIns="0" bIns="0" rtlCol="0" anchor="ctr">
              <a:noAutofit/>
            </a:bodyPr>
            <a:lstStyle/>
            <a:p>
              <a:pPr algn="ctr"/>
              <a:r>
                <a:rPr lang="en-US" sz="1200">
                  <a:latin typeface="+mj-lt"/>
                  <a:cs typeface="Arial" panose="020B0604020202020204" pitchFamily="34" charset="0"/>
                </a:rPr>
                <a:t>20YY</a:t>
              </a:r>
            </a:p>
          </p:txBody>
        </p:sp>
      </p:grpSp>
      <p:grpSp>
        <p:nvGrpSpPr>
          <p:cNvPr id="27" name="Group 26" descr="Legend">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a:latin typeface="+mj-lt"/>
                </a:rPr>
                <a:t>Data A</a:t>
              </a:r>
            </a:p>
          </p:txBody>
        </p:sp>
        <p:sp>
          <p:nvSpPr>
            <p:cNvPr id="29" name="TextBox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a:latin typeface="+mj-lt"/>
                </a:rPr>
                <a:t>Data B</a:t>
              </a:r>
            </a:p>
          </p:txBody>
        </p:sp>
        <p:sp>
          <p:nvSpPr>
            <p:cNvPr id="30" name="Rectangle 29">
              <a:extLst>
                <a:ext uri="{FF2B5EF4-FFF2-40B4-BE49-F238E27FC236}">
                  <a16:creationId xmlns:a16="http://schemas.microsoft.com/office/drawing/2014/main" id="{ACD1BF27-2213-45CE-A667-788F7924C22E}"/>
                </a:ext>
                <a:ext uri="{C183D7F6-B498-43B3-948B-1728B52AA6E4}">
                  <adec:decorative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1" name="Rectangle 30">
              <a:extLst>
                <a:ext uri="{FF2B5EF4-FFF2-40B4-BE49-F238E27FC236}">
                  <a16:creationId xmlns:a16="http://schemas.microsoft.com/office/drawing/2014/main" id="{54F87B6B-A885-4EEB-8E55-6E1DA1BD0EA8}"/>
                </a:ext>
                <a:ext uri="{C183D7F6-B498-43B3-948B-1728B52AA6E4}">
                  <adec:decorative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2" name="Rectangle 31">
              <a:extLst>
                <a:ext uri="{FF2B5EF4-FFF2-40B4-BE49-F238E27FC236}">
                  <a16:creationId xmlns:a16="http://schemas.microsoft.com/office/drawing/2014/main" id="{EB4B2BC6-FC0E-4408-9491-47D196A52DE9}"/>
                </a:ext>
                <a:ext uri="{C183D7F6-B498-43B3-948B-1728B52AA6E4}">
                  <adec:decorative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3" name="TextBox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a:latin typeface="+mj-lt"/>
                </a:rPr>
                <a:t>Data C</a:t>
              </a:r>
            </a:p>
          </p:txBody>
        </p:sp>
      </p:gr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13</a:t>
            </a:fld>
            <a:endParaRPr lang="en-US"/>
          </a:p>
        </p:txBody>
      </p:sp>
    </p:spTree>
    <p:extLst>
      <p:ext uri="{BB962C8B-B14F-4D97-AF65-F5344CB8AC3E}">
        <p14:creationId xmlns:p14="http://schemas.microsoft.com/office/powerpoint/2010/main" val="117758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43CFF61A-2F16-49BA-8863-9B9265BF4739}"/>
              </a:ext>
            </a:extLst>
          </p:cNvPr>
          <p:cNvSpPr>
            <a:spLocks noGrp="1"/>
          </p:cNvSpPr>
          <p:nvPr>
            <p:ph type="title"/>
          </p:nvPr>
        </p:nvSpPr>
        <p:spPr/>
        <p:txBody>
          <a:bodyPr/>
          <a:lstStyle/>
          <a:p>
            <a:r>
              <a:rPr lang="en-US" dirty="0"/>
              <a:t>Large Image slide</a:t>
            </a:r>
          </a:p>
        </p:txBody>
      </p:sp>
      <p:sp>
        <p:nvSpPr>
          <p:cNvPr id="3" name="Slide Number Placeholder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a:lstStyle/>
          <a:p>
            <a:fld id="{058DB212-BFA2-403F-85EF-DFD3FF6D973A}" type="slidenum">
              <a:rPr lang="en-US" smtClean="0"/>
              <a:pPr/>
              <a:t>14</a:t>
            </a:fld>
            <a:endParaRPr lang="en-US" dirty="0"/>
          </a:p>
        </p:txBody>
      </p:sp>
      <p:pic>
        <p:nvPicPr>
          <p:cNvPr id="9" name="Picture Placeholder 8" descr="molecular models laying on top of a copy of the periodic table">
            <a:extLst>
              <a:ext uri="{FF2B5EF4-FFF2-40B4-BE49-F238E27FC236}">
                <a16:creationId xmlns:a16="http://schemas.microsoft.com/office/drawing/2014/main" id="{9812572A-BFC7-4244-8347-7FEFB75A0282}"/>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6779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SANATAN SINGH</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59013" y="5003090"/>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hlinkClick r:id="rId4"/>
              </a:rPr>
              <a:t>rashmisingh00001@gmail.com</a:t>
            </a:r>
            <a:endParaRPr lang="en-US" noProof="1"/>
          </a:p>
          <a:p>
            <a:endParaRPr lang="en-US" noProof="1"/>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73833" y="816077"/>
            <a:ext cx="5156463" cy="3212877"/>
          </a:xfrm>
        </p:spPr>
        <p:txBody>
          <a:bodyPr/>
          <a:lstStyle/>
          <a:p>
            <a:r>
              <a:rPr lang="en-US" dirty="0"/>
              <a:t>Unleashing the Power of Machine Learning: Image Processing Techniques with Python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 - You are not as good as your grades and not as bade as your  c.v.</a:t>
            </a: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pic>
        <p:nvPicPr>
          <p:cNvPr id="19" name="Picture Placeholder 18" descr="A person touching a finger">
            <a:extLst>
              <a:ext uri="{FF2B5EF4-FFF2-40B4-BE49-F238E27FC236}">
                <a16:creationId xmlns:a16="http://schemas.microsoft.com/office/drawing/2014/main" id="{058750DD-A0A2-CE92-D549-02B525B6E42D}"/>
              </a:ext>
            </a:extLst>
          </p:cNvPr>
          <p:cNvPicPr>
            <a:picLocks noGrp="1" noChangeAspect="1"/>
          </p:cNvPicPr>
          <p:nvPr>
            <p:ph type="pic" sz="quarter" idx="10"/>
          </p:nvPr>
        </p:nvPicPr>
        <p:blipFill>
          <a:blip r:embed="rId2"/>
          <a:srcRect l="32545" r="32545"/>
          <a:stretch>
            <a:fillRect/>
          </a:stretch>
        </p:blipFill>
        <p:spPr>
          <a:xfrm>
            <a:off x="7801097" y="0"/>
            <a:ext cx="4389475" cy="6857999"/>
          </a:xfrm>
        </p:spPr>
      </p:pic>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Introduction to M.L. &amp; A.I </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
        <p:nvSpPr>
          <p:cNvPr id="14" name="Text Placeholder 7">
            <a:extLst>
              <a:ext uri="{FF2B5EF4-FFF2-40B4-BE49-F238E27FC236}">
                <a16:creationId xmlns:a16="http://schemas.microsoft.com/office/drawing/2014/main" id="{EF3B4B19-99D8-34F8-4808-779EA8C34865}"/>
              </a:ext>
            </a:extLst>
          </p:cNvPr>
          <p:cNvSpPr>
            <a:spLocks noGrp="1"/>
          </p:cNvSpPr>
          <p:nvPr>
            <p:ph sz="half" idx="1"/>
          </p:nvPr>
        </p:nvSpPr>
        <p:spPr>
          <a:xfrm>
            <a:off x="360363" y="900113"/>
            <a:ext cx="6992937" cy="5219700"/>
          </a:xfrm>
        </p:spPr>
        <p:txBody>
          <a:bodyPr/>
          <a:lstStyle/>
          <a:p>
            <a:r>
              <a:rPr lang="en-US" b="1" dirty="0"/>
              <a:t>Artificial Intelligence (AI):</a:t>
            </a:r>
            <a:r>
              <a:rPr lang="en-US" dirty="0"/>
              <a:t> AI is a broad field that encompasses the development of systems and machines capable of performing tasks that would typically require human intelligence. This includes reasoning, problem-solving, understanding natural language, and perception. AI aims to create systems that can mimic human cognitive functions. It can be categorized into two main types:</a:t>
            </a:r>
          </a:p>
          <a:p>
            <a:pPr>
              <a:buFont typeface="+mj-lt"/>
              <a:buAutoNum type="arabicPeriod"/>
            </a:pPr>
            <a:r>
              <a:rPr lang="en-US" b="1" dirty="0"/>
              <a:t>Narrow AI (or Weak AI):</a:t>
            </a:r>
            <a:r>
              <a:rPr lang="en-US" dirty="0"/>
              <a:t> Designed and trained for a specific task or a set of related tasks. Examples include voice assistants like Siri, recommendation systems on streaming services, and image recognition software.</a:t>
            </a:r>
          </a:p>
          <a:p>
            <a:pPr>
              <a:buFont typeface="+mj-lt"/>
              <a:buAutoNum type="arabicPeriod"/>
            </a:pPr>
            <a:r>
              <a:rPr lang="en-US" b="1" dirty="0"/>
              <a:t>General AI (or Strong AI):</a:t>
            </a:r>
            <a:r>
              <a:rPr lang="en-US" dirty="0"/>
              <a:t> Hypothetical at this stage, this type would have the ability to understand, learn, and apply intelligence across a wide range of tasks, similar to human cognitive abilities.</a:t>
            </a:r>
          </a:p>
          <a:p>
            <a:endParaRPr lang="en-IN" dirty="0"/>
          </a:p>
        </p:txBody>
      </p:sp>
      <p:pic>
        <p:nvPicPr>
          <p:cNvPr id="23" name="Picture Placeholder 22" descr="A digital image of a person's head&#10;&#10;Description automatically generated">
            <a:extLst>
              <a:ext uri="{FF2B5EF4-FFF2-40B4-BE49-F238E27FC236}">
                <a16:creationId xmlns:a16="http://schemas.microsoft.com/office/drawing/2014/main" id="{271BFB93-42C6-6CC6-7E35-D49E25A664BB}"/>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9429" r="29429"/>
          <a:stretch>
            <a:fillRect/>
          </a:stretch>
        </p:blipFill>
        <p:spPr>
          <a:xfrm>
            <a:off x="7804150" y="0"/>
            <a:ext cx="4387850" cy="6821999"/>
          </a:xfr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471129"/>
            <a:ext cx="7191174" cy="5536381"/>
          </a:xfrm>
        </p:spPr>
        <p:txBody>
          <a:bodyPr/>
          <a:lstStyle/>
          <a:p>
            <a:r>
              <a:rPr lang="en-US" b="1" dirty="0"/>
              <a:t>Machine Learning (ML):</a:t>
            </a:r>
            <a:r>
              <a:rPr lang="en-US" dirty="0"/>
              <a:t> ML is a subset of AI focused on developing algorithms and statistical models that allow computers to learn from and make predictions or decisions based on data. Instead of being explicitly programmed for a task, ML systems are trained on large amounts of data to identify patterns and make inferences. Key concepts in ML include:</a:t>
            </a:r>
          </a:p>
          <a:p>
            <a:pPr>
              <a:buFont typeface="+mj-lt"/>
              <a:buAutoNum type="arabicPeriod"/>
            </a:pPr>
            <a:r>
              <a:rPr lang="en-US" b="1" dirty="0"/>
              <a:t>Supervised Learning:</a:t>
            </a:r>
            <a:r>
              <a:rPr lang="en-US" dirty="0"/>
              <a:t> Involves training a model on a labeled dataset, meaning that the input data is paired with the correct output. The model learns to map inputs to outputs and can make predictions on new, unseen data.</a:t>
            </a:r>
          </a:p>
          <a:p>
            <a:pPr>
              <a:buFont typeface="+mj-lt"/>
              <a:buAutoNum type="arabicPeriod"/>
            </a:pPr>
            <a:r>
              <a:rPr lang="en-US" b="1" dirty="0"/>
              <a:t>Unsupervised Learning:</a:t>
            </a:r>
            <a:r>
              <a:rPr lang="en-US" dirty="0"/>
              <a:t> Involves training a model on data without labeled responses. The goal is to identify underlying structures or patterns in the data, such as clustering similar data points together.</a:t>
            </a:r>
          </a:p>
          <a:p>
            <a:pPr>
              <a:buFont typeface="+mj-lt"/>
              <a:buAutoNum type="arabicPeriod"/>
            </a:pPr>
            <a:r>
              <a:rPr lang="en-US" b="1" dirty="0"/>
              <a:t>Reinforcement Learning:</a:t>
            </a:r>
            <a:r>
              <a:rPr lang="en-US" dirty="0"/>
              <a:t> Involves training an agent to make decisions by rewarding desired behaviors and penalizing undesired ones. The agent learns to optimize its strategy through trial and error.</a:t>
            </a:r>
          </a:p>
          <a:p>
            <a:pPr>
              <a:buFont typeface="+mj-lt"/>
              <a:buAutoNum type="arabicPeriod"/>
            </a:pPr>
            <a:r>
              <a:rPr lang="en-US" b="1" dirty="0"/>
              <a:t>Semi-Supervised and Self-Supervised Learning:</a:t>
            </a:r>
            <a:r>
              <a:rPr lang="en-US" dirty="0"/>
              <a:t> Techniques that leverage a mix of labeled and unlabeled data (semi-supervised) or use the data itself to create labels for training (self-supervised).</a:t>
            </a:r>
          </a:p>
          <a:p>
            <a:pPr marL="606425" lvl="1" indent="-342900">
              <a:buFont typeface="+mj-lt"/>
              <a:buAutoNum type="arabicPeriod"/>
            </a:pPr>
            <a:endParaRPr lang="en-US" dirty="0"/>
          </a:p>
          <a:p>
            <a:endParaRPr lang="en-US" dirty="0"/>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27BA57E-9801-834D-3C2F-7608D298EDD2}"/>
              </a:ext>
            </a:extLst>
          </p:cNvPr>
          <p:cNvSpPr>
            <a:spLocks noGrp="1"/>
          </p:cNvSpPr>
          <p:nvPr>
            <p:ph type="pic" sz="quarter" idx="10"/>
          </p:nvPr>
        </p:nvSpPr>
        <p:spPr>
          <a:xfrm>
            <a:off x="147484" y="1"/>
            <a:ext cx="7305368" cy="6677022"/>
          </a:xfrm>
        </p:spPr>
        <p:txBody>
          <a:bodyPr/>
          <a:lstStyle/>
          <a:p>
            <a:r>
              <a:rPr lang="en-US" sz="2000" i="0" dirty="0"/>
              <a:t>Deep Learning: A subfield of ML that uses neural networks with many layers (deep neural networks) to model complex patterns in data. Deep learning has been particularly successful in tasks like image and speech recognition, natural language processing, and game playing.</a:t>
            </a:r>
          </a:p>
          <a:p>
            <a:r>
              <a:rPr lang="en-US" sz="2000" i="0" dirty="0"/>
              <a:t>Applications: AI and ML are used in various domains, including:</a:t>
            </a:r>
          </a:p>
          <a:p>
            <a:pPr>
              <a:buFont typeface="Arial" panose="020B0604020202020204" pitchFamily="34" charset="0"/>
              <a:buChar char="•"/>
            </a:pPr>
            <a:r>
              <a:rPr lang="en-US" sz="2000" i="0" dirty="0"/>
              <a:t>Healthcare: Diagnostics, personalized medicine, and medical imaging.</a:t>
            </a:r>
          </a:p>
          <a:p>
            <a:pPr>
              <a:buFont typeface="Arial" panose="020B0604020202020204" pitchFamily="34" charset="0"/>
              <a:buChar char="•"/>
            </a:pPr>
            <a:r>
              <a:rPr lang="en-US" sz="2000" i="0" dirty="0"/>
              <a:t>Finance: Fraud detection, algorithmic trading, and credit scoring.</a:t>
            </a:r>
          </a:p>
          <a:p>
            <a:pPr>
              <a:buFont typeface="Arial" panose="020B0604020202020204" pitchFamily="34" charset="0"/>
              <a:buChar char="•"/>
            </a:pPr>
            <a:r>
              <a:rPr lang="en-US" sz="2000" i="0" dirty="0"/>
              <a:t>Transportation: Autonomous vehicles and route optimization.</a:t>
            </a:r>
          </a:p>
          <a:p>
            <a:pPr>
              <a:buFont typeface="Arial" panose="020B0604020202020204" pitchFamily="34" charset="0"/>
              <a:buChar char="•"/>
            </a:pPr>
            <a:r>
              <a:rPr lang="en-US" sz="2000" i="0" dirty="0"/>
              <a:t>Entertainment: Content recommendations, personalized advertising, and game design.</a:t>
            </a:r>
          </a:p>
          <a:p>
            <a:r>
              <a:rPr lang="en-US" sz="2000" i="0" dirty="0"/>
              <a:t>Overall, AI and ML are transforming industries by enabling machines to perform tasks with increasing sophistication and accuracy. They hold significant promise for future advancements, but also raise important ethical and societal questions, such as concerns about privacy, bias, and job displacement.</a:t>
            </a:r>
          </a:p>
          <a:p>
            <a:endParaRPr lang="en-IN" dirty="0"/>
          </a:p>
        </p:txBody>
      </p:sp>
      <p:pic>
        <p:nvPicPr>
          <p:cNvPr id="6" name="Picture 5" descr="A diagram of a person applying makeup">
            <a:extLst>
              <a:ext uri="{FF2B5EF4-FFF2-40B4-BE49-F238E27FC236}">
                <a16:creationId xmlns:a16="http://schemas.microsoft.com/office/drawing/2014/main" id="{46AB421C-81F0-99A1-505D-4CBEB39CD6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16645" y="0"/>
            <a:ext cx="4375355" cy="6677024"/>
          </a:xfrm>
          <a:prstGeom prst="rect">
            <a:avLst/>
          </a:prstGeom>
        </p:spPr>
      </p:pic>
    </p:spTree>
    <p:extLst>
      <p:ext uri="{BB962C8B-B14F-4D97-AF65-F5344CB8AC3E}">
        <p14:creationId xmlns:p14="http://schemas.microsoft.com/office/powerpoint/2010/main" val="149183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5C10B3-B023-6B33-ACB7-1669A6DCFFB1}"/>
              </a:ext>
            </a:extLst>
          </p:cNvPr>
          <p:cNvSpPr>
            <a:spLocks noGrp="1"/>
          </p:cNvSpPr>
          <p:nvPr>
            <p:ph type="pic" sz="quarter" idx="10"/>
          </p:nvPr>
        </p:nvSpPr>
        <p:spPr/>
        <p:txBody>
          <a:bodyPr/>
          <a:lstStyle/>
          <a:p>
            <a:r>
              <a:rPr lang="en-US" sz="2000" b="1" i="0" dirty="0"/>
              <a:t>Image processing involves manipulating images to improve their quality or extract useful information. Techniques such as filtering, segmentation, and enhancement are essential in preparing images for further analysis using Machine Learning algorithms</a:t>
            </a:r>
            <a:r>
              <a:rPr lang="en-US" dirty="0"/>
              <a:t>.</a:t>
            </a:r>
          </a:p>
          <a:p>
            <a:endParaRPr lang="en-US" dirty="0"/>
          </a:p>
          <a:p>
            <a:endParaRPr lang="en-US" dirty="0"/>
          </a:p>
          <a:p>
            <a:r>
              <a:rPr lang="en-US" sz="2200" b="1" i="0" dirty="0"/>
              <a:t>Python offers numerous libraries for image processing, including </a:t>
            </a:r>
            <a:r>
              <a:rPr lang="en-US" sz="2200" b="1" i="0" dirty="0">
                <a:highlight>
                  <a:srgbClr val="FFFF00"/>
                </a:highlight>
              </a:rPr>
              <a:t>OpenCV, PIL, and scikit-image</a:t>
            </a:r>
            <a:r>
              <a:rPr lang="en-US" sz="2200" b="1" i="0" dirty="0"/>
              <a:t>. These libraries provide powerful tools for tasks like image manipulation, feature extraction, and machine learning model training to analyze visual data.</a:t>
            </a:r>
          </a:p>
        </p:txBody>
      </p:sp>
      <p:pic>
        <p:nvPicPr>
          <p:cNvPr id="6" name="Picture 5" descr="A person's face with a light shining on it">
            <a:extLst>
              <a:ext uri="{FF2B5EF4-FFF2-40B4-BE49-F238E27FC236}">
                <a16:creationId xmlns:a16="http://schemas.microsoft.com/office/drawing/2014/main" id="{95EEF46C-00CC-1FE1-77D4-80D188E52B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78097" y="875071"/>
            <a:ext cx="4313903" cy="4313903"/>
          </a:xfrm>
          <a:prstGeom prst="rect">
            <a:avLst/>
          </a:prstGeom>
        </p:spPr>
      </p:pic>
    </p:spTree>
    <p:extLst>
      <p:ext uri="{BB962C8B-B14F-4D97-AF65-F5344CB8AC3E}">
        <p14:creationId xmlns:p14="http://schemas.microsoft.com/office/powerpoint/2010/main" val="382819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Charts and Graphs 2</a:t>
            </a:r>
          </a:p>
        </p:txBody>
      </p:sp>
      <p:graphicFrame>
        <p:nvGraphicFramePr>
          <p:cNvPr id="26" name="Chart 25" descr="Stacked Bar Graphs">
            <a:extLst>
              <a:ext uri="{FF2B5EF4-FFF2-40B4-BE49-F238E27FC236}">
                <a16:creationId xmlns:a16="http://schemas.microsoft.com/office/drawing/2014/main" id="{C4453A4D-BABF-4BF7-884F-5F698B6167E0}"/>
              </a:ext>
            </a:extLst>
          </p:cNvPr>
          <p:cNvGraphicFramePr/>
          <p:nvPr>
            <p:extLst>
              <p:ext uri="{D42A27DB-BD31-4B8C-83A1-F6EECF244321}">
                <p14:modId xmlns:p14="http://schemas.microsoft.com/office/powerpoint/2010/main" val="3265911427"/>
              </p:ext>
            </p:extLst>
          </p:nvPr>
        </p:nvGraphicFramePr>
        <p:xfrm>
          <a:off x="366894" y="1011676"/>
          <a:ext cx="11458213" cy="467900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descr="legend">
            <a:extLst>
              <a:ext uri="{FF2B5EF4-FFF2-40B4-BE49-F238E27FC236}">
                <a16:creationId xmlns:a16="http://schemas.microsoft.com/office/drawing/2014/main" id="{7D64EECE-959D-459E-BAFC-4E6C13A0DE32}"/>
              </a:ext>
              <a:ext uri="{C183D7F6-B498-43B3-948B-1728B52AA6E4}">
                <adec:decorative xmlns:adec="http://schemas.microsoft.com/office/drawing/2017/decorative" val="1"/>
              </a:ext>
            </a:extLst>
          </p:cNvPr>
          <p:cNvSpPr/>
          <p:nvPr/>
        </p:nvSpPr>
        <p:spPr>
          <a:xfrm>
            <a:off x="7804081" y="6308666"/>
            <a:ext cx="4319093" cy="3693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id="{ACD1BF27-2213-45CE-A667-788F7924C22E}"/>
                </a:ext>
                <a:ext uri="{C183D7F6-B498-43B3-948B-1728B52AA6E4}">
                  <adec:decorative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id="{54F87B6B-A885-4EEB-8E55-6E1DA1BD0EA8}"/>
                </a:ext>
                <a:ext uri="{C183D7F6-B498-43B3-948B-1728B52AA6E4}">
                  <adec:decorative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id="{EB4B2BC6-FC0E-4408-9491-47D196A52DE9}"/>
                </a:ext>
                <a:ext uri="{C183D7F6-B498-43B3-948B-1728B52AA6E4}">
                  <adec:decorative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390561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C15313-8195-2A96-47D9-DBC7DF29EA13}"/>
              </a:ext>
            </a:extLst>
          </p:cNvPr>
          <p:cNvSpPr>
            <a:spLocks noGrp="1"/>
          </p:cNvSpPr>
          <p:nvPr>
            <p:ph type="sldNum" sz="quarter" idx="14"/>
          </p:nvPr>
        </p:nvSpPr>
        <p:spPr/>
        <p:txBody>
          <a:bodyPr/>
          <a:lstStyle/>
          <a:p>
            <a:fld id="{058DB212-BFA2-403F-85EF-DFD3FF6D973A}" type="slidenum">
              <a:rPr lang="en-US" noProof="0" smtClean="0"/>
              <a:pPr/>
              <a:t>8</a:t>
            </a:fld>
            <a:endParaRPr lang="en-US" noProof="0"/>
          </a:p>
        </p:txBody>
      </p:sp>
      <p:pic>
        <p:nvPicPr>
          <p:cNvPr id="6" name="Picture 5" descr="A diagram of a color processing process">
            <a:extLst>
              <a:ext uri="{FF2B5EF4-FFF2-40B4-BE49-F238E27FC236}">
                <a16:creationId xmlns:a16="http://schemas.microsoft.com/office/drawing/2014/main" id="{A6D2E828-EEC7-61FA-7B67-86ED06526EE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327" y="0"/>
            <a:ext cx="12017346" cy="6858000"/>
          </a:xfrm>
          <a:prstGeom prst="rect">
            <a:avLst/>
          </a:prstGeom>
        </p:spPr>
      </p:pic>
    </p:spTree>
    <p:extLst>
      <p:ext uri="{BB962C8B-B14F-4D97-AF65-F5344CB8AC3E}">
        <p14:creationId xmlns:p14="http://schemas.microsoft.com/office/powerpoint/2010/main" val="82549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C15313-8195-2A96-47D9-DBC7DF29EA13}"/>
              </a:ext>
            </a:extLst>
          </p:cNvPr>
          <p:cNvSpPr>
            <a:spLocks noGrp="1"/>
          </p:cNvSpPr>
          <p:nvPr>
            <p:ph type="sldNum" sz="quarter" idx="14"/>
          </p:nvPr>
        </p:nvSpPr>
        <p:spPr/>
        <p:txBody>
          <a:bodyPr/>
          <a:lstStyle/>
          <a:p>
            <a:fld id="{058DB212-BFA2-403F-85EF-DFD3FF6D973A}" type="slidenum">
              <a:rPr lang="en-US" noProof="0" smtClean="0"/>
              <a:pPr/>
              <a:t>9</a:t>
            </a:fld>
            <a:endParaRPr lang="en-US" noProof="0"/>
          </a:p>
        </p:txBody>
      </p:sp>
    </p:spTree>
    <p:extLst>
      <p:ext uri="{BB962C8B-B14F-4D97-AF65-F5344CB8AC3E}">
        <p14:creationId xmlns:p14="http://schemas.microsoft.com/office/powerpoint/2010/main" val="1738306014"/>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115</TotalTime>
  <Words>1100</Words>
  <Application>Microsoft Office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Lucida Sans Typewriter</vt:lpstr>
      <vt:lpstr>Nunito</vt:lpstr>
      <vt:lpstr>Times New Roman</vt:lpstr>
      <vt:lpstr>Tw Cen MT</vt:lpstr>
      <vt:lpstr>Office Theme</vt:lpstr>
      <vt:lpstr>JOY OF COMPUTING</vt:lpstr>
      <vt:lpstr>Unleashing the Power of Machine Learning: Image Processing Techniques with Python</vt:lpstr>
      <vt:lpstr>Introduction to M.L. &amp; A.I </vt:lpstr>
      <vt:lpstr>PowerPoint Presentation</vt:lpstr>
      <vt:lpstr>PowerPoint Presentation</vt:lpstr>
      <vt:lpstr>PowerPoint Presentation</vt:lpstr>
      <vt:lpstr>Charts and Graphs 2</vt:lpstr>
      <vt:lpstr>PowerPoint Presentation</vt:lpstr>
      <vt:lpstr>PowerPoint Presentation</vt:lpstr>
      <vt:lpstr>TENSOR FLOW </vt:lpstr>
      <vt:lpstr>The laptop thief. binary search. Number in my mind.</vt:lpstr>
      <vt:lpstr>Mahabharat karn problem ?</vt:lpstr>
      <vt:lpstr>Charts and Graphs</vt:lpstr>
      <vt:lpstr>Large Image slide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Sanatan Singh</dc:creator>
  <cp:lastModifiedBy>Sanatan Singh</cp:lastModifiedBy>
  <cp:revision>2</cp:revision>
  <dcterms:created xsi:type="dcterms:W3CDTF">2024-09-06T13:26:19Z</dcterms:created>
  <dcterms:modified xsi:type="dcterms:W3CDTF">2024-09-07T06:34:52Z</dcterms:modified>
</cp:coreProperties>
</file>