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3" r:id="rId2"/>
    <p:sldId id="258" r:id="rId3"/>
    <p:sldId id="288" r:id="rId4"/>
    <p:sldId id="259" r:id="rId5"/>
    <p:sldId id="307" r:id="rId6"/>
    <p:sldId id="261" r:id="rId7"/>
    <p:sldId id="262" r:id="rId8"/>
    <p:sldId id="263" r:id="rId9"/>
    <p:sldId id="264" r:id="rId10"/>
    <p:sldId id="266" r:id="rId11"/>
    <p:sldId id="267" r:id="rId12"/>
    <p:sldId id="268" r:id="rId13"/>
    <p:sldId id="269" r:id="rId14"/>
    <p:sldId id="270" r:id="rId15"/>
    <p:sldId id="265" r:id="rId16"/>
    <p:sldId id="271" r:id="rId17"/>
    <p:sldId id="272" r:id="rId18"/>
    <p:sldId id="273" r:id="rId19"/>
    <p:sldId id="275" r:id="rId20"/>
    <p:sldId id="276" r:id="rId21"/>
    <p:sldId id="279" r:id="rId22"/>
    <p:sldId id="282" r:id="rId23"/>
    <p:sldId id="285" r:id="rId24"/>
    <p:sldId id="293" r:id="rId25"/>
    <p:sldId id="294" r:id="rId26"/>
    <p:sldId id="295" r:id="rId27"/>
    <p:sldId id="296" r:id="rId28"/>
    <p:sldId id="297" r:id="rId29"/>
    <p:sldId id="298" r:id="rId30"/>
    <p:sldId id="299" r:id="rId31"/>
    <p:sldId id="300" r:id="rId32"/>
    <p:sldId id="301" r:id="rId33"/>
    <p:sldId id="309" r:id="rId34"/>
    <p:sldId id="291" r:id="rId35"/>
    <p:sldId id="302" r:id="rId36"/>
    <p:sldId id="304" r:id="rId37"/>
    <p:sldId id="305" r:id="rId38"/>
    <p:sldId id="306" r:id="rId39"/>
    <p:sldId id="308" r:id="rId40"/>
    <p:sldId id="310" r:id="rId41"/>
    <p:sldId id="311" r:id="rId42"/>
    <p:sldId id="314" r:id="rId43"/>
    <p:sldId id="312" r:id="rId44"/>
    <p:sldId id="315" r:id="rId45"/>
    <p:sldId id="313" r:id="rId46"/>
    <p:sldId id="317" r:id="rId47"/>
    <p:sldId id="31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4" d="100"/>
          <a:sy n="74"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7CB655-5A08-47BB-802C-C63448F84C7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CB655-5A08-47BB-802C-C63448F84C7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CB655-5A08-47BB-802C-C63448F84C7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FED64-5DBA-49FC-80F5-D235413782B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CB655-5A08-47BB-802C-C63448F84C7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CB655-5A08-47BB-802C-C63448F84C7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FED64-5DBA-49FC-80F5-D235413782B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CB655-5A08-47BB-802C-C63448F84C7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CB655-5A08-47BB-802C-C63448F84C7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CB655-5A08-47BB-802C-C63448F84C7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CB655-5A08-47BB-802C-C63448F84C7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CB655-5A08-47BB-802C-C63448F84C7D}"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7CB655-5A08-47BB-802C-C63448F84C7D}"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7CB655-5A08-47BB-802C-C63448F84C7D}"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CB655-5A08-47BB-802C-C63448F84C7D}"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CB655-5A08-47BB-802C-C63448F84C7D}" type="datetimeFigureOut">
              <a:rPr lang="en-IN" smtClean="0"/>
              <a:t>30-06-2022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7CB655-5A08-47BB-802C-C63448F84C7D}"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7CB655-5A08-47BB-802C-C63448F84C7D}"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FED64-5DBA-49FC-80F5-D235413782B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7CB655-5A08-47BB-802C-C63448F84C7D}" type="datetimeFigureOut">
              <a:rPr lang="en-IN" smtClean="0"/>
              <a:t>30-06-2022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9FED64-5DBA-49FC-80F5-D235413782B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olistbr/brazilian-ecommerc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en.wikipedia.org/wiki/Gradient_boosting"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81A5-18F6-CF44-CCF4-B722C366DAAA}"/>
              </a:ext>
            </a:extLst>
          </p:cNvPr>
          <p:cNvSpPr>
            <a:spLocks noGrp="1"/>
          </p:cNvSpPr>
          <p:nvPr>
            <p:ph type="title"/>
          </p:nvPr>
        </p:nvSpPr>
        <p:spPr/>
        <p:txBody>
          <a:bodyPr>
            <a:normAutofit fontScale="90000"/>
          </a:bodyPr>
          <a:lstStyle/>
          <a:p>
            <a:pPr algn="ctr">
              <a:lnSpc>
                <a:spcPct val="115000"/>
              </a:lnSpc>
              <a:spcAft>
                <a:spcPts val="200"/>
              </a:spcAft>
            </a:pPr>
            <a:r>
              <a:rPr lang="en-US" b="1" dirty="0" err="1">
                <a:effectLst/>
                <a:latin typeface="Times New Roman" panose="02020603050405020304" pitchFamily="18" charset="0"/>
                <a:ea typeface="Times New Roman" panose="02020603050405020304" pitchFamily="18" charset="0"/>
                <a:cs typeface="Times New Roman" panose="02020603050405020304" pitchFamily="18" charset="0"/>
              </a:rPr>
              <a:t>e-COMMERCE</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SALES MODELING &amp; FORECASTING</a:t>
            </a:r>
            <a:br>
              <a:rPr lang="en-IN" sz="16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6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600" dirty="0">
                <a:effectLst/>
                <a:latin typeface="Calibri" panose="020F0502020204030204" pitchFamily="34" charset="0"/>
                <a:ea typeface="Times New Roman" panose="02020603050405020304" pitchFamily="18" charset="0"/>
                <a:cs typeface="Times New Roman" panose="02020603050405020304" pitchFamily="18" charset="0"/>
              </a:rPr>
            </a:br>
            <a:r>
              <a:rPr lang="en-IN" sz="3100" dirty="0">
                <a:effectLst/>
                <a:latin typeface="Calibri" panose="020F0502020204030204" pitchFamily="34" charset="0"/>
                <a:ea typeface="Times New Roman" panose="02020603050405020304" pitchFamily="18" charset="0"/>
                <a:cs typeface="Times New Roman" panose="02020603050405020304" pitchFamily="18" charset="0"/>
              </a:rPr>
              <a:t>SANDIP MAJI</a:t>
            </a: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r>
              <a:rPr lang="en-IN" sz="3100" dirty="0">
                <a:effectLst/>
                <a:latin typeface="Calibri" panose="020F0502020204030204" pitchFamily="34" charset="0"/>
                <a:ea typeface="Times New Roman" panose="02020603050405020304" pitchFamily="18" charset="0"/>
                <a:cs typeface="Times New Roman" panose="02020603050405020304" pitchFamily="18" charset="0"/>
              </a:rPr>
              <a:t>SANATAN PAUL</a:t>
            </a: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r>
              <a:rPr lang="en-IN" sz="3100" dirty="0">
                <a:effectLst/>
                <a:latin typeface="Calibri" panose="020F0502020204030204" pitchFamily="34" charset="0"/>
                <a:ea typeface="Times New Roman" panose="02020603050405020304" pitchFamily="18" charset="0"/>
                <a:cs typeface="Times New Roman" panose="02020603050405020304" pitchFamily="18" charset="0"/>
              </a:rPr>
              <a:t>MOUSUMI MAITY</a:t>
            </a: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100" dirty="0">
                <a:effectLst/>
                <a:latin typeface="Calibri" panose="020F0502020204030204" pitchFamily="34" charset="0"/>
                <a:ea typeface="Times New Roman" panose="02020603050405020304" pitchFamily="18" charset="0"/>
                <a:cs typeface="Times New Roman" panose="02020603050405020304" pitchFamily="18" charset="0"/>
              </a:rPr>
              <a:t>Supervised by</a:t>
            </a: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r>
              <a:rPr lang="en-US" dirty="0">
                <a:solidFill>
                  <a:schemeClr val="accent5">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Prof. G. Ravindran</a:t>
            </a:r>
            <a:br>
              <a:rPr lang="en-US" dirty="0">
                <a:solidFill>
                  <a:schemeClr val="accent5">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dirty="0">
                <a:solidFill>
                  <a:schemeClr val="accent5">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Indian Statistical Institute, Chennai</a:t>
            </a:r>
            <a:endParaRPr lang="en-IN" dirty="0">
              <a:solidFill>
                <a:schemeClr val="accent5">
                  <a:lumMod val="60000"/>
                  <a:lumOff val="40000"/>
                </a:schemeClr>
              </a:solidFill>
            </a:endParaRPr>
          </a:p>
        </p:txBody>
      </p:sp>
      <p:pic>
        <p:nvPicPr>
          <p:cNvPr id="4" name="Graphic 6" descr="Shopping cart">
            <a:extLst>
              <a:ext uri="{FF2B5EF4-FFF2-40B4-BE49-F238E27FC236}">
                <a16:creationId xmlns:a16="http://schemas.microsoft.com/office/drawing/2014/main" id="{C2383BA1-5827-20EF-0235-D4A0A4853B3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8231" y="3279820"/>
            <a:ext cx="2332743" cy="2332743"/>
          </a:xfrm>
          <a:prstGeom prst="rect">
            <a:avLst/>
          </a:prstGeom>
        </p:spPr>
      </p:pic>
    </p:spTree>
    <p:extLst>
      <p:ext uri="{BB962C8B-B14F-4D97-AF65-F5344CB8AC3E}">
        <p14:creationId xmlns:p14="http://schemas.microsoft.com/office/powerpoint/2010/main" val="2419918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2450"/>
            <a:ext cx="8596668" cy="781050"/>
          </a:xfrm>
        </p:spPr>
        <p:txBody>
          <a:bodyPr>
            <a:noAutofit/>
          </a:bodyPr>
          <a:lstStyle/>
          <a:p>
            <a:r>
              <a:rPr lang="en-US" sz="3200" b="1" u="sng"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category name translation dataset:</a:t>
            </a:r>
            <a:br>
              <a:rPr lang="en-IN" sz="3200" b="1"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sz="3200" b="1" dirty="0">
              <a:solidFill>
                <a:schemeClr val="accent2"/>
              </a:solidFill>
            </a:endParaRPr>
          </a:p>
        </p:txBody>
      </p:sp>
      <p:sp>
        <p:nvSpPr>
          <p:cNvPr id="3" name="Content Placeholder 2"/>
          <p:cNvSpPr>
            <a:spLocks noGrp="1"/>
          </p:cNvSpPr>
          <p:nvPr>
            <p:ph idx="1"/>
          </p:nvPr>
        </p:nvSpPr>
        <p:spPr>
          <a:xfrm>
            <a:off x="677333" y="1552575"/>
            <a:ext cx="10762191" cy="5010149"/>
          </a:xfrm>
        </p:spPr>
        <p:txBody>
          <a:bodyPr/>
          <a:lstStyle/>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Shape of the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dataframe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 (71, 2)</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columns (total 2 columns):</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Column                         Non-Null Count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Dtype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000" dirty="0">
              <a:latin typeface="Calibri" panose="020F0502020204030204" pitchFamily="34" charset="0"/>
              <a:ea typeface="Times New Roman" panose="02020603050405020304" pitchFamily="18" charset="0"/>
              <a:cs typeface="Calibri" panose="020F0502020204030204" pitchFamily="34" charset="0"/>
            </a:endParaRPr>
          </a:p>
          <a:p>
            <a:pPr marL="0" indent="0" fontAlgn="base"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product_category_name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71 non-null     object</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product_category_name_english</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71 non-null     object</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1926"/>
            <a:ext cx="9971616" cy="514350"/>
          </a:xfrm>
        </p:spPr>
        <p:txBody>
          <a:bodyPr>
            <a:noAutofit/>
          </a:bodyPr>
          <a:lstStyle/>
          <a:p>
            <a:r>
              <a:rPr lang="en-US" sz="3200" b="1" u="sng" dirty="0">
                <a:effectLst/>
                <a:latin typeface="Times New Roman" panose="02020603050405020304" pitchFamily="18" charset="0"/>
                <a:ea typeface="Times New Roman" panose="02020603050405020304" pitchFamily="18" charset="0"/>
                <a:cs typeface="Times New Roman" panose="02020603050405020304" pitchFamily="18" charset="0"/>
              </a:rPr>
              <a:t>Orders dataset:</a:t>
            </a:r>
            <a:br>
              <a:rPr lang="en-IN" sz="32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3200" b="1" dirty="0"/>
          </a:p>
        </p:txBody>
      </p:sp>
      <p:sp>
        <p:nvSpPr>
          <p:cNvPr id="3" name="Content Placeholder 2"/>
          <p:cNvSpPr>
            <a:spLocks noGrp="1"/>
          </p:cNvSpPr>
          <p:nvPr>
            <p:ph idx="1"/>
          </p:nvPr>
        </p:nvSpPr>
        <p:spPr>
          <a:xfrm>
            <a:off x="677333" y="838200"/>
            <a:ext cx="10362142" cy="5953125"/>
          </a:xfrm>
        </p:spPr>
        <p:txBody>
          <a:bodyPr>
            <a:normAutofit fontScale="55000" lnSpcReduction="20000"/>
          </a:bodyPr>
          <a:lstStyle/>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Shape of the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dataframe</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 (99441, 8)</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columns (total 8 columns):</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Column                                                      Non-Null Count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Dtype</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order_id</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99441 non-null  object</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customer_id</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99441 non-null  object</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order_status</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99441 non-null  object</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order_purchase_timestamp</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99441 non-null  object</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4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order_approved_at</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99281 non-null  object</a:t>
            </a: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order_delivered_carrier_date</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97658 non-null  object</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6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order_delivered_customer_date</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96476 non-null  object</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7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order_estimated_delivery_date</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99441 non-null  object</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1000"/>
              </a:spcAft>
            </a:pP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10762190" cy="619125"/>
          </a:xfrm>
        </p:spPr>
        <p:txBody>
          <a:bodyPr>
            <a:noAutofit/>
          </a:bodyPr>
          <a:lstStyle/>
          <a:p>
            <a:r>
              <a:rPr lang="en-US" sz="3200" b="1" u="sng" dirty="0">
                <a:effectLst/>
                <a:latin typeface="Times New Roman" panose="02020603050405020304" pitchFamily="18" charset="0"/>
                <a:ea typeface="Times New Roman" panose="02020603050405020304" pitchFamily="18" charset="0"/>
                <a:cs typeface="Times New Roman" panose="02020603050405020304" pitchFamily="18" charset="0"/>
              </a:rPr>
              <a:t>Order items dataset:</a:t>
            </a:r>
            <a:br>
              <a:rPr lang="en-IN" sz="32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3200" b="1" dirty="0"/>
          </a:p>
        </p:txBody>
      </p:sp>
      <p:sp>
        <p:nvSpPr>
          <p:cNvPr id="3" name="Content Placeholder 2"/>
          <p:cNvSpPr>
            <a:spLocks noGrp="1"/>
          </p:cNvSpPr>
          <p:nvPr>
            <p:ph idx="1"/>
          </p:nvPr>
        </p:nvSpPr>
        <p:spPr>
          <a:xfrm>
            <a:off x="677333" y="895350"/>
            <a:ext cx="10762191" cy="5810250"/>
          </a:xfrm>
        </p:spPr>
        <p:txBody>
          <a:bodyPr>
            <a:normAutofit fontScale="77500" lnSpcReduction="20000"/>
          </a:bodyPr>
          <a:lstStyle/>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latin typeface="Calibri" panose="020F0502020204030204" pitchFamily="34" charset="0"/>
                <a:cs typeface="Calibri" panose="020F0502020204030204" pitchFamily="34" charset="0"/>
              </a:rPr>
              <a:t>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Shape of the </a:t>
            </a:r>
            <a:r>
              <a:rPr lang="en-IN" sz="2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dataframe</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 (112650, 7)</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columns (total 7 columns):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Column               Non-Null Count   </a:t>
            </a:r>
            <a:r>
              <a:rPr lang="en-IN" sz="2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Dtype</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   </a:t>
            </a:r>
            <a:r>
              <a:rPr lang="en-IN" sz="2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order_id</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112650 non-null  object </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   </a:t>
            </a:r>
            <a:r>
              <a:rPr lang="en-IN" sz="2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order_item_id</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112650 non-null  int64  </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   </a:t>
            </a:r>
            <a:r>
              <a:rPr lang="en-IN" sz="2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product_id</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112650 non-null  object </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   </a:t>
            </a:r>
            <a:r>
              <a:rPr lang="en-IN" sz="2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seller_id</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112650 non-null  object </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4   </a:t>
            </a:r>
            <a:r>
              <a:rPr lang="en-IN" sz="2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shipping_limit_date</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112650 non-null  object </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5   price                112650 non-null  float64</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6   </a:t>
            </a:r>
            <a:r>
              <a:rPr lang="en-IN" sz="2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freight_value</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112650 non-null  float64</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nSpc>
                <a:spcPct val="115000"/>
              </a:lnSpc>
              <a:spcAft>
                <a:spcPts val="1000"/>
              </a:spcAft>
              <a:buNone/>
            </a:pP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10695516" cy="714376"/>
          </a:xfrm>
        </p:spPr>
        <p:txBody>
          <a:bodyPr>
            <a:noAutofit/>
          </a:bodyPr>
          <a:lstStyle/>
          <a:p>
            <a:r>
              <a:rPr lang="en-US" sz="3200" b="1" u="sng" dirty="0">
                <a:effectLst/>
                <a:latin typeface="Times New Roman" panose="02020603050405020304" pitchFamily="18" charset="0"/>
                <a:ea typeface="Times New Roman" panose="02020603050405020304" pitchFamily="18" charset="0"/>
                <a:cs typeface="Times New Roman" panose="02020603050405020304" pitchFamily="18" charset="0"/>
              </a:rPr>
              <a:t>Order payments dataset :</a:t>
            </a:r>
            <a:br>
              <a:rPr lang="en-IN" sz="32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3200" b="1" dirty="0"/>
          </a:p>
        </p:txBody>
      </p:sp>
      <p:sp>
        <p:nvSpPr>
          <p:cNvPr id="3" name="Content Placeholder 2"/>
          <p:cNvSpPr>
            <a:spLocks noGrp="1"/>
          </p:cNvSpPr>
          <p:nvPr>
            <p:ph idx="1"/>
          </p:nvPr>
        </p:nvSpPr>
        <p:spPr>
          <a:xfrm>
            <a:off x="677334" y="1285875"/>
            <a:ext cx="10695516" cy="5229225"/>
          </a:xfrm>
        </p:spPr>
        <p:txBody>
          <a:bodyPr>
            <a:normAutofit lnSpcReduction="10000"/>
          </a:bodyPr>
          <a:lstStyle/>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latin typeface="Calibri" panose="020F0502020204030204" pitchFamily="34" charset="0"/>
                <a:cs typeface="Calibri" panose="020F0502020204030204" pitchFamily="34" charset="0"/>
              </a:rPr>
              <a:t> </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Shape of the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dataframe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 (103886, 5)</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columns (total 5 columns):</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Column                                             Non-Null Count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Dtype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order_id</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103886 non-null  object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payment_sequential</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103886 non-null  int64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payment_type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103886 non-null  object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payment_installments</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103886 non-null  int64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4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payment_value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103886 non-null  float64</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a:lnSpc>
                <a:spcPts val="1800"/>
              </a:lnSpc>
              <a:spcAft>
                <a:spcPts val="1000"/>
              </a:spcAft>
            </a:pP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00050"/>
            <a:ext cx="10590741" cy="628650"/>
          </a:xfrm>
        </p:spPr>
        <p:txBody>
          <a:bodyPr>
            <a:noAutofit/>
          </a:bodyPr>
          <a:lstStyle/>
          <a:p>
            <a:r>
              <a:rPr lang="en-US" sz="3200" b="1" u="sng" dirty="0">
                <a:effectLst/>
                <a:latin typeface="Times New Roman" panose="02020603050405020304" pitchFamily="18" charset="0"/>
                <a:ea typeface="Times New Roman" panose="02020603050405020304" pitchFamily="18" charset="0"/>
                <a:cs typeface="Times New Roman" panose="02020603050405020304" pitchFamily="18" charset="0"/>
              </a:rPr>
              <a:t>Order reviews dataset :</a:t>
            </a:r>
            <a:br>
              <a:rPr lang="en-IN" sz="32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3200" b="1" dirty="0"/>
          </a:p>
        </p:txBody>
      </p:sp>
      <p:sp>
        <p:nvSpPr>
          <p:cNvPr id="3" name="Content Placeholder 2"/>
          <p:cNvSpPr>
            <a:spLocks noGrp="1"/>
          </p:cNvSpPr>
          <p:nvPr>
            <p:ph idx="1"/>
          </p:nvPr>
        </p:nvSpPr>
        <p:spPr>
          <a:xfrm>
            <a:off x="677334" y="1114426"/>
            <a:ext cx="10590740" cy="5572124"/>
          </a:xfrm>
        </p:spPr>
        <p:txBody>
          <a:bodyPr>
            <a:normAutofit fontScale="25000" lnSpcReduction="20000"/>
          </a:bodyPr>
          <a:lstStyle/>
          <a:p>
            <a:pPr marL="0" indent="0" fontAlgn="base">
              <a:lnSpc>
                <a:spcPts val="1800"/>
              </a:lnSpc>
              <a:spcAft>
                <a:spcPts val="1000"/>
              </a:spcAft>
              <a:buNone/>
            </a:pPr>
            <a:r>
              <a:rPr lang="en-US" sz="7200" b="1" u="none" strike="noStrike" dirty="0">
                <a:effectLst/>
                <a:latin typeface="Arial" panose="020B0604020202020204" pitchFamily="34" charset="0"/>
                <a:ea typeface="Times New Roman" panose="02020603050405020304" pitchFamily="18" charset="0"/>
                <a:cs typeface="Arial" panose="020B0604020202020204" pitchFamily="34" charset="0"/>
              </a:rPr>
              <a:t>                  </a:t>
            </a: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Shape of the </a:t>
            </a:r>
            <a:r>
              <a:rPr lang="en-IN" sz="7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dataframe</a:t>
            </a: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is : (99224, 7)</a:t>
            </a: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pPr marL="0" indent="0" fontAlgn="base"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 columns (total 7 columns):</a:t>
            </a: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Column                                            Non-Null Count  </a:t>
            </a:r>
            <a:r>
              <a:rPr lang="en-IN" sz="7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Dtype</a:t>
            </a: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   </a:t>
            </a:r>
            <a:r>
              <a:rPr lang="en-IN" sz="7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review_id</a:t>
            </a: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99224 non-null  object</a:t>
            </a: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1   </a:t>
            </a:r>
            <a:r>
              <a:rPr lang="en-IN" sz="7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order_id</a:t>
            </a: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99224 non-null  object</a:t>
            </a: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   </a:t>
            </a:r>
            <a:r>
              <a:rPr lang="en-IN" sz="7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review_score</a:t>
            </a: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99224 non-null  int64 </a:t>
            </a: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   </a:t>
            </a:r>
            <a:r>
              <a:rPr lang="en-IN" sz="7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review_comment_title</a:t>
            </a: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11568 non-null  object</a:t>
            </a: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   </a:t>
            </a:r>
            <a:r>
              <a:rPr lang="en-IN" sz="7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review_comment_message</a:t>
            </a: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40977 non-null  object</a:t>
            </a: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5   </a:t>
            </a:r>
            <a:r>
              <a:rPr lang="en-IN" sz="7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review_creation_date</a:t>
            </a: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99224 non-null  object</a:t>
            </a: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6   </a:t>
            </a:r>
            <a:r>
              <a:rPr lang="en-IN" sz="7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review_answer_timestamp</a:t>
            </a:r>
            <a:r>
              <a:rPr lang="en-IN" sz="7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99224 non-null  object</a:t>
            </a: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pPr marL="0" indent="0" fontAlgn="base">
              <a:lnSpc>
                <a:spcPts val="1800"/>
              </a:lnSpc>
              <a:spcAft>
                <a:spcPts val="1000"/>
              </a:spcAft>
              <a:buNone/>
            </a:pPr>
            <a:endParaRPr lang="en-IN" sz="72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8600"/>
            <a:ext cx="10638366" cy="676275"/>
          </a:xfrm>
        </p:spPr>
        <p:txBody>
          <a:bodyPr>
            <a:normAutofit/>
          </a:bodyPr>
          <a:lstStyle/>
          <a:p>
            <a:r>
              <a:rPr lang="en-US" sz="3200" b="1" u="sng" dirty="0"/>
              <a:t>DATA CLEANING :</a:t>
            </a:r>
            <a:endParaRPr lang="en-IN" sz="3200" b="1" u="sng" dirty="0"/>
          </a:p>
        </p:txBody>
      </p:sp>
      <p:sp>
        <p:nvSpPr>
          <p:cNvPr id="3" name="Content Placeholder 2"/>
          <p:cNvSpPr>
            <a:spLocks noGrp="1"/>
          </p:cNvSpPr>
          <p:nvPr>
            <p:ph idx="1"/>
          </p:nvPr>
        </p:nvSpPr>
        <p:spPr>
          <a:xfrm>
            <a:off x="677333" y="1095376"/>
            <a:ext cx="10527287" cy="5627396"/>
          </a:xfrm>
        </p:spPr>
        <p:txBody>
          <a:bodyPr>
            <a:normAutofit fontScale="85000" lnSpcReduction="20000"/>
          </a:bodyPr>
          <a:lstStyle/>
          <a:p>
            <a:pPr marL="0" indent="0">
              <a:lnSpc>
                <a:spcPct val="115000"/>
              </a:lnSpc>
              <a:spcAft>
                <a:spcPts val="1000"/>
              </a:spcAft>
              <a:buNone/>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200" b="1" dirty="0">
                <a:effectLst/>
                <a:latin typeface="Calibri" panose="020F0502020204030204" pitchFamily="34" charset="0"/>
                <a:ea typeface="Times New Roman" panose="02020603050405020304" pitchFamily="18" charset="0"/>
                <a:cs typeface="Times New Roman" panose="02020603050405020304" pitchFamily="18" charset="0"/>
              </a:rPr>
              <a:t>Removing Duplicate ROWs and Columns:</a:t>
            </a:r>
          </a:p>
          <a:p>
            <a:pPr>
              <a:lnSpc>
                <a:spcPct val="115000"/>
              </a:lnSpc>
              <a:spcAft>
                <a:spcPts val="1000"/>
              </a:spcAft>
              <a:buFont typeface="Wingdings" panose="05000000000000000000" pitchFamily="2" charset="2"/>
              <a:buChar char="q"/>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First we removed all the duplicate rows and columns from all the data sets.</a:t>
            </a:r>
          </a:p>
          <a:p>
            <a:pPr marL="0" indent="0">
              <a:lnSpc>
                <a:spcPct val="115000"/>
              </a:lnSpc>
              <a:spcAft>
                <a:spcPts val="1000"/>
              </a:spcAft>
              <a:buNone/>
            </a:pPr>
            <a:r>
              <a:rPr lang="en-IN" sz="2200" b="1" dirty="0">
                <a:solidFill>
                  <a:srgbClr val="000000"/>
                </a:solidFill>
                <a:effectLst/>
                <a:latin typeface="Calibri" panose="020F0502020204030204" pitchFamily="34" charset="0"/>
                <a:ea typeface="Bookman Old Style" panose="02050604050505020204" pitchFamily="18" charset="0"/>
                <a:cs typeface="Times New Roman" panose="02020603050405020304" pitchFamily="18" charset="0"/>
              </a:rPr>
              <a:t>Missing Value Treatments:</a:t>
            </a:r>
          </a:p>
          <a:p>
            <a:pPr marL="0" indent="0">
              <a:lnSpc>
                <a:spcPct val="115000"/>
              </a:lnSpc>
              <a:spcAft>
                <a:spcPts val="1000"/>
              </a:spcAft>
              <a:buNone/>
            </a:pPr>
            <a:r>
              <a:rPr lang="en-IN" sz="2400" dirty="0">
                <a:solidFill>
                  <a:srgbClr val="000000"/>
                </a:solidFill>
                <a:effectLst/>
                <a:latin typeface="Calibri" panose="020F0502020204030204" pitchFamily="34" charset="0"/>
                <a:ea typeface="Bookman Old Style" panose="02050604050505020204" pitchFamily="18" charset="0"/>
                <a:cs typeface="Calibri" panose="020F0502020204030204" pitchFamily="34" charset="0"/>
              </a:rPr>
              <a:t>After removing duplicate rows and columns</a:t>
            </a:r>
          </a:p>
          <a:p>
            <a:pPr>
              <a:lnSpc>
                <a:spcPct val="115000"/>
              </a:lnSpc>
              <a:spcAft>
                <a:spcPts val="1000"/>
              </a:spcAft>
              <a:buFont typeface="Wingdings" panose="05000000000000000000" pitchFamily="2" charset="2"/>
              <a:buChar char="q"/>
            </a:pPr>
            <a:r>
              <a:rPr lang="en-IN" sz="1800" b="1"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rPr>
              <a:t> </a:t>
            </a:r>
            <a:r>
              <a:rPr lang="en-IN" sz="2200" spc="-5" dirty="0">
                <a:solidFill>
                  <a:srgbClr val="292929"/>
                </a:solidFill>
                <a:effectLst/>
                <a:latin typeface="Arial" panose="020B0604020202020204" pitchFamily="34" charset="0"/>
                <a:ea typeface="Bookman Old Style" panose="02050604050505020204" pitchFamily="18" charset="0"/>
                <a:cs typeface="Arial" panose="020B0604020202020204" pitchFamily="34" charset="0"/>
              </a:rPr>
              <a:t>Drop columns that are least significant and has majority of missing value.</a:t>
            </a:r>
          </a:p>
          <a:p>
            <a:pPr>
              <a:lnSpc>
                <a:spcPct val="115000"/>
              </a:lnSpc>
              <a:spcAft>
                <a:spcPts val="1000"/>
              </a:spcAft>
              <a:buFont typeface="Wingdings" panose="05000000000000000000" pitchFamily="2" charset="2"/>
              <a:buChar char="q"/>
            </a:pPr>
            <a:r>
              <a:rPr lang="en-IN" sz="2200" b="1"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rPr>
              <a:t> </a:t>
            </a:r>
            <a:r>
              <a:rPr lang="en-IN" sz="2200" spc="-5" dirty="0">
                <a:solidFill>
                  <a:srgbClr val="292929"/>
                </a:solidFill>
                <a:effectLst/>
                <a:latin typeface="Arial" panose="020B0604020202020204" pitchFamily="34" charset="0"/>
                <a:ea typeface="Bookman Old Style" panose="02050604050505020204" pitchFamily="18" charset="0"/>
                <a:cs typeface="Arial" panose="020B0604020202020204" pitchFamily="34" charset="0"/>
              </a:rPr>
              <a:t>Dropping records with at least one missing value.</a:t>
            </a:r>
            <a:endParaRPr lang="en-IN" sz="2200" b="1"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endParaRPr>
          </a:p>
          <a:p>
            <a:pPr lvl="0" algn="just">
              <a:lnSpc>
                <a:spcPct val="110000"/>
              </a:lnSpc>
              <a:buFont typeface="Wingdings" panose="05000000000000000000" pitchFamily="2" charset="2"/>
              <a:buChar char="q"/>
            </a:pPr>
            <a:r>
              <a:rPr lang="en-US" sz="2200"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rPr>
              <a:t> Missing values present in </a:t>
            </a:r>
            <a:r>
              <a:rPr lang="en-US" sz="2200" dirty="0" err="1">
                <a:solidFill>
                  <a:srgbClr val="000000"/>
                </a:solidFill>
                <a:effectLst/>
                <a:latin typeface="Arial" panose="020B0604020202020204" pitchFamily="34" charset="0"/>
                <a:ea typeface="Bookman Old Style" panose="02050604050505020204" pitchFamily="18" charset="0"/>
                <a:cs typeface="Arial" panose="020B0604020202020204" pitchFamily="34" charset="0"/>
              </a:rPr>
              <a:t>product_data</a:t>
            </a:r>
            <a:r>
              <a:rPr lang="en-US" sz="2200"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rPr>
              <a:t> are replaced by mean.</a:t>
            </a:r>
            <a:endParaRPr lang="en-IN" sz="2200"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endParaRPr>
          </a:p>
          <a:p>
            <a:pPr lvl="0" algn="just">
              <a:lnSpc>
                <a:spcPct val="110000"/>
              </a:lnSpc>
              <a:spcAft>
                <a:spcPts val="495"/>
              </a:spcAft>
              <a:buFont typeface="Wingdings" panose="05000000000000000000" pitchFamily="2" charset="2"/>
              <a:buChar char="q"/>
            </a:pPr>
            <a:r>
              <a:rPr lang="en-US" sz="2200"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rPr>
              <a:t> While data preparation data from </a:t>
            </a:r>
            <a:r>
              <a:rPr lang="en-US" sz="2200" dirty="0" err="1">
                <a:solidFill>
                  <a:srgbClr val="000000"/>
                </a:solidFill>
                <a:effectLst/>
                <a:latin typeface="Arial" panose="020B0604020202020204" pitchFamily="34" charset="0"/>
                <a:ea typeface="Bookman Old Style" panose="02050604050505020204" pitchFamily="18" charset="0"/>
                <a:cs typeface="Arial" panose="020B0604020202020204" pitchFamily="34" charset="0"/>
              </a:rPr>
              <a:t>order_data</a:t>
            </a:r>
            <a:r>
              <a:rPr lang="en-US" sz="2200"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rPr>
              <a:t> is extracted so null values have no impact         </a:t>
            </a:r>
          </a:p>
          <a:p>
            <a:pPr lvl="0" algn="just">
              <a:lnSpc>
                <a:spcPct val="110000"/>
              </a:lnSpc>
              <a:spcAft>
                <a:spcPts val="495"/>
              </a:spcAft>
              <a:buFont typeface="Wingdings" panose="05000000000000000000" pitchFamily="2" charset="2"/>
              <a:buChar char="q"/>
            </a:pPr>
            <a:r>
              <a:rPr lang="en-US" sz="2200"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rPr>
              <a:t>so left as it is.</a:t>
            </a:r>
            <a:endParaRPr lang="en-IN" sz="2200"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endParaRPr>
          </a:p>
          <a:p>
            <a:pPr marL="0" indent="0">
              <a:lnSpc>
                <a:spcPct val="115000"/>
              </a:lnSpc>
              <a:spcAft>
                <a:spcPts val="1000"/>
              </a:spcAft>
              <a:buNone/>
            </a:pP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lnSpc>
                <a:spcPct val="115000"/>
              </a:lnSpc>
              <a:spcAft>
                <a:spcPts val="10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0026"/>
            <a:ext cx="10505016" cy="523874"/>
          </a:xfrm>
        </p:spPr>
        <p:txBody>
          <a:bodyPr>
            <a:normAutofit fontScale="90000"/>
          </a:bodyPr>
          <a:lstStyle/>
          <a:p>
            <a:r>
              <a:rPr lang="en-US" sz="3100" b="1" dirty="0"/>
              <a:t>DATA ANALYSIS WITH VISUALIZATION</a:t>
            </a:r>
            <a:r>
              <a:rPr lang="en-US" dirty="0"/>
              <a:t>:</a:t>
            </a:r>
            <a:endParaRPr lang="en-IN" dirty="0"/>
          </a:p>
        </p:txBody>
      </p:sp>
      <p:sp>
        <p:nvSpPr>
          <p:cNvPr id="3" name="Content Placeholder 2"/>
          <p:cNvSpPr>
            <a:spLocks noGrp="1"/>
          </p:cNvSpPr>
          <p:nvPr>
            <p:ph idx="1"/>
          </p:nvPr>
        </p:nvSpPr>
        <p:spPr>
          <a:xfrm>
            <a:off x="677334" y="790575"/>
            <a:ext cx="10800291" cy="6067425"/>
          </a:xfrm>
        </p:spPr>
        <p:txBody>
          <a:bodyPr>
            <a:normAutofit fontScale="62500" lnSpcReduction="20000"/>
          </a:bodyPr>
          <a:lstStyle/>
          <a:p>
            <a:r>
              <a:rPr lang="en-US" dirty="0"/>
              <a:t> </a:t>
            </a:r>
            <a:r>
              <a:rPr lang="en-US" sz="2600" b="1" u="sng" dirty="0">
                <a:effectLst/>
                <a:latin typeface="Arial Black" panose="020B0A04020102020204" pitchFamily="34" charset="0"/>
                <a:ea typeface="Times New Roman" panose="02020603050405020304" pitchFamily="18" charset="0"/>
                <a:cs typeface="Times New Roman" panose="02020603050405020304" pitchFamily="18" charset="0"/>
              </a:rPr>
              <a:t>ORDER REVIEW DATA ANALYSIS : </a:t>
            </a:r>
          </a:p>
          <a:p>
            <a:endParaRPr lang="en-US" sz="2100" b="1" u="sng" dirty="0">
              <a:effectLst/>
              <a:latin typeface="Arial Black" panose="020B0A04020102020204" pitchFamily="34" charset="0"/>
              <a:ea typeface="Times New Roman" panose="02020603050405020304" pitchFamily="18" charset="0"/>
              <a:cs typeface="Times New Roman" panose="02020603050405020304" pitchFamily="18" charset="0"/>
            </a:endParaRPr>
          </a:p>
          <a:p>
            <a:endParaRPr lang="en-US" sz="2100" b="1" u="sng" dirty="0">
              <a:effectLst/>
              <a:latin typeface="Arial Black" panose="020B0A04020102020204" pitchFamily="34" charset="0"/>
              <a:ea typeface="Times New Roman" panose="02020603050405020304" pitchFamily="18" charset="0"/>
              <a:cs typeface="Times New Roman" panose="02020603050405020304" pitchFamily="18" charset="0"/>
            </a:endParaRPr>
          </a:p>
          <a:p>
            <a:endParaRPr lang="en-US" sz="2100" b="1" u="sng" dirty="0">
              <a:effectLst/>
              <a:latin typeface="Arial Black" panose="020B0A04020102020204" pitchFamily="34" charset="0"/>
              <a:ea typeface="Times New Roman" panose="02020603050405020304" pitchFamily="18" charset="0"/>
              <a:cs typeface="Times New Roman" panose="02020603050405020304" pitchFamily="18" charset="0"/>
            </a:endParaRPr>
          </a:p>
          <a:p>
            <a:endParaRPr lang="en-US" sz="1800" b="1" u="sng"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b="1" u="sng" dirty="0">
              <a:latin typeface="Calibri" panose="020F0502020204030204" pitchFamily="34" charset="0"/>
              <a:ea typeface="Times New Roman" panose="02020603050405020304" pitchFamily="18" charset="0"/>
              <a:cs typeface="Times New Roman" panose="02020603050405020304" pitchFamily="18" charset="0"/>
            </a:endParaRPr>
          </a:p>
          <a:p>
            <a:endParaRPr lang="en-US" sz="1800" b="1" u="sng"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b="1" u="sng" dirty="0">
              <a:latin typeface="Calibri" panose="020F0502020204030204" pitchFamily="34" charset="0"/>
              <a:ea typeface="Times New Roman" panose="02020603050405020304" pitchFamily="18" charset="0"/>
              <a:cs typeface="Times New Roman" panose="02020603050405020304" pitchFamily="18" charset="0"/>
            </a:endParaRPr>
          </a:p>
          <a:p>
            <a:endParaRPr lang="en-US" sz="1800" b="1" u="sng"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b="1" u="sng" dirty="0">
              <a:latin typeface="Calibri" panose="020F0502020204030204" pitchFamily="34" charset="0"/>
              <a:ea typeface="Times New Roman" panose="02020603050405020304" pitchFamily="18" charset="0"/>
              <a:cs typeface="Times New Roman" panose="02020603050405020304" pitchFamily="18" charset="0"/>
            </a:endParaRPr>
          </a:p>
          <a:p>
            <a:endParaRPr lang="en-US" sz="1800" b="1" u="sng"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b="1" u="sng" dirty="0">
              <a:latin typeface="Calibri" panose="020F0502020204030204" pitchFamily="34" charset="0"/>
              <a:ea typeface="Times New Roman" panose="02020603050405020304" pitchFamily="18" charset="0"/>
              <a:cs typeface="Times New Roman" panose="02020603050405020304" pitchFamily="18" charset="0"/>
            </a:endParaRPr>
          </a:p>
          <a:p>
            <a:endParaRPr lang="en-US" sz="1800" b="1" u="sng"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b="1" u="sng" dirty="0">
              <a:latin typeface="Calibri" panose="020F0502020204030204" pitchFamily="34" charset="0"/>
              <a:ea typeface="Times New Roman" panose="02020603050405020304" pitchFamily="18" charset="0"/>
              <a:cs typeface="Times New Roman" panose="02020603050405020304" pitchFamily="18" charset="0"/>
            </a:endParaRPr>
          </a:p>
          <a:p>
            <a:endParaRPr lang="en-US" sz="1800" b="1" u="sng"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b="1" u="sng"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200"/>
              </a:spcAft>
            </a:pPr>
            <a:r>
              <a:rPr lang="en-US" sz="1800" b="1" u="sng"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900" b="1" dirty="0">
                <a:solidFill>
                  <a:srgbClr val="000000"/>
                </a:solidFill>
                <a:effectLst/>
                <a:latin typeface="Arial Black" panose="020B0A04020102020204" pitchFamily="34" charset="0"/>
                <a:ea typeface="Times New Roman" panose="02020603050405020304" pitchFamily="18" charset="0"/>
                <a:cs typeface="Segoe UI" panose="020B0502040204020203" pitchFamily="34" charset="0"/>
              </a:rPr>
              <a:t>Interpretation:</a:t>
            </a:r>
            <a:endParaRPr lang="en-IN" sz="29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general, all the orders have high review ratings, with over 77% of high ratings (4,5)</a:t>
            </a:r>
            <a:endParaRPr lang="en-IN" sz="26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US" sz="2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Over half of customer don't leave comments (around 58.7%)</a:t>
            </a:r>
            <a:endParaRPr lang="en-IN" sz="2600" dirty="0">
              <a:effectLst/>
              <a:latin typeface="Arial" panose="020B0604020202020204" pitchFamily="34" charset="0"/>
              <a:ea typeface="Times New Roman" panose="02020603050405020304" pitchFamily="18" charset="0"/>
              <a:cs typeface="Arial" panose="020B0604020202020204" pitchFamily="34"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43158"/>
            <a:ext cx="9491730" cy="35745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38125"/>
            <a:ext cx="10952691" cy="666751"/>
          </a:xfrm>
        </p:spPr>
        <p:txBody>
          <a:bodyPr>
            <a:noAutofit/>
          </a:bodyPr>
          <a:lstStyle/>
          <a:p>
            <a:r>
              <a:rPr lang="en-US" sz="3200" b="1" u="sng" dirty="0">
                <a:solidFill>
                  <a:schemeClr val="accent2"/>
                </a:solidFill>
                <a:effectLst/>
                <a:latin typeface="Times New Roman" panose="02020603050405020304" pitchFamily="18" charset="0"/>
                <a:ea typeface="Bookman Old Style" panose="02050604050505020204" pitchFamily="18" charset="0"/>
                <a:cs typeface="Bookman Old Style" panose="02050604050505020204" pitchFamily="18" charset="0"/>
              </a:rPr>
              <a:t>About Payment types ? </a:t>
            </a:r>
            <a:br>
              <a:rPr lang="en-IN" sz="3200" b="1" u="sng" dirty="0">
                <a:solidFill>
                  <a:schemeClr val="accent2"/>
                </a:solidFill>
                <a:effectLst/>
                <a:latin typeface="Bookman Old Style" panose="02050604050505020204" pitchFamily="18" charset="0"/>
                <a:ea typeface="Bookman Old Style" panose="02050604050505020204" pitchFamily="18" charset="0"/>
                <a:cs typeface="Bookman Old Style" panose="02050604050505020204" pitchFamily="18" charset="0"/>
              </a:rPr>
            </a:br>
            <a:endParaRPr lang="en-IN" sz="3200" b="1" u="sng" dirty="0">
              <a:solidFill>
                <a:schemeClr val="accent2"/>
              </a:solidFill>
            </a:endParaRPr>
          </a:p>
        </p:txBody>
      </p:sp>
      <p:sp>
        <p:nvSpPr>
          <p:cNvPr id="6" name="Content Placeholder 5"/>
          <p:cNvSpPr>
            <a:spLocks noGrp="1"/>
          </p:cNvSpPr>
          <p:nvPr>
            <p:ph idx="1"/>
          </p:nvPr>
        </p:nvSpPr>
        <p:spPr>
          <a:xfrm>
            <a:off x="677334" y="1381125"/>
            <a:ext cx="7912874" cy="5362575"/>
          </a:xfrm>
        </p:spPr>
        <p:txBody>
          <a:bodyPr>
            <a:normAutofit fontScale="47500" lnSpcReduction="2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nSpc>
                <a:spcPct val="115000"/>
              </a:lnSpc>
              <a:spcAft>
                <a:spcPts val="1200"/>
              </a:spcAft>
            </a:pPr>
            <a:r>
              <a:rPr lang="en-US" sz="50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Interpretation:</a:t>
            </a:r>
            <a:endParaRPr lang="en-IN" sz="5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0000"/>
              </a:lnSpc>
              <a:spcAft>
                <a:spcPts val="1200"/>
              </a:spcAft>
              <a:buFont typeface="Symbol" panose="05050102010706020507" pitchFamily="18" charset="2"/>
              <a:buChar char=""/>
            </a:pPr>
            <a:r>
              <a:rPr lang="en-US" sz="5000" dirty="0">
                <a:solidFill>
                  <a:srgbClr val="000000"/>
                </a:solidFill>
                <a:effectLst/>
                <a:latin typeface="Bookman Old Style" panose="02050604050505020204" pitchFamily="18" charset="0"/>
                <a:ea typeface="Bookman Old Style" panose="02050604050505020204" pitchFamily="18" charset="0"/>
                <a:cs typeface="Segoe UI" panose="020B0502040204020203" pitchFamily="34" charset="0"/>
              </a:rPr>
              <a:t>We see that most of the payment done by </a:t>
            </a:r>
            <a:r>
              <a:rPr lang="en-US" sz="5000" dirty="0" err="1">
                <a:solidFill>
                  <a:srgbClr val="000000"/>
                </a:solidFill>
                <a:effectLst/>
                <a:latin typeface="Bookman Old Style" panose="02050604050505020204" pitchFamily="18" charset="0"/>
                <a:ea typeface="Bookman Old Style" panose="02050604050505020204" pitchFamily="18" charset="0"/>
                <a:cs typeface="Segoe UI" panose="020B0502040204020203" pitchFamily="34" charset="0"/>
              </a:rPr>
              <a:t>credit_card</a:t>
            </a:r>
            <a:r>
              <a:rPr lang="en-US" sz="5000" dirty="0">
                <a:solidFill>
                  <a:srgbClr val="000000"/>
                </a:solidFill>
                <a:effectLst/>
                <a:latin typeface="Bookman Old Style" panose="02050604050505020204" pitchFamily="18" charset="0"/>
                <a:ea typeface="Bookman Old Style" panose="02050604050505020204" pitchFamily="18" charset="0"/>
                <a:cs typeface="Segoe UI" panose="020B0502040204020203" pitchFamily="34" charset="0"/>
              </a:rPr>
              <a:t>. </a:t>
            </a:r>
            <a:endParaRPr lang="en-IN" sz="5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7" name="Picture 6" descr="C:\Users\iamsa\AppData\Local\Microsoft\Windows\INetCache\Content.MSO\9419D4B9.t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1976" y="753012"/>
            <a:ext cx="7822170" cy="44196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4300"/>
            <a:ext cx="10914592" cy="523875"/>
          </a:xfrm>
        </p:spPr>
        <p:txBody>
          <a:bodyPr>
            <a:noAutofit/>
          </a:bodyPr>
          <a:lstStyle/>
          <a:p>
            <a:r>
              <a:rPr lang="en-US" sz="2800" b="1" u="sng" dirty="0">
                <a:solidFill>
                  <a:schemeClr val="accent2"/>
                </a:solidFill>
                <a:effectLst/>
                <a:latin typeface="Times New Roman" panose="02020603050405020304" pitchFamily="18" charset="0"/>
                <a:ea typeface="Bookman Old Style" panose="02050604050505020204" pitchFamily="18" charset="0"/>
                <a:cs typeface="Bookman Old Style" panose="02050604050505020204" pitchFamily="18" charset="0"/>
              </a:rPr>
              <a:t>Which Cities have highest number of Sellers ?</a:t>
            </a:r>
            <a:br>
              <a:rPr lang="en-IN" sz="2800" b="1" u="sng" dirty="0">
                <a:solidFill>
                  <a:schemeClr val="accent2"/>
                </a:solidFill>
                <a:effectLst/>
                <a:latin typeface="Bookman Old Style" panose="02050604050505020204" pitchFamily="18" charset="0"/>
                <a:ea typeface="Bookman Old Style" panose="02050604050505020204" pitchFamily="18" charset="0"/>
                <a:cs typeface="Bookman Old Style" panose="02050604050505020204" pitchFamily="18" charset="0"/>
              </a:rPr>
            </a:br>
            <a:endParaRPr lang="en-IN" sz="2800" b="1" u="sng" dirty="0">
              <a:solidFill>
                <a:schemeClr val="accent2"/>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9887"/>
          <a:stretch/>
        </p:blipFill>
        <p:spPr bwMode="auto">
          <a:xfrm>
            <a:off x="345853" y="1106777"/>
            <a:ext cx="8707996" cy="46444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7650"/>
            <a:ext cx="8698486" cy="419100"/>
          </a:xfrm>
        </p:spPr>
        <p:txBody>
          <a:bodyPr>
            <a:normAutofit fontScale="90000"/>
          </a:bodyPr>
          <a:lstStyle/>
          <a:p>
            <a:r>
              <a:rPr lang="en-US" sz="3100" b="1" u="sng" dirty="0">
                <a:solidFill>
                  <a:schemeClr val="accent2"/>
                </a:solidFill>
                <a:effectLst/>
                <a:latin typeface="Segoe UI" panose="020B0502040204020203" pitchFamily="34" charset="0"/>
                <a:ea typeface="Times New Roman" panose="02020603050405020304" pitchFamily="18" charset="0"/>
                <a:cs typeface="Times New Roman" panose="02020603050405020304" pitchFamily="18" charset="0"/>
              </a:rPr>
              <a:t>Average Rating and Number of Review by Product categories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50046"/>
          <a:stretch/>
        </p:blipFill>
        <p:spPr bwMode="auto">
          <a:xfrm>
            <a:off x="533124" y="1229126"/>
            <a:ext cx="8986905" cy="55194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and </a:t>
            </a:r>
            <a:r>
              <a:rPr lang="en-IN" dirty="0" err="1"/>
              <a:t>Relavance</a:t>
            </a:r>
            <a:r>
              <a:rPr lang="en-IN" dirty="0"/>
              <a:t> of the Study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 In order to enhance the logistic service experience of customers in the ecommerce industry chain it is required that commodities are stocked in advance in local warehouse of various markets, which helps to reduce logistic time.</a:t>
            </a:r>
          </a:p>
          <a:p>
            <a:pPr>
              <a:buFont typeface="Wingdings" panose="05000000000000000000" pitchFamily="2" charset="2"/>
              <a:buChar char="Ø"/>
            </a:pPr>
            <a:r>
              <a:rPr lang="en-IN" dirty="0"/>
              <a:t> Sale forecasting is more vital for supply chain management in e-commerce with a huge amount of transaction data .</a:t>
            </a:r>
          </a:p>
          <a:p>
            <a:pPr>
              <a:buFont typeface="Wingdings" panose="05000000000000000000" pitchFamily="2" charset="2"/>
              <a:buChar char="Ø"/>
            </a:pPr>
            <a:r>
              <a:rPr lang="en-IN" dirty="0"/>
              <a:t> Algorithm and technologies of data analysis and machine learning algorithms are widely applied to predict sale of ecommerce of commodities.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80976"/>
            <a:ext cx="10705041" cy="495299"/>
          </a:xfrm>
        </p:spPr>
        <p:txBody>
          <a:bodyPr>
            <a:normAutofit fontScale="90000"/>
          </a:bodyPr>
          <a:lstStyle/>
          <a:p>
            <a:r>
              <a:rPr lang="en-US" b="1" u="sng" dirty="0"/>
              <a:t>Top 15 Average Rating By Product Categories:</a:t>
            </a:r>
            <a:endParaRPr lang="en-IN"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2560" y="885825"/>
            <a:ext cx="8996444" cy="597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8126"/>
            <a:ext cx="8775760" cy="628650"/>
          </a:xfrm>
        </p:spPr>
        <p:txBody>
          <a:bodyPr>
            <a:normAutofit fontScale="90000"/>
          </a:bodyPr>
          <a:lstStyle/>
          <a:p>
            <a:r>
              <a:rPr lang="en-US" sz="3100" b="1" u="sng" dirty="0">
                <a:solidFill>
                  <a:schemeClr val="accent2"/>
                </a:solidFill>
                <a:effectLst/>
                <a:latin typeface="Segoe UI" panose="020B0502040204020203" pitchFamily="34" charset="0"/>
                <a:ea typeface="Times New Roman" panose="02020603050405020304" pitchFamily="18" charset="0"/>
                <a:cs typeface="Bookman Old Style" panose="02050604050505020204" pitchFamily="18" charset="0"/>
              </a:rPr>
              <a:t>Number of orders by Product categories</a:t>
            </a:r>
            <a:br>
              <a:rPr lang="en-IN"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276351"/>
            <a:ext cx="8994701" cy="55816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1" y="409576"/>
            <a:ext cx="9471874" cy="6238874"/>
          </a:xfrm>
        </p:spPr>
        <p:txBody>
          <a:bodyPr>
            <a:normAutofit/>
          </a:bodyPr>
          <a:lstStyle/>
          <a:p>
            <a:br>
              <a:rPr lang="en-US"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br>
              <a:rPr lang="en-US"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lang="en-US" sz="2200" b="1" u="sng" dirty="0">
                <a:solidFill>
                  <a:srgbClr val="000000"/>
                </a:solidFill>
                <a:effectLst/>
                <a:latin typeface="Bookman Old Style" panose="02050604050505020204" pitchFamily="18" charset="0"/>
                <a:ea typeface="Times New Roman" panose="02020603050405020304" pitchFamily="18" charset="0"/>
                <a:cs typeface="Segoe UI" panose="020B0502040204020203" pitchFamily="34" charset="0"/>
              </a:rPr>
              <a:t>Target Products Should Be</a:t>
            </a:r>
            <a:br>
              <a:rPr lang="en-US" sz="1800" b="1" dirty="0">
                <a:solidFill>
                  <a:srgbClr val="000000"/>
                </a:solidFill>
                <a:effectLst/>
                <a:latin typeface="Bookman Old Style" panose="02050604050505020204" pitchFamily="18" charset="0"/>
                <a:ea typeface="Times New Roman" panose="02020603050405020304" pitchFamily="18" charset="0"/>
                <a:cs typeface="Segoe UI" panose="020B0502040204020203" pitchFamily="34"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2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bed_bath_table</a:t>
            </a:r>
            <a:r>
              <a:rPr lang="en-US"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garden_tools</a:t>
            </a:r>
            <a:r>
              <a:rPr lang="en-US"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br>
              <a:rPr lang="en-US"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lang="en-US" sz="2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watches_gift</a:t>
            </a:r>
            <a:r>
              <a:rPr lang="en-US"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lang="en-IN" sz="2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pet_shop</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lang="en-US"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br>
              <a:rPr lang="en-US"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lang="en-US"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stationery</a:t>
            </a:r>
            <a:r>
              <a:rPr lang="en-IN" sz="2200" dirty="0">
                <a:effectLst/>
                <a:latin typeface="Arial" panose="020B0604020202020204" pitchFamily="34" charset="0"/>
                <a:ea typeface="Times New Roman" panose="02020603050405020304" pitchFamily="18" charset="0"/>
                <a:cs typeface="Arial" panose="020B0604020202020204" pitchFamily="34" charset="0"/>
              </a:rPr>
              <a:t>’                       </a:t>
            </a:r>
            <a:r>
              <a:rPr lang="en-IN" sz="2200" dirty="0">
                <a:latin typeface="Arial" panose="020B0604020202020204" pitchFamily="34" charset="0"/>
                <a:ea typeface="Times New Roman" panose="02020603050405020304" pitchFamily="18" charset="0"/>
                <a:cs typeface="Arial" panose="020B0604020202020204" pitchFamily="34" charset="0"/>
              </a:rPr>
              <a:t>                </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IN" sz="2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small_appliances</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b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lang="en-IN" sz="2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consoles_games</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IN" sz="2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cool_stuff</a:t>
            </a:r>
            <a:r>
              <a:rPr lang="en-IN" sz="2200" dirty="0">
                <a:effectLst/>
                <a:latin typeface="Arial" panose="020B0604020202020204" pitchFamily="34" charset="0"/>
                <a:ea typeface="Times New Roman" panose="02020603050405020304" pitchFamily="18" charset="0"/>
                <a:cs typeface="Arial" panose="020B0604020202020204" pitchFamily="34" charset="0"/>
              </a:rPr>
              <a:t>’</a:t>
            </a:r>
            <a:br>
              <a:rPr lang="en-IN" sz="2200" dirty="0">
                <a:effectLst/>
                <a:latin typeface="Arial" panose="020B0604020202020204" pitchFamily="34" charset="0"/>
                <a:ea typeface="Times New Roman" panose="02020603050405020304" pitchFamily="18" charset="0"/>
                <a:cs typeface="Arial" panose="020B0604020202020204" pitchFamily="34" charset="0"/>
              </a:rPr>
            </a:br>
            <a:r>
              <a:rPr lang="en-IN" sz="2200"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rPr>
              <a:t>'auto’,                                                'electronics’,</a:t>
            </a:r>
            <a:br>
              <a:rPr lang="en-IN" sz="2200" dirty="0">
                <a:solidFill>
                  <a:srgbClr val="000000"/>
                </a:solidFill>
                <a:effectLst/>
                <a:latin typeface="Arial" panose="020B0604020202020204" pitchFamily="34" charset="0"/>
                <a:ea typeface="Bookman Old Style" panose="02050604050505020204" pitchFamily="18" charset="0"/>
                <a:cs typeface="Arial" panose="020B0604020202020204" pitchFamily="34" charset="0"/>
              </a:rPr>
            </a:b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lang="en-IN" sz="2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musical_instruments</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IN" sz="2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home_construction</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b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‘perfumery’                                        '</a:t>
            </a:r>
            <a:r>
              <a:rPr lang="en-IN" sz="2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furniture_living_room</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b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‘baby’                                                 </a:t>
            </a:r>
            <a:r>
              <a:rPr lang="en-IN" sz="2200" dirty="0">
                <a:solidFill>
                  <a:schemeClr val="tx1"/>
                </a:solidFill>
                <a:effectLst/>
                <a:latin typeface="Arial" panose="020B0604020202020204" pitchFamily="34" charset="0"/>
                <a:ea typeface="Bookman Old Style" panose="02050604050505020204" pitchFamily="18" charset="0"/>
                <a:cs typeface="Arial" panose="020B0604020202020204" pitchFamily="34" charset="0"/>
              </a:rPr>
              <a:t>'housewares’,</a:t>
            </a:r>
            <a:br>
              <a:rPr lang="en-IN" sz="2200" dirty="0">
                <a:solidFill>
                  <a:schemeClr val="tx1"/>
                </a:solidFill>
                <a:effectLst/>
                <a:latin typeface="Arial" panose="020B0604020202020204" pitchFamily="34" charset="0"/>
                <a:ea typeface="Bookman Old Style" panose="02050604050505020204" pitchFamily="18" charset="0"/>
                <a:cs typeface="Arial" panose="020B0604020202020204" pitchFamily="34" charset="0"/>
              </a:rPr>
            </a:b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lang="en-IN" sz="2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luggage_accessories</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IN" sz="2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sports_leisure</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b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lang="en-IN" sz="22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office_furniture</a:t>
            </a:r>
            <a:r>
              <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IN" sz="2200" dirty="0">
                <a:solidFill>
                  <a:schemeClr val="tx1"/>
                </a:solidFill>
                <a:effectLst/>
                <a:latin typeface="Arial" panose="020B0604020202020204" pitchFamily="34" charset="0"/>
                <a:ea typeface="Bookman Old Style" panose="02050604050505020204" pitchFamily="18" charset="0"/>
                <a:cs typeface="Arial" panose="020B0604020202020204" pitchFamily="34" charset="0"/>
              </a:rPr>
              <a:t>'</a:t>
            </a:r>
            <a:r>
              <a:rPr lang="en-IN" sz="2200" dirty="0" err="1">
                <a:solidFill>
                  <a:schemeClr val="tx1"/>
                </a:solidFill>
                <a:effectLst/>
                <a:latin typeface="Arial" panose="020B0604020202020204" pitchFamily="34" charset="0"/>
                <a:ea typeface="Bookman Old Style" panose="02050604050505020204" pitchFamily="18" charset="0"/>
                <a:cs typeface="Arial" panose="020B0604020202020204" pitchFamily="34" charset="0"/>
              </a:rPr>
              <a:t>fashion_bags_accessories</a:t>
            </a:r>
            <a:r>
              <a:rPr lang="en-IN" sz="2200" dirty="0">
                <a:solidFill>
                  <a:schemeClr val="tx1"/>
                </a:solidFill>
                <a:effectLst/>
                <a:latin typeface="Arial" panose="020B0604020202020204" pitchFamily="34" charset="0"/>
                <a:ea typeface="Bookman Old Style" panose="02050604050505020204" pitchFamily="18" charset="0"/>
                <a:cs typeface="Arial" panose="020B0604020202020204" pitchFamily="34" charset="0"/>
              </a:rPr>
              <a:t>'</a:t>
            </a:r>
            <a:br>
              <a:rPr lang="en-IN" sz="2200" dirty="0">
                <a:solidFill>
                  <a:schemeClr val="tx1"/>
                </a:solidFill>
                <a:effectLst/>
                <a:latin typeface="Arial" panose="020B0604020202020204" pitchFamily="34" charset="0"/>
                <a:ea typeface="Bookman Old Style" panose="02050604050505020204" pitchFamily="18" charset="0"/>
                <a:cs typeface="Arial" panose="020B0604020202020204" pitchFamily="34" charset="0"/>
              </a:rPr>
            </a:br>
            <a:br>
              <a:rPr lang="en-IN" sz="2200" dirty="0">
                <a:solidFill>
                  <a:schemeClr val="tx1"/>
                </a:solidFill>
                <a:effectLst/>
                <a:latin typeface="Arial" panose="020B0604020202020204" pitchFamily="34" charset="0"/>
                <a:ea typeface="Bookman Old Style" panose="02050604050505020204" pitchFamily="18" charset="0"/>
                <a:cs typeface="Arial" panose="020B0604020202020204" pitchFamily="34" charset="0"/>
              </a:rPr>
            </a:br>
            <a:br>
              <a:rPr lang="en-IN"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br>
            <a:br>
              <a:rPr lang="en-IN"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br>
            <a:endParaRPr lang="en-IN" dirty="0"/>
          </a:p>
        </p:txBody>
      </p:sp>
      <p:sp>
        <p:nvSpPr>
          <p:cNvPr id="5" name="Rectangle 3"/>
          <p:cNvSpPr>
            <a:spLocks noChangeArrowheads="1"/>
          </p:cNvSpPr>
          <p:nvPr/>
        </p:nvSpPr>
        <p:spPr bwMode="auto">
          <a:xfrm>
            <a:off x="1" y="169776"/>
            <a:ext cx="190500"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200" b="0"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47650"/>
            <a:ext cx="10400241" cy="657225"/>
          </a:xfrm>
        </p:spPr>
        <p:txBody>
          <a:bodyPr>
            <a:noAutofit/>
          </a:bodyPr>
          <a:lstStyle/>
          <a:p>
            <a:r>
              <a:rPr lang="en-US" sz="3200" b="1" u="sng" dirty="0">
                <a:solidFill>
                  <a:schemeClr val="accent2"/>
                </a:solidFill>
                <a:effectLst/>
                <a:latin typeface="Times New Roman" panose="02020603050405020304" pitchFamily="18" charset="0"/>
                <a:ea typeface="Bookman Old Style" panose="02050604050505020204" pitchFamily="18" charset="0"/>
                <a:cs typeface="Bookman Old Style" panose="02050604050505020204" pitchFamily="18" charset="0"/>
              </a:rPr>
              <a:t>Which Cities have highest number of Orders ?</a:t>
            </a:r>
            <a:br>
              <a:rPr lang="en-IN" sz="3200" u="sng" dirty="0">
                <a:solidFill>
                  <a:schemeClr val="accent2"/>
                </a:solidFill>
                <a:effectLst/>
                <a:latin typeface="Bookman Old Style" panose="02050604050505020204" pitchFamily="18" charset="0"/>
                <a:ea typeface="Bookman Old Style" panose="02050604050505020204" pitchFamily="18" charset="0"/>
                <a:cs typeface="Bookman Old Style" panose="02050604050505020204" pitchFamily="18" charset="0"/>
              </a:rPr>
            </a:br>
            <a:endParaRPr lang="en-IN" sz="3200" u="sng" dirty="0">
              <a:solidFill>
                <a:schemeClr val="accent2"/>
              </a:solidFill>
            </a:endParaRPr>
          </a:p>
        </p:txBody>
      </p:sp>
      <p:pic>
        <p:nvPicPr>
          <p:cNvPr id="4" name="Content Placeholder 3" descr="C:\Users\iamsa\AppData\Local\Microsoft\Windows\INetCache\Content.MSO\9E050C1D.tmp"/>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1066800"/>
            <a:ext cx="8942655" cy="5695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50C089-9345-BE2D-C072-B7ADCA1EEFF9}"/>
              </a:ext>
            </a:extLst>
          </p:cNvPr>
          <p:cNvGrpSpPr/>
          <p:nvPr/>
        </p:nvGrpSpPr>
        <p:grpSpPr>
          <a:xfrm>
            <a:off x="501076" y="2204385"/>
            <a:ext cx="8949183" cy="4355304"/>
            <a:chOff x="798988" y="1397786"/>
            <a:chExt cx="8949183" cy="4355304"/>
          </a:xfrm>
        </p:grpSpPr>
        <p:sp>
          <p:nvSpPr>
            <p:cNvPr id="4" name="Freeform 30">
              <a:extLst>
                <a:ext uri="{FF2B5EF4-FFF2-40B4-BE49-F238E27FC236}">
                  <a16:creationId xmlns:a16="http://schemas.microsoft.com/office/drawing/2014/main" id="{27CCC8CE-2612-9EEC-CA00-5177FC34ECE7}"/>
                </a:ext>
              </a:extLst>
            </p:cNvPr>
            <p:cNvSpPr/>
            <p:nvPr/>
          </p:nvSpPr>
          <p:spPr>
            <a:xfrm rot="2700000" flipH="1" flipV="1">
              <a:off x="1044203" y="2797364"/>
              <a:ext cx="1552478" cy="1552478"/>
            </a:xfrm>
            <a:custGeom>
              <a:avLst/>
              <a:gdLst>
                <a:gd name="connsiteX0" fmla="*/ 87868 w 1800000"/>
                <a:gd name="connsiteY0" fmla="*/ 87868 h 1800000"/>
                <a:gd name="connsiteX1" fmla="*/ 300000 w 1800000"/>
                <a:gd name="connsiteY1" fmla="*/ 0 h 1800000"/>
                <a:gd name="connsiteX2" fmla="*/ 1500000 w 1800000"/>
                <a:gd name="connsiteY2" fmla="*/ 0 h 1800000"/>
                <a:gd name="connsiteX3" fmla="*/ 1800000 w 1800000"/>
                <a:gd name="connsiteY3" fmla="*/ 300000 h 1800000"/>
                <a:gd name="connsiteX4" fmla="*/ 1800000 w 1800000"/>
                <a:gd name="connsiteY4" fmla="*/ 1500000 h 1800000"/>
                <a:gd name="connsiteX5" fmla="*/ 1500000 w 1800000"/>
                <a:gd name="connsiteY5" fmla="*/ 1800000 h 1800000"/>
                <a:gd name="connsiteX6" fmla="*/ 397823 w 1800000"/>
                <a:gd name="connsiteY6" fmla="*/ 1800000 h 1800000"/>
                <a:gd name="connsiteX7" fmla="*/ 397823 w 1800000"/>
                <a:gd name="connsiteY7" fmla="*/ 1710000 h 1800000"/>
                <a:gd name="connsiteX8" fmla="*/ 1440000 w 1800000"/>
                <a:gd name="connsiteY8" fmla="*/ 1710000 h 1800000"/>
                <a:gd name="connsiteX9" fmla="*/ 1710000 w 1800000"/>
                <a:gd name="connsiteY9" fmla="*/ 1440000 h 1800000"/>
                <a:gd name="connsiteX10" fmla="*/ 1710000 w 1800000"/>
                <a:gd name="connsiteY10" fmla="*/ 360000 h 1800000"/>
                <a:gd name="connsiteX11" fmla="*/ 1440000 w 1800000"/>
                <a:gd name="connsiteY11" fmla="*/ 90000 h 1800000"/>
                <a:gd name="connsiteX12" fmla="*/ 360000 w 1800000"/>
                <a:gd name="connsiteY12" fmla="*/ 90000 h 1800000"/>
                <a:gd name="connsiteX13" fmla="*/ 90000 w 1800000"/>
                <a:gd name="connsiteY13" fmla="*/ 360000 h 1800000"/>
                <a:gd name="connsiteX14" fmla="*/ 90000 w 1800000"/>
                <a:gd name="connsiteY14" fmla="*/ 1440000 h 1800000"/>
                <a:gd name="connsiteX15" fmla="*/ 254904 w 1800000"/>
                <a:gd name="connsiteY15" fmla="*/ 1688782 h 1800000"/>
                <a:gd name="connsiteX16" fmla="*/ 289822 w 1800000"/>
                <a:gd name="connsiteY16" fmla="*/ 1699622 h 1800000"/>
                <a:gd name="connsiteX17" fmla="*/ 289823 w 1800000"/>
                <a:gd name="connsiteY17" fmla="*/ 1798974 h 1800000"/>
                <a:gd name="connsiteX18" fmla="*/ 239540 w 1800000"/>
                <a:gd name="connsiteY18" fmla="*/ 1793905 h 1800000"/>
                <a:gd name="connsiteX19" fmla="*/ 0 w 1800000"/>
                <a:gd name="connsiteY19" fmla="*/ 1500000 h 1800000"/>
                <a:gd name="connsiteX20" fmla="*/ 0 w 1800000"/>
                <a:gd name="connsiteY20" fmla="*/ 300000 h 1800000"/>
                <a:gd name="connsiteX21" fmla="*/ 87868 w 1800000"/>
                <a:gd name="connsiteY21" fmla="*/ 87868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0000" h="1800000">
                  <a:moveTo>
                    <a:pt x="87868" y="87868"/>
                  </a:moveTo>
                  <a:cubicBezTo>
                    <a:pt x="142158" y="33579"/>
                    <a:pt x="217158" y="0"/>
                    <a:pt x="300000" y="0"/>
                  </a:cubicBezTo>
                  <a:lnTo>
                    <a:pt x="1500000" y="0"/>
                  </a:lnTo>
                  <a:cubicBezTo>
                    <a:pt x="1665685" y="0"/>
                    <a:pt x="1800000" y="134315"/>
                    <a:pt x="1800000" y="300000"/>
                  </a:cubicBezTo>
                  <a:lnTo>
                    <a:pt x="1800000" y="1500000"/>
                  </a:lnTo>
                  <a:cubicBezTo>
                    <a:pt x="1800000" y="1665685"/>
                    <a:pt x="1665685" y="1800000"/>
                    <a:pt x="1500000" y="1800000"/>
                  </a:cubicBezTo>
                  <a:lnTo>
                    <a:pt x="397823" y="1800000"/>
                  </a:lnTo>
                  <a:lnTo>
                    <a:pt x="397823" y="1710000"/>
                  </a:lnTo>
                  <a:lnTo>
                    <a:pt x="1440000" y="1710000"/>
                  </a:lnTo>
                  <a:cubicBezTo>
                    <a:pt x="1589117" y="1710000"/>
                    <a:pt x="1710000" y="1589117"/>
                    <a:pt x="1710000" y="1440000"/>
                  </a:cubicBezTo>
                  <a:lnTo>
                    <a:pt x="1710000" y="360000"/>
                  </a:lnTo>
                  <a:cubicBezTo>
                    <a:pt x="1710000" y="210883"/>
                    <a:pt x="1589117" y="90000"/>
                    <a:pt x="1440000" y="90000"/>
                  </a:cubicBezTo>
                  <a:lnTo>
                    <a:pt x="360000" y="90000"/>
                  </a:lnTo>
                  <a:cubicBezTo>
                    <a:pt x="210883" y="90000"/>
                    <a:pt x="90000" y="210883"/>
                    <a:pt x="90000" y="360000"/>
                  </a:cubicBezTo>
                  <a:lnTo>
                    <a:pt x="90000" y="1440000"/>
                  </a:lnTo>
                  <a:cubicBezTo>
                    <a:pt x="90000" y="1551838"/>
                    <a:pt x="157996" y="1647794"/>
                    <a:pt x="254904" y="1688782"/>
                  </a:cubicBezTo>
                  <a:lnTo>
                    <a:pt x="289822" y="1699622"/>
                  </a:lnTo>
                  <a:lnTo>
                    <a:pt x="289823" y="1798974"/>
                  </a:lnTo>
                  <a:lnTo>
                    <a:pt x="239540" y="1793905"/>
                  </a:lnTo>
                  <a:cubicBezTo>
                    <a:pt x="102835" y="1765931"/>
                    <a:pt x="0" y="1644975"/>
                    <a:pt x="0" y="1500000"/>
                  </a:cubicBezTo>
                  <a:lnTo>
                    <a:pt x="0" y="300000"/>
                  </a:lnTo>
                  <a:cubicBezTo>
                    <a:pt x="0" y="217158"/>
                    <a:pt x="33579" y="142157"/>
                    <a:pt x="87868" y="8786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5" name="Freeform 34">
              <a:extLst>
                <a:ext uri="{FF2B5EF4-FFF2-40B4-BE49-F238E27FC236}">
                  <a16:creationId xmlns:a16="http://schemas.microsoft.com/office/drawing/2014/main" id="{650EA689-DD99-E8D3-600D-9926E9ACF6F2}"/>
                </a:ext>
              </a:extLst>
            </p:cNvPr>
            <p:cNvSpPr/>
            <p:nvPr/>
          </p:nvSpPr>
          <p:spPr>
            <a:xfrm rot="2700000">
              <a:off x="2753018" y="2807604"/>
              <a:ext cx="1552478" cy="1552478"/>
            </a:xfrm>
            <a:custGeom>
              <a:avLst/>
              <a:gdLst>
                <a:gd name="connsiteX0" fmla="*/ 1514807 w 1800000"/>
                <a:gd name="connsiteY0" fmla="*/ 1493 h 1800000"/>
                <a:gd name="connsiteX1" fmla="*/ 1552953 w 1800000"/>
                <a:gd name="connsiteY1" fmla="*/ 5338 h 1800000"/>
                <a:gd name="connsiteX2" fmla="*/ 1560460 w 1800000"/>
                <a:gd name="connsiteY2" fmla="*/ 6095 h 1800000"/>
                <a:gd name="connsiteX3" fmla="*/ 1613573 w 1800000"/>
                <a:gd name="connsiteY3" fmla="*/ 22582 h 1800000"/>
                <a:gd name="connsiteX4" fmla="*/ 1629664 w 1800000"/>
                <a:gd name="connsiteY4" fmla="*/ 30572 h 1800000"/>
                <a:gd name="connsiteX5" fmla="*/ 1661983 w 1800000"/>
                <a:gd name="connsiteY5" fmla="*/ 48115 h 1800000"/>
                <a:gd name="connsiteX6" fmla="*/ 1678897 w 1800000"/>
                <a:gd name="connsiteY6" fmla="*/ 60447 h 1800000"/>
                <a:gd name="connsiteX7" fmla="*/ 1704729 w 1800000"/>
                <a:gd name="connsiteY7" fmla="*/ 81761 h 1800000"/>
                <a:gd name="connsiteX8" fmla="*/ 1719977 w 1800000"/>
                <a:gd name="connsiteY8" fmla="*/ 97377 h 1800000"/>
                <a:gd name="connsiteX9" fmla="*/ 1740859 w 1800000"/>
                <a:gd name="connsiteY9" fmla="*/ 122686 h 1800000"/>
                <a:gd name="connsiteX10" fmla="*/ 1753339 w 1800000"/>
                <a:gd name="connsiteY10" fmla="*/ 140696 h 1800000"/>
                <a:gd name="connsiteX11" fmla="*/ 1769421 w 1800000"/>
                <a:gd name="connsiteY11" fmla="*/ 170324 h 1800000"/>
                <a:gd name="connsiteX12" fmla="*/ 1778381 w 1800000"/>
                <a:gd name="connsiteY12" fmla="*/ 189530 h 1800000"/>
                <a:gd name="connsiteX13" fmla="*/ 1789456 w 1800000"/>
                <a:gd name="connsiteY13" fmla="*/ 225209 h 1800000"/>
                <a:gd name="connsiteX14" fmla="*/ 1794249 w 1800000"/>
                <a:gd name="connsiteY14" fmla="*/ 242951 h 1800000"/>
                <a:gd name="connsiteX15" fmla="*/ 1800000 w 1800000"/>
                <a:gd name="connsiteY15" fmla="*/ 300000 h 1800000"/>
                <a:gd name="connsiteX16" fmla="*/ 1800000 w 1800000"/>
                <a:gd name="connsiteY16" fmla="*/ 1500000 h 1800000"/>
                <a:gd name="connsiteX17" fmla="*/ 1500000 w 1800000"/>
                <a:gd name="connsiteY17" fmla="*/ 1800000 h 1800000"/>
                <a:gd name="connsiteX18" fmla="*/ 397823 w 1800000"/>
                <a:gd name="connsiteY18" fmla="*/ 1800000 h 1800000"/>
                <a:gd name="connsiteX19" fmla="*/ 397823 w 1800000"/>
                <a:gd name="connsiteY19" fmla="*/ 1710000 h 1800000"/>
                <a:gd name="connsiteX20" fmla="*/ 1440000 w 1800000"/>
                <a:gd name="connsiteY20" fmla="*/ 1710000 h 1800000"/>
                <a:gd name="connsiteX21" fmla="*/ 1710000 w 1800000"/>
                <a:gd name="connsiteY21" fmla="*/ 1440000 h 1800000"/>
                <a:gd name="connsiteX22" fmla="*/ 1710000 w 1800000"/>
                <a:gd name="connsiteY22" fmla="*/ 360000 h 1800000"/>
                <a:gd name="connsiteX23" fmla="*/ 1704515 w 1800000"/>
                <a:gd name="connsiteY23" fmla="*/ 305586 h 1800000"/>
                <a:gd name="connsiteX24" fmla="*/ 1699171 w 1800000"/>
                <a:gd name="connsiteY24" fmla="*/ 288369 h 1800000"/>
                <a:gd name="connsiteX25" fmla="*/ 1697862 w 1800000"/>
                <a:gd name="connsiteY25" fmla="*/ 279710 h 1800000"/>
                <a:gd name="connsiteX26" fmla="*/ 1693969 w 1800000"/>
                <a:gd name="connsiteY26" fmla="*/ 271614 h 1800000"/>
                <a:gd name="connsiteX27" fmla="*/ 1688782 w 1800000"/>
                <a:gd name="connsiteY27" fmla="*/ 254904 h 1800000"/>
                <a:gd name="connsiteX28" fmla="*/ 1630919 w 1800000"/>
                <a:gd name="connsiteY28" fmla="*/ 169081 h 1800000"/>
                <a:gd name="connsiteX29" fmla="*/ 1617576 w 1800000"/>
                <a:gd name="connsiteY29" fmla="*/ 158072 h 1800000"/>
                <a:gd name="connsiteX30" fmla="*/ 1611745 w 1800000"/>
                <a:gd name="connsiteY30" fmla="*/ 151655 h 1800000"/>
                <a:gd name="connsiteX31" fmla="*/ 1604389 w 1800000"/>
                <a:gd name="connsiteY31" fmla="*/ 147192 h 1800000"/>
                <a:gd name="connsiteX32" fmla="*/ 1590960 w 1800000"/>
                <a:gd name="connsiteY32" fmla="*/ 136112 h 1800000"/>
                <a:gd name="connsiteX33" fmla="*/ 1545096 w 1800000"/>
                <a:gd name="connsiteY33" fmla="*/ 111218 h 1800000"/>
                <a:gd name="connsiteX34" fmla="*/ 1541204 w 1800000"/>
                <a:gd name="connsiteY34" fmla="*/ 110010 h 1800000"/>
                <a:gd name="connsiteX35" fmla="*/ 1505999 w 1800000"/>
                <a:gd name="connsiteY35" fmla="*/ 99081 h 1800000"/>
                <a:gd name="connsiteX36" fmla="*/ 87868 w 1800000"/>
                <a:gd name="connsiteY36" fmla="*/ 87868 h 1800000"/>
                <a:gd name="connsiteX37" fmla="*/ 300000 w 1800000"/>
                <a:gd name="connsiteY37" fmla="*/ 0 h 1800000"/>
                <a:gd name="connsiteX38" fmla="*/ 1406503 w 1800000"/>
                <a:gd name="connsiteY38" fmla="*/ 0 h 1800000"/>
                <a:gd name="connsiteX39" fmla="*/ 1398380 w 1800000"/>
                <a:gd name="connsiteY39" fmla="*/ 90000 h 1800000"/>
                <a:gd name="connsiteX40" fmla="*/ 360000 w 1800000"/>
                <a:gd name="connsiteY40" fmla="*/ 90000 h 1800000"/>
                <a:gd name="connsiteX41" fmla="*/ 90000 w 1800000"/>
                <a:gd name="connsiteY41" fmla="*/ 360000 h 1800000"/>
                <a:gd name="connsiteX42" fmla="*/ 90000 w 1800000"/>
                <a:gd name="connsiteY42" fmla="*/ 1440000 h 1800000"/>
                <a:gd name="connsiteX43" fmla="*/ 95485 w 1800000"/>
                <a:gd name="connsiteY43" fmla="*/ 1494415 h 1800000"/>
                <a:gd name="connsiteX44" fmla="*/ 100829 w 1800000"/>
                <a:gd name="connsiteY44" fmla="*/ 1511630 h 1800000"/>
                <a:gd name="connsiteX45" fmla="*/ 102139 w 1800000"/>
                <a:gd name="connsiteY45" fmla="*/ 1520290 h 1800000"/>
                <a:gd name="connsiteX46" fmla="*/ 106031 w 1800000"/>
                <a:gd name="connsiteY46" fmla="*/ 1528387 h 1800000"/>
                <a:gd name="connsiteX47" fmla="*/ 111218 w 1800000"/>
                <a:gd name="connsiteY47" fmla="*/ 1545096 h 1800000"/>
                <a:gd name="connsiteX48" fmla="*/ 136110 w 1800000"/>
                <a:gd name="connsiteY48" fmla="*/ 1590956 h 1800000"/>
                <a:gd name="connsiteX49" fmla="*/ 136112 w 1800000"/>
                <a:gd name="connsiteY49" fmla="*/ 1590960 h 1800000"/>
                <a:gd name="connsiteX50" fmla="*/ 136114 w 1800000"/>
                <a:gd name="connsiteY50" fmla="*/ 1590963 h 1800000"/>
                <a:gd name="connsiteX51" fmla="*/ 169081 w 1800000"/>
                <a:gd name="connsiteY51" fmla="*/ 1630919 h 1800000"/>
                <a:gd name="connsiteX52" fmla="*/ 182422 w 1800000"/>
                <a:gd name="connsiteY52" fmla="*/ 1641926 h 1800000"/>
                <a:gd name="connsiteX53" fmla="*/ 188255 w 1800000"/>
                <a:gd name="connsiteY53" fmla="*/ 1648345 h 1800000"/>
                <a:gd name="connsiteX54" fmla="*/ 195612 w 1800000"/>
                <a:gd name="connsiteY54" fmla="*/ 1652809 h 1800000"/>
                <a:gd name="connsiteX55" fmla="*/ 209040 w 1800000"/>
                <a:gd name="connsiteY55" fmla="*/ 1663888 h 1800000"/>
                <a:gd name="connsiteX56" fmla="*/ 254904 w 1800000"/>
                <a:gd name="connsiteY56" fmla="*/ 1688782 h 1800000"/>
                <a:gd name="connsiteX57" fmla="*/ 264050 w 1800000"/>
                <a:gd name="connsiteY57" fmla="*/ 1691621 h 1800000"/>
                <a:gd name="connsiteX58" fmla="*/ 289822 w 1800000"/>
                <a:gd name="connsiteY58" fmla="*/ 1699622 h 1800000"/>
                <a:gd name="connsiteX59" fmla="*/ 289823 w 1800000"/>
                <a:gd name="connsiteY59" fmla="*/ 1798974 h 1800000"/>
                <a:gd name="connsiteX60" fmla="*/ 239540 w 1800000"/>
                <a:gd name="connsiteY60" fmla="*/ 1793905 h 1800000"/>
                <a:gd name="connsiteX61" fmla="*/ 239521 w 1800000"/>
                <a:gd name="connsiteY61" fmla="*/ 1793900 h 1800000"/>
                <a:gd name="connsiteX62" fmla="*/ 186429 w 1800000"/>
                <a:gd name="connsiteY62" fmla="*/ 1777419 h 1800000"/>
                <a:gd name="connsiteX63" fmla="*/ 170328 w 1800000"/>
                <a:gd name="connsiteY63" fmla="*/ 1769424 h 1800000"/>
                <a:gd name="connsiteX64" fmla="*/ 138019 w 1800000"/>
                <a:gd name="connsiteY64" fmla="*/ 1751886 h 1800000"/>
                <a:gd name="connsiteX65" fmla="*/ 121100 w 1800000"/>
                <a:gd name="connsiteY65" fmla="*/ 1739551 h 1800000"/>
                <a:gd name="connsiteX66" fmla="*/ 95272 w 1800000"/>
                <a:gd name="connsiteY66" fmla="*/ 1718241 h 1800000"/>
                <a:gd name="connsiteX67" fmla="*/ 80022 w 1800000"/>
                <a:gd name="connsiteY67" fmla="*/ 1702622 h 1800000"/>
                <a:gd name="connsiteX68" fmla="*/ 59142 w 1800000"/>
                <a:gd name="connsiteY68" fmla="*/ 1677316 h 1800000"/>
                <a:gd name="connsiteX69" fmla="*/ 46660 w 1800000"/>
                <a:gd name="connsiteY69" fmla="*/ 1659304 h 1800000"/>
                <a:gd name="connsiteX70" fmla="*/ 30580 w 1800000"/>
                <a:gd name="connsiteY70" fmla="*/ 1629678 h 1800000"/>
                <a:gd name="connsiteX71" fmla="*/ 21619 w 1800000"/>
                <a:gd name="connsiteY71" fmla="*/ 1610470 h 1800000"/>
                <a:gd name="connsiteX72" fmla="*/ 10544 w 1800000"/>
                <a:gd name="connsiteY72" fmla="*/ 1574794 h 1800000"/>
                <a:gd name="connsiteX73" fmla="*/ 5751 w 1800000"/>
                <a:gd name="connsiteY73" fmla="*/ 1557049 h 1800000"/>
                <a:gd name="connsiteX74" fmla="*/ 0 w 1800000"/>
                <a:gd name="connsiteY74" fmla="*/ 1500000 h 1800000"/>
                <a:gd name="connsiteX75" fmla="*/ 0 w 1800000"/>
                <a:gd name="connsiteY75" fmla="*/ 300000 h 1800000"/>
                <a:gd name="connsiteX76" fmla="*/ 6095 w 1800000"/>
                <a:gd name="connsiteY76" fmla="*/ 239540 h 1800000"/>
                <a:gd name="connsiteX77" fmla="*/ 7488 w 1800000"/>
                <a:gd name="connsiteY77" fmla="*/ 235052 h 1800000"/>
                <a:gd name="connsiteX78" fmla="*/ 23576 w 1800000"/>
                <a:gd name="connsiteY78" fmla="*/ 183227 h 1800000"/>
                <a:gd name="connsiteX79" fmla="*/ 87868 w 1800000"/>
                <a:gd name="connsiteY79" fmla="*/ 87868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00000" h="1800000">
                  <a:moveTo>
                    <a:pt x="1514807" y="1493"/>
                  </a:moveTo>
                  <a:lnTo>
                    <a:pt x="1552953" y="5338"/>
                  </a:lnTo>
                  <a:lnTo>
                    <a:pt x="1560460" y="6095"/>
                  </a:lnTo>
                  <a:lnTo>
                    <a:pt x="1613573" y="22582"/>
                  </a:lnTo>
                  <a:lnTo>
                    <a:pt x="1629664" y="30572"/>
                  </a:lnTo>
                  <a:lnTo>
                    <a:pt x="1661983" y="48115"/>
                  </a:lnTo>
                  <a:lnTo>
                    <a:pt x="1678897" y="60447"/>
                  </a:lnTo>
                  <a:lnTo>
                    <a:pt x="1704729" y="81761"/>
                  </a:lnTo>
                  <a:lnTo>
                    <a:pt x="1719977" y="97377"/>
                  </a:lnTo>
                  <a:lnTo>
                    <a:pt x="1740859" y="122686"/>
                  </a:lnTo>
                  <a:lnTo>
                    <a:pt x="1753339" y="140696"/>
                  </a:lnTo>
                  <a:lnTo>
                    <a:pt x="1769421" y="170324"/>
                  </a:lnTo>
                  <a:lnTo>
                    <a:pt x="1778381" y="189530"/>
                  </a:lnTo>
                  <a:lnTo>
                    <a:pt x="1789456" y="225209"/>
                  </a:lnTo>
                  <a:lnTo>
                    <a:pt x="1794249" y="242951"/>
                  </a:lnTo>
                  <a:lnTo>
                    <a:pt x="1800000" y="300000"/>
                  </a:lnTo>
                  <a:lnTo>
                    <a:pt x="1800000" y="1500000"/>
                  </a:lnTo>
                  <a:cubicBezTo>
                    <a:pt x="1800000" y="1665685"/>
                    <a:pt x="1665685" y="1800000"/>
                    <a:pt x="1500000" y="1800000"/>
                  </a:cubicBezTo>
                  <a:lnTo>
                    <a:pt x="397823" y="1800000"/>
                  </a:lnTo>
                  <a:lnTo>
                    <a:pt x="397823" y="1710000"/>
                  </a:lnTo>
                  <a:lnTo>
                    <a:pt x="1440000" y="1710000"/>
                  </a:lnTo>
                  <a:cubicBezTo>
                    <a:pt x="1589117" y="1710000"/>
                    <a:pt x="1710000" y="1589117"/>
                    <a:pt x="1710000" y="1440000"/>
                  </a:cubicBezTo>
                  <a:lnTo>
                    <a:pt x="1710000" y="360000"/>
                  </a:lnTo>
                  <a:cubicBezTo>
                    <a:pt x="1710000" y="341360"/>
                    <a:pt x="1708111" y="323162"/>
                    <a:pt x="1704515" y="305586"/>
                  </a:cubicBezTo>
                  <a:lnTo>
                    <a:pt x="1699171" y="288369"/>
                  </a:lnTo>
                  <a:lnTo>
                    <a:pt x="1697862" y="279710"/>
                  </a:lnTo>
                  <a:lnTo>
                    <a:pt x="1693969" y="271614"/>
                  </a:lnTo>
                  <a:lnTo>
                    <a:pt x="1688782" y="254904"/>
                  </a:lnTo>
                  <a:cubicBezTo>
                    <a:pt x="1675120" y="222601"/>
                    <a:pt x="1655349" y="193511"/>
                    <a:pt x="1630919" y="169081"/>
                  </a:cubicBezTo>
                  <a:lnTo>
                    <a:pt x="1617576" y="158072"/>
                  </a:lnTo>
                  <a:lnTo>
                    <a:pt x="1611745" y="151655"/>
                  </a:lnTo>
                  <a:lnTo>
                    <a:pt x="1604389" y="147192"/>
                  </a:lnTo>
                  <a:lnTo>
                    <a:pt x="1590960" y="136112"/>
                  </a:lnTo>
                  <a:cubicBezTo>
                    <a:pt x="1576596" y="126407"/>
                    <a:pt x="1561248" y="118049"/>
                    <a:pt x="1545096" y="111218"/>
                  </a:cubicBezTo>
                  <a:lnTo>
                    <a:pt x="1541204" y="110010"/>
                  </a:lnTo>
                  <a:lnTo>
                    <a:pt x="1505999" y="99081"/>
                  </a:lnTo>
                  <a:close/>
                  <a:moveTo>
                    <a:pt x="87868" y="87868"/>
                  </a:moveTo>
                  <a:cubicBezTo>
                    <a:pt x="142158" y="33579"/>
                    <a:pt x="217158" y="0"/>
                    <a:pt x="300000" y="0"/>
                  </a:cubicBezTo>
                  <a:lnTo>
                    <a:pt x="1406503" y="0"/>
                  </a:lnTo>
                  <a:lnTo>
                    <a:pt x="1398380" y="90000"/>
                  </a:lnTo>
                  <a:lnTo>
                    <a:pt x="360000" y="90000"/>
                  </a:lnTo>
                  <a:cubicBezTo>
                    <a:pt x="210883" y="90000"/>
                    <a:pt x="90000" y="210883"/>
                    <a:pt x="90000" y="360000"/>
                  </a:cubicBezTo>
                  <a:lnTo>
                    <a:pt x="90000" y="1440000"/>
                  </a:lnTo>
                  <a:cubicBezTo>
                    <a:pt x="90000" y="1458640"/>
                    <a:pt x="91889" y="1476838"/>
                    <a:pt x="95485" y="1494415"/>
                  </a:cubicBezTo>
                  <a:lnTo>
                    <a:pt x="100829" y="1511630"/>
                  </a:lnTo>
                  <a:lnTo>
                    <a:pt x="102139" y="1520290"/>
                  </a:lnTo>
                  <a:lnTo>
                    <a:pt x="106031" y="1528387"/>
                  </a:lnTo>
                  <a:lnTo>
                    <a:pt x="111218" y="1545096"/>
                  </a:lnTo>
                  <a:lnTo>
                    <a:pt x="136110" y="1590956"/>
                  </a:lnTo>
                  <a:lnTo>
                    <a:pt x="136112" y="1590960"/>
                  </a:lnTo>
                  <a:lnTo>
                    <a:pt x="136114" y="1590963"/>
                  </a:lnTo>
                  <a:lnTo>
                    <a:pt x="169081" y="1630919"/>
                  </a:lnTo>
                  <a:lnTo>
                    <a:pt x="182422" y="1641926"/>
                  </a:lnTo>
                  <a:lnTo>
                    <a:pt x="188255" y="1648345"/>
                  </a:lnTo>
                  <a:lnTo>
                    <a:pt x="195612" y="1652809"/>
                  </a:lnTo>
                  <a:lnTo>
                    <a:pt x="209040" y="1663888"/>
                  </a:lnTo>
                  <a:cubicBezTo>
                    <a:pt x="223405" y="1673593"/>
                    <a:pt x="238752" y="1681951"/>
                    <a:pt x="254904" y="1688782"/>
                  </a:cubicBezTo>
                  <a:lnTo>
                    <a:pt x="264050" y="1691621"/>
                  </a:lnTo>
                  <a:lnTo>
                    <a:pt x="289822" y="1699622"/>
                  </a:lnTo>
                  <a:lnTo>
                    <a:pt x="289823" y="1798974"/>
                  </a:lnTo>
                  <a:lnTo>
                    <a:pt x="239540" y="1793905"/>
                  </a:lnTo>
                  <a:lnTo>
                    <a:pt x="239521" y="1793900"/>
                  </a:lnTo>
                  <a:lnTo>
                    <a:pt x="186429" y="1777419"/>
                  </a:lnTo>
                  <a:lnTo>
                    <a:pt x="170328" y="1769424"/>
                  </a:lnTo>
                  <a:lnTo>
                    <a:pt x="138019" y="1751886"/>
                  </a:lnTo>
                  <a:lnTo>
                    <a:pt x="121100" y="1739551"/>
                  </a:lnTo>
                  <a:lnTo>
                    <a:pt x="95272" y="1718241"/>
                  </a:lnTo>
                  <a:lnTo>
                    <a:pt x="80022" y="1702622"/>
                  </a:lnTo>
                  <a:lnTo>
                    <a:pt x="59142" y="1677316"/>
                  </a:lnTo>
                  <a:lnTo>
                    <a:pt x="46660" y="1659304"/>
                  </a:lnTo>
                  <a:lnTo>
                    <a:pt x="30580" y="1629678"/>
                  </a:lnTo>
                  <a:lnTo>
                    <a:pt x="21619" y="1610470"/>
                  </a:lnTo>
                  <a:lnTo>
                    <a:pt x="10544" y="1574794"/>
                  </a:lnTo>
                  <a:lnTo>
                    <a:pt x="5751" y="1557049"/>
                  </a:lnTo>
                  <a:lnTo>
                    <a:pt x="0" y="1500000"/>
                  </a:lnTo>
                  <a:lnTo>
                    <a:pt x="0" y="300000"/>
                  </a:lnTo>
                  <a:cubicBezTo>
                    <a:pt x="0" y="279290"/>
                    <a:pt x="2099" y="259069"/>
                    <a:pt x="6095" y="239540"/>
                  </a:cubicBezTo>
                  <a:lnTo>
                    <a:pt x="7488" y="235052"/>
                  </a:lnTo>
                  <a:lnTo>
                    <a:pt x="23576" y="183227"/>
                  </a:lnTo>
                  <a:cubicBezTo>
                    <a:pt x="38756" y="147336"/>
                    <a:pt x="60724" y="115013"/>
                    <a:pt x="87868" y="878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6" name="Freeform 40">
              <a:extLst>
                <a:ext uri="{FF2B5EF4-FFF2-40B4-BE49-F238E27FC236}">
                  <a16:creationId xmlns:a16="http://schemas.microsoft.com/office/drawing/2014/main" id="{9DBB0831-D249-6BD0-9B0A-6FB921C2D99A}"/>
                </a:ext>
              </a:extLst>
            </p:cNvPr>
            <p:cNvSpPr/>
            <p:nvPr/>
          </p:nvSpPr>
          <p:spPr>
            <a:xfrm rot="2700000">
              <a:off x="6194867" y="2790796"/>
              <a:ext cx="1552478" cy="1552478"/>
            </a:xfrm>
            <a:custGeom>
              <a:avLst/>
              <a:gdLst>
                <a:gd name="connsiteX0" fmla="*/ 1514807 w 1800000"/>
                <a:gd name="connsiteY0" fmla="*/ 1493 h 1800000"/>
                <a:gd name="connsiteX1" fmla="*/ 1552953 w 1800000"/>
                <a:gd name="connsiteY1" fmla="*/ 5338 h 1800000"/>
                <a:gd name="connsiteX2" fmla="*/ 1560460 w 1800000"/>
                <a:gd name="connsiteY2" fmla="*/ 6095 h 1800000"/>
                <a:gd name="connsiteX3" fmla="*/ 1613573 w 1800000"/>
                <a:gd name="connsiteY3" fmla="*/ 22582 h 1800000"/>
                <a:gd name="connsiteX4" fmla="*/ 1629664 w 1800000"/>
                <a:gd name="connsiteY4" fmla="*/ 30572 h 1800000"/>
                <a:gd name="connsiteX5" fmla="*/ 1661983 w 1800000"/>
                <a:gd name="connsiteY5" fmla="*/ 48115 h 1800000"/>
                <a:gd name="connsiteX6" fmla="*/ 1678897 w 1800000"/>
                <a:gd name="connsiteY6" fmla="*/ 60447 h 1800000"/>
                <a:gd name="connsiteX7" fmla="*/ 1704729 w 1800000"/>
                <a:gd name="connsiteY7" fmla="*/ 81761 h 1800000"/>
                <a:gd name="connsiteX8" fmla="*/ 1719977 w 1800000"/>
                <a:gd name="connsiteY8" fmla="*/ 97377 h 1800000"/>
                <a:gd name="connsiteX9" fmla="*/ 1740859 w 1800000"/>
                <a:gd name="connsiteY9" fmla="*/ 122686 h 1800000"/>
                <a:gd name="connsiteX10" fmla="*/ 1753339 w 1800000"/>
                <a:gd name="connsiteY10" fmla="*/ 140696 h 1800000"/>
                <a:gd name="connsiteX11" fmla="*/ 1769421 w 1800000"/>
                <a:gd name="connsiteY11" fmla="*/ 170324 h 1800000"/>
                <a:gd name="connsiteX12" fmla="*/ 1778381 w 1800000"/>
                <a:gd name="connsiteY12" fmla="*/ 189530 h 1800000"/>
                <a:gd name="connsiteX13" fmla="*/ 1789456 w 1800000"/>
                <a:gd name="connsiteY13" fmla="*/ 225209 h 1800000"/>
                <a:gd name="connsiteX14" fmla="*/ 1794249 w 1800000"/>
                <a:gd name="connsiteY14" fmla="*/ 242951 h 1800000"/>
                <a:gd name="connsiteX15" fmla="*/ 1800000 w 1800000"/>
                <a:gd name="connsiteY15" fmla="*/ 300000 h 1800000"/>
                <a:gd name="connsiteX16" fmla="*/ 1800000 w 1800000"/>
                <a:gd name="connsiteY16" fmla="*/ 1500000 h 1800000"/>
                <a:gd name="connsiteX17" fmla="*/ 1500000 w 1800000"/>
                <a:gd name="connsiteY17" fmla="*/ 1800000 h 1800000"/>
                <a:gd name="connsiteX18" fmla="*/ 397823 w 1800000"/>
                <a:gd name="connsiteY18" fmla="*/ 1800000 h 1800000"/>
                <a:gd name="connsiteX19" fmla="*/ 397823 w 1800000"/>
                <a:gd name="connsiteY19" fmla="*/ 1710000 h 1800000"/>
                <a:gd name="connsiteX20" fmla="*/ 1440000 w 1800000"/>
                <a:gd name="connsiteY20" fmla="*/ 1710000 h 1800000"/>
                <a:gd name="connsiteX21" fmla="*/ 1710000 w 1800000"/>
                <a:gd name="connsiteY21" fmla="*/ 1440000 h 1800000"/>
                <a:gd name="connsiteX22" fmla="*/ 1710000 w 1800000"/>
                <a:gd name="connsiteY22" fmla="*/ 360000 h 1800000"/>
                <a:gd name="connsiteX23" fmla="*/ 1704515 w 1800000"/>
                <a:gd name="connsiteY23" fmla="*/ 305586 h 1800000"/>
                <a:gd name="connsiteX24" fmla="*/ 1699171 w 1800000"/>
                <a:gd name="connsiteY24" fmla="*/ 288369 h 1800000"/>
                <a:gd name="connsiteX25" fmla="*/ 1697862 w 1800000"/>
                <a:gd name="connsiteY25" fmla="*/ 279710 h 1800000"/>
                <a:gd name="connsiteX26" fmla="*/ 1693969 w 1800000"/>
                <a:gd name="connsiteY26" fmla="*/ 271614 h 1800000"/>
                <a:gd name="connsiteX27" fmla="*/ 1688782 w 1800000"/>
                <a:gd name="connsiteY27" fmla="*/ 254904 h 1800000"/>
                <a:gd name="connsiteX28" fmla="*/ 1630919 w 1800000"/>
                <a:gd name="connsiteY28" fmla="*/ 169081 h 1800000"/>
                <a:gd name="connsiteX29" fmla="*/ 1617576 w 1800000"/>
                <a:gd name="connsiteY29" fmla="*/ 158072 h 1800000"/>
                <a:gd name="connsiteX30" fmla="*/ 1611745 w 1800000"/>
                <a:gd name="connsiteY30" fmla="*/ 151655 h 1800000"/>
                <a:gd name="connsiteX31" fmla="*/ 1604389 w 1800000"/>
                <a:gd name="connsiteY31" fmla="*/ 147192 h 1800000"/>
                <a:gd name="connsiteX32" fmla="*/ 1590960 w 1800000"/>
                <a:gd name="connsiteY32" fmla="*/ 136112 h 1800000"/>
                <a:gd name="connsiteX33" fmla="*/ 1545096 w 1800000"/>
                <a:gd name="connsiteY33" fmla="*/ 111218 h 1800000"/>
                <a:gd name="connsiteX34" fmla="*/ 1541204 w 1800000"/>
                <a:gd name="connsiteY34" fmla="*/ 110010 h 1800000"/>
                <a:gd name="connsiteX35" fmla="*/ 1505999 w 1800000"/>
                <a:gd name="connsiteY35" fmla="*/ 99081 h 1800000"/>
                <a:gd name="connsiteX36" fmla="*/ 87868 w 1800000"/>
                <a:gd name="connsiteY36" fmla="*/ 87868 h 1800000"/>
                <a:gd name="connsiteX37" fmla="*/ 300000 w 1800000"/>
                <a:gd name="connsiteY37" fmla="*/ 0 h 1800000"/>
                <a:gd name="connsiteX38" fmla="*/ 1406503 w 1800000"/>
                <a:gd name="connsiteY38" fmla="*/ 0 h 1800000"/>
                <a:gd name="connsiteX39" fmla="*/ 1398380 w 1800000"/>
                <a:gd name="connsiteY39" fmla="*/ 90000 h 1800000"/>
                <a:gd name="connsiteX40" fmla="*/ 360000 w 1800000"/>
                <a:gd name="connsiteY40" fmla="*/ 90000 h 1800000"/>
                <a:gd name="connsiteX41" fmla="*/ 90000 w 1800000"/>
                <a:gd name="connsiteY41" fmla="*/ 360000 h 1800000"/>
                <a:gd name="connsiteX42" fmla="*/ 90000 w 1800000"/>
                <a:gd name="connsiteY42" fmla="*/ 1440000 h 1800000"/>
                <a:gd name="connsiteX43" fmla="*/ 95485 w 1800000"/>
                <a:gd name="connsiteY43" fmla="*/ 1494415 h 1800000"/>
                <a:gd name="connsiteX44" fmla="*/ 100829 w 1800000"/>
                <a:gd name="connsiteY44" fmla="*/ 1511630 h 1800000"/>
                <a:gd name="connsiteX45" fmla="*/ 102139 w 1800000"/>
                <a:gd name="connsiteY45" fmla="*/ 1520290 h 1800000"/>
                <a:gd name="connsiteX46" fmla="*/ 106031 w 1800000"/>
                <a:gd name="connsiteY46" fmla="*/ 1528387 h 1800000"/>
                <a:gd name="connsiteX47" fmla="*/ 111218 w 1800000"/>
                <a:gd name="connsiteY47" fmla="*/ 1545096 h 1800000"/>
                <a:gd name="connsiteX48" fmla="*/ 136110 w 1800000"/>
                <a:gd name="connsiteY48" fmla="*/ 1590956 h 1800000"/>
                <a:gd name="connsiteX49" fmla="*/ 136112 w 1800000"/>
                <a:gd name="connsiteY49" fmla="*/ 1590960 h 1800000"/>
                <a:gd name="connsiteX50" fmla="*/ 136114 w 1800000"/>
                <a:gd name="connsiteY50" fmla="*/ 1590963 h 1800000"/>
                <a:gd name="connsiteX51" fmla="*/ 169081 w 1800000"/>
                <a:gd name="connsiteY51" fmla="*/ 1630919 h 1800000"/>
                <a:gd name="connsiteX52" fmla="*/ 182422 w 1800000"/>
                <a:gd name="connsiteY52" fmla="*/ 1641926 h 1800000"/>
                <a:gd name="connsiteX53" fmla="*/ 188255 w 1800000"/>
                <a:gd name="connsiteY53" fmla="*/ 1648345 h 1800000"/>
                <a:gd name="connsiteX54" fmla="*/ 195612 w 1800000"/>
                <a:gd name="connsiteY54" fmla="*/ 1652809 h 1800000"/>
                <a:gd name="connsiteX55" fmla="*/ 209040 w 1800000"/>
                <a:gd name="connsiteY55" fmla="*/ 1663888 h 1800000"/>
                <a:gd name="connsiteX56" fmla="*/ 254904 w 1800000"/>
                <a:gd name="connsiteY56" fmla="*/ 1688782 h 1800000"/>
                <a:gd name="connsiteX57" fmla="*/ 264050 w 1800000"/>
                <a:gd name="connsiteY57" fmla="*/ 1691621 h 1800000"/>
                <a:gd name="connsiteX58" fmla="*/ 289822 w 1800000"/>
                <a:gd name="connsiteY58" fmla="*/ 1699622 h 1800000"/>
                <a:gd name="connsiteX59" fmla="*/ 289823 w 1800000"/>
                <a:gd name="connsiteY59" fmla="*/ 1798974 h 1800000"/>
                <a:gd name="connsiteX60" fmla="*/ 239540 w 1800000"/>
                <a:gd name="connsiteY60" fmla="*/ 1793905 h 1800000"/>
                <a:gd name="connsiteX61" fmla="*/ 239521 w 1800000"/>
                <a:gd name="connsiteY61" fmla="*/ 1793900 h 1800000"/>
                <a:gd name="connsiteX62" fmla="*/ 186429 w 1800000"/>
                <a:gd name="connsiteY62" fmla="*/ 1777419 h 1800000"/>
                <a:gd name="connsiteX63" fmla="*/ 170328 w 1800000"/>
                <a:gd name="connsiteY63" fmla="*/ 1769424 h 1800000"/>
                <a:gd name="connsiteX64" fmla="*/ 138019 w 1800000"/>
                <a:gd name="connsiteY64" fmla="*/ 1751886 h 1800000"/>
                <a:gd name="connsiteX65" fmla="*/ 121100 w 1800000"/>
                <a:gd name="connsiteY65" fmla="*/ 1739551 h 1800000"/>
                <a:gd name="connsiteX66" fmla="*/ 95272 w 1800000"/>
                <a:gd name="connsiteY66" fmla="*/ 1718241 h 1800000"/>
                <a:gd name="connsiteX67" fmla="*/ 80022 w 1800000"/>
                <a:gd name="connsiteY67" fmla="*/ 1702622 h 1800000"/>
                <a:gd name="connsiteX68" fmla="*/ 59142 w 1800000"/>
                <a:gd name="connsiteY68" fmla="*/ 1677316 h 1800000"/>
                <a:gd name="connsiteX69" fmla="*/ 46660 w 1800000"/>
                <a:gd name="connsiteY69" fmla="*/ 1659304 h 1800000"/>
                <a:gd name="connsiteX70" fmla="*/ 30580 w 1800000"/>
                <a:gd name="connsiteY70" fmla="*/ 1629678 h 1800000"/>
                <a:gd name="connsiteX71" fmla="*/ 21619 w 1800000"/>
                <a:gd name="connsiteY71" fmla="*/ 1610470 h 1800000"/>
                <a:gd name="connsiteX72" fmla="*/ 10544 w 1800000"/>
                <a:gd name="connsiteY72" fmla="*/ 1574794 h 1800000"/>
                <a:gd name="connsiteX73" fmla="*/ 5751 w 1800000"/>
                <a:gd name="connsiteY73" fmla="*/ 1557049 h 1800000"/>
                <a:gd name="connsiteX74" fmla="*/ 0 w 1800000"/>
                <a:gd name="connsiteY74" fmla="*/ 1500000 h 1800000"/>
                <a:gd name="connsiteX75" fmla="*/ 0 w 1800000"/>
                <a:gd name="connsiteY75" fmla="*/ 300000 h 1800000"/>
                <a:gd name="connsiteX76" fmla="*/ 6095 w 1800000"/>
                <a:gd name="connsiteY76" fmla="*/ 239540 h 1800000"/>
                <a:gd name="connsiteX77" fmla="*/ 7488 w 1800000"/>
                <a:gd name="connsiteY77" fmla="*/ 235052 h 1800000"/>
                <a:gd name="connsiteX78" fmla="*/ 23576 w 1800000"/>
                <a:gd name="connsiteY78" fmla="*/ 183227 h 1800000"/>
                <a:gd name="connsiteX79" fmla="*/ 87868 w 1800000"/>
                <a:gd name="connsiteY79" fmla="*/ 87868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00000" h="1800000">
                  <a:moveTo>
                    <a:pt x="1514807" y="1493"/>
                  </a:moveTo>
                  <a:lnTo>
                    <a:pt x="1552953" y="5338"/>
                  </a:lnTo>
                  <a:lnTo>
                    <a:pt x="1560460" y="6095"/>
                  </a:lnTo>
                  <a:lnTo>
                    <a:pt x="1613573" y="22582"/>
                  </a:lnTo>
                  <a:lnTo>
                    <a:pt x="1629664" y="30572"/>
                  </a:lnTo>
                  <a:lnTo>
                    <a:pt x="1661983" y="48115"/>
                  </a:lnTo>
                  <a:lnTo>
                    <a:pt x="1678897" y="60447"/>
                  </a:lnTo>
                  <a:lnTo>
                    <a:pt x="1704729" y="81761"/>
                  </a:lnTo>
                  <a:lnTo>
                    <a:pt x="1719977" y="97377"/>
                  </a:lnTo>
                  <a:lnTo>
                    <a:pt x="1740859" y="122686"/>
                  </a:lnTo>
                  <a:lnTo>
                    <a:pt x="1753339" y="140696"/>
                  </a:lnTo>
                  <a:lnTo>
                    <a:pt x="1769421" y="170324"/>
                  </a:lnTo>
                  <a:lnTo>
                    <a:pt x="1778381" y="189530"/>
                  </a:lnTo>
                  <a:lnTo>
                    <a:pt x="1789456" y="225209"/>
                  </a:lnTo>
                  <a:lnTo>
                    <a:pt x="1794249" y="242951"/>
                  </a:lnTo>
                  <a:lnTo>
                    <a:pt x="1800000" y="300000"/>
                  </a:lnTo>
                  <a:lnTo>
                    <a:pt x="1800000" y="1500000"/>
                  </a:lnTo>
                  <a:cubicBezTo>
                    <a:pt x="1800000" y="1665685"/>
                    <a:pt x="1665685" y="1800000"/>
                    <a:pt x="1500000" y="1800000"/>
                  </a:cubicBezTo>
                  <a:lnTo>
                    <a:pt x="397823" y="1800000"/>
                  </a:lnTo>
                  <a:lnTo>
                    <a:pt x="397823" y="1710000"/>
                  </a:lnTo>
                  <a:lnTo>
                    <a:pt x="1440000" y="1710000"/>
                  </a:lnTo>
                  <a:cubicBezTo>
                    <a:pt x="1589117" y="1710000"/>
                    <a:pt x="1710000" y="1589117"/>
                    <a:pt x="1710000" y="1440000"/>
                  </a:cubicBezTo>
                  <a:lnTo>
                    <a:pt x="1710000" y="360000"/>
                  </a:lnTo>
                  <a:cubicBezTo>
                    <a:pt x="1710000" y="341360"/>
                    <a:pt x="1708111" y="323162"/>
                    <a:pt x="1704515" y="305586"/>
                  </a:cubicBezTo>
                  <a:lnTo>
                    <a:pt x="1699171" y="288369"/>
                  </a:lnTo>
                  <a:lnTo>
                    <a:pt x="1697862" y="279710"/>
                  </a:lnTo>
                  <a:lnTo>
                    <a:pt x="1693969" y="271614"/>
                  </a:lnTo>
                  <a:lnTo>
                    <a:pt x="1688782" y="254904"/>
                  </a:lnTo>
                  <a:cubicBezTo>
                    <a:pt x="1675120" y="222601"/>
                    <a:pt x="1655349" y="193511"/>
                    <a:pt x="1630919" y="169081"/>
                  </a:cubicBezTo>
                  <a:lnTo>
                    <a:pt x="1617576" y="158072"/>
                  </a:lnTo>
                  <a:lnTo>
                    <a:pt x="1611745" y="151655"/>
                  </a:lnTo>
                  <a:lnTo>
                    <a:pt x="1604389" y="147192"/>
                  </a:lnTo>
                  <a:lnTo>
                    <a:pt x="1590960" y="136112"/>
                  </a:lnTo>
                  <a:cubicBezTo>
                    <a:pt x="1576596" y="126407"/>
                    <a:pt x="1561248" y="118049"/>
                    <a:pt x="1545096" y="111218"/>
                  </a:cubicBezTo>
                  <a:lnTo>
                    <a:pt x="1541204" y="110010"/>
                  </a:lnTo>
                  <a:lnTo>
                    <a:pt x="1505999" y="99081"/>
                  </a:lnTo>
                  <a:close/>
                  <a:moveTo>
                    <a:pt x="87868" y="87868"/>
                  </a:moveTo>
                  <a:cubicBezTo>
                    <a:pt x="142158" y="33579"/>
                    <a:pt x="217158" y="0"/>
                    <a:pt x="300000" y="0"/>
                  </a:cubicBezTo>
                  <a:lnTo>
                    <a:pt x="1406503" y="0"/>
                  </a:lnTo>
                  <a:lnTo>
                    <a:pt x="1398380" y="90000"/>
                  </a:lnTo>
                  <a:lnTo>
                    <a:pt x="360000" y="90000"/>
                  </a:lnTo>
                  <a:cubicBezTo>
                    <a:pt x="210883" y="90000"/>
                    <a:pt x="90000" y="210883"/>
                    <a:pt x="90000" y="360000"/>
                  </a:cubicBezTo>
                  <a:lnTo>
                    <a:pt x="90000" y="1440000"/>
                  </a:lnTo>
                  <a:cubicBezTo>
                    <a:pt x="90000" y="1458640"/>
                    <a:pt x="91889" y="1476838"/>
                    <a:pt x="95485" y="1494415"/>
                  </a:cubicBezTo>
                  <a:lnTo>
                    <a:pt x="100829" y="1511630"/>
                  </a:lnTo>
                  <a:lnTo>
                    <a:pt x="102139" y="1520290"/>
                  </a:lnTo>
                  <a:lnTo>
                    <a:pt x="106031" y="1528387"/>
                  </a:lnTo>
                  <a:lnTo>
                    <a:pt x="111218" y="1545096"/>
                  </a:lnTo>
                  <a:lnTo>
                    <a:pt x="136110" y="1590956"/>
                  </a:lnTo>
                  <a:lnTo>
                    <a:pt x="136112" y="1590960"/>
                  </a:lnTo>
                  <a:lnTo>
                    <a:pt x="136114" y="1590963"/>
                  </a:lnTo>
                  <a:lnTo>
                    <a:pt x="169081" y="1630919"/>
                  </a:lnTo>
                  <a:lnTo>
                    <a:pt x="182422" y="1641926"/>
                  </a:lnTo>
                  <a:lnTo>
                    <a:pt x="188255" y="1648345"/>
                  </a:lnTo>
                  <a:lnTo>
                    <a:pt x="195612" y="1652809"/>
                  </a:lnTo>
                  <a:lnTo>
                    <a:pt x="209040" y="1663888"/>
                  </a:lnTo>
                  <a:cubicBezTo>
                    <a:pt x="223405" y="1673593"/>
                    <a:pt x="238752" y="1681951"/>
                    <a:pt x="254904" y="1688782"/>
                  </a:cubicBezTo>
                  <a:lnTo>
                    <a:pt x="264050" y="1691621"/>
                  </a:lnTo>
                  <a:lnTo>
                    <a:pt x="289822" y="1699622"/>
                  </a:lnTo>
                  <a:lnTo>
                    <a:pt x="289823" y="1798974"/>
                  </a:lnTo>
                  <a:lnTo>
                    <a:pt x="239540" y="1793905"/>
                  </a:lnTo>
                  <a:lnTo>
                    <a:pt x="239521" y="1793900"/>
                  </a:lnTo>
                  <a:lnTo>
                    <a:pt x="186429" y="1777419"/>
                  </a:lnTo>
                  <a:lnTo>
                    <a:pt x="170328" y="1769424"/>
                  </a:lnTo>
                  <a:lnTo>
                    <a:pt x="138019" y="1751886"/>
                  </a:lnTo>
                  <a:lnTo>
                    <a:pt x="121100" y="1739551"/>
                  </a:lnTo>
                  <a:lnTo>
                    <a:pt x="95272" y="1718241"/>
                  </a:lnTo>
                  <a:lnTo>
                    <a:pt x="80022" y="1702622"/>
                  </a:lnTo>
                  <a:lnTo>
                    <a:pt x="59142" y="1677316"/>
                  </a:lnTo>
                  <a:lnTo>
                    <a:pt x="46660" y="1659304"/>
                  </a:lnTo>
                  <a:lnTo>
                    <a:pt x="30580" y="1629678"/>
                  </a:lnTo>
                  <a:lnTo>
                    <a:pt x="21619" y="1610470"/>
                  </a:lnTo>
                  <a:lnTo>
                    <a:pt x="10544" y="1574794"/>
                  </a:lnTo>
                  <a:lnTo>
                    <a:pt x="5751" y="1557049"/>
                  </a:lnTo>
                  <a:lnTo>
                    <a:pt x="0" y="1500000"/>
                  </a:lnTo>
                  <a:lnTo>
                    <a:pt x="0" y="300000"/>
                  </a:lnTo>
                  <a:cubicBezTo>
                    <a:pt x="0" y="279290"/>
                    <a:pt x="2099" y="259069"/>
                    <a:pt x="6095" y="239540"/>
                  </a:cubicBezTo>
                  <a:lnTo>
                    <a:pt x="7488" y="235052"/>
                  </a:lnTo>
                  <a:lnTo>
                    <a:pt x="23576" y="183227"/>
                  </a:lnTo>
                  <a:cubicBezTo>
                    <a:pt x="38756" y="147336"/>
                    <a:pt x="60724" y="115013"/>
                    <a:pt x="87868" y="8786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7" name="Freeform 41">
              <a:extLst>
                <a:ext uri="{FF2B5EF4-FFF2-40B4-BE49-F238E27FC236}">
                  <a16:creationId xmlns:a16="http://schemas.microsoft.com/office/drawing/2014/main" id="{E2D1A89B-A4B9-8119-3B32-ED95306F7738}"/>
                </a:ext>
              </a:extLst>
            </p:cNvPr>
            <p:cNvSpPr/>
            <p:nvPr/>
          </p:nvSpPr>
          <p:spPr>
            <a:xfrm rot="2700000">
              <a:off x="4486051" y="2790797"/>
              <a:ext cx="1552478" cy="1552478"/>
            </a:xfrm>
            <a:custGeom>
              <a:avLst/>
              <a:gdLst>
                <a:gd name="connsiteX0" fmla="*/ 1514807 w 1800000"/>
                <a:gd name="connsiteY0" fmla="*/ 1493 h 1800000"/>
                <a:gd name="connsiteX1" fmla="*/ 1552953 w 1800000"/>
                <a:gd name="connsiteY1" fmla="*/ 5338 h 1800000"/>
                <a:gd name="connsiteX2" fmla="*/ 1560460 w 1800000"/>
                <a:gd name="connsiteY2" fmla="*/ 6095 h 1800000"/>
                <a:gd name="connsiteX3" fmla="*/ 1613573 w 1800000"/>
                <a:gd name="connsiteY3" fmla="*/ 22582 h 1800000"/>
                <a:gd name="connsiteX4" fmla="*/ 1629664 w 1800000"/>
                <a:gd name="connsiteY4" fmla="*/ 30572 h 1800000"/>
                <a:gd name="connsiteX5" fmla="*/ 1661983 w 1800000"/>
                <a:gd name="connsiteY5" fmla="*/ 48115 h 1800000"/>
                <a:gd name="connsiteX6" fmla="*/ 1678897 w 1800000"/>
                <a:gd name="connsiteY6" fmla="*/ 60447 h 1800000"/>
                <a:gd name="connsiteX7" fmla="*/ 1704729 w 1800000"/>
                <a:gd name="connsiteY7" fmla="*/ 81761 h 1800000"/>
                <a:gd name="connsiteX8" fmla="*/ 1719977 w 1800000"/>
                <a:gd name="connsiteY8" fmla="*/ 97377 h 1800000"/>
                <a:gd name="connsiteX9" fmla="*/ 1740859 w 1800000"/>
                <a:gd name="connsiteY9" fmla="*/ 122686 h 1800000"/>
                <a:gd name="connsiteX10" fmla="*/ 1753339 w 1800000"/>
                <a:gd name="connsiteY10" fmla="*/ 140696 h 1800000"/>
                <a:gd name="connsiteX11" fmla="*/ 1769421 w 1800000"/>
                <a:gd name="connsiteY11" fmla="*/ 170324 h 1800000"/>
                <a:gd name="connsiteX12" fmla="*/ 1778381 w 1800000"/>
                <a:gd name="connsiteY12" fmla="*/ 189530 h 1800000"/>
                <a:gd name="connsiteX13" fmla="*/ 1789456 w 1800000"/>
                <a:gd name="connsiteY13" fmla="*/ 225209 h 1800000"/>
                <a:gd name="connsiteX14" fmla="*/ 1794249 w 1800000"/>
                <a:gd name="connsiteY14" fmla="*/ 242951 h 1800000"/>
                <a:gd name="connsiteX15" fmla="*/ 1800000 w 1800000"/>
                <a:gd name="connsiteY15" fmla="*/ 300000 h 1800000"/>
                <a:gd name="connsiteX16" fmla="*/ 1800000 w 1800000"/>
                <a:gd name="connsiteY16" fmla="*/ 1500000 h 1800000"/>
                <a:gd name="connsiteX17" fmla="*/ 1500000 w 1800000"/>
                <a:gd name="connsiteY17" fmla="*/ 1800000 h 1800000"/>
                <a:gd name="connsiteX18" fmla="*/ 397823 w 1800000"/>
                <a:gd name="connsiteY18" fmla="*/ 1800000 h 1800000"/>
                <a:gd name="connsiteX19" fmla="*/ 397823 w 1800000"/>
                <a:gd name="connsiteY19" fmla="*/ 1710000 h 1800000"/>
                <a:gd name="connsiteX20" fmla="*/ 1440000 w 1800000"/>
                <a:gd name="connsiteY20" fmla="*/ 1710000 h 1800000"/>
                <a:gd name="connsiteX21" fmla="*/ 1710000 w 1800000"/>
                <a:gd name="connsiteY21" fmla="*/ 1440000 h 1800000"/>
                <a:gd name="connsiteX22" fmla="*/ 1710000 w 1800000"/>
                <a:gd name="connsiteY22" fmla="*/ 360000 h 1800000"/>
                <a:gd name="connsiteX23" fmla="*/ 1704515 w 1800000"/>
                <a:gd name="connsiteY23" fmla="*/ 305586 h 1800000"/>
                <a:gd name="connsiteX24" fmla="*/ 1699171 w 1800000"/>
                <a:gd name="connsiteY24" fmla="*/ 288369 h 1800000"/>
                <a:gd name="connsiteX25" fmla="*/ 1697862 w 1800000"/>
                <a:gd name="connsiteY25" fmla="*/ 279710 h 1800000"/>
                <a:gd name="connsiteX26" fmla="*/ 1693969 w 1800000"/>
                <a:gd name="connsiteY26" fmla="*/ 271614 h 1800000"/>
                <a:gd name="connsiteX27" fmla="*/ 1688782 w 1800000"/>
                <a:gd name="connsiteY27" fmla="*/ 254904 h 1800000"/>
                <a:gd name="connsiteX28" fmla="*/ 1630919 w 1800000"/>
                <a:gd name="connsiteY28" fmla="*/ 169081 h 1800000"/>
                <a:gd name="connsiteX29" fmla="*/ 1617576 w 1800000"/>
                <a:gd name="connsiteY29" fmla="*/ 158072 h 1800000"/>
                <a:gd name="connsiteX30" fmla="*/ 1611745 w 1800000"/>
                <a:gd name="connsiteY30" fmla="*/ 151655 h 1800000"/>
                <a:gd name="connsiteX31" fmla="*/ 1604389 w 1800000"/>
                <a:gd name="connsiteY31" fmla="*/ 147192 h 1800000"/>
                <a:gd name="connsiteX32" fmla="*/ 1590960 w 1800000"/>
                <a:gd name="connsiteY32" fmla="*/ 136112 h 1800000"/>
                <a:gd name="connsiteX33" fmla="*/ 1545096 w 1800000"/>
                <a:gd name="connsiteY33" fmla="*/ 111218 h 1800000"/>
                <a:gd name="connsiteX34" fmla="*/ 1541204 w 1800000"/>
                <a:gd name="connsiteY34" fmla="*/ 110010 h 1800000"/>
                <a:gd name="connsiteX35" fmla="*/ 1505999 w 1800000"/>
                <a:gd name="connsiteY35" fmla="*/ 99081 h 1800000"/>
                <a:gd name="connsiteX36" fmla="*/ 87868 w 1800000"/>
                <a:gd name="connsiteY36" fmla="*/ 87868 h 1800000"/>
                <a:gd name="connsiteX37" fmla="*/ 300000 w 1800000"/>
                <a:gd name="connsiteY37" fmla="*/ 0 h 1800000"/>
                <a:gd name="connsiteX38" fmla="*/ 1406503 w 1800000"/>
                <a:gd name="connsiteY38" fmla="*/ 0 h 1800000"/>
                <a:gd name="connsiteX39" fmla="*/ 1398380 w 1800000"/>
                <a:gd name="connsiteY39" fmla="*/ 90000 h 1800000"/>
                <a:gd name="connsiteX40" fmla="*/ 360000 w 1800000"/>
                <a:gd name="connsiteY40" fmla="*/ 90000 h 1800000"/>
                <a:gd name="connsiteX41" fmla="*/ 90000 w 1800000"/>
                <a:gd name="connsiteY41" fmla="*/ 360000 h 1800000"/>
                <a:gd name="connsiteX42" fmla="*/ 90000 w 1800000"/>
                <a:gd name="connsiteY42" fmla="*/ 1440000 h 1800000"/>
                <a:gd name="connsiteX43" fmla="*/ 95485 w 1800000"/>
                <a:gd name="connsiteY43" fmla="*/ 1494415 h 1800000"/>
                <a:gd name="connsiteX44" fmla="*/ 100829 w 1800000"/>
                <a:gd name="connsiteY44" fmla="*/ 1511630 h 1800000"/>
                <a:gd name="connsiteX45" fmla="*/ 102139 w 1800000"/>
                <a:gd name="connsiteY45" fmla="*/ 1520290 h 1800000"/>
                <a:gd name="connsiteX46" fmla="*/ 106031 w 1800000"/>
                <a:gd name="connsiteY46" fmla="*/ 1528387 h 1800000"/>
                <a:gd name="connsiteX47" fmla="*/ 111218 w 1800000"/>
                <a:gd name="connsiteY47" fmla="*/ 1545096 h 1800000"/>
                <a:gd name="connsiteX48" fmla="*/ 136110 w 1800000"/>
                <a:gd name="connsiteY48" fmla="*/ 1590956 h 1800000"/>
                <a:gd name="connsiteX49" fmla="*/ 136112 w 1800000"/>
                <a:gd name="connsiteY49" fmla="*/ 1590960 h 1800000"/>
                <a:gd name="connsiteX50" fmla="*/ 136114 w 1800000"/>
                <a:gd name="connsiteY50" fmla="*/ 1590963 h 1800000"/>
                <a:gd name="connsiteX51" fmla="*/ 169081 w 1800000"/>
                <a:gd name="connsiteY51" fmla="*/ 1630919 h 1800000"/>
                <a:gd name="connsiteX52" fmla="*/ 182422 w 1800000"/>
                <a:gd name="connsiteY52" fmla="*/ 1641926 h 1800000"/>
                <a:gd name="connsiteX53" fmla="*/ 188255 w 1800000"/>
                <a:gd name="connsiteY53" fmla="*/ 1648345 h 1800000"/>
                <a:gd name="connsiteX54" fmla="*/ 195612 w 1800000"/>
                <a:gd name="connsiteY54" fmla="*/ 1652809 h 1800000"/>
                <a:gd name="connsiteX55" fmla="*/ 209040 w 1800000"/>
                <a:gd name="connsiteY55" fmla="*/ 1663888 h 1800000"/>
                <a:gd name="connsiteX56" fmla="*/ 254904 w 1800000"/>
                <a:gd name="connsiteY56" fmla="*/ 1688782 h 1800000"/>
                <a:gd name="connsiteX57" fmla="*/ 264050 w 1800000"/>
                <a:gd name="connsiteY57" fmla="*/ 1691621 h 1800000"/>
                <a:gd name="connsiteX58" fmla="*/ 289822 w 1800000"/>
                <a:gd name="connsiteY58" fmla="*/ 1699622 h 1800000"/>
                <a:gd name="connsiteX59" fmla="*/ 289823 w 1800000"/>
                <a:gd name="connsiteY59" fmla="*/ 1798974 h 1800000"/>
                <a:gd name="connsiteX60" fmla="*/ 239540 w 1800000"/>
                <a:gd name="connsiteY60" fmla="*/ 1793905 h 1800000"/>
                <a:gd name="connsiteX61" fmla="*/ 239521 w 1800000"/>
                <a:gd name="connsiteY61" fmla="*/ 1793900 h 1800000"/>
                <a:gd name="connsiteX62" fmla="*/ 186429 w 1800000"/>
                <a:gd name="connsiteY62" fmla="*/ 1777419 h 1800000"/>
                <a:gd name="connsiteX63" fmla="*/ 170328 w 1800000"/>
                <a:gd name="connsiteY63" fmla="*/ 1769424 h 1800000"/>
                <a:gd name="connsiteX64" fmla="*/ 138019 w 1800000"/>
                <a:gd name="connsiteY64" fmla="*/ 1751886 h 1800000"/>
                <a:gd name="connsiteX65" fmla="*/ 121100 w 1800000"/>
                <a:gd name="connsiteY65" fmla="*/ 1739551 h 1800000"/>
                <a:gd name="connsiteX66" fmla="*/ 95272 w 1800000"/>
                <a:gd name="connsiteY66" fmla="*/ 1718241 h 1800000"/>
                <a:gd name="connsiteX67" fmla="*/ 80022 w 1800000"/>
                <a:gd name="connsiteY67" fmla="*/ 1702622 h 1800000"/>
                <a:gd name="connsiteX68" fmla="*/ 59142 w 1800000"/>
                <a:gd name="connsiteY68" fmla="*/ 1677316 h 1800000"/>
                <a:gd name="connsiteX69" fmla="*/ 46660 w 1800000"/>
                <a:gd name="connsiteY69" fmla="*/ 1659304 h 1800000"/>
                <a:gd name="connsiteX70" fmla="*/ 30580 w 1800000"/>
                <a:gd name="connsiteY70" fmla="*/ 1629678 h 1800000"/>
                <a:gd name="connsiteX71" fmla="*/ 21619 w 1800000"/>
                <a:gd name="connsiteY71" fmla="*/ 1610470 h 1800000"/>
                <a:gd name="connsiteX72" fmla="*/ 10544 w 1800000"/>
                <a:gd name="connsiteY72" fmla="*/ 1574794 h 1800000"/>
                <a:gd name="connsiteX73" fmla="*/ 5751 w 1800000"/>
                <a:gd name="connsiteY73" fmla="*/ 1557049 h 1800000"/>
                <a:gd name="connsiteX74" fmla="*/ 0 w 1800000"/>
                <a:gd name="connsiteY74" fmla="*/ 1500000 h 1800000"/>
                <a:gd name="connsiteX75" fmla="*/ 0 w 1800000"/>
                <a:gd name="connsiteY75" fmla="*/ 300000 h 1800000"/>
                <a:gd name="connsiteX76" fmla="*/ 6095 w 1800000"/>
                <a:gd name="connsiteY76" fmla="*/ 239540 h 1800000"/>
                <a:gd name="connsiteX77" fmla="*/ 7488 w 1800000"/>
                <a:gd name="connsiteY77" fmla="*/ 235052 h 1800000"/>
                <a:gd name="connsiteX78" fmla="*/ 23576 w 1800000"/>
                <a:gd name="connsiteY78" fmla="*/ 183227 h 1800000"/>
                <a:gd name="connsiteX79" fmla="*/ 87868 w 1800000"/>
                <a:gd name="connsiteY79" fmla="*/ 87868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00000" h="1800000">
                  <a:moveTo>
                    <a:pt x="1514807" y="1493"/>
                  </a:moveTo>
                  <a:lnTo>
                    <a:pt x="1552953" y="5338"/>
                  </a:lnTo>
                  <a:lnTo>
                    <a:pt x="1560460" y="6095"/>
                  </a:lnTo>
                  <a:lnTo>
                    <a:pt x="1613573" y="22582"/>
                  </a:lnTo>
                  <a:lnTo>
                    <a:pt x="1629664" y="30572"/>
                  </a:lnTo>
                  <a:lnTo>
                    <a:pt x="1661983" y="48115"/>
                  </a:lnTo>
                  <a:lnTo>
                    <a:pt x="1678897" y="60447"/>
                  </a:lnTo>
                  <a:lnTo>
                    <a:pt x="1704729" y="81761"/>
                  </a:lnTo>
                  <a:lnTo>
                    <a:pt x="1719977" y="97377"/>
                  </a:lnTo>
                  <a:lnTo>
                    <a:pt x="1740859" y="122686"/>
                  </a:lnTo>
                  <a:lnTo>
                    <a:pt x="1753339" y="140696"/>
                  </a:lnTo>
                  <a:lnTo>
                    <a:pt x="1769421" y="170324"/>
                  </a:lnTo>
                  <a:lnTo>
                    <a:pt x="1778381" y="189530"/>
                  </a:lnTo>
                  <a:lnTo>
                    <a:pt x="1789456" y="225209"/>
                  </a:lnTo>
                  <a:lnTo>
                    <a:pt x="1794249" y="242951"/>
                  </a:lnTo>
                  <a:lnTo>
                    <a:pt x="1800000" y="300000"/>
                  </a:lnTo>
                  <a:lnTo>
                    <a:pt x="1800000" y="1500000"/>
                  </a:lnTo>
                  <a:cubicBezTo>
                    <a:pt x="1800000" y="1665685"/>
                    <a:pt x="1665685" y="1800000"/>
                    <a:pt x="1500000" y="1800000"/>
                  </a:cubicBezTo>
                  <a:lnTo>
                    <a:pt x="397823" y="1800000"/>
                  </a:lnTo>
                  <a:lnTo>
                    <a:pt x="397823" y="1710000"/>
                  </a:lnTo>
                  <a:lnTo>
                    <a:pt x="1440000" y="1710000"/>
                  </a:lnTo>
                  <a:cubicBezTo>
                    <a:pt x="1589117" y="1710000"/>
                    <a:pt x="1710000" y="1589117"/>
                    <a:pt x="1710000" y="1440000"/>
                  </a:cubicBezTo>
                  <a:lnTo>
                    <a:pt x="1710000" y="360000"/>
                  </a:lnTo>
                  <a:cubicBezTo>
                    <a:pt x="1710000" y="341360"/>
                    <a:pt x="1708111" y="323162"/>
                    <a:pt x="1704515" y="305586"/>
                  </a:cubicBezTo>
                  <a:lnTo>
                    <a:pt x="1699171" y="288369"/>
                  </a:lnTo>
                  <a:lnTo>
                    <a:pt x="1697862" y="279710"/>
                  </a:lnTo>
                  <a:lnTo>
                    <a:pt x="1693969" y="271614"/>
                  </a:lnTo>
                  <a:lnTo>
                    <a:pt x="1688782" y="254904"/>
                  </a:lnTo>
                  <a:cubicBezTo>
                    <a:pt x="1675120" y="222601"/>
                    <a:pt x="1655349" y="193511"/>
                    <a:pt x="1630919" y="169081"/>
                  </a:cubicBezTo>
                  <a:lnTo>
                    <a:pt x="1617576" y="158072"/>
                  </a:lnTo>
                  <a:lnTo>
                    <a:pt x="1611745" y="151655"/>
                  </a:lnTo>
                  <a:lnTo>
                    <a:pt x="1604389" y="147192"/>
                  </a:lnTo>
                  <a:lnTo>
                    <a:pt x="1590960" y="136112"/>
                  </a:lnTo>
                  <a:cubicBezTo>
                    <a:pt x="1576596" y="126407"/>
                    <a:pt x="1561248" y="118049"/>
                    <a:pt x="1545096" y="111218"/>
                  </a:cubicBezTo>
                  <a:lnTo>
                    <a:pt x="1541204" y="110010"/>
                  </a:lnTo>
                  <a:lnTo>
                    <a:pt x="1505999" y="99081"/>
                  </a:lnTo>
                  <a:close/>
                  <a:moveTo>
                    <a:pt x="87868" y="87868"/>
                  </a:moveTo>
                  <a:cubicBezTo>
                    <a:pt x="142158" y="33579"/>
                    <a:pt x="217158" y="0"/>
                    <a:pt x="300000" y="0"/>
                  </a:cubicBezTo>
                  <a:lnTo>
                    <a:pt x="1406503" y="0"/>
                  </a:lnTo>
                  <a:lnTo>
                    <a:pt x="1398380" y="90000"/>
                  </a:lnTo>
                  <a:lnTo>
                    <a:pt x="360000" y="90000"/>
                  </a:lnTo>
                  <a:cubicBezTo>
                    <a:pt x="210883" y="90000"/>
                    <a:pt x="90000" y="210883"/>
                    <a:pt x="90000" y="360000"/>
                  </a:cubicBezTo>
                  <a:lnTo>
                    <a:pt x="90000" y="1440000"/>
                  </a:lnTo>
                  <a:cubicBezTo>
                    <a:pt x="90000" y="1458640"/>
                    <a:pt x="91889" y="1476838"/>
                    <a:pt x="95485" y="1494415"/>
                  </a:cubicBezTo>
                  <a:lnTo>
                    <a:pt x="100829" y="1511630"/>
                  </a:lnTo>
                  <a:lnTo>
                    <a:pt x="102139" y="1520290"/>
                  </a:lnTo>
                  <a:lnTo>
                    <a:pt x="106031" y="1528387"/>
                  </a:lnTo>
                  <a:lnTo>
                    <a:pt x="111218" y="1545096"/>
                  </a:lnTo>
                  <a:lnTo>
                    <a:pt x="136110" y="1590956"/>
                  </a:lnTo>
                  <a:lnTo>
                    <a:pt x="136112" y="1590960"/>
                  </a:lnTo>
                  <a:lnTo>
                    <a:pt x="136114" y="1590963"/>
                  </a:lnTo>
                  <a:lnTo>
                    <a:pt x="169081" y="1630919"/>
                  </a:lnTo>
                  <a:lnTo>
                    <a:pt x="182422" y="1641926"/>
                  </a:lnTo>
                  <a:lnTo>
                    <a:pt x="188255" y="1648345"/>
                  </a:lnTo>
                  <a:lnTo>
                    <a:pt x="195612" y="1652809"/>
                  </a:lnTo>
                  <a:lnTo>
                    <a:pt x="209040" y="1663888"/>
                  </a:lnTo>
                  <a:cubicBezTo>
                    <a:pt x="223405" y="1673593"/>
                    <a:pt x="238752" y="1681951"/>
                    <a:pt x="254904" y="1688782"/>
                  </a:cubicBezTo>
                  <a:lnTo>
                    <a:pt x="264050" y="1691621"/>
                  </a:lnTo>
                  <a:lnTo>
                    <a:pt x="289822" y="1699622"/>
                  </a:lnTo>
                  <a:lnTo>
                    <a:pt x="289823" y="1798974"/>
                  </a:lnTo>
                  <a:lnTo>
                    <a:pt x="239540" y="1793905"/>
                  </a:lnTo>
                  <a:lnTo>
                    <a:pt x="239521" y="1793900"/>
                  </a:lnTo>
                  <a:lnTo>
                    <a:pt x="186429" y="1777419"/>
                  </a:lnTo>
                  <a:lnTo>
                    <a:pt x="170328" y="1769424"/>
                  </a:lnTo>
                  <a:lnTo>
                    <a:pt x="138019" y="1751886"/>
                  </a:lnTo>
                  <a:lnTo>
                    <a:pt x="121100" y="1739551"/>
                  </a:lnTo>
                  <a:lnTo>
                    <a:pt x="95272" y="1718241"/>
                  </a:lnTo>
                  <a:lnTo>
                    <a:pt x="80022" y="1702622"/>
                  </a:lnTo>
                  <a:lnTo>
                    <a:pt x="59142" y="1677316"/>
                  </a:lnTo>
                  <a:lnTo>
                    <a:pt x="46660" y="1659304"/>
                  </a:lnTo>
                  <a:lnTo>
                    <a:pt x="30580" y="1629678"/>
                  </a:lnTo>
                  <a:lnTo>
                    <a:pt x="21619" y="1610470"/>
                  </a:lnTo>
                  <a:lnTo>
                    <a:pt x="10544" y="1574794"/>
                  </a:lnTo>
                  <a:lnTo>
                    <a:pt x="5751" y="1557049"/>
                  </a:lnTo>
                  <a:lnTo>
                    <a:pt x="0" y="1500000"/>
                  </a:lnTo>
                  <a:lnTo>
                    <a:pt x="0" y="300000"/>
                  </a:lnTo>
                  <a:cubicBezTo>
                    <a:pt x="0" y="279290"/>
                    <a:pt x="2099" y="259069"/>
                    <a:pt x="6095" y="239540"/>
                  </a:cubicBezTo>
                  <a:lnTo>
                    <a:pt x="7488" y="235052"/>
                  </a:lnTo>
                  <a:lnTo>
                    <a:pt x="23576" y="183227"/>
                  </a:lnTo>
                  <a:cubicBezTo>
                    <a:pt x="38756" y="147336"/>
                    <a:pt x="60724" y="115013"/>
                    <a:pt x="87868" y="878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8" name="Freeform 44">
              <a:extLst>
                <a:ext uri="{FF2B5EF4-FFF2-40B4-BE49-F238E27FC236}">
                  <a16:creationId xmlns:a16="http://schemas.microsoft.com/office/drawing/2014/main" id="{2395E1B8-9222-E726-5C78-12DF297E0EA4}"/>
                </a:ext>
              </a:extLst>
            </p:cNvPr>
            <p:cNvSpPr/>
            <p:nvPr/>
          </p:nvSpPr>
          <p:spPr>
            <a:xfrm rot="2700000">
              <a:off x="7950478" y="2768213"/>
              <a:ext cx="1552478" cy="1552478"/>
            </a:xfrm>
            <a:custGeom>
              <a:avLst/>
              <a:gdLst>
                <a:gd name="connsiteX0" fmla="*/ 87868 w 1800000"/>
                <a:gd name="connsiteY0" fmla="*/ 87868 h 1800000"/>
                <a:gd name="connsiteX1" fmla="*/ 300000 w 1800000"/>
                <a:gd name="connsiteY1" fmla="*/ 0 h 1800000"/>
                <a:gd name="connsiteX2" fmla="*/ 1500000 w 1800000"/>
                <a:gd name="connsiteY2" fmla="*/ 0 h 1800000"/>
                <a:gd name="connsiteX3" fmla="*/ 1800000 w 1800000"/>
                <a:gd name="connsiteY3" fmla="*/ 300000 h 1800000"/>
                <a:gd name="connsiteX4" fmla="*/ 1800000 w 1800000"/>
                <a:gd name="connsiteY4" fmla="*/ 1500000 h 1800000"/>
                <a:gd name="connsiteX5" fmla="*/ 1500000 w 1800000"/>
                <a:gd name="connsiteY5" fmla="*/ 1800000 h 1800000"/>
                <a:gd name="connsiteX6" fmla="*/ 397823 w 1800000"/>
                <a:gd name="connsiteY6" fmla="*/ 1800000 h 1800000"/>
                <a:gd name="connsiteX7" fmla="*/ 397823 w 1800000"/>
                <a:gd name="connsiteY7" fmla="*/ 1710000 h 1800000"/>
                <a:gd name="connsiteX8" fmla="*/ 1440000 w 1800000"/>
                <a:gd name="connsiteY8" fmla="*/ 1710000 h 1800000"/>
                <a:gd name="connsiteX9" fmla="*/ 1710000 w 1800000"/>
                <a:gd name="connsiteY9" fmla="*/ 1440000 h 1800000"/>
                <a:gd name="connsiteX10" fmla="*/ 1710000 w 1800000"/>
                <a:gd name="connsiteY10" fmla="*/ 360000 h 1800000"/>
                <a:gd name="connsiteX11" fmla="*/ 1440000 w 1800000"/>
                <a:gd name="connsiteY11" fmla="*/ 90000 h 1800000"/>
                <a:gd name="connsiteX12" fmla="*/ 360000 w 1800000"/>
                <a:gd name="connsiteY12" fmla="*/ 90000 h 1800000"/>
                <a:gd name="connsiteX13" fmla="*/ 90000 w 1800000"/>
                <a:gd name="connsiteY13" fmla="*/ 360000 h 1800000"/>
                <a:gd name="connsiteX14" fmla="*/ 90000 w 1800000"/>
                <a:gd name="connsiteY14" fmla="*/ 1440000 h 1800000"/>
                <a:gd name="connsiteX15" fmla="*/ 254904 w 1800000"/>
                <a:gd name="connsiteY15" fmla="*/ 1688782 h 1800000"/>
                <a:gd name="connsiteX16" fmla="*/ 289822 w 1800000"/>
                <a:gd name="connsiteY16" fmla="*/ 1699622 h 1800000"/>
                <a:gd name="connsiteX17" fmla="*/ 289823 w 1800000"/>
                <a:gd name="connsiteY17" fmla="*/ 1798974 h 1800000"/>
                <a:gd name="connsiteX18" fmla="*/ 239540 w 1800000"/>
                <a:gd name="connsiteY18" fmla="*/ 1793905 h 1800000"/>
                <a:gd name="connsiteX19" fmla="*/ 0 w 1800000"/>
                <a:gd name="connsiteY19" fmla="*/ 1500000 h 1800000"/>
                <a:gd name="connsiteX20" fmla="*/ 0 w 1800000"/>
                <a:gd name="connsiteY20" fmla="*/ 300000 h 1800000"/>
                <a:gd name="connsiteX21" fmla="*/ 87868 w 1800000"/>
                <a:gd name="connsiteY21" fmla="*/ 87868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0000" h="1800000">
                  <a:moveTo>
                    <a:pt x="87868" y="87868"/>
                  </a:moveTo>
                  <a:cubicBezTo>
                    <a:pt x="142158" y="33579"/>
                    <a:pt x="217158" y="0"/>
                    <a:pt x="300000" y="0"/>
                  </a:cubicBezTo>
                  <a:lnTo>
                    <a:pt x="1500000" y="0"/>
                  </a:lnTo>
                  <a:cubicBezTo>
                    <a:pt x="1665685" y="0"/>
                    <a:pt x="1800000" y="134315"/>
                    <a:pt x="1800000" y="300000"/>
                  </a:cubicBezTo>
                  <a:lnTo>
                    <a:pt x="1800000" y="1500000"/>
                  </a:lnTo>
                  <a:cubicBezTo>
                    <a:pt x="1800000" y="1665685"/>
                    <a:pt x="1665685" y="1800000"/>
                    <a:pt x="1500000" y="1800000"/>
                  </a:cubicBezTo>
                  <a:lnTo>
                    <a:pt x="397823" y="1800000"/>
                  </a:lnTo>
                  <a:lnTo>
                    <a:pt x="397823" y="1710000"/>
                  </a:lnTo>
                  <a:lnTo>
                    <a:pt x="1440000" y="1710000"/>
                  </a:lnTo>
                  <a:cubicBezTo>
                    <a:pt x="1589117" y="1710000"/>
                    <a:pt x="1710000" y="1589117"/>
                    <a:pt x="1710000" y="1440000"/>
                  </a:cubicBezTo>
                  <a:lnTo>
                    <a:pt x="1710000" y="360000"/>
                  </a:lnTo>
                  <a:cubicBezTo>
                    <a:pt x="1710000" y="210883"/>
                    <a:pt x="1589117" y="90000"/>
                    <a:pt x="1440000" y="90000"/>
                  </a:cubicBezTo>
                  <a:lnTo>
                    <a:pt x="360000" y="90000"/>
                  </a:lnTo>
                  <a:cubicBezTo>
                    <a:pt x="210883" y="90000"/>
                    <a:pt x="90000" y="210883"/>
                    <a:pt x="90000" y="360000"/>
                  </a:cubicBezTo>
                  <a:lnTo>
                    <a:pt x="90000" y="1440000"/>
                  </a:lnTo>
                  <a:cubicBezTo>
                    <a:pt x="90000" y="1551838"/>
                    <a:pt x="157996" y="1647794"/>
                    <a:pt x="254904" y="1688782"/>
                  </a:cubicBezTo>
                  <a:lnTo>
                    <a:pt x="289822" y="1699622"/>
                  </a:lnTo>
                  <a:lnTo>
                    <a:pt x="289823" y="1798974"/>
                  </a:lnTo>
                  <a:lnTo>
                    <a:pt x="239540" y="1793905"/>
                  </a:lnTo>
                  <a:cubicBezTo>
                    <a:pt x="102835" y="1765931"/>
                    <a:pt x="0" y="1644975"/>
                    <a:pt x="0" y="1500000"/>
                  </a:cubicBezTo>
                  <a:lnTo>
                    <a:pt x="0" y="300000"/>
                  </a:lnTo>
                  <a:cubicBezTo>
                    <a:pt x="0" y="217158"/>
                    <a:pt x="33579" y="142157"/>
                    <a:pt x="87868" y="87868"/>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9" name="Flowchart: Alternate Process 8">
              <a:extLst>
                <a:ext uri="{FF2B5EF4-FFF2-40B4-BE49-F238E27FC236}">
                  <a16:creationId xmlns:a16="http://schemas.microsoft.com/office/drawing/2014/main" id="{4C83746A-EED6-12A4-7272-B761A8F240D1}"/>
                </a:ext>
              </a:extLst>
            </p:cNvPr>
            <p:cNvSpPr/>
            <p:nvPr/>
          </p:nvSpPr>
          <p:spPr>
            <a:xfrm rot="2700000">
              <a:off x="1280443" y="3033603"/>
              <a:ext cx="1080000" cy="1080000"/>
            </a:xfrm>
            <a:prstGeom prst="flowChartAlternateProcess">
              <a:avLst/>
            </a:prstGeom>
            <a:solidFill>
              <a:schemeClr val="bg1"/>
            </a:solidFill>
            <a:ln>
              <a:noFill/>
            </a:ln>
            <a:effectLst>
              <a:outerShdw blurRad="63500" sx="108000" sy="108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0" name="Flowchart: Alternate Process 9">
              <a:extLst>
                <a:ext uri="{FF2B5EF4-FFF2-40B4-BE49-F238E27FC236}">
                  <a16:creationId xmlns:a16="http://schemas.microsoft.com/office/drawing/2014/main" id="{E88D97E8-E647-0817-A276-FD0A01154753}"/>
                </a:ext>
              </a:extLst>
            </p:cNvPr>
            <p:cNvSpPr/>
            <p:nvPr/>
          </p:nvSpPr>
          <p:spPr>
            <a:xfrm rot="2700000">
              <a:off x="2989258" y="3043843"/>
              <a:ext cx="1080000" cy="1080000"/>
            </a:xfrm>
            <a:prstGeom prst="flowChartAlternateProcess">
              <a:avLst/>
            </a:prstGeom>
            <a:solidFill>
              <a:schemeClr val="bg1"/>
            </a:solidFill>
            <a:ln>
              <a:noFill/>
            </a:ln>
            <a:effectLst>
              <a:outerShdw blurRad="63500" sx="108000" sy="108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1" name="Flowchart: Alternate Process 10">
              <a:extLst>
                <a:ext uri="{FF2B5EF4-FFF2-40B4-BE49-F238E27FC236}">
                  <a16:creationId xmlns:a16="http://schemas.microsoft.com/office/drawing/2014/main" id="{44CC49E1-2D7A-9F1A-6CAB-D7AEE408620A}"/>
                </a:ext>
              </a:extLst>
            </p:cNvPr>
            <p:cNvSpPr/>
            <p:nvPr/>
          </p:nvSpPr>
          <p:spPr>
            <a:xfrm rot="2700000">
              <a:off x="4722291" y="3027036"/>
              <a:ext cx="1080000" cy="1080000"/>
            </a:xfrm>
            <a:prstGeom prst="flowChartAlternateProcess">
              <a:avLst/>
            </a:prstGeom>
            <a:solidFill>
              <a:schemeClr val="bg1"/>
            </a:solidFill>
            <a:ln>
              <a:noFill/>
            </a:ln>
            <a:effectLst>
              <a:outerShdw blurRad="63500" sx="108000" sy="108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2" name="Flowchart: Alternate Process 11">
              <a:extLst>
                <a:ext uri="{FF2B5EF4-FFF2-40B4-BE49-F238E27FC236}">
                  <a16:creationId xmlns:a16="http://schemas.microsoft.com/office/drawing/2014/main" id="{99A9D132-4E94-EB9D-01A6-D8CC5CA173A0}"/>
                </a:ext>
              </a:extLst>
            </p:cNvPr>
            <p:cNvSpPr/>
            <p:nvPr/>
          </p:nvSpPr>
          <p:spPr>
            <a:xfrm rot="2700000">
              <a:off x="6431107" y="3027035"/>
              <a:ext cx="1080000" cy="1080000"/>
            </a:xfrm>
            <a:prstGeom prst="flowChartAlternateProcess">
              <a:avLst/>
            </a:prstGeom>
            <a:solidFill>
              <a:schemeClr val="bg1"/>
            </a:solidFill>
            <a:ln>
              <a:noFill/>
            </a:ln>
            <a:effectLst>
              <a:outerShdw blurRad="63500" sx="108000" sy="108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13" name="Flowchart: Alternate Process 12">
              <a:extLst>
                <a:ext uri="{FF2B5EF4-FFF2-40B4-BE49-F238E27FC236}">
                  <a16:creationId xmlns:a16="http://schemas.microsoft.com/office/drawing/2014/main" id="{A6EE086A-6412-BDB6-AD96-17ED13B9C596}"/>
                </a:ext>
              </a:extLst>
            </p:cNvPr>
            <p:cNvSpPr/>
            <p:nvPr/>
          </p:nvSpPr>
          <p:spPr>
            <a:xfrm rot="2700000">
              <a:off x="8186718" y="3004452"/>
              <a:ext cx="1080000" cy="1080000"/>
            </a:xfrm>
            <a:prstGeom prst="flowChartAlternateProcess">
              <a:avLst/>
            </a:prstGeom>
            <a:solidFill>
              <a:schemeClr val="bg1"/>
            </a:solidFill>
            <a:ln>
              <a:noFill/>
            </a:ln>
            <a:effectLst>
              <a:outerShdw blurRad="63500" sx="108000" sy="108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p>
          </p:txBody>
        </p:sp>
        <p:sp>
          <p:nvSpPr>
            <p:cNvPr id="14" name="Shape 3619">
              <a:extLst>
                <a:ext uri="{FF2B5EF4-FFF2-40B4-BE49-F238E27FC236}">
                  <a16:creationId xmlns:a16="http://schemas.microsoft.com/office/drawing/2014/main" id="{5DA0D0D0-BAC7-2C7B-C954-513543736086}"/>
                </a:ext>
              </a:extLst>
            </p:cNvPr>
            <p:cNvSpPr/>
            <p:nvPr/>
          </p:nvSpPr>
          <p:spPr>
            <a:xfrm>
              <a:off x="3263568" y="3366461"/>
              <a:ext cx="531380" cy="43476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1"/>
            </a:solidFill>
            <a:ln w="12700">
              <a:miter lim="400000"/>
            </a:ln>
          </p:spPr>
          <p:txBody>
            <a:bodyPr lIns="38100" tIns="38100" rIns="38100" bIns="381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solidFill>
                  <a:prstClr val="black"/>
                </a:solidFill>
              </a:endParaRPr>
            </a:p>
          </p:txBody>
        </p:sp>
        <p:sp>
          <p:nvSpPr>
            <p:cNvPr id="15" name="Shape 3654">
              <a:extLst>
                <a:ext uri="{FF2B5EF4-FFF2-40B4-BE49-F238E27FC236}">
                  <a16:creationId xmlns:a16="http://schemas.microsoft.com/office/drawing/2014/main" id="{2BC33A9A-C6D2-A96E-BA62-6EC00BDE43B8}"/>
                </a:ext>
              </a:extLst>
            </p:cNvPr>
            <p:cNvSpPr/>
            <p:nvPr/>
          </p:nvSpPr>
          <p:spPr>
            <a:xfrm>
              <a:off x="4996601" y="3301346"/>
              <a:ext cx="531381" cy="531381"/>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5"/>
                  </a:lnTo>
                  <a:lnTo>
                    <a:pt x="11135" y="12801"/>
                  </a:lnTo>
                  <a:lnTo>
                    <a:pt x="10555" y="12375"/>
                  </a:lnTo>
                  <a:lnTo>
                    <a:pt x="9974" y="12801"/>
                  </a:lnTo>
                  <a:lnTo>
                    <a:pt x="8277" y="14045"/>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4"/>
            </a:solidFill>
            <a:ln w="12700">
              <a:miter lim="400000"/>
            </a:ln>
          </p:spPr>
          <p:txBody>
            <a:bodyPr lIns="38100" tIns="38100" rIns="38100" bIns="381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solidFill>
                  <a:prstClr val="black"/>
                </a:solidFill>
              </a:endParaRPr>
            </a:p>
          </p:txBody>
        </p:sp>
        <p:sp>
          <p:nvSpPr>
            <p:cNvPr id="16" name="Shape 3665">
              <a:extLst>
                <a:ext uri="{FF2B5EF4-FFF2-40B4-BE49-F238E27FC236}">
                  <a16:creationId xmlns:a16="http://schemas.microsoft.com/office/drawing/2014/main" id="{89D07125-7772-3A93-DDA7-8BA696C22F8D}"/>
                </a:ext>
              </a:extLst>
            </p:cNvPr>
            <p:cNvSpPr/>
            <p:nvPr/>
          </p:nvSpPr>
          <p:spPr>
            <a:xfrm>
              <a:off x="6705417" y="3301345"/>
              <a:ext cx="531381" cy="531381"/>
            </a:xfrm>
            <a:custGeom>
              <a:avLst/>
              <a:gdLst/>
              <a:ahLst/>
              <a:cxnLst>
                <a:cxn ang="0">
                  <a:pos x="wd2" y="hd2"/>
                </a:cxn>
                <a:cxn ang="5400000">
                  <a:pos x="wd2" y="hd2"/>
                </a:cxn>
                <a:cxn ang="10800000">
                  <a:pos x="wd2" y="hd2"/>
                </a:cxn>
                <a:cxn ang="16200000">
                  <a:pos x="wd2" y="hd2"/>
                </a:cxn>
              </a:cxnLst>
              <a:rect l="0" t="0" r="r" b="b"/>
              <a:pathLst>
                <a:path w="21600" h="21600" extrusionOk="0">
                  <a:moveTo>
                    <a:pt x="20618" y="12013"/>
                  </a:moveTo>
                  <a:cubicBezTo>
                    <a:pt x="20614" y="12014"/>
                    <a:pt x="20611" y="12016"/>
                    <a:pt x="20607" y="12017"/>
                  </a:cubicBezTo>
                  <a:lnTo>
                    <a:pt x="19602" y="12269"/>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9"/>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5"/>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5"/>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moveTo>
                    <a:pt x="15709" y="10800"/>
                  </a:moveTo>
                  <a:cubicBezTo>
                    <a:pt x="15709" y="13346"/>
                    <a:pt x="13771" y="15439"/>
                    <a:pt x="11291" y="15685"/>
                  </a:cubicBezTo>
                  <a:lnTo>
                    <a:pt x="11291" y="12695"/>
                  </a:lnTo>
                  <a:cubicBezTo>
                    <a:pt x="12137" y="12476"/>
                    <a:pt x="12764" y="11715"/>
                    <a:pt x="12764" y="10800"/>
                  </a:cubicBezTo>
                  <a:cubicBezTo>
                    <a:pt x="12764" y="10630"/>
                    <a:pt x="12735" y="10467"/>
                    <a:pt x="12694" y="10310"/>
                  </a:cubicBezTo>
                  <a:lnTo>
                    <a:pt x="15308" y="8857"/>
                  </a:lnTo>
                  <a:cubicBezTo>
                    <a:pt x="15565" y="9454"/>
                    <a:pt x="15709" y="10110"/>
                    <a:pt x="15709" y="10800"/>
                  </a:cubicBezTo>
                  <a:moveTo>
                    <a:pt x="9818" y="10800"/>
                  </a:moveTo>
                  <a:cubicBezTo>
                    <a:pt x="9818" y="10258"/>
                    <a:pt x="10258" y="9818"/>
                    <a:pt x="10800" y="9818"/>
                  </a:cubicBezTo>
                  <a:cubicBezTo>
                    <a:pt x="11342" y="9818"/>
                    <a:pt x="11782" y="10258"/>
                    <a:pt x="11782" y="10800"/>
                  </a:cubicBezTo>
                  <a:cubicBezTo>
                    <a:pt x="11782" y="11343"/>
                    <a:pt x="11342" y="11782"/>
                    <a:pt x="10800" y="11782"/>
                  </a:cubicBezTo>
                  <a:cubicBezTo>
                    <a:pt x="10258" y="11782"/>
                    <a:pt x="9818" y="11343"/>
                    <a:pt x="9818" y="10800"/>
                  </a:cubicBezTo>
                  <a:moveTo>
                    <a:pt x="10309" y="15685"/>
                  </a:moveTo>
                  <a:cubicBezTo>
                    <a:pt x="7829" y="15439"/>
                    <a:pt x="5891" y="13346"/>
                    <a:pt x="5891" y="10800"/>
                  </a:cubicBezTo>
                  <a:cubicBezTo>
                    <a:pt x="5891" y="10110"/>
                    <a:pt x="6035" y="9454"/>
                    <a:pt x="6292" y="8857"/>
                  </a:cubicBezTo>
                  <a:lnTo>
                    <a:pt x="8906" y="10310"/>
                  </a:lnTo>
                  <a:cubicBezTo>
                    <a:pt x="8865" y="10467"/>
                    <a:pt x="8836" y="10630"/>
                    <a:pt x="8836" y="10800"/>
                  </a:cubicBezTo>
                  <a:cubicBezTo>
                    <a:pt x="8836" y="11715"/>
                    <a:pt x="9463" y="12476"/>
                    <a:pt x="10309" y="12695"/>
                  </a:cubicBezTo>
                  <a:cubicBezTo>
                    <a:pt x="10309" y="12695"/>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accent5"/>
            </a:solidFill>
            <a:ln w="12700">
              <a:miter lim="400000"/>
            </a:ln>
          </p:spPr>
          <p:txBody>
            <a:bodyPr lIns="38100" tIns="38100" rIns="38100" bIns="381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solidFill>
                  <a:prstClr val="black"/>
                </a:solidFill>
              </a:endParaRPr>
            </a:p>
          </p:txBody>
        </p:sp>
        <p:grpSp>
          <p:nvGrpSpPr>
            <p:cNvPr id="17" name="Group 16">
              <a:extLst>
                <a:ext uri="{FF2B5EF4-FFF2-40B4-BE49-F238E27FC236}">
                  <a16:creationId xmlns:a16="http://schemas.microsoft.com/office/drawing/2014/main" id="{5D02F6F9-7500-B277-286D-91B0D8384698}"/>
                </a:ext>
              </a:extLst>
            </p:cNvPr>
            <p:cNvGrpSpPr/>
            <p:nvPr/>
          </p:nvGrpSpPr>
          <p:grpSpPr>
            <a:xfrm>
              <a:off x="798988" y="1397786"/>
              <a:ext cx="2042908" cy="789516"/>
              <a:chOff x="8814483" y="4679599"/>
              <a:chExt cx="2274431" cy="693961"/>
            </a:xfrm>
          </p:grpSpPr>
          <p:sp>
            <p:nvSpPr>
              <p:cNvPr id="30" name="Rectangle 29">
                <a:extLst>
                  <a:ext uri="{FF2B5EF4-FFF2-40B4-BE49-F238E27FC236}">
                    <a16:creationId xmlns:a16="http://schemas.microsoft.com/office/drawing/2014/main" id="{4C27B608-A209-DD8F-A5F6-7FEAF67FF533}"/>
                  </a:ext>
                </a:extLst>
              </p:cNvPr>
              <p:cNvSpPr/>
              <p:nvPr/>
            </p:nvSpPr>
            <p:spPr>
              <a:xfrm>
                <a:off x="8814483" y="5048928"/>
                <a:ext cx="2274431" cy="324632"/>
              </a:xfrm>
              <a:prstGeom prst="rect">
                <a:avLst/>
              </a:prstGeom>
            </p:spPr>
            <p:txBody>
              <a:bodyPr wrap="square" lIns="0" tIns="0" rIns="0" bIns="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Remove Duplicate row</a:t>
                </a:r>
              </a:p>
              <a:p>
                <a:pPr algn="ctr"/>
                <a:r>
                  <a:rPr lang="en-US" sz="1200" dirty="0">
                    <a:solidFill>
                      <a:schemeClr val="tx1">
                        <a:lumMod val="65000"/>
                        <a:lumOff val="35000"/>
                      </a:schemeClr>
                    </a:solidFill>
                    <a:latin typeface="Arial" panose="020B0604020202020204" pitchFamily="34" charset="0"/>
                    <a:cs typeface="Arial" panose="020B0604020202020204" pitchFamily="34" charset="0"/>
                  </a:rPr>
                  <a:t>Of each data frame. </a:t>
                </a:r>
                <a:endParaRPr lang="en-IN"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FA6E4C4B-6D6C-2C04-1837-7CE58724304E}"/>
                  </a:ext>
                </a:extLst>
              </p:cNvPr>
              <p:cNvSpPr/>
              <p:nvPr/>
            </p:nvSpPr>
            <p:spPr>
              <a:xfrm>
                <a:off x="8814483" y="4679599"/>
                <a:ext cx="2274431" cy="216421"/>
              </a:xfrm>
              <a:prstGeom prst="rect">
                <a:avLst/>
              </a:prstGeom>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chemeClr val="accent3"/>
                    </a:solidFill>
                    <a:latin typeface="Arial" panose="020B0604020202020204" pitchFamily="34" charset="0"/>
                    <a:cs typeface="Arial" panose="020B0604020202020204" pitchFamily="34" charset="0"/>
                  </a:rPr>
                  <a:t>Remove Row</a:t>
                </a:r>
                <a:endParaRPr lang="en-IN" sz="1600" b="1" dirty="0">
                  <a:solidFill>
                    <a:schemeClr val="accent3"/>
                  </a:solidFill>
                  <a:latin typeface="Arial" panose="020B060402020202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A43304C4-FFCB-3D7E-EB39-232CB679DA1C}"/>
                </a:ext>
              </a:extLst>
            </p:cNvPr>
            <p:cNvGrpSpPr/>
            <p:nvPr/>
          </p:nvGrpSpPr>
          <p:grpSpPr>
            <a:xfrm>
              <a:off x="4240836" y="1397786"/>
              <a:ext cx="2042908" cy="789516"/>
              <a:chOff x="8814483" y="4679599"/>
              <a:chExt cx="2274431" cy="693961"/>
            </a:xfrm>
          </p:grpSpPr>
          <p:sp>
            <p:nvSpPr>
              <p:cNvPr id="28" name="Rectangle 27">
                <a:extLst>
                  <a:ext uri="{FF2B5EF4-FFF2-40B4-BE49-F238E27FC236}">
                    <a16:creationId xmlns:a16="http://schemas.microsoft.com/office/drawing/2014/main" id="{551C9385-1B6C-1025-02E3-1F71F17183E6}"/>
                  </a:ext>
                </a:extLst>
              </p:cNvPr>
              <p:cNvSpPr/>
              <p:nvPr/>
            </p:nvSpPr>
            <p:spPr>
              <a:xfrm>
                <a:off x="8814483" y="5048928"/>
                <a:ext cx="2274431" cy="324632"/>
              </a:xfrm>
              <a:prstGeom prst="rect">
                <a:avLst/>
              </a:prstGeom>
            </p:spPr>
            <p:txBody>
              <a:bodyPr wrap="square" lIns="0" tIns="0" rIns="0" bIns="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Date time object to</a:t>
                </a:r>
              </a:p>
              <a:p>
                <a:pPr algn="ctr"/>
                <a:r>
                  <a:rPr lang="en-US" sz="1200" dirty="0">
                    <a:solidFill>
                      <a:schemeClr val="tx1">
                        <a:lumMod val="65000"/>
                        <a:lumOff val="35000"/>
                      </a:schemeClr>
                    </a:solidFill>
                    <a:latin typeface="Arial" panose="020B0604020202020204" pitchFamily="34" charset="0"/>
                    <a:cs typeface="Arial" panose="020B0604020202020204" pitchFamily="34" charset="0"/>
                  </a:rPr>
                  <a:t>Proper date-time format. </a:t>
                </a:r>
                <a:endParaRPr lang="en-IN"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A816E002-B749-B23A-7891-827511DE358E}"/>
                  </a:ext>
                </a:extLst>
              </p:cNvPr>
              <p:cNvSpPr/>
              <p:nvPr/>
            </p:nvSpPr>
            <p:spPr>
              <a:xfrm>
                <a:off x="8814483" y="4679599"/>
                <a:ext cx="2274431" cy="216421"/>
              </a:xfrm>
              <a:prstGeom prst="rect">
                <a:avLst/>
              </a:prstGeom>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chemeClr val="accent4"/>
                    </a:solidFill>
                    <a:latin typeface="Arial" panose="020B0604020202020204" pitchFamily="34" charset="0"/>
                    <a:cs typeface="Arial" panose="020B0604020202020204" pitchFamily="34" charset="0"/>
                  </a:rPr>
                  <a:t>Date Time Format</a:t>
                </a:r>
                <a:endParaRPr lang="en-IN" sz="1600" b="1" dirty="0">
                  <a:solidFill>
                    <a:schemeClr val="accent4"/>
                  </a:solidFill>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1FB93AF8-481C-DC25-E767-A18B9F72CD63}"/>
                </a:ext>
              </a:extLst>
            </p:cNvPr>
            <p:cNvGrpSpPr/>
            <p:nvPr/>
          </p:nvGrpSpPr>
          <p:grpSpPr>
            <a:xfrm>
              <a:off x="7705263" y="1397786"/>
              <a:ext cx="2042908" cy="881849"/>
              <a:chOff x="8814483" y="4679599"/>
              <a:chExt cx="2274431" cy="775119"/>
            </a:xfrm>
          </p:grpSpPr>
          <p:sp>
            <p:nvSpPr>
              <p:cNvPr id="26" name="Rectangle 25">
                <a:extLst>
                  <a:ext uri="{FF2B5EF4-FFF2-40B4-BE49-F238E27FC236}">
                    <a16:creationId xmlns:a16="http://schemas.microsoft.com/office/drawing/2014/main" id="{A0AD5BA5-6E7A-828C-E73B-46EB6D97214E}"/>
                  </a:ext>
                </a:extLst>
              </p:cNvPr>
              <p:cNvSpPr/>
              <p:nvPr/>
            </p:nvSpPr>
            <p:spPr>
              <a:xfrm>
                <a:off x="8814483" y="4967770"/>
                <a:ext cx="2274431" cy="486948"/>
              </a:xfrm>
              <a:prstGeom prst="rect">
                <a:avLst/>
              </a:prstGeom>
            </p:spPr>
            <p:txBody>
              <a:bodyPr wrap="square" lIns="0" tIns="0" rIns="0" bIns="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Remove unimportant column</a:t>
                </a:r>
              </a:p>
              <a:p>
                <a:pPr algn="ctr"/>
                <a:r>
                  <a:rPr lang="en-US" sz="1200" dirty="0">
                    <a:solidFill>
                      <a:schemeClr val="tx1">
                        <a:lumMod val="65000"/>
                        <a:lumOff val="35000"/>
                      </a:schemeClr>
                    </a:solidFill>
                    <a:latin typeface="Arial" panose="020B0604020202020204" pitchFamily="34" charset="0"/>
                    <a:cs typeface="Arial" panose="020B0604020202020204" pitchFamily="34" charset="0"/>
                  </a:rPr>
                  <a:t>Not significant to creating a model. </a:t>
                </a:r>
                <a:endParaRPr lang="en-IN"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AEC78A26-86FC-BAE5-24BB-7CB4EA2AD365}"/>
                  </a:ext>
                </a:extLst>
              </p:cNvPr>
              <p:cNvSpPr/>
              <p:nvPr/>
            </p:nvSpPr>
            <p:spPr>
              <a:xfrm>
                <a:off x="8814483" y="4679599"/>
                <a:ext cx="2274431" cy="216421"/>
              </a:xfrm>
              <a:prstGeom prst="rect">
                <a:avLst/>
              </a:prstGeom>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rgbClr val="00B0F0"/>
                    </a:solidFill>
                    <a:latin typeface="Arial" panose="020B0604020202020204" pitchFamily="34" charset="0"/>
                    <a:cs typeface="Arial" panose="020B0604020202020204" pitchFamily="34" charset="0"/>
                  </a:rPr>
                  <a:t>Remove Column</a:t>
                </a:r>
                <a:endParaRPr lang="en-IN" sz="1600" b="1" dirty="0">
                  <a:solidFill>
                    <a:srgbClr val="00B0F0"/>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59B57F50-5EE1-757E-CC68-B2F9743FC7C8}"/>
                </a:ext>
              </a:extLst>
            </p:cNvPr>
            <p:cNvGrpSpPr/>
            <p:nvPr/>
          </p:nvGrpSpPr>
          <p:grpSpPr>
            <a:xfrm>
              <a:off x="5949652" y="4871241"/>
              <a:ext cx="2042908" cy="881849"/>
              <a:chOff x="8814483" y="4679599"/>
              <a:chExt cx="2274431" cy="775119"/>
            </a:xfrm>
          </p:grpSpPr>
          <p:sp>
            <p:nvSpPr>
              <p:cNvPr id="24" name="Rectangle 23">
                <a:extLst>
                  <a:ext uri="{FF2B5EF4-FFF2-40B4-BE49-F238E27FC236}">
                    <a16:creationId xmlns:a16="http://schemas.microsoft.com/office/drawing/2014/main" id="{771BAA0E-7FA0-B4AF-DDB8-A6AF04A53821}"/>
                  </a:ext>
                </a:extLst>
              </p:cNvPr>
              <p:cNvSpPr/>
              <p:nvPr/>
            </p:nvSpPr>
            <p:spPr>
              <a:xfrm>
                <a:off x="8814483" y="4967770"/>
                <a:ext cx="2274431" cy="486948"/>
              </a:xfrm>
              <a:prstGeom prst="rect">
                <a:avLst/>
              </a:prstGeom>
            </p:spPr>
            <p:txBody>
              <a:bodyPr wrap="square" lIns="0" tIns="0" rIns="0" bIns="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Numerical value replace by Mean and Categorical replace by most frequency</a:t>
                </a:r>
                <a:endParaRPr lang="en-IN"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5D0BEBF0-74AE-D889-8C13-80666E472637}"/>
                  </a:ext>
                </a:extLst>
              </p:cNvPr>
              <p:cNvSpPr/>
              <p:nvPr/>
            </p:nvSpPr>
            <p:spPr>
              <a:xfrm>
                <a:off x="8814483" y="4679599"/>
                <a:ext cx="2274431" cy="216421"/>
              </a:xfrm>
              <a:prstGeom prst="rect">
                <a:avLst/>
              </a:prstGeom>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chemeClr val="accent5"/>
                    </a:solidFill>
                    <a:latin typeface="Arial" panose="020B0604020202020204" pitchFamily="34" charset="0"/>
                    <a:cs typeface="Arial" panose="020B0604020202020204" pitchFamily="34" charset="0"/>
                  </a:rPr>
                  <a:t>Missing value </a:t>
                </a:r>
                <a:endParaRPr lang="en-IN" sz="1600" b="1" dirty="0">
                  <a:solidFill>
                    <a:schemeClr val="accent5"/>
                  </a:solidFill>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7D0D6EA6-C172-4905-A7F4-28ADA02714BA}"/>
                </a:ext>
              </a:extLst>
            </p:cNvPr>
            <p:cNvGrpSpPr/>
            <p:nvPr/>
          </p:nvGrpSpPr>
          <p:grpSpPr>
            <a:xfrm>
              <a:off x="2507803" y="4871241"/>
              <a:ext cx="2042908" cy="789516"/>
              <a:chOff x="8814483" y="4679599"/>
              <a:chExt cx="2274431" cy="693961"/>
            </a:xfrm>
          </p:grpSpPr>
          <p:sp>
            <p:nvSpPr>
              <p:cNvPr id="22" name="Rectangle 21">
                <a:extLst>
                  <a:ext uri="{FF2B5EF4-FFF2-40B4-BE49-F238E27FC236}">
                    <a16:creationId xmlns:a16="http://schemas.microsoft.com/office/drawing/2014/main" id="{F90BAADF-AE9B-478F-73CF-63C57C0A8DF0}"/>
                  </a:ext>
                </a:extLst>
              </p:cNvPr>
              <p:cNvSpPr/>
              <p:nvPr/>
            </p:nvSpPr>
            <p:spPr>
              <a:xfrm>
                <a:off x="8814483" y="5048928"/>
                <a:ext cx="2274431" cy="324632"/>
              </a:xfrm>
              <a:prstGeom prst="rect">
                <a:avLst/>
              </a:prstGeom>
            </p:spPr>
            <p:txBody>
              <a:bodyPr wrap="square" lIns="0" tIns="0" rIns="0" bIns="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Merge two data frame</a:t>
                </a:r>
              </a:p>
              <a:p>
                <a:pPr algn="ctr"/>
                <a:r>
                  <a:rPr lang="en-US" sz="1200" dirty="0">
                    <a:solidFill>
                      <a:schemeClr val="tx1">
                        <a:lumMod val="65000"/>
                        <a:lumOff val="35000"/>
                      </a:schemeClr>
                    </a:solidFill>
                    <a:latin typeface="Arial" panose="020B0604020202020204" pitchFamily="34" charset="0"/>
                    <a:cs typeface="Arial" panose="020B0604020202020204" pitchFamily="34" charset="0"/>
                  </a:rPr>
                  <a:t>Using a unique column</a:t>
                </a:r>
                <a:endParaRPr lang="en-IN"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0F7DBFB-9783-3B38-3E45-4ABB143E959F}"/>
                  </a:ext>
                </a:extLst>
              </p:cNvPr>
              <p:cNvSpPr/>
              <p:nvPr/>
            </p:nvSpPr>
            <p:spPr>
              <a:xfrm>
                <a:off x="8814483" y="4679599"/>
                <a:ext cx="2274431" cy="216421"/>
              </a:xfrm>
              <a:prstGeom prst="rect">
                <a:avLst/>
              </a:prstGeom>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Arial" panose="020B0604020202020204" pitchFamily="34" charset="0"/>
                    <a:cs typeface="Arial" panose="020B0604020202020204" pitchFamily="34" charset="0"/>
                  </a:rPr>
                  <a:t>Merge Data</a:t>
                </a:r>
                <a:endParaRPr lang="en-IN" sz="1600" b="1" dirty="0">
                  <a:solidFill>
                    <a:schemeClr val="accent1"/>
                  </a:solidFill>
                  <a:latin typeface="Arial" panose="020B0604020202020204" pitchFamily="34" charset="0"/>
                  <a:cs typeface="Arial" panose="020B0604020202020204" pitchFamily="34" charset="0"/>
                </a:endParaRPr>
              </a:p>
            </p:txBody>
          </p:sp>
        </p:grpSp>
      </p:grpSp>
      <p:sp>
        <p:nvSpPr>
          <p:cNvPr id="61" name="Title 1">
            <a:extLst>
              <a:ext uri="{FF2B5EF4-FFF2-40B4-BE49-F238E27FC236}">
                <a16:creationId xmlns:a16="http://schemas.microsoft.com/office/drawing/2014/main" id="{C8F07D01-07E2-F83F-A474-66A473BA947A}"/>
              </a:ext>
            </a:extLst>
          </p:cNvPr>
          <p:cNvSpPr>
            <a:spLocks noGrp="1"/>
          </p:cNvSpPr>
          <p:nvPr>
            <p:ph type="title"/>
          </p:nvPr>
        </p:nvSpPr>
        <p:spPr bwMode="black">
          <a:prstGeom prst="rect">
            <a:avLst/>
          </a:prstGeom>
          <a:solidFill>
            <a:schemeClr val="accent2">
              <a:lumMod val="60000"/>
              <a:lumOff val="40000"/>
            </a:schemeClr>
          </a:solidFill>
          <a:ln w="31750" cap="sq">
            <a:no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cap="none" spc="0" dirty="0">
                <a:ln w="0"/>
                <a:solidFill>
                  <a:schemeClr val="tx1"/>
                </a:solidFill>
                <a:effectLst>
                  <a:outerShdw blurRad="38100" dist="19050" dir="2700000" algn="tl" rotWithShape="0">
                    <a:schemeClr val="dk1">
                      <a:alpha val="40000"/>
                    </a:schemeClr>
                  </a:outerShdw>
                </a:effectLst>
                <a:latin typeface="Bodoni MT Black" panose="02070A03080606020203" pitchFamily="18" charset="0"/>
              </a:rPr>
              <a:t>DATA PREPARATION</a:t>
            </a:r>
          </a:p>
        </p:txBody>
      </p:sp>
    </p:spTree>
    <p:extLst>
      <p:ext uri="{BB962C8B-B14F-4D97-AF65-F5344CB8AC3E}">
        <p14:creationId xmlns:p14="http://schemas.microsoft.com/office/powerpoint/2010/main" val="1430170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0C7ECD-3E6D-2114-74B3-B0A7EC61EC15}"/>
              </a:ext>
            </a:extLst>
          </p:cNvPr>
          <p:cNvGrpSpPr/>
          <p:nvPr/>
        </p:nvGrpSpPr>
        <p:grpSpPr>
          <a:xfrm>
            <a:off x="720401" y="2175248"/>
            <a:ext cx="8784208" cy="2507504"/>
            <a:chOff x="797724" y="3615574"/>
            <a:chExt cx="10751201" cy="2507504"/>
          </a:xfrm>
        </p:grpSpPr>
        <p:sp>
          <p:nvSpPr>
            <p:cNvPr id="4" name="Google Shape;1058;p38">
              <a:extLst>
                <a:ext uri="{FF2B5EF4-FFF2-40B4-BE49-F238E27FC236}">
                  <a16:creationId xmlns:a16="http://schemas.microsoft.com/office/drawing/2014/main" id="{09C8F466-CE93-7D1D-F1B7-86B2641764F0}"/>
                </a:ext>
              </a:extLst>
            </p:cNvPr>
            <p:cNvSpPr/>
            <p:nvPr/>
          </p:nvSpPr>
          <p:spPr>
            <a:xfrm>
              <a:off x="1412171" y="5575257"/>
              <a:ext cx="546315" cy="546316"/>
            </a:xfrm>
            <a:custGeom>
              <a:avLst/>
              <a:gdLst/>
              <a:ahLst/>
              <a:cxnLst/>
              <a:rect l="l" t="t" r="r" b="b"/>
              <a:pathLst>
                <a:path w="13605" h="13605" extrusionOk="0">
                  <a:moveTo>
                    <a:pt x="6802" y="0"/>
                  </a:moveTo>
                  <a:cubicBezTo>
                    <a:pt x="3036" y="0"/>
                    <a:pt x="0" y="3036"/>
                    <a:pt x="0" y="6802"/>
                  </a:cubicBezTo>
                  <a:cubicBezTo>
                    <a:pt x="0" y="10546"/>
                    <a:pt x="3036" y="13604"/>
                    <a:pt x="6802" y="13604"/>
                  </a:cubicBezTo>
                  <a:cubicBezTo>
                    <a:pt x="10568" y="13604"/>
                    <a:pt x="13604" y="10546"/>
                    <a:pt x="13604" y="6802"/>
                  </a:cubicBezTo>
                  <a:cubicBezTo>
                    <a:pt x="13604" y="3036"/>
                    <a:pt x="10568" y="0"/>
                    <a:pt x="6802" y="0"/>
                  </a:cubicBezTo>
                  <a:close/>
                </a:path>
              </a:pathLst>
            </a:custGeom>
            <a:solidFill>
              <a:schemeClr val="accent4"/>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chemeClr val="dk1"/>
                </a:buClr>
                <a:buSzPts val="1100"/>
                <a:buFont typeface="Arial"/>
                <a:buNone/>
              </a:pPr>
              <a:r>
                <a:rPr lang="en" sz="2200" b="1">
                  <a:solidFill>
                    <a:schemeClr val="lt1"/>
                  </a:solidFill>
                  <a:latin typeface="Georgia Pro Cond" panose="02040506050405020303" pitchFamily="18" charset="0"/>
                  <a:ea typeface="Fira Sans Extra Condensed"/>
                  <a:cs typeface="Fira Sans Extra Condensed"/>
                  <a:sym typeface="Fira Sans Extra Condensed"/>
                </a:rPr>
                <a:t>1</a:t>
              </a:r>
              <a:endParaRPr b="1">
                <a:solidFill>
                  <a:schemeClr val="lt1"/>
                </a:solidFill>
                <a:latin typeface="Georgia Pro Cond" panose="02040506050405020303" pitchFamily="18" charset="0"/>
                <a:ea typeface="Fira Sans Extra Condensed"/>
                <a:cs typeface="Fira Sans Extra Condensed"/>
                <a:sym typeface="Fira Sans Extra Condensed"/>
              </a:endParaRPr>
            </a:p>
          </p:txBody>
        </p:sp>
        <p:grpSp>
          <p:nvGrpSpPr>
            <p:cNvPr id="5" name="Group 4">
              <a:extLst>
                <a:ext uri="{FF2B5EF4-FFF2-40B4-BE49-F238E27FC236}">
                  <a16:creationId xmlns:a16="http://schemas.microsoft.com/office/drawing/2014/main" id="{E09814E6-BAB7-09C9-B775-070D891399C1}"/>
                </a:ext>
              </a:extLst>
            </p:cNvPr>
            <p:cNvGrpSpPr/>
            <p:nvPr/>
          </p:nvGrpSpPr>
          <p:grpSpPr>
            <a:xfrm>
              <a:off x="797724" y="3615575"/>
              <a:ext cx="3432025" cy="2505998"/>
              <a:chOff x="797724" y="3615575"/>
              <a:chExt cx="3432025" cy="2505998"/>
            </a:xfrm>
          </p:grpSpPr>
          <p:sp>
            <p:nvSpPr>
              <p:cNvPr id="23" name="Google Shape;1056;p38">
                <a:extLst>
                  <a:ext uri="{FF2B5EF4-FFF2-40B4-BE49-F238E27FC236}">
                    <a16:creationId xmlns:a16="http://schemas.microsoft.com/office/drawing/2014/main" id="{C41E8290-7487-1292-F584-B9608829543E}"/>
                  </a:ext>
                </a:extLst>
              </p:cNvPr>
              <p:cNvSpPr/>
              <p:nvPr/>
            </p:nvSpPr>
            <p:spPr>
              <a:xfrm>
                <a:off x="3198177" y="5575257"/>
                <a:ext cx="547199" cy="546316"/>
              </a:xfrm>
              <a:custGeom>
                <a:avLst/>
                <a:gdLst/>
                <a:ahLst/>
                <a:cxnLst/>
                <a:rect l="l" t="t" r="r" b="b"/>
                <a:pathLst>
                  <a:path w="13627" h="13605" extrusionOk="0">
                    <a:moveTo>
                      <a:pt x="6802" y="0"/>
                    </a:moveTo>
                    <a:cubicBezTo>
                      <a:pt x="3059" y="0"/>
                      <a:pt x="0" y="3036"/>
                      <a:pt x="0" y="6802"/>
                    </a:cubicBezTo>
                    <a:cubicBezTo>
                      <a:pt x="0" y="10546"/>
                      <a:pt x="3059" y="13604"/>
                      <a:pt x="6802" y="13604"/>
                    </a:cubicBezTo>
                    <a:cubicBezTo>
                      <a:pt x="10568" y="13604"/>
                      <a:pt x="13627" y="10546"/>
                      <a:pt x="13627" y="6802"/>
                    </a:cubicBezTo>
                    <a:cubicBezTo>
                      <a:pt x="13627" y="3036"/>
                      <a:pt x="10568" y="0"/>
                      <a:pt x="6802" y="0"/>
                    </a:cubicBezTo>
                    <a:close/>
                  </a:path>
                </a:pathLst>
              </a:custGeom>
              <a:solidFill>
                <a:schemeClr val="accen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chemeClr val="dk1"/>
                  </a:buClr>
                  <a:buSzPts val="1100"/>
                  <a:buFont typeface="Arial"/>
                  <a:buNone/>
                </a:pPr>
                <a:r>
                  <a:rPr lang="en" sz="2200" b="1" dirty="0">
                    <a:solidFill>
                      <a:schemeClr val="lt1"/>
                    </a:solidFill>
                    <a:latin typeface="Georgia Pro Cond" panose="02040506050405020303" pitchFamily="18" charset="0"/>
                    <a:ea typeface="Fira Sans Extra Condensed"/>
                    <a:cs typeface="Fira Sans Extra Condensed"/>
                    <a:sym typeface="Fira Sans Extra Condensed"/>
                  </a:rPr>
                  <a:t>2</a:t>
                </a:r>
                <a:endParaRPr b="1" dirty="0">
                  <a:solidFill>
                    <a:schemeClr val="lt1"/>
                  </a:solidFill>
                  <a:latin typeface="Georgia Pro Cond" panose="02040506050405020303" pitchFamily="18" charset="0"/>
                  <a:ea typeface="Fira Sans Extra Condensed"/>
                  <a:cs typeface="Fira Sans Extra Condensed"/>
                  <a:sym typeface="Fira Sans Extra Condensed"/>
                </a:endParaRPr>
              </a:p>
            </p:txBody>
          </p:sp>
          <p:grpSp>
            <p:nvGrpSpPr>
              <p:cNvPr id="24" name="Group 23">
                <a:extLst>
                  <a:ext uri="{FF2B5EF4-FFF2-40B4-BE49-F238E27FC236}">
                    <a16:creationId xmlns:a16="http://schemas.microsoft.com/office/drawing/2014/main" id="{42CB7E13-9521-83A1-987A-12F5146682AE}"/>
                  </a:ext>
                </a:extLst>
              </p:cNvPr>
              <p:cNvGrpSpPr/>
              <p:nvPr/>
            </p:nvGrpSpPr>
            <p:grpSpPr>
              <a:xfrm>
                <a:off x="797724" y="3615575"/>
                <a:ext cx="3432025" cy="1333831"/>
                <a:chOff x="796632" y="3592426"/>
                <a:chExt cx="3432025" cy="1333831"/>
              </a:xfrm>
            </p:grpSpPr>
            <p:sp>
              <p:nvSpPr>
                <p:cNvPr id="25" name="Google Shape;1052;p38">
                  <a:extLst>
                    <a:ext uri="{FF2B5EF4-FFF2-40B4-BE49-F238E27FC236}">
                      <a16:creationId xmlns:a16="http://schemas.microsoft.com/office/drawing/2014/main" id="{2520D062-3CF7-E5AF-7F2E-49D81D0F0751}"/>
                    </a:ext>
                  </a:extLst>
                </p:cNvPr>
                <p:cNvSpPr/>
                <p:nvPr/>
              </p:nvSpPr>
              <p:spPr>
                <a:xfrm>
                  <a:off x="2563679" y="3592426"/>
                  <a:ext cx="1664978" cy="1333831"/>
                </a:xfrm>
                <a:custGeom>
                  <a:avLst/>
                  <a:gdLst/>
                  <a:ahLst/>
                  <a:cxnLst/>
                  <a:rect l="l" t="t" r="r" b="b"/>
                  <a:pathLst>
                    <a:path w="34399" h="56585" extrusionOk="0">
                      <a:moveTo>
                        <a:pt x="3311" y="1"/>
                      </a:moveTo>
                      <a:cubicBezTo>
                        <a:pt x="1485" y="1"/>
                        <a:pt x="1" y="1484"/>
                        <a:pt x="1" y="3310"/>
                      </a:cubicBezTo>
                      <a:lnTo>
                        <a:pt x="1" y="53275"/>
                      </a:lnTo>
                      <a:cubicBezTo>
                        <a:pt x="1" y="55101"/>
                        <a:pt x="1485" y="56584"/>
                        <a:pt x="3311" y="56584"/>
                      </a:cubicBezTo>
                      <a:lnTo>
                        <a:pt x="31089" y="56584"/>
                      </a:lnTo>
                      <a:cubicBezTo>
                        <a:pt x="32938" y="56584"/>
                        <a:pt x="34399" y="55101"/>
                        <a:pt x="34399" y="53275"/>
                      </a:cubicBezTo>
                      <a:lnTo>
                        <a:pt x="34399" y="3310"/>
                      </a:lnTo>
                      <a:cubicBezTo>
                        <a:pt x="34399" y="1484"/>
                        <a:pt x="32938" y="1"/>
                        <a:pt x="31089" y="1"/>
                      </a:cubicBezTo>
                      <a:close/>
                    </a:path>
                  </a:pathLst>
                </a:custGeom>
                <a:solidFill>
                  <a:schemeClr val="accent1">
                    <a:alpha val="28130"/>
                  </a:schemeClr>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dirty="0"/>
                </a:p>
              </p:txBody>
            </p:sp>
            <p:sp>
              <p:nvSpPr>
                <p:cNvPr id="26" name="TextBox 100">
                  <a:extLst>
                    <a:ext uri="{FF2B5EF4-FFF2-40B4-BE49-F238E27FC236}">
                      <a16:creationId xmlns:a16="http://schemas.microsoft.com/office/drawing/2014/main" id="{4EDB264A-CA4A-FEAD-5FDB-805D4A1B8B23}"/>
                    </a:ext>
                  </a:extLst>
                </p:cNvPr>
                <p:cNvSpPr txBox="1"/>
                <p:nvPr/>
              </p:nvSpPr>
              <p:spPr>
                <a:xfrm>
                  <a:off x="2661365" y="3887426"/>
                  <a:ext cx="1483486" cy="707886"/>
                </a:xfrm>
                <a:prstGeom prst="rect">
                  <a:avLst/>
                </a:prstGeom>
                <a:noFill/>
              </p:spPr>
              <p:txBody>
                <a:bodyPr wrap="square" lIns="0" tIns="0" rIns="0" bIns="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indent="0" algn="ctr" defTabSz="1219170">
                    <a:spcBef>
                      <a:spcPts val="600"/>
                    </a:spcBef>
                    <a:spcAft>
                      <a:spcPts val="0"/>
                    </a:spcAft>
                    <a:buNone/>
                    <a:defRPr/>
                  </a:pPr>
                  <a:r>
                    <a:rPr lang="en" sz="1200" b="1" dirty="0">
                      <a:solidFill>
                        <a:schemeClr val="dk1"/>
                      </a:solidFill>
                      <a:latin typeface="Fira Sans Extra Condensed"/>
                      <a:ea typeface="Fira Sans Extra Condensed"/>
                      <a:cs typeface="Fira Sans Extra Condensed"/>
                      <a:sym typeface="Fira Sans Extra Condensed"/>
                    </a:rPr>
                    <a:t>Order Id </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Order Item </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Order Payment</a:t>
                  </a:r>
                </a:p>
              </p:txBody>
            </p:sp>
            <p:sp>
              <p:nvSpPr>
                <p:cNvPr id="27" name="TextBox 100">
                  <a:extLst>
                    <a:ext uri="{FF2B5EF4-FFF2-40B4-BE49-F238E27FC236}">
                      <a16:creationId xmlns:a16="http://schemas.microsoft.com/office/drawing/2014/main" id="{806DDA78-5769-6019-CDB0-52C416B1E99F}"/>
                    </a:ext>
                  </a:extLst>
                </p:cNvPr>
                <p:cNvSpPr txBox="1"/>
                <p:nvPr/>
              </p:nvSpPr>
              <p:spPr>
                <a:xfrm>
                  <a:off x="796632" y="3774593"/>
                  <a:ext cx="1396951" cy="969496"/>
                </a:xfrm>
                <a:prstGeom prst="rect">
                  <a:avLst/>
                </a:prstGeom>
                <a:noFill/>
              </p:spPr>
              <p:txBody>
                <a:bodyPr wrap="square" lIns="0" tIns="0" rIns="0" bIns="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indent="0" algn="ctr" defTabSz="1219170">
                    <a:spcBef>
                      <a:spcPts val="600"/>
                    </a:spcBef>
                    <a:spcAft>
                      <a:spcPts val="0"/>
                    </a:spcAft>
                    <a:buNone/>
                    <a:defRPr/>
                  </a:pPr>
                  <a:r>
                    <a:rPr lang="en" sz="1200" b="1" dirty="0">
                      <a:solidFill>
                        <a:schemeClr val="dk1"/>
                      </a:solidFill>
                      <a:latin typeface="Fira Sans Extra Condensed"/>
                      <a:ea typeface="Fira Sans Extra Condensed"/>
                      <a:cs typeface="Fira Sans Extra Condensed"/>
                      <a:sym typeface="Fira Sans Extra Condensed"/>
                    </a:rPr>
                    <a:t>Product Category </a:t>
                  </a:r>
                </a:p>
                <a:p>
                  <a:pPr lvl="0" indent="0" algn="ctr" defTabSz="1219170">
                    <a:spcBef>
                      <a:spcPts val="600"/>
                    </a:spcBef>
                    <a:spcAft>
                      <a:spcPts val="0"/>
                    </a:spcAft>
                    <a:buNone/>
                    <a:defRPr/>
                  </a:pPr>
                  <a:r>
                    <a:rPr lang="en" sz="1200" b="1" dirty="0">
                      <a:solidFill>
                        <a:schemeClr val="dk1"/>
                      </a:solidFill>
                      <a:latin typeface="Fira Sans Extra Condensed"/>
                      <a:ea typeface="Fira Sans Extra Condensed"/>
                      <a:cs typeface="Fira Sans Extra Condensed"/>
                      <a:sym typeface="Fira Sans Extra Condensed"/>
                    </a:rPr>
                    <a:t>Name</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Product Data</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Category name trn</a:t>
                  </a:r>
                </a:p>
              </p:txBody>
            </p:sp>
          </p:grpSp>
        </p:grpSp>
        <p:grpSp>
          <p:nvGrpSpPr>
            <p:cNvPr id="6" name="Group 5">
              <a:extLst>
                <a:ext uri="{FF2B5EF4-FFF2-40B4-BE49-F238E27FC236}">
                  <a16:creationId xmlns:a16="http://schemas.microsoft.com/office/drawing/2014/main" id="{5AF13E90-B000-BDA3-EAAE-0E22C756899D}"/>
                </a:ext>
              </a:extLst>
            </p:cNvPr>
            <p:cNvGrpSpPr/>
            <p:nvPr/>
          </p:nvGrpSpPr>
          <p:grpSpPr>
            <a:xfrm>
              <a:off x="797724" y="3626465"/>
              <a:ext cx="10751201" cy="2495108"/>
              <a:chOff x="797724" y="3626465"/>
              <a:chExt cx="10751201" cy="2495108"/>
            </a:xfrm>
          </p:grpSpPr>
          <p:sp>
            <p:nvSpPr>
              <p:cNvPr id="17" name="Google Shape;1057;p38">
                <a:extLst>
                  <a:ext uri="{FF2B5EF4-FFF2-40B4-BE49-F238E27FC236}">
                    <a16:creationId xmlns:a16="http://schemas.microsoft.com/office/drawing/2014/main" id="{1F0C43C0-0A2B-627C-276A-E1342FB17C73}"/>
                  </a:ext>
                </a:extLst>
              </p:cNvPr>
              <p:cNvSpPr/>
              <p:nvPr/>
            </p:nvSpPr>
            <p:spPr>
              <a:xfrm>
                <a:off x="5147544" y="5575257"/>
                <a:ext cx="546315" cy="546316"/>
              </a:xfrm>
              <a:custGeom>
                <a:avLst/>
                <a:gdLst/>
                <a:ahLst/>
                <a:cxnLst/>
                <a:rect l="l" t="t" r="r" b="b"/>
                <a:pathLst>
                  <a:path w="13605" h="13605" extrusionOk="0">
                    <a:moveTo>
                      <a:pt x="6803" y="0"/>
                    </a:moveTo>
                    <a:cubicBezTo>
                      <a:pt x="3037" y="0"/>
                      <a:pt x="1" y="3036"/>
                      <a:pt x="1" y="6802"/>
                    </a:cubicBezTo>
                    <a:cubicBezTo>
                      <a:pt x="1" y="10546"/>
                      <a:pt x="3037" y="13604"/>
                      <a:pt x="6803" y="13604"/>
                    </a:cubicBezTo>
                    <a:cubicBezTo>
                      <a:pt x="10569" y="13604"/>
                      <a:pt x="13605" y="10546"/>
                      <a:pt x="13605" y="6802"/>
                    </a:cubicBezTo>
                    <a:cubicBezTo>
                      <a:pt x="13605" y="3036"/>
                      <a:pt x="10569" y="0"/>
                      <a:pt x="6803" y="0"/>
                    </a:cubicBezTo>
                    <a:close/>
                  </a:path>
                </a:pathLst>
              </a:custGeom>
              <a:solidFill>
                <a:schemeClr val="accent2"/>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chemeClr val="dk1"/>
                  </a:buClr>
                  <a:buSzPts val="1100"/>
                  <a:buFont typeface="Arial"/>
                  <a:buNone/>
                </a:pPr>
                <a:r>
                  <a:rPr lang="en" sz="2200" b="1" dirty="0">
                    <a:solidFill>
                      <a:schemeClr val="lt1"/>
                    </a:solidFill>
                    <a:latin typeface="Georgia Pro Cond" panose="02040506050405020303" pitchFamily="18" charset="0"/>
                    <a:ea typeface="Fira Sans Extra Condensed"/>
                    <a:cs typeface="Fira Sans Extra Condensed"/>
                    <a:sym typeface="Fira Sans Extra Condensed"/>
                  </a:rPr>
                  <a:t>3</a:t>
                </a:r>
                <a:endParaRPr b="1" dirty="0">
                  <a:solidFill>
                    <a:schemeClr val="lt1"/>
                  </a:solidFill>
                  <a:latin typeface="Georgia Pro Cond" panose="02040506050405020303" pitchFamily="18" charset="0"/>
                  <a:ea typeface="Fira Sans Extra Condensed"/>
                  <a:cs typeface="Fira Sans Extra Condensed"/>
                  <a:sym typeface="Fira Sans Extra Condensed"/>
                </a:endParaRPr>
              </a:p>
            </p:txBody>
          </p:sp>
          <p:grpSp>
            <p:nvGrpSpPr>
              <p:cNvPr id="18" name="Group 17">
                <a:extLst>
                  <a:ext uri="{FF2B5EF4-FFF2-40B4-BE49-F238E27FC236}">
                    <a16:creationId xmlns:a16="http://schemas.microsoft.com/office/drawing/2014/main" id="{A7985F57-C8DE-748E-DDBC-FD2BF13F1F6B}"/>
                  </a:ext>
                </a:extLst>
              </p:cNvPr>
              <p:cNvGrpSpPr/>
              <p:nvPr/>
            </p:nvGrpSpPr>
            <p:grpSpPr>
              <a:xfrm>
                <a:off x="797724" y="3626465"/>
                <a:ext cx="10751201" cy="1337849"/>
                <a:chOff x="767611" y="3603316"/>
                <a:chExt cx="10751201" cy="1337849"/>
              </a:xfrm>
            </p:grpSpPr>
            <p:sp>
              <p:nvSpPr>
                <p:cNvPr id="19" name="Google Shape;1053;p38">
                  <a:extLst>
                    <a:ext uri="{FF2B5EF4-FFF2-40B4-BE49-F238E27FC236}">
                      <a16:creationId xmlns:a16="http://schemas.microsoft.com/office/drawing/2014/main" id="{4C921491-2DBB-6589-1445-226DE1BD9AFC}"/>
                    </a:ext>
                  </a:extLst>
                </p:cNvPr>
                <p:cNvSpPr/>
                <p:nvPr/>
              </p:nvSpPr>
              <p:spPr>
                <a:xfrm>
                  <a:off x="4383872" y="3607333"/>
                  <a:ext cx="1600514" cy="1333832"/>
                </a:xfrm>
                <a:custGeom>
                  <a:avLst/>
                  <a:gdLst/>
                  <a:ahLst/>
                  <a:cxnLst/>
                  <a:rect l="l" t="t" r="r" b="b"/>
                  <a:pathLst>
                    <a:path w="34399" h="56585" extrusionOk="0">
                      <a:moveTo>
                        <a:pt x="3311" y="1"/>
                      </a:moveTo>
                      <a:cubicBezTo>
                        <a:pt x="1485" y="1"/>
                        <a:pt x="1" y="1484"/>
                        <a:pt x="1" y="3310"/>
                      </a:cubicBezTo>
                      <a:lnTo>
                        <a:pt x="1" y="53275"/>
                      </a:lnTo>
                      <a:cubicBezTo>
                        <a:pt x="1" y="55101"/>
                        <a:pt x="1485" y="56584"/>
                        <a:pt x="3311" y="56584"/>
                      </a:cubicBezTo>
                      <a:lnTo>
                        <a:pt x="31089" y="56584"/>
                      </a:lnTo>
                      <a:cubicBezTo>
                        <a:pt x="32938" y="56584"/>
                        <a:pt x="34399" y="55101"/>
                        <a:pt x="34399" y="53275"/>
                      </a:cubicBezTo>
                      <a:lnTo>
                        <a:pt x="34399" y="3310"/>
                      </a:lnTo>
                      <a:cubicBezTo>
                        <a:pt x="34399" y="1484"/>
                        <a:pt x="32938" y="1"/>
                        <a:pt x="31089" y="1"/>
                      </a:cubicBezTo>
                      <a:close/>
                    </a:path>
                  </a:pathLst>
                </a:custGeom>
                <a:solidFill>
                  <a:schemeClr val="accent2">
                    <a:alpha val="28130"/>
                  </a:schemeClr>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0" name="TextBox 101">
                  <a:extLst>
                    <a:ext uri="{FF2B5EF4-FFF2-40B4-BE49-F238E27FC236}">
                      <a16:creationId xmlns:a16="http://schemas.microsoft.com/office/drawing/2014/main" id="{23F5A30B-DB3C-AD97-09CF-61CCFDAED9AE}"/>
                    </a:ext>
                  </a:extLst>
                </p:cNvPr>
                <p:cNvSpPr txBox="1"/>
                <p:nvPr/>
              </p:nvSpPr>
              <p:spPr>
                <a:xfrm>
                  <a:off x="4239928" y="3851489"/>
                  <a:ext cx="1884414" cy="707886"/>
                </a:xfrm>
                <a:prstGeom prst="rect">
                  <a:avLst/>
                </a:prstGeom>
                <a:noFill/>
              </p:spPr>
              <p:txBody>
                <a:bodyPr wrap="square" lIns="0" tIns="0" rIns="0" bIns="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indent="0" algn="ctr" defTabSz="1219170">
                    <a:spcBef>
                      <a:spcPts val="600"/>
                    </a:spcBef>
                    <a:spcAft>
                      <a:spcPts val="0"/>
                    </a:spcAft>
                    <a:buNone/>
                    <a:defRPr/>
                  </a:pPr>
                  <a:r>
                    <a:rPr lang="en" sz="1200" b="1" dirty="0">
                      <a:solidFill>
                        <a:schemeClr val="dk1"/>
                      </a:solidFill>
                      <a:latin typeface="Fira Sans Extra Condensed"/>
                      <a:ea typeface="Fira Sans Extra Condensed"/>
                      <a:cs typeface="Fira Sans Extra Condensed"/>
                      <a:sym typeface="Fira Sans Extra Condensed"/>
                    </a:rPr>
                    <a:t>Order Id</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New data</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Order data</a:t>
                  </a:r>
                </a:p>
              </p:txBody>
            </p:sp>
            <p:sp>
              <p:nvSpPr>
                <p:cNvPr id="21" name="Google Shape;1053;p38">
                  <a:extLst>
                    <a:ext uri="{FF2B5EF4-FFF2-40B4-BE49-F238E27FC236}">
                      <a16:creationId xmlns:a16="http://schemas.microsoft.com/office/drawing/2014/main" id="{457804AE-64CB-ED40-72D7-1965BE13A6BE}"/>
                    </a:ext>
                  </a:extLst>
                </p:cNvPr>
                <p:cNvSpPr/>
                <p:nvPr/>
              </p:nvSpPr>
              <p:spPr>
                <a:xfrm>
                  <a:off x="767611" y="3603316"/>
                  <a:ext cx="1517656" cy="1333832"/>
                </a:xfrm>
                <a:custGeom>
                  <a:avLst/>
                  <a:gdLst/>
                  <a:ahLst/>
                  <a:cxnLst/>
                  <a:rect l="l" t="t" r="r" b="b"/>
                  <a:pathLst>
                    <a:path w="34399" h="56585" extrusionOk="0">
                      <a:moveTo>
                        <a:pt x="3311" y="1"/>
                      </a:moveTo>
                      <a:cubicBezTo>
                        <a:pt x="1485" y="1"/>
                        <a:pt x="1" y="1484"/>
                        <a:pt x="1" y="3310"/>
                      </a:cubicBezTo>
                      <a:lnTo>
                        <a:pt x="1" y="53275"/>
                      </a:lnTo>
                      <a:cubicBezTo>
                        <a:pt x="1" y="55101"/>
                        <a:pt x="1485" y="56584"/>
                        <a:pt x="3311" y="56584"/>
                      </a:cubicBezTo>
                      <a:lnTo>
                        <a:pt x="31089" y="56584"/>
                      </a:lnTo>
                      <a:cubicBezTo>
                        <a:pt x="32938" y="56584"/>
                        <a:pt x="34399" y="55101"/>
                        <a:pt x="34399" y="53275"/>
                      </a:cubicBezTo>
                      <a:lnTo>
                        <a:pt x="34399" y="3310"/>
                      </a:lnTo>
                      <a:cubicBezTo>
                        <a:pt x="34399" y="1484"/>
                        <a:pt x="32938" y="1"/>
                        <a:pt x="31089" y="1"/>
                      </a:cubicBezTo>
                      <a:close/>
                    </a:path>
                  </a:pathLst>
                </a:custGeom>
                <a:solidFill>
                  <a:schemeClr val="accent2">
                    <a:alpha val="28130"/>
                  </a:schemeClr>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dirty="0"/>
                </a:p>
              </p:txBody>
            </p:sp>
            <p:sp>
              <p:nvSpPr>
                <p:cNvPr id="22" name="Google Shape;1053;p38">
                  <a:extLst>
                    <a:ext uri="{FF2B5EF4-FFF2-40B4-BE49-F238E27FC236}">
                      <a16:creationId xmlns:a16="http://schemas.microsoft.com/office/drawing/2014/main" id="{E5378B9C-8994-C804-1AF5-DF569CE0FCB2}"/>
                    </a:ext>
                  </a:extLst>
                </p:cNvPr>
                <p:cNvSpPr/>
                <p:nvPr/>
              </p:nvSpPr>
              <p:spPr>
                <a:xfrm>
                  <a:off x="10001156" y="3603316"/>
                  <a:ext cx="1517656" cy="1333832"/>
                </a:xfrm>
                <a:custGeom>
                  <a:avLst/>
                  <a:gdLst/>
                  <a:ahLst/>
                  <a:cxnLst/>
                  <a:rect l="l" t="t" r="r" b="b"/>
                  <a:pathLst>
                    <a:path w="34399" h="56585" extrusionOk="0">
                      <a:moveTo>
                        <a:pt x="3311" y="1"/>
                      </a:moveTo>
                      <a:cubicBezTo>
                        <a:pt x="1485" y="1"/>
                        <a:pt x="1" y="1484"/>
                        <a:pt x="1" y="3310"/>
                      </a:cubicBezTo>
                      <a:lnTo>
                        <a:pt x="1" y="53275"/>
                      </a:lnTo>
                      <a:cubicBezTo>
                        <a:pt x="1" y="55101"/>
                        <a:pt x="1485" y="56584"/>
                        <a:pt x="3311" y="56584"/>
                      </a:cubicBezTo>
                      <a:lnTo>
                        <a:pt x="31089" y="56584"/>
                      </a:lnTo>
                      <a:cubicBezTo>
                        <a:pt x="32938" y="56584"/>
                        <a:pt x="34399" y="55101"/>
                        <a:pt x="34399" y="53275"/>
                      </a:cubicBezTo>
                      <a:lnTo>
                        <a:pt x="34399" y="3310"/>
                      </a:lnTo>
                      <a:cubicBezTo>
                        <a:pt x="34399" y="1484"/>
                        <a:pt x="32938" y="1"/>
                        <a:pt x="31089" y="1"/>
                      </a:cubicBezTo>
                      <a:close/>
                    </a:path>
                  </a:pathLst>
                </a:custGeom>
                <a:solidFill>
                  <a:schemeClr val="accent2">
                    <a:alpha val="28130"/>
                  </a:schemeClr>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grpSp>
        </p:grpSp>
        <p:grpSp>
          <p:nvGrpSpPr>
            <p:cNvPr id="7" name="Group 6">
              <a:extLst>
                <a:ext uri="{FF2B5EF4-FFF2-40B4-BE49-F238E27FC236}">
                  <a16:creationId xmlns:a16="http://schemas.microsoft.com/office/drawing/2014/main" id="{CB05982D-BDD0-A324-94BC-206D9B1E49F2}"/>
                </a:ext>
              </a:extLst>
            </p:cNvPr>
            <p:cNvGrpSpPr/>
            <p:nvPr/>
          </p:nvGrpSpPr>
          <p:grpSpPr>
            <a:xfrm>
              <a:off x="6274619" y="3630483"/>
              <a:ext cx="1635894" cy="2492595"/>
              <a:chOff x="6274619" y="3630483"/>
              <a:chExt cx="1635894" cy="2492595"/>
            </a:xfrm>
          </p:grpSpPr>
          <p:sp>
            <p:nvSpPr>
              <p:cNvPr id="14" name="Google Shape;1054;p38">
                <a:extLst>
                  <a:ext uri="{FF2B5EF4-FFF2-40B4-BE49-F238E27FC236}">
                    <a16:creationId xmlns:a16="http://schemas.microsoft.com/office/drawing/2014/main" id="{26C3C147-1A83-1994-C4FC-FF6F341B7886}"/>
                  </a:ext>
                </a:extLst>
              </p:cNvPr>
              <p:cNvSpPr/>
              <p:nvPr/>
            </p:nvSpPr>
            <p:spPr>
              <a:xfrm>
                <a:off x="6274619" y="3630483"/>
                <a:ext cx="1635894" cy="1333831"/>
              </a:xfrm>
              <a:custGeom>
                <a:avLst/>
                <a:gdLst/>
                <a:ahLst/>
                <a:cxnLst/>
                <a:rect l="l" t="t" r="r" b="b"/>
                <a:pathLst>
                  <a:path w="34399" h="56585" extrusionOk="0">
                    <a:moveTo>
                      <a:pt x="3311" y="1"/>
                    </a:moveTo>
                    <a:cubicBezTo>
                      <a:pt x="1485" y="1"/>
                      <a:pt x="1" y="1484"/>
                      <a:pt x="1" y="3310"/>
                    </a:cubicBezTo>
                    <a:lnTo>
                      <a:pt x="1" y="53275"/>
                    </a:lnTo>
                    <a:cubicBezTo>
                      <a:pt x="1" y="55101"/>
                      <a:pt x="1485" y="56584"/>
                      <a:pt x="3311" y="56584"/>
                    </a:cubicBezTo>
                    <a:lnTo>
                      <a:pt x="31089" y="56584"/>
                    </a:lnTo>
                    <a:cubicBezTo>
                      <a:pt x="32938" y="56584"/>
                      <a:pt x="34399" y="55101"/>
                      <a:pt x="34399" y="53275"/>
                    </a:cubicBezTo>
                    <a:lnTo>
                      <a:pt x="34399" y="3310"/>
                    </a:lnTo>
                    <a:cubicBezTo>
                      <a:pt x="34399" y="1484"/>
                      <a:pt x="32938" y="1"/>
                      <a:pt x="31089" y="1"/>
                    </a:cubicBezTo>
                    <a:close/>
                  </a:path>
                </a:pathLst>
              </a:custGeom>
              <a:solidFill>
                <a:schemeClr val="accent5">
                  <a:alpha val="28130"/>
                </a:schemeClr>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dirty="0"/>
              </a:p>
            </p:txBody>
          </p:sp>
          <p:sp>
            <p:nvSpPr>
              <p:cNvPr id="15" name="Google Shape;1060;p38">
                <a:extLst>
                  <a:ext uri="{FF2B5EF4-FFF2-40B4-BE49-F238E27FC236}">
                    <a16:creationId xmlns:a16="http://schemas.microsoft.com/office/drawing/2014/main" id="{11C868BB-03CE-29C0-5174-415D78A41BF4}"/>
                  </a:ext>
                </a:extLst>
              </p:cNvPr>
              <p:cNvSpPr/>
              <p:nvPr/>
            </p:nvSpPr>
            <p:spPr>
              <a:xfrm>
                <a:off x="6819408" y="5576762"/>
                <a:ext cx="546315" cy="546316"/>
              </a:xfrm>
              <a:custGeom>
                <a:avLst/>
                <a:gdLst/>
                <a:ahLst/>
                <a:cxnLst/>
                <a:rect l="l" t="t" r="r" b="b"/>
                <a:pathLst>
                  <a:path w="13605" h="13605" extrusionOk="0">
                    <a:moveTo>
                      <a:pt x="6803" y="0"/>
                    </a:moveTo>
                    <a:cubicBezTo>
                      <a:pt x="3036" y="0"/>
                      <a:pt x="1" y="3036"/>
                      <a:pt x="1" y="6802"/>
                    </a:cubicBezTo>
                    <a:cubicBezTo>
                      <a:pt x="1" y="10546"/>
                      <a:pt x="3036" y="13604"/>
                      <a:pt x="6803" y="13604"/>
                    </a:cubicBezTo>
                    <a:cubicBezTo>
                      <a:pt x="10569" y="13604"/>
                      <a:pt x="13604" y="10546"/>
                      <a:pt x="13604" y="6802"/>
                    </a:cubicBezTo>
                    <a:cubicBezTo>
                      <a:pt x="13604" y="3036"/>
                      <a:pt x="10569" y="0"/>
                      <a:pt x="6803" y="0"/>
                    </a:cubicBezTo>
                    <a:close/>
                  </a:path>
                </a:pathLst>
              </a:custGeom>
              <a:solidFill>
                <a:schemeClr val="accent5"/>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chemeClr val="dk1"/>
                  </a:buClr>
                  <a:buSzPts val="1100"/>
                  <a:buFont typeface="Arial"/>
                  <a:buNone/>
                </a:pPr>
                <a:r>
                  <a:rPr lang="en" sz="2200" b="1">
                    <a:solidFill>
                      <a:schemeClr val="lt1"/>
                    </a:solidFill>
                    <a:latin typeface="Georgia Pro Cond" panose="02040506050405020303" pitchFamily="18" charset="0"/>
                    <a:ea typeface="Fira Sans Extra Condensed"/>
                    <a:cs typeface="Fira Sans Extra Condensed"/>
                    <a:sym typeface="Fira Sans Extra Condensed"/>
                  </a:rPr>
                  <a:t>4</a:t>
                </a:r>
                <a:endParaRPr b="1">
                  <a:solidFill>
                    <a:schemeClr val="lt1"/>
                  </a:solidFill>
                  <a:latin typeface="Georgia Pro Cond" panose="02040506050405020303" pitchFamily="18" charset="0"/>
                  <a:ea typeface="Fira Sans Extra Condensed"/>
                  <a:cs typeface="Fira Sans Extra Condensed"/>
                  <a:sym typeface="Fira Sans Extra Condensed"/>
                </a:endParaRPr>
              </a:p>
            </p:txBody>
          </p:sp>
          <p:sp>
            <p:nvSpPr>
              <p:cNvPr id="16" name="TextBox 102">
                <a:extLst>
                  <a:ext uri="{FF2B5EF4-FFF2-40B4-BE49-F238E27FC236}">
                    <a16:creationId xmlns:a16="http://schemas.microsoft.com/office/drawing/2014/main" id="{ED746ECE-E38F-6240-EA1D-687888C44F30}"/>
                  </a:ext>
                </a:extLst>
              </p:cNvPr>
              <p:cNvSpPr txBox="1"/>
              <p:nvPr/>
            </p:nvSpPr>
            <p:spPr>
              <a:xfrm>
                <a:off x="6420601" y="3861318"/>
                <a:ext cx="1489912" cy="707886"/>
              </a:xfrm>
              <a:prstGeom prst="rect">
                <a:avLst/>
              </a:prstGeom>
              <a:noFill/>
            </p:spPr>
            <p:txBody>
              <a:bodyPr wrap="square" lIns="0" tIns="0" rIns="0" bIns="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indent="0" algn="ctr" defTabSz="1219170">
                  <a:spcBef>
                    <a:spcPts val="600"/>
                  </a:spcBef>
                  <a:spcAft>
                    <a:spcPts val="0"/>
                  </a:spcAft>
                  <a:buNone/>
                  <a:defRPr/>
                </a:pPr>
                <a:r>
                  <a:rPr lang="en" sz="1200" b="1" dirty="0">
                    <a:solidFill>
                      <a:schemeClr val="dk1"/>
                    </a:solidFill>
                    <a:latin typeface="Fira Sans Extra Condensed"/>
                    <a:ea typeface="Fira Sans Extra Condensed"/>
                    <a:cs typeface="Fira Sans Extra Condensed"/>
                    <a:sym typeface="Fira Sans Extra Condensed"/>
                  </a:rPr>
                  <a:t>Product Id </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New Data</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Product Data.  </a:t>
                </a:r>
              </a:p>
            </p:txBody>
          </p:sp>
        </p:grpSp>
        <p:grpSp>
          <p:nvGrpSpPr>
            <p:cNvPr id="8" name="Group 7">
              <a:extLst>
                <a:ext uri="{FF2B5EF4-FFF2-40B4-BE49-F238E27FC236}">
                  <a16:creationId xmlns:a16="http://schemas.microsoft.com/office/drawing/2014/main" id="{4E9DFBDE-1E7A-F173-7D49-B148C000DA8D}"/>
                </a:ext>
              </a:extLst>
            </p:cNvPr>
            <p:cNvGrpSpPr/>
            <p:nvPr/>
          </p:nvGrpSpPr>
          <p:grpSpPr>
            <a:xfrm>
              <a:off x="8170634" y="3615574"/>
              <a:ext cx="3378291" cy="2505999"/>
              <a:chOff x="8170634" y="3615574"/>
              <a:chExt cx="3378291" cy="2505999"/>
            </a:xfrm>
          </p:grpSpPr>
          <p:sp>
            <p:nvSpPr>
              <p:cNvPr id="9" name="Google Shape;1055;p38">
                <a:extLst>
                  <a:ext uri="{FF2B5EF4-FFF2-40B4-BE49-F238E27FC236}">
                    <a16:creationId xmlns:a16="http://schemas.microsoft.com/office/drawing/2014/main" id="{D0E2D547-44CE-0F0A-FABD-E6FE0A949D31}"/>
                  </a:ext>
                </a:extLst>
              </p:cNvPr>
              <p:cNvSpPr/>
              <p:nvPr/>
            </p:nvSpPr>
            <p:spPr>
              <a:xfrm>
                <a:off x="8170634" y="3615574"/>
                <a:ext cx="1600514" cy="1355615"/>
              </a:xfrm>
              <a:custGeom>
                <a:avLst/>
                <a:gdLst/>
                <a:ahLst/>
                <a:cxnLst/>
                <a:rect l="l" t="t" r="r" b="b"/>
                <a:pathLst>
                  <a:path w="34399" h="56585" extrusionOk="0">
                    <a:moveTo>
                      <a:pt x="3311" y="1"/>
                    </a:moveTo>
                    <a:cubicBezTo>
                      <a:pt x="1485" y="1"/>
                      <a:pt x="1" y="1484"/>
                      <a:pt x="1" y="3310"/>
                    </a:cubicBezTo>
                    <a:lnTo>
                      <a:pt x="1" y="53275"/>
                    </a:lnTo>
                    <a:cubicBezTo>
                      <a:pt x="1" y="55101"/>
                      <a:pt x="1485" y="56584"/>
                      <a:pt x="3311" y="56584"/>
                    </a:cubicBezTo>
                    <a:lnTo>
                      <a:pt x="31089" y="56584"/>
                    </a:lnTo>
                    <a:cubicBezTo>
                      <a:pt x="32938" y="56584"/>
                      <a:pt x="34399" y="55101"/>
                      <a:pt x="34399" y="53275"/>
                    </a:cubicBezTo>
                    <a:lnTo>
                      <a:pt x="34399" y="3310"/>
                    </a:lnTo>
                    <a:cubicBezTo>
                      <a:pt x="34399" y="1484"/>
                      <a:pt x="32938" y="1"/>
                      <a:pt x="31089" y="1"/>
                    </a:cubicBezTo>
                    <a:close/>
                  </a:path>
                </a:pathLst>
              </a:custGeom>
              <a:solidFill>
                <a:schemeClr val="accent3">
                  <a:alpha val="28130"/>
                </a:schemeClr>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0" name="Google Shape;1061;p38">
                <a:extLst>
                  <a:ext uri="{FF2B5EF4-FFF2-40B4-BE49-F238E27FC236}">
                    <a16:creationId xmlns:a16="http://schemas.microsoft.com/office/drawing/2014/main" id="{7355DB2B-7918-DA32-8269-6A6C27310553}"/>
                  </a:ext>
                </a:extLst>
              </p:cNvPr>
              <p:cNvSpPr/>
              <p:nvPr/>
            </p:nvSpPr>
            <p:spPr>
              <a:xfrm>
                <a:off x="8855165" y="5575257"/>
                <a:ext cx="547239" cy="546316"/>
              </a:xfrm>
              <a:custGeom>
                <a:avLst/>
                <a:gdLst/>
                <a:ahLst/>
                <a:cxnLst/>
                <a:rect l="l" t="t" r="r" b="b"/>
                <a:pathLst>
                  <a:path w="13628" h="13605" extrusionOk="0">
                    <a:moveTo>
                      <a:pt x="6802" y="0"/>
                    </a:moveTo>
                    <a:cubicBezTo>
                      <a:pt x="3059" y="0"/>
                      <a:pt x="0" y="3036"/>
                      <a:pt x="0" y="6802"/>
                    </a:cubicBezTo>
                    <a:cubicBezTo>
                      <a:pt x="0" y="10546"/>
                      <a:pt x="3059" y="13604"/>
                      <a:pt x="6802" y="13604"/>
                    </a:cubicBezTo>
                    <a:cubicBezTo>
                      <a:pt x="10569" y="13604"/>
                      <a:pt x="13627" y="10546"/>
                      <a:pt x="13627" y="6802"/>
                    </a:cubicBezTo>
                    <a:cubicBezTo>
                      <a:pt x="13627" y="3036"/>
                      <a:pt x="10569" y="0"/>
                      <a:pt x="6802" y="0"/>
                    </a:cubicBezTo>
                    <a:close/>
                  </a:path>
                </a:pathLst>
              </a:custGeom>
              <a:solidFill>
                <a:schemeClr val="accent3"/>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chemeClr val="dk1"/>
                  </a:buClr>
                  <a:buSzPts val="1100"/>
                  <a:buFont typeface="Arial"/>
                  <a:buNone/>
                </a:pPr>
                <a:r>
                  <a:rPr lang="en" sz="2200" b="1" dirty="0">
                    <a:solidFill>
                      <a:schemeClr val="lt1"/>
                    </a:solidFill>
                    <a:latin typeface="Georgia Pro Cond" panose="02040506050405020303" pitchFamily="18" charset="0"/>
                    <a:ea typeface="Fira Sans Extra Condensed"/>
                    <a:cs typeface="Fira Sans Extra Condensed"/>
                    <a:sym typeface="Fira Sans Extra Condensed"/>
                  </a:rPr>
                  <a:t>5</a:t>
                </a:r>
                <a:endParaRPr b="1" dirty="0">
                  <a:solidFill>
                    <a:schemeClr val="lt1"/>
                  </a:solidFill>
                  <a:latin typeface="Georgia Pro Cond" panose="02040506050405020303" pitchFamily="18" charset="0"/>
                  <a:ea typeface="Fira Sans Extra Condensed"/>
                  <a:cs typeface="Fira Sans Extra Condensed"/>
                  <a:sym typeface="Fira Sans Extra Condensed"/>
                </a:endParaRPr>
              </a:p>
            </p:txBody>
          </p:sp>
          <p:sp>
            <p:nvSpPr>
              <p:cNvPr id="11" name="TextBox 103">
                <a:extLst>
                  <a:ext uri="{FF2B5EF4-FFF2-40B4-BE49-F238E27FC236}">
                    <a16:creationId xmlns:a16="http://schemas.microsoft.com/office/drawing/2014/main" id="{AA0ABA9B-27C4-94D7-7BD1-09F26C1585F7}"/>
                  </a:ext>
                </a:extLst>
              </p:cNvPr>
              <p:cNvSpPr txBox="1"/>
              <p:nvPr/>
            </p:nvSpPr>
            <p:spPr>
              <a:xfrm>
                <a:off x="8281234" y="3874638"/>
                <a:ext cx="1402959" cy="707886"/>
              </a:xfrm>
              <a:prstGeom prst="rect">
                <a:avLst/>
              </a:prstGeom>
              <a:noFill/>
            </p:spPr>
            <p:txBody>
              <a:bodyPr wrap="square" lIns="0" tIns="0" rIns="0" bIns="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indent="0" algn="ctr" defTabSz="1219170">
                  <a:spcBef>
                    <a:spcPts val="600"/>
                  </a:spcBef>
                  <a:spcAft>
                    <a:spcPts val="0"/>
                  </a:spcAft>
                  <a:buNone/>
                  <a:defRPr/>
                </a:pPr>
                <a:r>
                  <a:rPr lang="en" sz="1200" b="1" dirty="0">
                    <a:solidFill>
                      <a:schemeClr val="tx1">
                        <a:lumMod val="95000"/>
                        <a:lumOff val="5000"/>
                      </a:schemeClr>
                    </a:solidFill>
                    <a:latin typeface="Georgia" panose="02040502050405020303" pitchFamily="18" charset="0"/>
                    <a:sym typeface="Fira Sans Extra Condensed"/>
                  </a:rPr>
                  <a:t>Seller Id</a:t>
                </a:r>
                <a:r>
                  <a:rPr lang="en" sz="1200" b="1" dirty="0">
                    <a:solidFill>
                      <a:schemeClr val="dk1"/>
                    </a:solidFill>
                    <a:latin typeface="Fira Sans Extra Condensed"/>
                    <a:ea typeface="Fira Sans Extra Condensed"/>
                    <a:cs typeface="Fira Sans Extra Condensed"/>
                    <a:sym typeface="Fira Sans Extra Condensed"/>
                  </a:rPr>
                  <a:t> </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New data</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Seller Data</a:t>
                </a:r>
              </a:p>
            </p:txBody>
          </p:sp>
          <p:sp>
            <p:nvSpPr>
              <p:cNvPr id="12" name="Google Shape;1061;p38">
                <a:extLst>
                  <a:ext uri="{FF2B5EF4-FFF2-40B4-BE49-F238E27FC236}">
                    <a16:creationId xmlns:a16="http://schemas.microsoft.com/office/drawing/2014/main" id="{A2ABCC58-BA90-03AE-5EA0-606B230E6211}"/>
                  </a:ext>
                </a:extLst>
              </p:cNvPr>
              <p:cNvSpPr/>
              <p:nvPr/>
            </p:nvSpPr>
            <p:spPr>
              <a:xfrm>
                <a:off x="10680037" y="5575257"/>
                <a:ext cx="547239" cy="546316"/>
              </a:xfrm>
              <a:custGeom>
                <a:avLst/>
                <a:gdLst/>
                <a:ahLst/>
                <a:cxnLst/>
                <a:rect l="l" t="t" r="r" b="b"/>
                <a:pathLst>
                  <a:path w="13628" h="13605" extrusionOk="0">
                    <a:moveTo>
                      <a:pt x="6802" y="0"/>
                    </a:moveTo>
                    <a:cubicBezTo>
                      <a:pt x="3059" y="0"/>
                      <a:pt x="0" y="3036"/>
                      <a:pt x="0" y="6802"/>
                    </a:cubicBezTo>
                    <a:cubicBezTo>
                      <a:pt x="0" y="10546"/>
                      <a:pt x="3059" y="13604"/>
                      <a:pt x="6802" y="13604"/>
                    </a:cubicBezTo>
                    <a:cubicBezTo>
                      <a:pt x="10569" y="13604"/>
                      <a:pt x="13627" y="10546"/>
                      <a:pt x="13627" y="6802"/>
                    </a:cubicBezTo>
                    <a:cubicBezTo>
                      <a:pt x="13627" y="3036"/>
                      <a:pt x="10569" y="0"/>
                      <a:pt x="6802" y="0"/>
                    </a:cubicBezTo>
                    <a:close/>
                  </a:path>
                </a:pathLst>
              </a:custGeom>
              <a:solidFill>
                <a:schemeClr val="accent3"/>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chemeClr val="dk1"/>
                  </a:buClr>
                  <a:buSzPts val="1100"/>
                  <a:buFont typeface="Arial"/>
                  <a:buNone/>
                </a:pPr>
                <a:r>
                  <a:rPr lang="en" sz="2200" b="1" dirty="0">
                    <a:solidFill>
                      <a:schemeClr val="lt1"/>
                    </a:solidFill>
                    <a:latin typeface="Georgia Pro Cond" panose="02040506050405020303" pitchFamily="18" charset="0"/>
                    <a:ea typeface="Fira Sans Extra Condensed"/>
                    <a:cs typeface="Fira Sans Extra Condensed"/>
                    <a:sym typeface="Fira Sans Extra Condensed"/>
                  </a:rPr>
                  <a:t>6</a:t>
                </a:r>
                <a:endParaRPr b="1" dirty="0">
                  <a:solidFill>
                    <a:schemeClr val="lt1"/>
                  </a:solidFill>
                  <a:latin typeface="Georgia Pro Cond" panose="02040506050405020303" pitchFamily="18" charset="0"/>
                  <a:ea typeface="Fira Sans Extra Condensed"/>
                  <a:cs typeface="Fira Sans Extra Condensed"/>
                  <a:sym typeface="Fira Sans Extra Condensed"/>
                </a:endParaRPr>
              </a:p>
            </p:txBody>
          </p:sp>
          <p:sp>
            <p:nvSpPr>
              <p:cNvPr id="13" name="TextBox 103">
                <a:extLst>
                  <a:ext uri="{FF2B5EF4-FFF2-40B4-BE49-F238E27FC236}">
                    <a16:creationId xmlns:a16="http://schemas.microsoft.com/office/drawing/2014/main" id="{A4972073-86E1-1689-BF94-5D77EC5576C1}"/>
                  </a:ext>
                </a:extLst>
              </p:cNvPr>
              <p:cNvSpPr txBox="1"/>
              <p:nvPr/>
            </p:nvSpPr>
            <p:spPr>
              <a:xfrm>
                <a:off x="10145966" y="3928547"/>
                <a:ext cx="1402959" cy="707886"/>
              </a:xfrm>
              <a:prstGeom prst="rect">
                <a:avLst/>
              </a:prstGeom>
              <a:noFill/>
            </p:spPr>
            <p:txBody>
              <a:bodyPr wrap="square" lIns="0" tIns="0" rIns="0" bIns="0" rtlCol="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indent="0" algn="ctr" defTabSz="1219170">
                  <a:spcBef>
                    <a:spcPts val="600"/>
                  </a:spcBef>
                  <a:spcAft>
                    <a:spcPts val="0"/>
                  </a:spcAft>
                  <a:buNone/>
                  <a:defRPr/>
                </a:pPr>
                <a:r>
                  <a:rPr lang="en" sz="1200" b="1" dirty="0">
                    <a:solidFill>
                      <a:schemeClr val="tx1">
                        <a:lumMod val="95000"/>
                        <a:lumOff val="5000"/>
                      </a:schemeClr>
                    </a:solidFill>
                    <a:latin typeface="Georgia" panose="02040502050405020303" pitchFamily="18" charset="0"/>
                    <a:ea typeface="Fira Sans Extra Condensed"/>
                    <a:cs typeface="Fira Sans Extra Condensed"/>
                    <a:sym typeface="Fira Sans Extra Condensed"/>
                  </a:rPr>
                  <a:t>Customer Id</a:t>
                </a:r>
                <a:r>
                  <a:rPr lang="en" sz="1200" b="1" dirty="0">
                    <a:solidFill>
                      <a:schemeClr val="dk1"/>
                    </a:solidFill>
                    <a:latin typeface="Fira Sans Extra Condensed"/>
                    <a:ea typeface="Fira Sans Extra Condensed"/>
                    <a:cs typeface="Fira Sans Extra Condensed"/>
                    <a:sym typeface="Fira Sans Extra Condensed"/>
                  </a:rPr>
                  <a:t> </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New data</a:t>
                </a:r>
              </a:p>
              <a:p>
                <a:pPr lvl="0" indent="0" algn="ctr" defTabSz="1219170">
                  <a:spcBef>
                    <a:spcPts val="600"/>
                  </a:spcBef>
                  <a:spcAft>
                    <a:spcPts val="0"/>
                  </a:spcAft>
                  <a:buNone/>
                  <a:defRPr/>
                </a:pPr>
                <a:r>
                  <a:rPr lang="en-US" sz="1200" dirty="0">
                    <a:solidFill>
                      <a:schemeClr val="tx1">
                        <a:lumMod val="95000"/>
                        <a:lumOff val="5000"/>
                      </a:schemeClr>
                    </a:solidFill>
                    <a:latin typeface="Georgia Pro Light" panose="02040302050405020303" pitchFamily="18" charset="0"/>
                  </a:rPr>
                  <a:t>Customer Data</a:t>
                </a:r>
              </a:p>
            </p:txBody>
          </p:sp>
        </p:grpSp>
      </p:grpSp>
      <p:sp>
        <p:nvSpPr>
          <p:cNvPr id="78" name="Title 1">
            <a:extLst>
              <a:ext uri="{FF2B5EF4-FFF2-40B4-BE49-F238E27FC236}">
                <a16:creationId xmlns:a16="http://schemas.microsoft.com/office/drawing/2014/main" id="{C8F07D01-07E2-F83F-A474-66A473BA947A}"/>
              </a:ext>
            </a:extLst>
          </p:cNvPr>
          <p:cNvSpPr>
            <a:spLocks noGrp="1"/>
          </p:cNvSpPr>
          <p:nvPr>
            <p:ph type="title"/>
          </p:nvPr>
        </p:nvSpPr>
        <p:spPr bwMode="black">
          <a:prstGeom prst="rect">
            <a:avLst/>
          </a:prstGeom>
          <a:solidFill>
            <a:schemeClr val="accent2">
              <a:lumMod val="60000"/>
              <a:lumOff val="40000"/>
            </a:schemeClr>
          </a:solidFill>
          <a:ln w="31750" cap="sq">
            <a:no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cap="none" spc="0" dirty="0">
                <a:ln w="0"/>
                <a:solidFill>
                  <a:schemeClr val="tx1"/>
                </a:solidFill>
                <a:effectLst>
                  <a:outerShdw blurRad="38100" dist="19050" dir="2700000" algn="tl" rotWithShape="0">
                    <a:schemeClr val="dk1">
                      <a:alpha val="40000"/>
                    </a:schemeClr>
                  </a:outerShdw>
                </a:effectLst>
                <a:latin typeface="Bodoni MT Black" panose="02070A03080606020203" pitchFamily="18" charset="0"/>
              </a:rPr>
              <a:t>MERGE DATA</a:t>
            </a:r>
          </a:p>
        </p:txBody>
      </p:sp>
    </p:spTree>
    <p:extLst>
      <p:ext uri="{BB962C8B-B14F-4D97-AF65-F5344CB8AC3E}">
        <p14:creationId xmlns:p14="http://schemas.microsoft.com/office/powerpoint/2010/main" val="1763105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F07D01-07E2-F83F-A474-66A473BA947A}"/>
              </a:ext>
            </a:extLst>
          </p:cNvPr>
          <p:cNvSpPr>
            <a:spLocks noGrp="1"/>
          </p:cNvSpPr>
          <p:nvPr>
            <p:ph type="title"/>
          </p:nvPr>
        </p:nvSpPr>
        <p:spPr bwMode="black">
          <a:prstGeom prst="rect">
            <a:avLst/>
          </a:prstGeom>
          <a:solidFill>
            <a:schemeClr val="accent2">
              <a:lumMod val="60000"/>
              <a:lumOff val="40000"/>
            </a:schemeClr>
          </a:solidFill>
          <a:ln w="31750" cap="sq">
            <a:no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cap="none" spc="0" dirty="0">
                <a:ln w="0"/>
                <a:solidFill>
                  <a:schemeClr val="tx1"/>
                </a:solidFill>
                <a:effectLst>
                  <a:outerShdw blurRad="38100" dist="19050" dir="2700000" algn="tl" rotWithShape="0">
                    <a:schemeClr val="dk1">
                      <a:alpha val="40000"/>
                    </a:schemeClr>
                  </a:outerShdw>
                </a:effectLst>
                <a:latin typeface="Bodoni MT Black" panose="02070A03080606020203" pitchFamily="18" charset="0"/>
              </a:rPr>
              <a:t>PREPARED DATA</a:t>
            </a:r>
          </a:p>
        </p:txBody>
      </p:sp>
      <p:pic>
        <p:nvPicPr>
          <p:cNvPr id="5" name="Picture 4">
            <a:extLst>
              <a:ext uri="{FF2B5EF4-FFF2-40B4-BE49-F238E27FC236}">
                <a16:creationId xmlns:a16="http://schemas.microsoft.com/office/drawing/2014/main" id="{98AF500C-34B0-1077-4D43-22926E2A47F7}"/>
              </a:ext>
            </a:extLst>
          </p:cNvPr>
          <p:cNvPicPr>
            <a:picLocks noChangeAspect="1"/>
          </p:cNvPicPr>
          <p:nvPr/>
        </p:nvPicPr>
        <p:blipFill>
          <a:blip r:embed="rId2"/>
          <a:stretch>
            <a:fillRect/>
          </a:stretch>
        </p:blipFill>
        <p:spPr>
          <a:xfrm>
            <a:off x="524833" y="2300162"/>
            <a:ext cx="5151990" cy="3442534"/>
          </a:xfrm>
          <a:prstGeom prst="rect">
            <a:avLst/>
          </a:prstGeom>
        </p:spPr>
      </p:pic>
      <p:pic>
        <p:nvPicPr>
          <p:cNvPr id="6" name="Picture 5">
            <a:extLst>
              <a:ext uri="{FF2B5EF4-FFF2-40B4-BE49-F238E27FC236}">
                <a16:creationId xmlns:a16="http://schemas.microsoft.com/office/drawing/2014/main" id="{033731A4-DA82-1F61-E80A-BD48A266EAA3}"/>
              </a:ext>
            </a:extLst>
          </p:cNvPr>
          <p:cNvPicPr/>
          <p:nvPr/>
        </p:nvPicPr>
        <p:blipFill>
          <a:blip r:embed="rId3"/>
          <a:stretch>
            <a:fillRect/>
          </a:stretch>
        </p:blipFill>
        <p:spPr>
          <a:xfrm>
            <a:off x="5537916" y="2300162"/>
            <a:ext cx="4571999" cy="3442534"/>
          </a:xfrm>
          <a:prstGeom prst="rect">
            <a:avLst/>
          </a:prstGeom>
        </p:spPr>
      </p:pic>
    </p:spTree>
    <p:extLst>
      <p:ext uri="{BB962C8B-B14F-4D97-AF65-F5344CB8AC3E}">
        <p14:creationId xmlns:p14="http://schemas.microsoft.com/office/powerpoint/2010/main" val="3320979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F3D04BE-ED42-1EA8-FECB-BBC02C5E0D71}"/>
              </a:ext>
            </a:extLst>
          </p:cNvPr>
          <p:cNvGrpSpPr/>
          <p:nvPr/>
        </p:nvGrpSpPr>
        <p:grpSpPr>
          <a:xfrm>
            <a:off x="1168040" y="2136751"/>
            <a:ext cx="8105962" cy="4567845"/>
            <a:chOff x="0" y="0"/>
            <a:chExt cx="6612636" cy="5259325"/>
          </a:xfrm>
        </p:grpSpPr>
        <p:pic>
          <p:nvPicPr>
            <p:cNvPr id="4" name="Picture 3">
              <a:extLst>
                <a:ext uri="{FF2B5EF4-FFF2-40B4-BE49-F238E27FC236}">
                  <a16:creationId xmlns:a16="http://schemas.microsoft.com/office/drawing/2014/main" id="{6D61F225-28A3-A889-A34C-99482FBBA359}"/>
                </a:ext>
              </a:extLst>
            </p:cNvPr>
            <p:cNvPicPr/>
            <p:nvPr/>
          </p:nvPicPr>
          <p:blipFill>
            <a:blip r:embed="rId2"/>
            <a:stretch>
              <a:fillRect/>
            </a:stretch>
          </p:blipFill>
          <p:spPr>
            <a:xfrm>
              <a:off x="0" y="0"/>
              <a:ext cx="6612636" cy="2630424"/>
            </a:xfrm>
            <a:prstGeom prst="rect">
              <a:avLst/>
            </a:prstGeom>
          </p:spPr>
        </p:pic>
        <p:pic>
          <p:nvPicPr>
            <p:cNvPr id="5" name="Picture 4">
              <a:extLst>
                <a:ext uri="{FF2B5EF4-FFF2-40B4-BE49-F238E27FC236}">
                  <a16:creationId xmlns:a16="http://schemas.microsoft.com/office/drawing/2014/main" id="{63388C03-F8BB-FB9B-F18C-3647361E5139}"/>
                </a:ext>
              </a:extLst>
            </p:cNvPr>
            <p:cNvPicPr/>
            <p:nvPr/>
          </p:nvPicPr>
          <p:blipFill>
            <a:blip r:embed="rId3"/>
            <a:stretch>
              <a:fillRect/>
            </a:stretch>
          </p:blipFill>
          <p:spPr>
            <a:xfrm>
              <a:off x="0" y="2630425"/>
              <a:ext cx="6612636" cy="2628900"/>
            </a:xfrm>
            <a:prstGeom prst="rect">
              <a:avLst/>
            </a:prstGeom>
          </p:spPr>
        </p:pic>
      </p:grpSp>
      <p:sp>
        <p:nvSpPr>
          <p:cNvPr id="6" name="Title 1">
            <a:extLst>
              <a:ext uri="{FF2B5EF4-FFF2-40B4-BE49-F238E27FC236}">
                <a16:creationId xmlns:a16="http://schemas.microsoft.com/office/drawing/2014/main" id="{C8F07D01-07E2-F83F-A474-66A473BA947A}"/>
              </a:ext>
            </a:extLst>
          </p:cNvPr>
          <p:cNvSpPr>
            <a:spLocks noGrp="1"/>
          </p:cNvSpPr>
          <p:nvPr>
            <p:ph type="title"/>
          </p:nvPr>
        </p:nvSpPr>
        <p:spPr bwMode="black">
          <a:prstGeom prst="rect">
            <a:avLst/>
          </a:prstGeom>
          <a:solidFill>
            <a:schemeClr val="accent2">
              <a:lumMod val="60000"/>
              <a:lumOff val="40000"/>
            </a:schemeClr>
          </a:solidFill>
          <a:ln w="31750" cap="sq">
            <a:no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cap="none" spc="0" dirty="0">
                <a:ln w="0"/>
                <a:solidFill>
                  <a:schemeClr val="tx1"/>
                </a:solidFill>
                <a:effectLst>
                  <a:outerShdw blurRad="38100" dist="19050" dir="2700000" algn="tl" rotWithShape="0">
                    <a:schemeClr val="dk1">
                      <a:alpha val="40000"/>
                    </a:schemeClr>
                  </a:outerShdw>
                </a:effectLst>
                <a:latin typeface="Bodoni MT Black" panose="02070A03080606020203" pitchFamily="18" charset="0"/>
              </a:rPr>
              <a:t>CORRELATION DIAGRAM</a:t>
            </a:r>
          </a:p>
        </p:txBody>
      </p:sp>
    </p:spTree>
    <p:extLst>
      <p:ext uri="{BB962C8B-B14F-4D97-AF65-F5344CB8AC3E}">
        <p14:creationId xmlns:p14="http://schemas.microsoft.com/office/powerpoint/2010/main" val="2898006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B637-6F51-9808-8B4D-EB9144F3F67D}"/>
              </a:ext>
            </a:extLst>
          </p:cNvPr>
          <p:cNvSpPr>
            <a:spLocks noGrp="1"/>
          </p:cNvSpPr>
          <p:nvPr>
            <p:ph type="title"/>
          </p:nvPr>
        </p:nvSpPr>
        <p:spPr/>
        <p:txBody>
          <a:bodyPr>
            <a:normAutofit fontScale="90000"/>
          </a:bodyPr>
          <a:lstStyle/>
          <a:p>
            <a:r>
              <a:rPr lang="en-IN" b="1" dirty="0">
                <a:solidFill>
                  <a:schemeClr val="accent3"/>
                </a:solidFill>
              </a:rPr>
              <a:t>Important attributes affecting overall sales </a:t>
            </a:r>
            <a:br>
              <a:rPr lang="en-IN" dirty="0"/>
            </a:br>
            <a:br>
              <a:rPr lang="en-IN" dirty="0"/>
            </a:br>
            <a:r>
              <a:rPr lang="en-IN" sz="3100" dirty="0">
                <a:solidFill>
                  <a:schemeClr val="tx2">
                    <a:lumMod val="60000"/>
                    <a:lumOff val="40000"/>
                  </a:schemeClr>
                </a:solidFill>
              </a:rPr>
              <a:t>From the correlation heatmap we can say that </a:t>
            </a:r>
            <a:br>
              <a:rPr lang="en-IN" sz="3100" dirty="0">
                <a:solidFill>
                  <a:schemeClr val="tx2">
                    <a:lumMod val="60000"/>
                    <a:lumOff val="40000"/>
                  </a:schemeClr>
                </a:solidFill>
              </a:rPr>
            </a:br>
            <a:r>
              <a:rPr lang="en-IN" sz="3100" dirty="0">
                <a:solidFill>
                  <a:schemeClr val="tx2">
                    <a:lumMod val="60000"/>
                    <a:lumOff val="40000"/>
                  </a:schemeClr>
                </a:solidFill>
              </a:rPr>
              <a:t>		</a:t>
            </a:r>
            <a:br>
              <a:rPr lang="en-IN" sz="3100" dirty="0">
                <a:solidFill>
                  <a:schemeClr val="tx2">
                    <a:lumMod val="60000"/>
                    <a:lumOff val="40000"/>
                  </a:schemeClr>
                </a:solidFill>
              </a:rPr>
            </a:br>
            <a:r>
              <a:rPr lang="en-IN" sz="3100" dirty="0">
                <a:solidFill>
                  <a:schemeClr val="tx2">
                    <a:lumMod val="60000"/>
                    <a:lumOff val="40000"/>
                  </a:schemeClr>
                </a:solidFill>
              </a:rPr>
              <a:t>		</a:t>
            </a:r>
            <a:r>
              <a:rPr lang="en-IN" sz="3100" dirty="0" err="1">
                <a:solidFill>
                  <a:schemeClr val="tx2">
                    <a:lumMod val="60000"/>
                    <a:lumOff val="40000"/>
                  </a:schemeClr>
                </a:solidFill>
              </a:rPr>
              <a:t>Product_length_cm</a:t>
            </a:r>
            <a:br>
              <a:rPr lang="en-IN" sz="3100" dirty="0">
                <a:solidFill>
                  <a:schemeClr val="tx2">
                    <a:lumMod val="60000"/>
                    <a:lumOff val="40000"/>
                  </a:schemeClr>
                </a:solidFill>
              </a:rPr>
            </a:br>
            <a:r>
              <a:rPr lang="en-IN" sz="3100" dirty="0">
                <a:solidFill>
                  <a:schemeClr val="tx2">
                    <a:lumMod val="60000"/>
                    <a:lumOff val="40000"/>
                  </a:schemeClr>
                </a:solidFill>
              </a:rPr>
              <a:t>		</a:t>
            </a:r>
            <a:r>
              <a:rPr lang="en-IN" sz="3100" dirty="0" err="1">
                <a:solidFill>
                  <a:schemeClr val="tx2">
                    <a:lumMod val="60000"/>
                    <a:lumOff val="40000"/>
                  </a:schemeClr>
                </a:solidFill>
              </a:rPr>
              <a:t>product_width_cm</a:t>
            </a:r>
            <a:br>
              <a:rPr lang="en-IN" sz="3100" dirty="0">
                <a:solidFill>
                  <a:schemeClr val="tx2">
                    <a:lumMod val="60000"/>
                    <a:lumOff val="40000"/>
                  </a:schemeClr>
                </a:solidFill>
              </a:rPr>
            </a:br>
            <a:r>
              <a:rPr lang="en-IN" sz="3100" dirty="0">
                <a:solidFill>
                  <a:schemeClr val="tx2">
                    <a:lumMod val="60000"/>
                    <a:lumOff val="40000"/>
                  </a:schemeClr>
                </a:solidFill>
              </a:rPr>
              <a:t>		</a:t>
            </a:r>
            <a:r>
              <a:rPr lang="en-IN" sz="3100" dirty="0" err="1">
                <a:solidFill>
                  <a:schemeClr val="tx2">
                    <a:lumMod val="60000"/>
                    <a:lumOff val="40000"/>
                  </a:schemeClr>
                </a:solidFill>
              </a:rPr>
              <a:t>payment_installments</a:t>
            </a:r>
            <a:br>
              <a:rPr lang="en-IN" sz="3100" dirty="0">
                <a:solidFill>
                  <a:schemeClr val="tx2">
                    <a:lumMod val="60000"/>
                    <a:lumOff val="40000"/>
                  </a:schemeClr>
                </a:solidFill>
              </a:rPr>
            </a:br>
            <a:r>
              <a:rPr lang="en-IN" sz="3100" dirty="0">
                <a:solidFill>
                  <a:schemeClr val="tx2">
                    <a:lumMod val="60000"/>
                    <a:lumOff val="40000"/>
                  </a:schemeClr>
                </a:solidFill>
              </a:rPr>
              <a:t>		</a:t>
            </a:r>
            <a:r>
              <a:rPr lang="en-IN" sz="3100" dirty="0" err="1">
                <a:solidFill>
                  <a:schemeClr val="tx2">
                    <a:lumMod val="60000"/>
                    <a:lumOff val="40000"/>
                  </a:schemeClr>
                </a:solidFill>
              </a:rPr>
              <a:t>product_photos_quantity</a:t>
            </a:r>
            <a:br>
              <a:rPr lang="en-IN" sz="3100" dirty="0">
                <a:solidFill>
                  <a:schemeClr val="tx2">
                    <a:lumMod val="60000"/>
                    <a:lumOff val="40000"/>
                  </a:schemeClr>
                </a:solidFill>
              </a:rPr>
            </a:br>
            <a:br>
              <a:rPr lang="en-IN" sz="3100" dirty="0">
                <a:solidFill>
                  <a:schemeClr val="tx2">
                    <a:lumMod val="60000"/>
                    <a:lumOff val="40000"/>
                  </a:schemeClr>
                </a:solidFill>
              </a:rPr>
            </a:br>
            <a:r>
              <a:rPr lang="en-IN" sz="3100" dirty="0">
                <a:solidFill>
                  <a:schemeClr val="tx2">
                    <a:lumMod val="60000"/>
                    <a:lumOff val="40000"/>
                  </a:schemeClr>
                </a:solidFill>
              </a:rPr>
              <a:t>are affecting in overall sales</a:t>
            </a:r>
            <a:endParaRPr lang="en-IN" sz="3100" dirty="0"/>
          </a:p>
        </p:txBody>
      </p:sp>
    </p:spTree>
    <p:extLst>
      <p:ext uri="{BB962C8B-B14F-4D97-AF65-F5344CB8AC3E}">
        <p14:creationId xmlns:p14="http://schemas.microsoft.com/office/powerpoint/2010/main" val="407604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8F07D01-07E2-F83F-A474-66A473BA947A}"/>
              </a:ext>
            </a:extLst>
          </p:cNvPr>
          <p:cNvSpPr>
            <a:spLocks noGrp="1"/>
          </p:cNvSpPr>
          <p:nvPr>
            <p:ph type="title"/>
          </p:nvPr>
        </p:nvSpPr>
        <p:spPr bwMode="black">
          <a:prstGeom prst="rect">
            <a:avLst/>
          </a:prstGeom>
          <a:solidFill>
            <a:schemeClr val="accent2">
              <a:lumMod val="60000"/>
              <a:lumOff val="40000"/>
            </a:schemeClr>
          </a:solidFill>
          <a:ln w="31750" cap="sq">
            <a:no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cap="none" spc="0" dirty="0">
                <a:ln w="0"/>
                <a:solidFill>
                  <a:schemeClr val="tx1"/>
                </a:solidFill>
                <a:effectLst>
                  <a:outerShdw blurRad="38100" dist="19050" dir="2700000" algn="tl" rotWithShape="0">
                    <a:schemeClr val="dk1">
                      <a:alpha val="40000"/>
                    </a:schemeClr>
                  </a:outerShdw>
                </a:effectLst>
                <a:latin typeface="Bodoni MT Black" panose="02070A03080606020203" pitchFamily="18" charset="0"/>
              </a:rPr>
              <a:t>OUTLIER TREATMENT</a:t>
            </a:r>
          </a:p>
        </p:txBody>
      </p:sp>
      <p:pic>
        <p:nvPicPr>
          <p:cNvPr id="4" name="Picture 3">
            <a:extLst>
              <a:ext uri="{FF2B5EF4-FFF2-40B4-BE49-F238E27FC236}">
                <a16:creationId xmlns:a16="http://schemas.microsoft.com/office/drawing/2014/main" id="{EF31004D-A89F-711A-C558-A0C014CCDCAE}"/>
              </a:ext>
            </a:extLst>
          </p:cNvPr>
          <p:cNvPicPr/>
          <p:nvPr/>
        </p:nvPicPr>
        <p:blipFill>
          <a:blip r:embed="rId2"/>
          <a:stretch>
            <a:fillRect/>
          </a:stretch>
        </p:blipFill>
        <p:spPr>
          <a:xfrm>
            <a:off x="857040" y="2234408"/>
            <a:ext cx="3394540" cy="3007369"/>
          </a:xfrm>
          <a:prstGeom prst="rect">
            <a:avLst/>
          </a:prstGeom>
        </p:spPr>
      </p:pic>
      <p:pic>
        <p:nvPicPr>
          <p:cNvPr id="5" name="Picture 4">
            <a:extLst>
              <a:ext uri="{FF2B5EF4-FFF2-40B4-BE49-F238E27FC236}">
                <a16:creationId xmlns:a16="http://schemas.microsoft.com/office/drawing/2014/main" id="{C4369011-44DD-511D-0B5F-13C303667F2A}"/>
              </a:ext>
            </a:extLst>
          </p:cNvPr>
          <p:cNvPicPr/>
          <p:nvPr/>
        </p:nvPicPr>
        <p:blipFill>
          <a:blip r:embed="rId3"/>
          <a:stretch>
            <a:fillRect/>
          </a:stretch>
        </p:blipFill>
        <p:spPr>
          <a:xfrm>
            <a:off x="4975668" y="2234408"/>
            <a:ext cx="3330804" cy="3007369"/>
          </a:xfrm>
          <a:prstGeom prst="rect">
            <a:avLst/>
          </a:prstGeom>
        </p:spPr>
      </p:pic>
      <p:sp>
        <p:nvSpPr>
          <p:cNvPr id="9" name="TextBox 8">
            <a:extLst>
              <a:ext uri="{FF2B5EF4-FFF2-40B4-BE49-F238E27FC236}">
                <a16:creationId xmlns:a16="http://schemas.microsoft.com/office/drawing/2014/main" id="{34C10045-989D-A4B6-0BAA-411812DDBF3B}"/>
              </a:ext>
            </a:extLst>
          </p:cNvPr>
          <p:cNvSpPr txBox="1"/>
          <p:nvPr/>
        </p:nvSpPr>
        <p:spPr>
          <a:xfrm>
            <a:off x="857040" y="5446466"/>
            <a:ext cx="6104586" cy="1323439"/>
          </a:xfrm>
          <a:prstGeom prst="rect">
            <a:avLst/>
          </a:prstGeom>
          <a:noFill/>
        </p:spPr>
        <p:txBody>
          <a:bodyPr wrap="square">
            <a:spAutoFit/>
          </a:bodyPr>
          <a:lstStyle/>
          <a:p>
            <a:r>
              <a:rPr lang="en-IN" sz="2000" dirty="0">
                <a:solidFill>
                  <a:schemeClr val="tx2">
                    <a:lumMod val="60000"/>
                    <a:lumOff val="40000"/>
                  </a:schemeClr>
                </a:solidFill>
                <a:effectLst/>
                <a:latin typeface="Times New Roman" panose="02020603050405020304" pitchFamily="18" charset="0"/>
                <a:ea typeface="Times New Roman" panose="02020603050405020304" pitchFamily="18" charset="0"/>
              </a:rPr>
              <a:t>This Plots clearly shows there are some outliers present in the data. So, outlier treatment is done and we have got outlier-free data. Here outlier is replaced by the mean of before and after data of the outlier. </a:t>
            </a:r>
            <a:endParaRPr lang="en-IN" sz="2000" dirty="0">
              <a:solidFill>
                <a:schemeClr val="tx2">
                  <a:lumMod val="60000"/>
                  <a:lumOff val="40000"/>
                </a:schemeClr>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2122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0304"/>
            <a:ext cx="8596668" cy="6049046"/>
          </a:xfrm>
        </p:spPr>
        <p:txBody>
          <a:bodyPr/>
          <a:lstStyle/>
          <a:p>
            <a:r>
              <a:rPr lang="en-IN" u="sng" dirty="0"/>
              <a:t>Aim</a:t>
            </a:r>
            <a:r>
              <a:rPr lang="en-IN" dirty="0"/>
              <a:t> :</a:t>
            </a:r>
            <a:br>
              <a:rPr lang="en-IN" dirty="0"/>
            </a:br>
            <a:br>
              <a:rPr lang="en-IN" dirty="0"/>
            </a:br>
            <a:r>
              <a:rPr lang="en-IN" sz="2400" b="1" i="0" u="none" strike="noStrike" baseline="0" dirty="0">
                <a:solidFill>
                  <a:schemeClr val="tx2">
                    <a:lumMod val="60000"/>
                    <a:lumOff val="40000"/>
                  </a:schemeClr>
                </a:solidFill>
                <a:latin typeface="Times New Roman" panose="02020603050405020304" pitchFamily="18" charset="0"/>
              </a:rPr>
              <a:t>Objective 1: </a:t>
            </a:r>
            <a:br>
              <a:rPr lang="en-IN" sz="2400" b="0" i="0" u="none" strike="noStrike" baseline="0" dirty="0">
                <a:solidFill>
                  <a:schemeClr val="tx2">
                    <a:lumMod val="60000"/>
                    <a:lumOff val="40000"/>
                  </a:schemeClr>
                </a:solidFill>
                <a:latin typeface="Times New Roman" panose="02020603050405020304" pitchFamily="18" charset="0"/>
              </a:rPr>
            </a:br>
            <a:r>
              <a:rPr lang="en-US" sz="2400" b="0" i="0" u="none" strike="noStrike" baseline="0" dirty="0">
                <a:solidFill>
                  <a:schemeClr val="tx2">
                    <a:lumMod val="60000"/>
                    <a:lumOff val="40000"/>
                  </a:schemeClr>
                </a:solidFill>
                <a:latin typeface="Times New Roman" panose="02020603050405020304" pitchFamily="18" charset="0"/>
              </a:rPr>
              <a:t>To perform exploratory data analysis and visualize the data using visualization techniques using inbuilt python libraries such as seaborn and matplotlib. And finding the attributes which are affectin</a:t>
            </a:r>
            <a:r>
              <a:rPr lang="en-US" sz="2400" dirty="0">
                <a:solidFill>
                  <a:schemeClr val="tx2">
                    <a:lumMod val="60000"/>
                    <a:lumOff val="40000"/>
                  </a:schemeClr>
                </a:solidFill>
                <a:latin typeface="Times New Roman" panose="02020603050405020304" pitchFamily="18" charset="0"/>
              </a:rPr>
              <a:t>g the overall sales.</a:t>
            </a:r>
            <a:br>
              <a:rPr lang="en-US" sz="2400" b="0" i="0" u="none" strike="noStrike" baseline="0" dirty="0">
                <a:solidFill>
                  <a:schemeClr val="tx2">
                    <a:lumMod val="60000"/>
                    <a:lumOff val="40000"/>
                  </a:schemeClr>
                </a:solidFill>
                <a:latin typeface="Times New Roman" panose="02020603050405020304" pitchFamily="18" charset="0"/>
              </a:rPr>
            </a:br>
            <a:r>
              <a:rPr lang="en-IN" sz="2400" b="1" i="0" u="none" strike="noStrike" baseline="0" dirty="0">
                <a:solidFill>
                  <a:schemeClr val="tx2">
                    <a:lumMod val="60000"/>
                    <a:lumOff val="40000"/>
                  </a:schemeClr>
                </a:solidFill>
                <a:latin typeface="Times New Roman" panose="02020603050405020304" pitchFamily="18" charset="0"/>
              </a:rPr>
              <a:t>Objective 2: </a:t>
            </a:r>
            <a:br>
              <a:rPr lang="en-IN" sz="2400" b="0" i="0" u="none" strike="noStrike" baseline="0" dirty="0">
                <a:solidFill>
                  <a:schemeClr val="tx2">
                    <a:lumMod val="60000"/>
                    <a:lumOff val="40000"/>
                  </a:schemeClr>
                </a:solidFill>
                <a:latin typeface="Times New Roman" panose="02020603050405020304" pitchFamily="18" charset="0"/>
              </a:rPr>
            </a:br>
            <a:r>
              <a:rPr lang="en-US" sz="2400" b="0" i="0" u="none" strike="noStrike" baseline="0" dirty="0">
                <a:solidFill>
                  <a:schemeClr val="tx2">
                    <a:lumMod val="60000"/>
                    <a:lumOff val="40000"/>
                  </a:schemeClr>
                </a:solidFill>
                <a:latin typeface="Times New Roman" panose="02020603050405020304" pitchFamily="18" charset="0"/>
              </a:rPr>
              <a:t>To test and validate different models such as ARIMA, RANDOM FOREST,REGRESSION TREE, </a:t>
            </a:r>
            <a:r>
              <a:rPr lang="en-US" sz="2400" b="0" i="0" u="none" strike="noStrike" baseline="0" dirty="0" err="1">
                <a:solidFill>
                  <a:schemeClr val="tx2">
                    <a:lumMod val="60000"/>
                    <a:lumOff val="40000"/>
                  </a:schemeClr>
                </a:solidFill>
                <a:latin typeface="Times New Roman" panose="02020603050405020304" pitchFamily="18" charset="0"/>
              </a:rPr>
              <a:t>Xgboost</a:t>
            </a:r>
            <a:r>
              <a:rPr lang="en-US" sz="2400" b="0" i="0" u="none" strike="noStrike" baseline="0" dirty="0">
                <a:solidFill>
                  <a:schemeClr val="tx2">
                    <a:lumMod val="60000"/>
                    <a:lumOff val="40000"/>
                  </a:schemeClr>
                </a:solidFill>
                <a:latin typeface="Times New Roman" panose="02020603050405020304" pitchFamily="18" charset="0"/>
              </a:rPr>
              <a:t> by using performance metrics. </a:t>
            </a:r>
            <a:br>
              <a:rPr lang="en-US" sz="2400" b="0" i="0" u="none" strike="noStrike" baseline="0" dirty="0">
                <a:solidFill>
                  <a:schemeClr val="tx2">
                    <a:lumMod val="60000"/>
                    <a:lumOff val="40000"/>
                  </a:schemeClr>
                </a:solidFill>
                <a:latin typeface="Times New Roman" panose="02020603050405020304" pitchFamily="18" charset="0"/>
              </a:rPr>
            </a:br>
            <a:r>
              <a:rPr lang="en-IN" sz="2400" b="1" i="0" u="none" strike="noStrike" baseline="0" dirty="0">
                <a:solidFill>
                  <a:schemeClr val="tx2">
                    <a:lumMod val="60000"/>
                    <a:lumOff val="40000"/>
                  </a:schemeClr>
                </a:solidFill>
                <a:latin typeface="Times New Roman" panose="02020603050405020304" pitchFamily="18" charset="0"/>
              </a:rPr>
              <a:t>Objective 3: </a:t>
            </a:r>
            <a:br>
              <a:rPr lang="en-IN" sz="2400" b="0" i="0" u="none" strike="noStrike" baseline="0" dirty="0">
                <a:solidFill>
                  <a:schemeClr val="tx2">
                    <a:lumMod val="60000"/>
                    <a:lumOff val="40000"/>
                  </a:schemeClr>
                </a:solidFill>
                <a:latin typeface="Times New Roman" panose="02020603050405020304" pitchFamily="18" charset="0"/>
              </a:rPr>
            </a:br>
            <a:r>
              <a:rPr lang="en-US" sz="2400" b="0" i="0" u="none" strike="noStrike" baseline="0" dirty="0">
                <a:solidFill>
                  <a:schemeClr val="tx2">
                    <a:lumMod val="60000"/>
                    <a:lumOff val="40000"/>
                  </a:schemeClr>
                </a:solidFill>
                <a:latin typeface="Times New Roman" panose="02020603050405020304" pitchFamily="18" charset="0"/>
              </a:rPr>
              <a:t>To forecast overall sales by splitting the initial data into train and test data and selecting the best model. </a:t>
            </a:r>
            <a:endParaRPr lang="en-IN" sz="2400" dirty="0">
              <a:solidFill>
                <a:schemeClr val="tx2">
                  <a:lumMod val="60000"/>
                  <a:lumOff val="4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A316-A0FB-739F-9893-71DA90FE0971}"/>
              </a:ext>
            </a:extLst>
          </p:cNvPr>
          <p:cNvSpPr>
            <a:spLocks noGrp="1"/>
          </p:cNvSpPr>
          <p:nvPr>
            <p:ph type="title"/>
          </p:nvPr>
        </p:nvSpPr>
        <p:spPr/>
        <p:txBody>
          <a:bodyPr/>
          <a:lstStyle/>
          <a:p>
            <a:r>
              <a:rPr lang="en-IN" dirty="0"/>
              <a:t>SEASONAL DECOMPOSITION(ADDITIVE)</a:t>
            </a:r>
          </a:p>
        </p:txBody>
      </p:sp>
      <p:grpSp>
        <p:nvGrpSpPr>
          <p:cNvPr id="3" name="Group 2">
            <a:extLst>
              <a:ext uri="{FF2B5EF4-FFF2-40B4-BE49-F238E27FC236}">
                <a16:creationId xmlns:a16="http://schemas.microsoft.com/office/drawing/2014/main" id="{8E0AF7CA-5889-EFED-A084-D4817DF618EA}"/>
              </a:ext>
            </a:extLst>
          </p:cNvPr>
          <p:cNvGrpSpPr/>
          <p:nvPr/>
        </p:nvGrpSpPr>
        <p:grpSpPr>
          <a:xfrm>
            <a:off x="1226487" y="1313645"/>
            <a:ext cx="7544026" cy="4934755"/>
            <a:chOff x="0" y="273216"/>
            <a:chExt cx="5936299" cy="4193821"/>
          </a:xfrm>
        </p:grpSpPr>
        <p:sp>
          <p:nvSpPr>
            <p:cNvPr id="4" name="Rectangle 3">
              <a:extLst>
                <a:ext uri="{FF2B5EF4-FFF2-40B4-BE49-F238E27FC236}">
                  <a16:creationId xmlns:a16="http://schemas.microsoft.com/office/drawing/2014/main" id="{6AC66844-7079-CBA8-3E10-D3D29189A7D0}"/>
                </a:ext>
              </a:extLst>
            </p:cNvPr>
            <p:cNvSpPr/>
            <p:nvPr/>
          </p:nvSpPr>
          <p:spPr>
            <a:xfrm>
              <a:off x="5884136" y="4231943"/>
              <a:ext cx="52163" cy="235094"/>
            </a:xfrm>
            <a:prstGeom prst="rect">
              <a:avLst/>
            </a:prstGeom>
            <a:ln>
              <a:noFill/>
            </a:ln>
          </p:spPr>
          <p:txBody>
            <a:bodyPr vert="horz" lIns="0" tIns="0" rIns="0" bIns="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07000"/>
                </a:lnSpc>
                <a:spcAft>
                  <a:spcPts val="800"/>
                </a:spcAft>
              </a:pPr>
              <a:r>
                <a:rPr lang="en-IN" sz="1350">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 name="Shape 16323">
              <a:extLst>
                <a:ext uri="{FF2B5EF4-FFF2-40B4-BE49-F238E27FC236}">
                  <a16:creationId xmlns:a16="http://schemas.microsoft.com/office/drawing/2014/main" id="{5B9214F0-04F4-02E3-8C15-38BEF53CDA48}"/>
                </a:ext>
              </a:extLst>
            </p:cNvPr>
            <p:cNvSpPr/>
            <p:nvPr/>
          </p:nvSpPr>
          <p:spPr>
            <a:xfrm>
              <a:off x="3048" y="4391063"/>
              <a:ext cx="5881116" cy="9144"/>
            </a:xfrm>
            <a:custGeom>
              <a:avLst/>
              <a:gdLst/>
              <a:ahLst/>
              <a:cxnLst/>
              <a:rect l="0" t="0" r="0" b="0"/>
              <a:pathLst>
                <a:path w="5881116" h="9144">
                  <a:moveTo>
                    <a:pt x="0" y="0"/>
                  </a:moveTo>
                  <a:lnTo>
                    <a:pt x="5881116" y="0"/>
                  </a:lnTo>
                  <a:lnTo>
                    <a:pt x="5881116"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hape 16324">
              <a:extLst>
                <a:ext uri="{FF2B5EF4-FFF2-40B4-BE49-F238E27FC236}">
                  <a16:creationId xmlns:a16="http://schemas.microsoft.com/office/drawing/2014/main" id="{CACBC665-EA24-B487-AAEF-F89427E0332C}"/>
                </a:ext>
              </a:extLst>
            </p:cNvPr>
            <p:cNvSpPr/>
            <p:nvPr/>
          </p:nvSpPr>
          <p:spPr>
            <a:xfrm>
              <a:off x="3048" y="4372775"/>
              <a:ext cx="5881116" cy="9144"/>
            </a:xfrm>
            <a:custGeom>
              <a:avLst/>
              <a:gdLst/>
              <a:ahLst/>
              <a:cxnLst/>
              <a:rect l="0" t="0" r="0" b="0"/>
              <a:pathLst>
                <a:path w="5881116" h="9144">
                  <a:moveTo>
                    <a:pt x="0" y="0"/>
                  </a:moveTo>
                  <a:lnTo>
                    <a:pt x="5881116" y="0"/>
                  </a:lnTo>
                  <a:lnTo>
                    <a:pt x="5881116"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pic>
          <p:nvPicPr>
            <p:cNvPr id="7" name="Picture 6">
              <a:extLst>
                <a:ext uri="{FF2B5EF4-FFF2-40B4-BE49-F238E27FC236}">
                  <a16:creationId xmlns:a16="http://schemas.microsoft.com/office/drawing/2014/main" id="{18567B68-9333-722A-D62F-99A43C795B51}"/>
                </a:ext>
              </a:extLst>
            </p:cNvPr>
            <p:cNvPicPr/>
            <p:nvPr/>
          </p:nvPicPr>
          <p:blipFill>
            <a:blip r:embed="rId2"/>
            <a:stretch>
              <a:fillRect/>
            </a:stretch>
          </p:blipFill>
          <p:spPr>
            <a:xfrm>
              <a:off x="0" y="273216"/>
              <a:ext cx="5888737" cy="2731008"/>
            </a:xfrm>
            <a:prstGeom prst="rect">
              <a:avLst/>
            </a:prstGeom>
          </p:spPr>
        </p:pic>
        <p:pic>
          <p:nvPicPr>
            <p:cNvPr id="8" name="Picture 7">
              <a:extLst>
                <a:ext uri="{FF2B5EF4-FFF2-40B4-BE49-F238E27FC236}">
                  <a16:creationId xmlns:a16="http://schemas.microsoft.com/office/drawing/2014/main" id="{C47FDDD3-4F9A-C639-0B5B-2364E3C7DE8A}"/>
                </a:ext>
              </a:extLst>
            </p:cNvPr>
            <p:cNvPicPr/>
            <p:nvPr/>
          </p:nvPicPr>
          <p:blipFill>
            <a:blip r:embed="rId3"/>
            <a:stretch>
              <a:fillRect/>
            </a:stretch>
          </p:blipFill>
          <p:spPr>
            <a:xfrm>
              <a:off x="0" y="3004224"/>
              <a:ext cx="5888737" cy="1362456"/>
            </a:xfrm>
            <a:prstGeom prst="rect">
              <a:avLst/>
            </a:prstGeom>
          </p:spPr>
        </p:pic>
      </p:grpSp>
    </p:spTree>
    <p:extLst>
      <p:ext uri="{BB962C8B-B14F-4D97-AF65-F5344CB8AC3E}">
        <p14:creationId xmlns:p14="http://schemas.microsoft.com/office/powerpoint/2010/main" val="1593346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CA1D-99FE-F804-5B83-26D15CEB6309}"/>
              </a:ext>
            </a:extLst>
          </p:cNvPr>
          <p:cNvSpPr>
            <a:spLocks noGrp="1"/>
          </p:cNvSpPr>
          <p:nvPr>
            <p:ph type="title"/>
          </p:nvPr>
        </p:nvSpPr>
        <p:spPr/>
        <p:txBody>
          <a:bodyPr>
            <a:normAutofit/>
          </a:bodyPr>
          <a:lstStyle/>
          <a:p>
            <a:r>
              <a:rPr lang="en-IN" sz="3200" dirty="0"/>
              <a:t>SEASONAL DECOMPOSITION(MULTIPLICATIVE)</a:t>
            </a:r>
          </a:p>
        </p:txBody>
      </p:sp>
      <p:pic>
        <p:nvPicPr>
          <p:cNvPr id="3" name="Picture 2">
            <a:extLst>
              <a:ext uri="{FF2B5EF4-FFF2-40B4-BE49-F238E27FC236}">
                <a16:creationId xmlns:a16="http://schemas.microsoft.com/office/drawing/2014/main" id="{4F8B9BB1-0964-6095-7CF4-DB03E292FB36}"/>
              </a:ext>
            </a:extLst>
          </p:cNvPr>
          <p:cNvPicPr/>
          <p:nvPr/>
        </p:nvPicPr>
        <p:blipFill>
          <a:blip r:embed="rId2"/>
          <a:stretch>
            <a:fillRect/>
          </a:stretch>
        </p:blipFill>
        <p:spPr>
          <a:xfrm>
            <a:off x="466632" y="1126151"/>
            <a:ext cx="8596667" cy="5609500"/>
          </a:xfrm>
          <a:prstGeom prst="rect">
            <a:avLst/>
          </a:prstGeom>
        </p:spPr>
      </p:pic>
    </p:spTree>
    <p:extLst>
      <p:ext uri="{BB962C8B-B14F-4D97-AF65-F5344CB8AC3E}">
        <p14:creationId xmlns:p14="http://schemas.microsoft.com/office/powerpoint/2010/main" val="569438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DCE6-B61F-3951-E7A7-DACC68CC5BA8}"/>
              </a:ext>
            </a:extLst>
          </p:cNvPr>
          <p:cNvSpPr>
            <a:spLocks noGrp="1"/>
          </p:cNvSpPr>
          <p:nvPr>
            <p:ph type="title"/>
          </p:nvPr>
        </p:nvSpPr>
        <p:spPr/>
        <p:txBody>
          <a:bodyPr>
            <a:normAutofit fontScale="90000"/>
          </a:bodyPr>
          <a:lstStyle/>
          <a:p>
            <a:pPr>
              <a:lnSpc>
                <a:spcPct val="115000"/>
              </a:lnSpc>
              <a:spcAft>
                <a:spcPts val="1000"/>
              </a:spcAft>
            </a:pPr>
            <a:r>
              <a:rPr lang="en-IN" dirty="0"/>
              <a:t>WHICH SEASONAL DECOMPOSITION TO USE</a:t>
            </a:r>
            <a:br>
              <a:rPr lang="en-IN" dirty="0"/>
            </a:br>
            <a:br>
              <a:rPr lang="en-IN" dirty="0"/>
            </a:br>
            <a:r>
              <a:rPr lang="en-US" sz="3100" dirty="0">
                <a:solidFill>
                  <a:schemeClr val="tx2">
                    <a:lumMod val="60000"/>
                    <a:lumOff val="40000"/>
                  </a:schemeClr>
                </a:solidFill>
                <a:effectLst/>
                <a:latin typeface="Bookman Old Style" panose="02050604050505020204" pitchFamily="18" charset="0"/>
                <a:ea typeface="Times New Roman" panose="02020603050405020304" pitchFamily="18" charset="0"/>
                <a:cs typeface="Times New Roman" panose="02020603050405020304" pitchFamily="18" charset="0"/>
              </a:rPr>
              <a:t>Here in additive model residual increases over time so additive model is not suitable to use so multiplicative model is used to determine seasonality.</a:t>
            </a:r>
            <a:br>
              <a:rPr lang="en-IN" sz="3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br>
              <a:rPr lang="en-IN" sz="3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100" b="1" u="sng" dirty="0" err="1">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Deseasonalised</a:t>
            </a:r>
            <a:r>
              <a:rPr lang="en-US" sz="3100" b="1" u="sng"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series</a:t>
            </a:r>
            <a:br>
              <a:rPr lang="en-IN" sz="3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Using multiplicative model seasonal component is subtracted from overall sale component and </a:t>
            </a:r>
            <a:r>
              <a:rPr lang="en-US" sz="3100" dirty="0" err="1">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deseasonalised</a:t>
            </a:r>
            <a:r>
              <a:rPr lang="en-US" sz="3100"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series is obtained.</a:t>
            </a: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3100" dirty="0">
              <a:solidFill>
                <a:schemeClr val="tx2">
                  <a:lumMod val="60000"/>
                  <a:lumOff val="40000"/>
                </a:schemeClr>
              </a:solidFill>
            </a:endParaRPr>
          </a:p>
        </p:txBody>
      </p:sp>
    </p:spTree>
    <p:extLst>
      <p:ext uri="{BB962C8B-B14F-4D97-AF65-F5344CB8AC3E}">
        <p14:creationId xmlns:p14="http://schemas.microsoft.com/office/powerpoint/2010/main" val="2046620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41DE-18F7-1A28-49E0-6148D0F889B4}"/>
              </a:ext>
            </a:extLst>
          </p:cNvPr>
          <p:cNvSpPr>
            <a:spLocks noGrp="1"/>
          </p:cNvSpPr>
          <p:nvPr>
            <p:ph type="title"/>
          </p:nvPr>
        </p:nvSpPr>
        <p:spPr>
          <a:xfrm>
            <a:off x="587181" y="223005"/>
            <a:ext cx="8660753" cy="1592916"/>
          </a:xfrm>
        </p:spPr>
        <p:txBody>
          <a:bodyPr>
            <a:normAutofit fontScale="90000"/>
          </a:bodyPr>
          <a:lstStyle/>
          <a:p>
            <a:pPr algn="ctr"/>
            <a:r>
              <a:rPr lang="en-IN" dirty="0"/>
              <a:t>Creating training and validation set to check model performance</a:t>
            </a:r>
            <a:br>
              <a:rPr lang="en-IN" dirty="0"/>
            </a:br>
            <a:br>
              <a:rPr lang="en-IN" dirty="0"/>
            </a:br>
            <a:endParaRPr lang="en-IN" dirty="0"/>
          </a:p>
        </p:txBody>
      </p:sp>
      <p:pic>
        <p:nvPicPr>
          <p:cNvPr id="2050" name="Picture 2" descr="Train/Test Split and Cross Validation - A Python Tutorial - AlgoTrading101  Blog">
            <a:extLst>
              <a:ext uri="{FF2B5EF4-FFF2-40B4-BE49-F238E27FC236}">
                <a16:creationId xmlns:a16="http://schemas.microsoft.com/office/drawing/2014/main" id="{44D6CD7E-BC7D-0755-2934-F3C2E4CB5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08" y="1339402"/>
            <a:ext cx="8887326" cy="502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58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0EF8-ED5C-93F2-D5AD-916E2C6AA723}"/>
              </a:ext>
            </a:extLst>
          </p:cNvPr>
          <p:cNvSpPr>
            <a:spLocks noGrp="1"/>
          </p:cNvSpPr>
          <p:nvPr>
            <p:ph type="title"/>
          </p:nvPr>
        </p:nvSpPr>
        <p:spPr>
          <a:xfrm>
            <a:off x="677334" y="609600"/>
            <a:ext cx="8596668" cy="742384"/>
          </a:xfrm>
        </p:spPr>
        <p:txBody>
          <a:bodyPr>
            <a:normAutofit fontScale="90000"/>
          </a:bodyPr>
          <a:lstStyle/>
          <a:p>
            <a:r>
              <a:rPr lang="en-IN" sz="4000" dirty="0"/>
              <a:t>Performance measure of different model</a:t>
            </a:r>
            <a:br>
              <a:rPr lang="en-IN" sz="4000" dirty="0"/>
            </a:br>
            <a:br>
              <a:rPr lang="en-IN" sz="4000" dirty="0"/>
            </a:br>
            <a:r>
              <a:rPr lang="en-IN" sz="3100" dirty="0">
                <a:solidFill>
                  <a:srgbClr val="002060"/>
                </a:solidFill>
              </a:rPr>
              <a:t>We are using two methods to measure the performance of the model</a:t>
            </a:r>
            <a:br>
              <a:rPr lang="en-IN" dirty="0">
                <a:solidFill>
                  <a:srgbClr val="002060"/>
                </a:solidFill>
              </a:rPr>
            </a:br>
            <a:r>
              <a:rPr lang="en-IN" dirty="0">
                <a:solidFill>
                  <a:srgbClr val="002060"/>
                </a:solidFill>
              </a:rPr>
              <a:t>1. RMSE: </a:t>
            </a:r>
            <a:r>
              <a:rPr lang="en-IN" sz="2400" dirty="0">
                <a:solidFill>
                  <a:srgbClr val="002060"/>
                </a:solidFill>
              </a:rPr>
              <a:t>RMSE stands for root mean square error. And the equation of this is </a:t>
            </a:r>
            <a:br>
              <a:rPr lang="en-IN" dirty="0">
                <a:solidFill>
                  <a:srgbClr val="002060"/>
                </a:solidFill>
              </a:rPr>
            </a:br>
            <a:br>
              <a:rPr lang="en-IN" dirty="0">
                <a:solidFill>
                  <a:srgbClr val="002060"/>
                </a:solidFill>
              </a:rPr>
            </a:br>
            <a:br>
              <a:rPr lang="en-IN" dirty="0">
                <a:solidFill>
                  <a:srgbClr val="002060"/>
                </a:solidFill>
              </a:rPr>
            </a:br>
            <a:r>
              <a:rPr lang="en-IN" dirty="0">
                <a:solidFill>
                  <a:srgbClr val="002060"/>
                </a:solidFill>
              </a:rPr>
              <a:t>2. MAPE: </a:t>
            </a:r>
            <a:r>
              <a:rPr lang="en-IN" sz="2700" dirty="0">
                <a:solidFill>
                  <a:srgbClr val="002060"/>
                </a:solidFill>
              </a:rPr>
              <a:t>MAPE stands for mean absolute percentage error using </a:t>
            </a:r>
            <a:r>
              <a:rPr lang="en-IN" sz="2700" dirty="0" err="1">
                <a:solidFill>
                  <a:srgbClr val="002060"/>
                </a:solidFill>
              </a:rPr>
              <a:t>mape</a:t>
            </a:r>
            <a:r>
              <a:rPr lang="en-IN" sz="2700" dirty="0">
                <a:solidFill>
                  <a:srgbClr val="002060"/>
                </a:solidFill>
              </a:rPr>
              <a:t> we can compare among different models</a:t>
            </a:r>
          </a:p>
        </p:txBody>
      </p:sp>
      <p:pic>
        <p:nvPicPr>
          <p:cNvPr id="5" name="Content Placeholder 4">
            <a:extLst>
              <a:ext uri="{FF2B5EF4-FFF2-40B4-BE49-F238E27FC236}">
                <a16:creationId xmlns:a16="http://schemas.microsoft.com/office/drawing/2014/main" id="{BE754478-FFC4-650A-307B-B262FAD9B05F}"/>
              </a:ext>
            </a:extLst>
          </p:cNvPr>
          <p:cNvPicPr>
            <a:picLocks noGrp="1" noChangeAspect="1"/>
          </p:cNvPicPr>
          <p:nvPr>
            <p:ph idx="1"/>
          </p:nvPr>
        </p:nvPicPr>
        <p:blipFill>
          <a:blip r:embed="rId2"/>
          <a:stretch>
            <a:fillRect/>
          </a:stretch>
        </p:blipFill>
        <p:spPr>
          <a:xfrm>
            <a:off x="3638145" y="5506016"/>
            <a:ext cx="4457799" cy="1128208"/>
          </a:xfrm>
        </p:spPr>
      </p:pic>
      <p:pic>
        <p:nvPicPr>
          <p:cNvPr id="7" name="Picture 6">
            <a:extLst>
              <a:ext uri="{FF2B5EF4-FFF2-40B4-BE49-F238E27FC236}">
                <a16:creationId xmlns:a16="http://schemas.microsoft.com/office/drawing/2014/main" id="{C01D2344-6A03-4CE6-BC31-FA5D56A0D9FB}"/>
              </a:ext>
            </a:extLst>
          </p:cNvPr>
          <p:cNvPicPr>
            <a:picLocks noChangeAspect="1"/>
          </p:cNvPicPr>
          <p:nvPr/>
        </p:nvPicPr>
        <p:blipFill>
          <a:blip r:embed="rId3"/>
          <a:stretch>
            <a:fillRect/>
          </a:stretch>
        </p:blipFill>
        <p:spPr>
          <a:xfrm>
            <a:off x="3206257" y="3276366"/>
            <a:ext cx="3097046" cy="1128209"/>
          </a:xfrm>
          <a:prstGeom prst="rect">
            <a:avLst/>
          </a:prstGeom>
        </p:spPr>
      </p:pic>
    </p:spTree>
    <p:extLst>
      <p:ext uri="{BB962C8B-B14F-4D97-AF65-F5344CB8AC3E}">
        <p14:creationId xmlns:p14="http://schemas.microsoft.com/office/powerpoint/2010/main" val="2379918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CA28D3C8-A72B-1C82-7CBA-6D35E8E03AB7}"/>
                  </a:ext>
                </a:extLst>
              </p:cNvPr>
              <p:cNvSpPr>
                <a:spLocks noGrp="1"/>
              </p:cNvSpPr>
              <p:nvPr>
                <p:ph type="title"/>
              </p:nvPr>
            </p:nvSpPr>
            <p:spPr/>
            <p:txBody>
              <a:bodyPr>
                <a:normAutofit fontScale="90000"/>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dirty="0"/>
                  <a:t>Stationarity</a:t>
                </a:r>
                <a:br>
                  <a:rPr lang="en-IN" dirty="0"/>
                </a:br>
                <a:br>
                  <a:rPr lang="en-IN" dirty="0"/>
                </a:b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 stochastic process is said to be strictly stationary if the joint distribution of </a:t>
                </a:r>
                <a14:m>
                  <m:oMath xmlns:m="http://schemas.openxmlformats.org/officeDocument/2006/math">
                    <m:r>
                      <a:rPr kumimoji="0" lang="en-US" sz="2000" b="0" i="1"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𝑥</m:t>
                    </m:r>
                    <m:d>
                      <m:dPr>
                        <m:ctrlPr>
                          <a:rPr kumimoji="0" lang="en-US" sz="2000" b="0" i="1"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ctrlPr>
                      </m:dPr>
                      <m:e>
                        <m:sSub>
                          <m:sSubPr>
                            <m:ctrlPr>
                              <a:rPr kumimoji="0" lang="en-US" sz="2000" b="0" i="1"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𝑡</m:t>
                            </m:r>
                          </m:e>
                          <m:sub>
                            <m:r>
                              <a:rPr kumimoji="0" lang="en-US" sz="2000" b="0" i="0"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1</m:t>
                            </m:r>
                          </m:sub>
                        </m:sSub>
                      </m:e>
                    </m:d>
                    <m:r>
                      <a:rPr kumimoji="0" lang="en-US" sz="2000" b="0" i="1"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𝑥</m:t>
                    </m:r>
                    <m:d>
                      <m:dPr>
                        <m:ctrlP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ctrlPr>
                      </m:dPr>
                      <m:e>
                        <m:sSub>
                          <m:sSubPr>
                            <m:ctrlP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𝑡</m:t>
                            </m:r>
                          </m:e>
                          <m:sub>
                            <m:r>
                              <m:rPr>
                                <m:sty m:val="p"/>
                              </m:rPr>
                              <a:rPr kumimoji="0" lang="en-US" sz="2000" b="0" i="0"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n</m:t>
                            </m:r>
                          </m:sub>
                        </m:sSub>
                      </m:e>
                    </m:d>
                  </m:oMath>
                </a14:m>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is same as the joint distribution of </a:t>
                </a:r>
                <a14:m>
                  <m:oMath xmlns:m="http://schemas.openxmlformats.org/officeDocument/2006/math">
                    <m: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𝑥</m:t>
                    </m:r>
                    <m:d>
                      <m:dPr>
                        <m:ctrlP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ctrlPr>
                      </m:dPr>
                      <m:e>
                        <m:sSub>
                          <m:sSubPr>
                            <m:ctrlP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𝑡</m:t>
                            </m:r>
                          </m:e>
                          <m:sub>
                            <m:r>
                              <a:rPr kumimoji="0" lang="en-US" sz="2000" b="0" i="0" u="none" strike="noStrike" kern="1200" cap="none" spc="0" normalizeH="0" baseline="0" noProof="0">
                                <a:ln>
                                  <a:noFill/>
                                </a:ln>
                                <a:solidFill>
                                  <a:srgbClr val="002060"/>
                                </a:solidFill>
                                <a:effectLst/>
                                <a:uLnTx/>
                                <a:uFillTx/>
                                <a:latin typeface="Cambria Math" panose="02040503050406030204" pitchFamily="18" charset="0"/>
                                <a:ea typeface="+mn-ea"/>
                                <a:cs typeface="+mn-cs"/>
                              </a:rPr>
                              <m:t>1</m:t>
                            </m:r>
                          </m:sub>
                        </m:sSub>
                        <m:r>
                          <a:rPr kumimoji="0" lang="en-US" sz="2000" b="0" i="1"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m:t>
                        </m:r>
                        <m:r>
                          <m:rPr>
                            <m:sty m:val="p"/>
                          </m:rPr>
                          <a:rPr kumimoji="0" lang="el-GR"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τ</m:t>
                        </m:r>
                      </m:e>
                    </m:d>
                    <m: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𝑥</m:t>
                    </m:r>
                    <m:d>
                      <m:dPr>
                        <m:ctrlP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ctrlPr>
                      </m:dPr>
                      <m:e>
                        <m:sSub>
                          <m:sSubPr>
                            <m:ctrlP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𝑡</m:t>
                            </m:r>
                          </m:e>
                          <m:sub>
                            <m:r>
                              <m:rPr>
                                <m:sty m:val="p"/>
                              </m:rPr>
                              <a:rPr kumimoji="0" lang="en-US" sz="2000" b="0" i="0" u="none" strike="noStrike" kern="1200" cap="none" spc="0" normalizeH="0" baseline="0" noProof="0">
                                <a:ln>
                                  <a:noFill/>
                                </a:ln>
                                <a:solidFill>
                                  <a:srgbClr val="002060"/>
                                </a:solidFill>
                                <a:effectLst/>
                                <a:uLnTx/>
                                <a:uFillTx/>
                                <a:latin typeface="Cambria Math" panose="02040503050406030204" pitchFamily="18" charset="0"/>
                                <a:ea typeface="+mn-ea"/>
                                <a:cs typeface="+mn-cs"/>
                              </a:rPr>
                              <m:t>n</m:t>
                            </m:r>
                          </m:sub>
                        </m:sSub>
                        <m:r>
                          <a:rPr kumimoji="0" lang="en-US" sz="2000" b="0" i="1"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m:t>
                        </m:r>
                        <m:r>
                          <m:rPr>
                            <m:sty m:val="p"/>
                          </m:rPr>
                          <a:rPr kumimoji="0" lang="el-GR"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τ</m:t>
                        </m:r>
                      </m:e>
                    </m:d>
                  </m:oMath>
                </a14:m>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for all </a:t>
                </a:r>
                <a14:m>
                  <m:oMath xmlns:m="http://schemas.openxmlformats.org/officeDocument/2006/math">
                    <m:sSub>
                      <m:sSubPr>
                        <m:ctrlP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𝑡</m:t>
                        </m:r>
                      </m:e>
                      <m:sub>
                        <m:r>
                          <a:rPr kumimoji="0" lang="en-US" sz="2000" b="0" i="0" u="none" strike="noStrike" kern="1200" cap="none" spc="0" normalizeH="0" baseline="0" noProof="0">
                            <a:ln>
                              <a:noFill/>
                            </a:ln>
                            <a:solidFill>
                              <a:srgbClr val="002060"/>
                            </a:solidFill>
                            <a:effectLst/>
                            <a:uLnTx/>
                            <a:uFillTx/>
                            <a:latin typeface="Cambria Math" panose="02040503050406030204" pitchFamily="18" charset="0"/>
                            <a:ea typeface="+mn-ea"/>
                            <a:cs typeface="+mn-cs"/>
                          </a:rPr>
                          <m:t>1</m:t>
                        </m:r>
                      </m:sub>
                    </m:sSub>
                  </m:oMath>
                </a14:m>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a:t>
                </a:r>
                <a14:m>
                  <m:oMath xmlns:m="http://schemas.openxmlformats.org/officeDocument/2006/math">
                    <m:sSub>
                      <m:sSubPr>
                        <m:ctrlP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𝑡</m:t>
                        </m:r>
                      </m:e>
                      <m:sub>
                        <m:r>
                          <a:rPr kumimoji="0" lang="en-US" sz="2000" b="0" i="0"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2</m:t>
                        </m:r>
                      </m:sub>
                    </m:sSub>
                    <m:r>
                      <a:rPr kumimoji="0" lang="en-US" sz="2000" b="0" i="1"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m:t>
                    </m:r>
                  </m:oMath>
                </a14:m>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a:t>
                </a:r>
                <a14:m>
                  <m:oMath xmlns:m="http://schemas.openxmlformats.org/officeDocument/2006/math">
                    <m:sSub>
                      <m:sSubPr>
                        <m:ctrlP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𝑡</m:t>
                        </m:r>
                      </m:e>
                      <m:sub>
                        <m:r>
                          <m:rPr>
                            <m:sty m:val="p"/>
                          </m:rPr>
                          <a:rPr kumimoji="0" lang="en-US" sz="2000" b="0" i="0"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n</m:t>
                        </m:r>
                      </m:sub>
                    </m:sSub>
                    <m:r>
                      <a:rPr kumimoji="0" lang="en-US" sz="2000" b="0" i="1"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m:t>
                    </m:r>
                    <m:r>
                      <m:rPr>
                        <m:sty m:val="p"/>
                      </m:rPr>
                      <a:rPr kumimoji="0" lang="el-GR"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τ</m:t>
                    </m:r>
                  </m:oMath>
                </a14:m>
                <a:b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br>
                <a:b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b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Shifting the time origin by an amount .. Has no effect on joint distributions.</a:t>
                </a:r>
                <a:b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br>
                <a:b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b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We consider second order stationarity (less restricted way) if first order and second order moments are finite and does not depend on time t and autocorrelation depends only on lag </a:t>
                </a:r>
                <a14:m>
                  <m:oMath xmlns:m="http://schemas.openxmlformats.org/officeDocument/2006/math">
                    <m:r>
                      <m:rPr>
                        <m:sty m:val="p"/>
                      </m:rPr>
                      <a:rPr kumimoji="0" lang="el-GR" sz="2000" b="0" i="1" u="none" strike="noStrike" kern="1200" cap="none" spc="0" normalizeH="0" baseline="0" noProof="0" smtClean="0">
                        <a:ln>
                          <a:noFill/>
                        </a:ln>
                        <a:solidFill>
                          <a:srgbClr val="002060"/>
                        </a:solidFill>
                        <a:effectLst/>
                        <a:uLnTx/>
                        <a:uFillTx/>
                        <a:latin typeface="Cambria Math" panose="02040503050406030204" pitchFamily="18" charset="0"/>
                        <a:ea typeface="+mn-ea"/>
                        <a:cs typeface="+mn-cs"/>
                      </a:rPr>
                      <m:t>τ</m:t>
                    </m:r>
                  </m:oMath>
                </a14:m>
                <a:b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br>
                <a:b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br>
                <a14:m>
                  <m:oMath xmlns:m="http://schemas.openxmlformats.org/officeDocument/2006/math">
                    <m:r>
                      <a:rPr kumimoji="0" lang="en-IN" sz="2000" b="0" i="1" u="none" strike="noStrike" kern="1200" cap="none" spc="0" normalizeH="0" baseline="0" noProof="0" dirty="0" smtClean="0">
                        <a:ln>
                          <a:noFill/>
                        </a:ln>
                        <a:solidFill>
                          <a:srgbClr val="002060"/>
                        </a:solidFill>
                        <a:effectLst/>
                        <a:uLnTx/>
                        <a:uFillTx/>
                        <a:latin typeface="Cambria Math" panose="02040503050406030204" pitchFamily="18" charset="0"/>
                        <a:ea typeface="+mn-ea"/>
                        <a:cs typeface="+mn-cs"/>
                      </a:rPr>
                      <m:t>𝐸</m:t>
                    </m:r>
                    <m:d>
                      <m:dPr>
                        <m:begChr m:val="["/>
                        <m:endChr m:val="]"/>
                        <m:ctrlP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𝑥</m:t>
                            </m:r>
                          </m:e>
                          <m:sub>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𝑡</m:t>
                            </m:r>
                          </m:sub>
                        </m:sSub>
                      </m:e>
                    </m:d>
                    <m:r>
                      <a:rPr kumimoji="0" lang="en-IN" sz="2000" b="0" i="0"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m:t>
                    </m:r>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𝜇</m:t>
                    </m:r>
                  </m:oMath>
                </a14:m>
                <a:br>
                  <a:rPr kumimoji="0" lang="en-IN" sz="2000" b="0" i="0" u="none" strike="noStrike" kern="1200" cap="none" spc="0" normalizeH="0" baseline="0" noProof="0" dirty="0">
                    <a:ln>
                      <a:noFill/>
                    </a:ln>
                    <a:solidFill>
                      <a:srgbClr val="002060"/>
                    </a:solidFill>
                    <a:effectLst/>
                    <a:uLnTx/>
                    <a:uFillTx/>
                    <a:latin typeface="Calibri" panose="020F0502020204030204"/>
                    <a:ea typeface="+mn-ea"/>
                    <a:cs typeface="+mn-cs"/>
                  </a:rPr>
                </a:br>
                <a:r>
                  <a:rPr kumimoji="0" lang="en-IN" sz="2000" b="0" i="0" u="none" strike="noStrike" kern="1200" cap="none" spc="0" normalizeH="0" baseline="0" noProof="0" dirty="0">
                    <a:ln>
                      <a:noFill/>
                    </a:ln>
                    <a:solidFill>
                      <a:srgbClr val="002060"/>
                    </a:solidFill>
                    <a:effectLst/>
                    <a:uLnTx/>
                    <a:uFillTx/>
                    <a:latin typeface="Calibri" panose="020F0502020204030204"/>
                    <a:ea typeface="+mn-ea"/>
                    <a:cs typeface="+mn-cs"/>
                  </a:rPr>
                  <a:t>				          </a:t>
                </a:r>
                <a14:m>
                  <m:oMath xmlns:m="http://schemas.openxmlformats.org/officeDocument/2006/math">
                    <m:func>
                      <m:funcPr>
                        <m:ctrlPr>
                          <a:rPr kumimoji="0" lang="en-IN" sz="2000" b="0" i="1" u="none" strike="noStrike" kern="1200" cap="none" spc="0" normalizeH="0" baseline="0" noProof="0" dirty="0" smtClean="0">
                            <a:ln>
                              <a:noFill/>
                            </a:ln>
                            <a:solidFill>
                              <a:srgbClr val="002060"/>
                            </a:solidFill>
                            <a:effectLst/>
                            <a:uLnTx/>
                            <a:uFillTx/>
                            <a:latin typeface="Cambria Math" panose="02040503050406030204" pitchFamily="18" charset="0"/>
                            <a:ea typeface="+mn-ea"/>
                            <a:cs typeface="+mn-cs"/>
                          </a:rPr>
                        </m:ctrlPr>
                      </m:funcPr>
                      <m:fName>
                        <m:r>
                          <m:rPr>
                            <m:sty m:val="p"/>
                          </m:rPr>
                          <a:rPr kumimoji="0" lang="en-IN" sz="2000" b="0" i="0"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var</m:t>
                        </m:r>
                      </m:fName>
                      <m:e>
                        <m:d>
                          <m:dPr>
                            <m:ctrlP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𝑥</m:t>
                                </m:r>
                              </m:e>
                              <m:sub>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𝑡</m:t>
                                </m:r>
                              </m:sub>
                            </m:sSub>
                          </m:e>
                        </m:d>
                      </m:e>
                    </m:func>
                    <m:r>
                      <a:rPr kumimoji="0" lang="en-IN" sz="2000" b="0" i="0"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m:t>
                    </m:r>
                    <m:sSup>
                      <m:sSupPr>
                        <m:ctrlP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ctrlPr>
                      </m:sSupPr>
                      <m:e>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𝜎</m:t>
                        </m:r>
                      </m:e>
                      <m:sup>
                        <m:r>
                          <a:rPr kumimoji="0" lang="en-IN" sz="2000" b="0" i="0"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2</m:t>
                        </m:r>
                      </m:sup>
                    </m:sSup>
                  </m:oMath>
                </a14:m>
                <a:br>
                  <a:rPr kumimoji="0" lang="en-IN" sz="2000" b="0" i="0" u="none" strike="noStrike" kern="1200" cap="none" spc="0" normalizeH="0" baseline="0" noProof="0" dirty="0">
                    <a:ln>
                      <a:noFill/>
                    </a:ln>
                    <a:solidFill>
                      <a:srgbClr val="002060"/>
                    </a:solidFill>
                    <a:effectLst/>
                    <a:uLnTx/>
                    <a:uFillTx/>
                    <a:latin typeface="Calibri" panose="020F0502020204030204"/>
                    <a:ea typeface="+mn-ea"/>
                    <a:cs typeface="+mn-cs"/>
                  </a:rPr>
                </a:br>
                <a:r>
                  <a:rPr kumimoji="0" lang="en-IN" sz="2000" b="0" i="0" u="none" strike="noStrike" kern="1200" cap="none" spc="0" normalizeH="0" baseline="0" noProof="0" dirty="0">
                    <a:ln>
                      <a:noFill/>
                    </a:ln>
                    <a:solidFill>
                      <a:srgbClr val="002060"/>
                    </a:solidFill>
                    <a:effectLst/>
                    <a:uLnTx/>
                    <a:uFillTx/>
                    <a:latin typeface="Calibri" panose="020F0502020204030204"/>
                    <a:ea typeface="+mn-ea"/>
                    <a:cs typeface="+mn-cs"/>
                  </a:rPr>
                  <a:t>				</a:t>
                </a:r>
                <a14:m>
                  <m:oMath xmlns:m="http://schemas.openxmlformats.org/officeDocument/2006/math">
                    <m:sSub>
                      <m:sSubPr>
                        <m:ctrlPr>
                          <a:rPr kumimoji="0" lang="en-IN" sz="2000" b="0" i="1" u="none" strike="noStrike" kern="1200" cap="none" spc="0" normalizeH="0" baseline="0" noProof="0" dirty="0" smtClean="0">
                            <a:ln>
                              <a:noFill/>
                            </a:ln>
                            <a:solidFill>
                              <a:srgbClr val="00206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𝑦</m:t>
                        </m:r>
                        <m:r>
                          <a:rPr kumimoji="0" lang="en-US" sz="2000" b="0" i="1" u="none" strike="noStrike" kern="1200" cap="none" spc="0" normalizeH="0" baseline="0" noProof="0" dirty="0" smtClean="0">
                            <a:ln>
                              <a:noFill/>
                            </a:ln>
                            <a:solidFill>
                              <a:srgbClr val="002060"/>
                            </a:solidFill>
                            <a:effectLst/>
                            <a:uLnTx/>
                            <a:uFillTx/>
                            <a:latin typeface="Cambria Math" panose="02040503050406030204" pitchFamily="18" charset="0"/>
                            <a:ea typeface="+mn-ea"/>
                            <a:cs typeface="+mn-cs"/>
                          </a:rPr>
                          <m:t>(</m:t>
                        </m:r>
                        <m:r>
                          <m:rPr>
                            <m:sty m:val="p"/>
                          </m:rPr>
                          <a:rPr kumimoji="0" lang="el-GR" sz="2000" b="0" i="1" u="none" strike="noStrike" kern="1200" cap="none" spc="0" normalizeH="0" baseline="0" noProof="0">
                            <a:ln>
                              <a:noFill/>
                            </a:ln>
                            <a:solidFill>
                              <a:srgbClr val="002060"/>
                            </a:solidFill>
                            <a:effectLst/>
                            <a:uLnTx/>
                            <a:uFillTx/>
                            <a:latin typeface="Cambria Math" panose="02040503050406030204" pitchFamily="18" charset="0"/>
                            <a:ea typeface="+mn-ea"/>
                            <a:cs typeface="+mn-cs"/>
                          </a:rPr>
                          <m:t>τ</m:t>
                        </m:r>
                        <m:r>
                          <a:rPr kumimoji="0" lang="en-US" sz="2000" b="0" i="1" u="none" strike="noStrike" kern="1200" cap="none" spc="0" normalizeH="0" baseline="0" noProof="0" dirty="0" smtClean="0">
                            <a:ln>
                              <a:noFill/>
                            </a:ln>
                            <a:solidFill>
                              <a:srgbClr val="002060"/>
                            </a:solidFill>
                            <a:effectLst/>
                            <a:uLnTx/>
                            <a:uFillTx/>
                            <a:latin typeface="Cambria Math" panose="02040503050406030204" pitchFamily="18" charset="0"/>
                            <a:ea typeface="+mn-ea"/>
                            <a:cs typeface="+mn-cs"/>
                          </a:rPr>
                          <m:t>)</m:t>
                        </m:r>
                      </m:e>
                      <m:sub>
                        <m:r>
                          <a:rPr kumimoji="0" lang="en-US" sz="2000" b="0" i="1" u="none" strike="noStrike" kern="1200" cap="none" spc="0" normalizeH="0" baseline="0" noProof="0" dirty="0" smtClean="0">
                            <a:ln>
                              <a:noFill/>
                            </a:ln>
                            <a:solidFill>
                              <a:srgbClr val="002060"/>
                            </a:solidFill>
                            <a:effectLst/>
                            <a:uLnTx/>
                            <a:uFillTx/>
                            <a:latin typeface="Cambria Math" panose="02040503050406030204" pitchFamily="18" charset="0"/>
                            <a:ea typeface="+mn-ea"/>
                            <a:cs typeface="+mn-cs"/>
                          </a:rPr>
                          <m:t>.</m:t>
                        </m:r>
                      </m:sub>
                    </m:sSub>
                    <m:r>
                      <a:rPr kumimoji="0" lang="en-IN" sz="2000" b="0" i="0"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m:t>
                    </m:r>
                    <m:func>
                      <m:funcPr>
                        <m:ctrlP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ctrlPr>
                      </m:funcPr>
                      <m:fName>
                        <m:r>
                          <m:rPr>
                            <m:sty m:val="p"/>
                          </m:rPr>
                          <a:rPr kumimoji="0" lang="en-IN" sz="2000" b="0" i="0"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cov</m:t>
                        </m:r>
                      </m:fName>
                      <m:e>
                        <m:d>
                          <m:dPr>
                            <m:ctrlP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𝑥</m:t>
                                </m:r>
                              </m:e>
                              <m:sub>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𝑡</m:t>
                                </m:r>
                              </m:sub>
                            </m:sSub>
                            <m:r>
                              <a:rPr kumimoji="0" lang="en-IN" sz="2000" b="0" i="0"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m:t>
                            </m:r>
                            <m:sSub>
                              <m:sSubPr>
                                <m:ctrlP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𝑥</m:t>
                                </m:r>
                              </m:e>
                              <m:sub>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𝑡</m:t>
                                </m:r>
                                <m:r>
                                  <a:rPr kumimoji="0" lang="en-IN" sz="2000" b="0" i="0"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m:t>
                                </m:r>
                                <m:r>
                                  <a:rPr kumimoji="0" lang="en-IN" sz="2000" b="0" i="1" u="none" strike="noStrike" kern="1200" cap="none" spc="0" normalizeH="0" baseline="0" noProof="0" dirty="0">
                                    <a:ln>
                                      <a:noFill/>
                                    </a:ln>
                                    <a:solidFill>
                                      <a:srgbClr val="002060"/>
                                    </a:solidFill>
                                    <a:effectLst/>
                                    <a:uLnTx/>
                                    <a:uFillTx/>
                                    <a:latin typeface="Cambria Math" panose="02040503050406030204" pitchFamily="18" charset="0"/>
                                    <a:ea typeface="+mn-ea"/>
                                    <a:cs typeface="+mn-cs"/>
                                  </a:rPr>
                                  <m:t>𝜏</m:t>
                                </m:r>
                              </m:sub>
                            </m:sSub>
                          </m:e>
                        </m:d>
                      </m:e>
                    </m:func>
                  </m:oMath>
                </a14:m>
                <a:b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br>
                <a:b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br>
                <a:b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b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For testing whether the time series is stationary or not we can use Augmented Dickey-Fuller or KPSS test which will be discussed further</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lang="en-IN" dirty="0"/>
              </a:p>
            </p:txBody>
          </p:sp>
        </mc:Choice>
        <mc:Fallback>
          <p:sp>
            <p:nvSpPr>
              <p:cNvPr id="2" name="Title 1">
                <a:extLst>
                  <a:ext uri="{FF2B5EF4-FFF2-40B4-BE49-F238E27FC236}">
                    <a16:creationId xmlns:a16="http://schemas.microsoft.com/office/drawing/2014/main" id="{CA28D3C8-A72B-1C82-7CBA-6D35E8E03AB7}"/>
                  </a:ext>
                </a:extLst>
              </p:cNvPr>
              <p:cNvSpPr>
                <a:spLocks noGrp="1" noRot="1" noChangeAspect="1" noMove="1" noResize="1" noEditPoints="1" noAdjustHandles="1" noChangeArrowheads="1" noChangeShapeType="1" noTextEdit="1"/>
              </p:cNvSpPr>
              <p:nvPr>
                <p:ph type="title"/>
              </p:nvPr>
            </p:nvSpPr>
            <p:spPr>
              <a:blipFill>
                <a:blip r:embed="rId2"/>
                <a:stretch>
                  <a:fillRect l="-1560" t="-5991" b="-340553"/>
                </a:stretch>
              </a:blipFill>
            </p:spPr>
            <p:txBody>
              <a:bodyPr/>
              <a:lstStyle/>
              <a:p>
                <a:r>
                  <a:rPr lang="en-IN">
                    <a:noFill/>
                  </a:rPr>
                  <a:t> </a:t>
                </a:r>
              </a:p>
            </p:txBody>
          </p:sp>
        </mc:Fallback>
      </mc:AlternateContent>
    </p:spTree>
    <p:extLst>
      <p:ext uri="{BB962C8B-B14F-4D97-AF65-F5344CB8AC3E}">
        <p14:creationId xmlns:p14="http://schemas.microsoft.com/office/powerpoint/2010/main" val="3584317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80F0-7A6F-7D9D-7F6F-CF28A1A569B4}"/>
              </a:ext>
            </a:extLst>
          </p:cNvPr>
          <p:cNvSpPr>
            <a:spLocks noGrp="1"/>
          </p:cNvSpPr>
          <p:nvPr>
            <p:ph type="title"/>
          </p:nvPr>
        </p:nvSpPr>
        <p:spPr/>
        <p:txBody>
          <a:bodyPr/>
          <a:lstStyle/>
          <a:p>
            <a:r>
              <a:rPr lang="en-IN" dirty="0"/>
              <a:t>Test for stationarity:   </a:t>
            </a:r>
            <a:r>
              <a:rPr lang="en-IN" sz="2800" dirty="0"/>
              <a:t>ADF test</a:t>
            </a:r>
          </a:p>
        </p:txBody>
      </p:sp>
      <p:pic>
        <p:nvPicPr>
          <p:cNvPr id="3" name="Picture 2">
            <a:extLst>
              <a:ext uri="{FF2B5EF4-FFF2-40B4-BE49-F238E27FC236}">
                <a16:creationId xmlns:a16="http://schemas.microsoft.com/office/drawing/2014/main" id="{57594E44-5A50-4992-BA98-CE35E50AD34C}"/>
              </a:ext>
            </a:extLst>
          </p:cNvPr>
          <p:cNvPicPr>
            <a:picLocks noChangeAspect="1"/>
          </p:cNvPicPr>
          <p:nvPr/>
        </p:nvPicPr>
        <p:blipFill>
          <a:blip r:embed="rId2"/>
          <a:stretch>
            <a:fillRect/>
          </a:stretch>
        </p:blipFill>
        <p:spPr>
          <a:xfrm>
            <a:off x="870956" y="1596823"/>
            <a:ext cx="5530357" cy="333577"/>
          </a:xfrm>
          <a:prstGeom prst="rect">
            <a:avLst/>
          </a:prstGeom>
        </p:spPr>
      </p:pic>
      <p:pic>
        <p:nvPicPr>
          <p:cNvPr id="4" name="Picture 3">
            <a:extLst>
              <a:ext uri="{FF2B5EF4-FFF2-40B4-BE49-F238E27FC236}">
                <a16:creationId xmlns:a16="http://schemas.microsoft.com/office/drawing/2014/main" id="{EC66C881-4D60-A599-0B1F-EAA5D71EB421}"/>
              </a:ext>
            </a:extLst>
          </p:cNvPr>
          <p:cNvPicPr>
            <a:picLocks noChangeAspect="1"/>
          </p:cNvPicPr>
          <p:nvPr/>
        </p:nvPicPr>
        <p:blipFill>
          <a:blip r:embed="rId3"/>
          <a:stretch>
            <a:fillRect/>
          </a:stretch>
        </p:blipFill>
        <p:spPr>
          <a:xfrm>
            <a:off x="1204516" y="1924519"/>
            <a:ext cx="5196797" cy="1447109"/>
          </a:xfrm>
          <a:prstGeom prst="rect">
            <a:avLst/>
          </a:prstGeom>
        </p:spPr>
      </p:pic>
      <p:sp>
        <p:nvSpPr>
          <p:cNvPr id="6" name="TextBox 5">
            <a:extLst>
              <a:ext uri="{FF2B5EF4-FFF2-40B4-BE49-F238E27FC236}">
                <a16:creationId xmlns:a16="http://schemas.microsoft.com/office/drawing/2014/main" id="{C2FB7348-E1AA-E3E2-9C19-637120AE0F4C}"/>
              </a:ext>
            </a:extLst>
          </p:cNvPr>
          <p:cNvSpPr txBox="1"/>
          <p:nvPr/>
        </p:nvSpPr>
        <p:spPr>
          <a:xfrm>
            <a:off x="1429216" y="3371628"/>
            <a:ext cx="5499279" cy="3139321"/>
          </a:xfrm>
          <a:prstGeom prst="rect">
            <a:avLst/>
          </a:prstGeom>
          <a:noFill/>
        </p:spPr>
        <p:txBody>
          <a:bodyPr wrap="square">
            <a:spAutoFit/>
          </a:bodyPr>
          <a:lstStyle/>
          <a:p>
            <a:r>
              <a:rPr lang="en-US" dirty="0"/>
              <a:t>Results of Dickey-Fuller Test after performing first differencing:</a:t>
            </a:r>
          </a:p>
          <a:p>
            <a:r>
              <a:rPr lang="en-US" dirty="0"/>
              <a:t>Test Statistic                  -2.909227</a:t>
            </a:r>
          </a:p>
          <a:p>
            <a:r>
              <a:rPr lang="en-US" dirty="0"/>
              <a:t>p-value                          0.044285</a:t>
            </a:r>
          </a:p>
          <a:p>
            <a:r>
              <a:rPr lang="en-US" dirty="0"/>
              <a:t>#Lags Used                      14.000000</a:t>
            </a:r>
          </a:p>
          <a:p>
            <a:r>
              <a:rPr lang="en-US" dirty="0"/>
              <a:t>Number of Observations Used    601.000000</a:t>
            </a:r>
          </a:p>
          <a:p>
            <a:r>
              <a:rPr lang="en-US" dirty="0"/>
              <a:t>Critical Value (1%)             -3.441278</a:t>
            </a:r>
          </a:p>
          <a:p>
            <a:r>
              <a:rPr lang="en-US" dirty="0"/>
              <a:t>Critical Value (5%)             -2.866361</a:t>
            </a:r>
          </a:p>
          <a:p>
            <a:r>
              <a:rPr lang="en-US" dirty="0"/>
              <a:t>Critical Value (10%)            -2.569338</a:t>
            </a:r>
          </a:p>
          <a:p>
            <a:endParaRPr lang="en-US" dirty="0"/>
          </a:p>
          <a:p>
            <a:r>
              <a:rPr lang="en-US" dirty="0"/>
              <a:t>So overall sale is now stationary.</a:t>
            </a:r>
            <a:endParaRPr lang="en-IN" dirty="0"/>
          </a:p>
        </p:txBody>
      </p:sp>
    </p:spTree>
    <p:extLst>
      <p:ext uri="{BB962C8B-B14F-4D97-AF65-F5344CB8AC3E}">
        <p14:creationId xmlns:p14="http://schemas.microsoft.com/office/powerpoint/2010/main" val="2288818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F47E-0B26-BA7F-78BE-2E8C7E0EBEA3}"/>
              </a:ext>
            </a:extLst>
          </p:cNvPr>
          <p:cNvSpPr>
            <a:spLocks noGrp="1"/>
          </p:cNvSpPr>
          <p:nvPr>
            <p:ph type="title"/>
          </p:nvPr>
        </p:nvSpPr>
        <p:spPr>
          <a:xfrm>
            <a:off x="677334" y="609599"/>
            <a:ext cx="8596668" cy="974501"/>
          </a:xfrm>
        </p:spPr>
        <p:txBody>
          <a:bodyPr>
            <a:normAutofit fontScale="90000"/>
          </a:bodyPr>
          <a:lstStyle/>
          <a:p>
            <a:r>
              <a:rPr lang="en-IN" dirty="0"/>
              <a:t>Model Building (ARIMA)</a:t>
            </a:r>
            <a:br>
              <a:rPr lang="en-IN" dirty="0"/>
            </a:br>
            <a:br>
              <a:rPr lang="en-IN" dirty="0"/>
            </a:br>
            <a:endParaRPr lang="en-IN" dirty="0"/>
          </a:p>
        </p:txBody>
      </p:sp>
      <p:pic>
        <p:nvPicPr>
          <p:cNvPr id="4" name="Picture 3">
            <a:extLst>
              <a:ext uri="{FF2B5EF4-FFF2-40B4-BE49-F238E27FC236}">
                <a16:creationId xmlns:a16="http://schemas.microsoft.com/office/drawing/2014/main" id="{E21ACA5C-11D1-E5EC-C112-C525CD875664}"/>
              </a:ext>
            </a:extLst>
          </p:cNvPr>
          <p:cNvPicPr>
            <a:picLocks noChangeAspect="1"/>
          </p:cNvPicPr>
          <p:nvPr/>
        </p:nvPicPr>
        <p:blipFill>
          <a:blip r:embed="rId2"/>
          <a:stretch>
            <a:fillRect/>
          </a:stretch>
        </p:blipFill>
        <p:spPr>
          <a:xfrm>
            <a:off x="326326" y="1529563"/>
            <a:ext cx="9167497" cy="4433355"/>
          </a:xfrm>
          <a:prstGeom prst="rect">
            <a:avLst/>
          </a:prstGeom>
        </p:spPr>
      </p:pic>
    </p:spTree>
    <p:extLst>
      <p:ext uri="{BB962C8B-B14F-4D97-AF65-F5344CB8AC3E}">
        <p14:creationId xmlns:p14="http://schemas.microsoft.com/office/powerpoint/2010/main" val="350096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FEF-3BE4-B53A-390D-C485C467E911}"/>
              </a:ext>
            </a:extLst>
          </p:cNvPr>
          <p:cNvSpPr>
            <a:spLocks noGrp="1"/>
          </p:cNvSpPr>
          <p:nvPr>
            <p:ph type="title"/>
          </p:nvPr>
        </p:nvSpPr>
        <p:spPr/>
        <p:txBody>
          <a:bodyPr>
            <a:normAutofit fontScale="90000"/>
          </a:bodyPr>
          <a:lstStyle/>
          <a:p>
            <a:r>
              <a:rPr lang="en-IN" dirty="0"/>
              <a:t>Model Building (Arima Summary)</a:t>
            </a:r>
            <a:br>
              <a:rPr lang="en-IN" dirty="0"/>
            </a:br>
            <a:br>
              <a:rPr lang="en-IN" dirty="0"/>
            </a:br>
            <a:br>
              <a:rPr lang="en-IN" dirty="0"/>
            </a:br>
            <a:r>
              <a:rPr lang="en-IN" sz="2700" dirty="0">
                <a:solidFill>
                  <a:srgbClr val="002060"/>
                </a:solidFill>
              </a:rPr>
              <a:t>We have taken the help of python library </a:t>
            </a:r>
            <a:r>
              <a:rPr lang="en-IN" sz="2700" dirty="0" err="1">
                <a:solidFill>
                  <a:srgbClr val="002060"/>
                </a:solidFill>
              </a:rPr>
              <a:t>pmdarima</a:t>
            </a:r>
            <a:r>
              <a:rPr lang="en-IN" sz="2700" dirty="0">
                <a:solidFill>
                  <a:srgbClr val="002060"/>
                </a:solidFill>
              </a:rPr>
              <a:t> which calculates all the ACF,PACF plots and depending on the results and AIC criteria it fits the best ARIMA(</a:t>
            </a:r>
            <a:r>
              <a:rPr lang="en-IN" sz="2700" dirty="0" err="1">
                <a:solidFill>
                  <a:srgbClr val="002060"/>
                </a:solidFill>
              </a:rPr>
              <a:t>p,d,q</a:t>
            </a:r>
            <a:r>
              <a:rPr lang="en-IN" sz="2700" dirty="0">
                <a:solidFill>
                  <a:srgbClr val="002060"/>
                </a:solidFill>
              </a:rPr>
              <a:t>).Applying it on total sales we have got the best model</a:t>
            </a:r>
            <a:br>
              <a:rPr lang="en-IN" dirty="0"/>
            </a:br>
            <a:br>
              <a:rPr lang="en-IN" dirty="0"/>
            </a:br>
            <a:r>
              <a:rPr lang="en-IN" sz="3100" dirty="0">
                <a:solidFill>
                  <a:srgbClr val="002060"/>
                </a:solidFill>
              </a:rPr>
              <a:t>The best model here to model the sale is ARIMA(4,1,5)</a:t>
            </a:r>
          </a:p>
        </p:txBody>
      </p:sp>
    </p:spTree>
    <p:extLst>
      <p:ext uri="{BB962C8B-B14F-4D97-AF65-F5344CB8AC3E}">
        <p14:creationId xmlns:p14="http://schemas.microsoft.com/office/powerpoint/2010/main" val="3929405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E8DDD44-20F3-6190-E641-1565F8AF1E47}"/>
              </a:ext>
            </a:extLst>
          </p:cNvPr>
          <p:cNvGraphicFramePr>
            <a:graphicFrameLocks noGrp="1"/>
          </p:cNvGraphicFramePr>
          <p:nvPr>
            <p:extLst>
              <p:ext uri="{D42A27DB-BD31-4B8C-83A1-F6EECF244321}">
                <p14:modId xmlns:p14="http://schemas.microsoft.com/office/powerpoint/2010/main" val="2114668680"/>
              </p:ext>
            </p:extLst>
          </p:nvPr>
        </p:nvGraphicFramePr>
        <p:xfrm>
          <a:off x="677861" y="437881"/>
          <a:ext cx="8439636" cy="1957590"/>
        </p:xfrm>
        <a:graphic>
          <a:graphicData uri="http://schemas.openxmlformats.org/drawingml/2006/table">
            <a:tbl>
              <a:tblPr/>
              <a:tblGrid>
                <a:gridCol w="2109909">
                  <a:extLst>
                    <a:ext uri="{9D8B030D-6E8A-4147-A177-3AD203B41FA5}">
                      <a16:colId xmlns:a16="http://schemas.microsoft.com/office/drawing/2014/main" val="2590463556"/>
                    </a:ext>
                  </a:extLst>
                </a:gridCol>
                <a:gridCol w="2109909">
                  <a:extLst>
                    <a:ext uri="{9D8B030D-6E8A-4147-A177-3AD203B41FA5}">
                      <a16:colId xmlns:a16="http://schemas.microsoft.com/office/drawing/2014/main" val="3479403578"/>
                    </a:ext>
                  </a:extLst>
                </a:gridCol>
                <a:gridCol w="2109909">
                  <a:extLst>
                    <a:ext uri="{9D8B030D-6E8A-4147-A177-3AD203B41FA5}">
                      <a16:colId xmlns:a16="http://schemas.microsoft.com/office/drawing/2014/main" val="3429731598"/>
                    </a:ext>
                  </a:extLst>
                </a:gridCol>
                <a:gridCol w="2109909">
                  <a:extLst>
                    <a:ext uri="{9D8B030D-6E8A-4147-A177-3AD203B41FA5}">
                      <a16:colId xmlns:a16="http://schemas.microsoft.com/office/drawing/2014/main" val="3691920055"/>
                    </a:ext>
                  </a:extLst>
                </a:gridCol>
              </a:tblGrid>
              <a:tr h="391518">
                <a:tc>
                  <a:txBody>
                    <a:bodyPr/>
                    <a:lstStyle/>
                    <a:p>
                      <a:pPr algn="r" fontAlgn="ctr"/>
                      <a:r>
                        <a:rPr lang="en-IN" b="1">
                          <a:effectLst/>
                        </a:rPr>
                        <a:t>Dep. Variable:</a:t>
                      </a:r>
                    </a:p>
                  </a:txBody>
                  <a:tcPr anchor="ctr">
                    <a:lnL>
                      <a:noFill/>
                    </a:lnL>
                    <a:lnR>
                      <a:noFill/>
                    </a:lnR>
                    <a:lnT>
                      <a:noFill/>
                    </a:lnT>
                    <a:lnB>
                      <a:noFill/>
                    </a:lnB>
                    <a:solidFill>
                      <a:srgbClr val="F5F5F5"/>
                    </a:solidFill>
                  </a:tcPr>
                </a:tc>
                <a:tc>
                  <a:txBody>
                    <a:bodyPr/>
                    <a:lstStyle/>
                    <a:p>
                      <a:pPr algn="r" fontAlgn="ctr"/>
                      <a:r>
                        <a:rPr lang="en-IN">
                          <a:effectLst/>
                        </a:rPr>
                        <a:t>y</a:t>
                      </a:r>
                    </a:p>
                  </a:txBody>
                  <a:tcPr anchor="ctr">
                    <a:lnL>
                      <a:noFill/>
                    </a:lnL>
                    <a:lnR>
                      <a:noFill/>
                    </a:lnR>
                    <a:lnT>
                      <a:noFill/>
                    </a:lnT>
                    <a:lnB>
                      <a:noFill/>
                    </a:lnB>
                    <a:solidFill>
                      <a:srgbClr val="F5F5F5"/>
                    </a:solidFill>
                  </a:tcPr>
                </a:tc>
                <a:tc>
                  <a:txBody>
                    <a:bodyPr/>
                    <a:lstStyle/>
                    <a:p>
                      <a:pPr algn="r" fontAlgn="ctr"/>
                      <a:r>
                        <a:rPr lang="en-IN" b="1">
                          <a:effectLst/>
                        </a:rPr>
                        <a:t>No. Observations:</a:t>
                      </a:r>
                    </a:p>
                  </a:txBody>
                  <a:tcPr anchor="ctr">
                    <a:lnL>
                      <a:noFill/>
                    </a:lnL>
                    <a:lnR>
                      <a:noFill/>
                    </a:lnR>
                    <a:lnT>
                      <a:noFill/>
                    </a:lnT>
                    <a:lnB>
                      <a:noFill/>
                    </a:lnB>
                    <a:solidFill>
                      <a:srgbClr val="F5F5F5"/>
                    </a:solidFill>
                  </a:tcPr>
                </a:tc>
                <a:tc>
                  <a:txBody>
                    <a:bodyPr/>
                    <a:lstStyle/>
                    <a:p>
                      <a:pPr algn="r" fontAlgn="ctr"/>
                      <a:r>
                        <a:rPr lang="en-IN">
                          <a:effectLst/>
                        </a:rPr>
                        <a:t>547</a:t>
                      </a:r>
                    </a:p>
                  </a:txBody>
                  <a:tcPr anchor="ctr">
                    <a:lnL>
                      <a:noFill/>
                    </a:lnL>
                    <a:lnR>
                      <a:noFill/>
                    </a:lnR>
                    <a:lnT>
                      <a:noFill/>
                    </a:lnT>
                    <a:lnB>
                      <a:noFill/>
                    </a:lnB>
                    <a:solidFill>
                      <a:srgbClr val="F5F5F5"/>
                    </a:solidFill>
                  </a:tcPr>
                </a:tc>
                <a:extLst>
                  <a:ext uri="{0D108BD9-81ED-4DB2-BD59-A6C34878D82A}">
                    <a16:rowId xmlns:a16="http://schemas.microsoft.com/office/drawing/2014/main" val="3174419308"/>
                  </a:ext>
                </a:extLst>
              </a:tr>
              <a:tr h="391518">
                <a:tc>
                  <a:txBody>
                    <a:bodyPr/>
                    <a:lstStyle/>
                    <a:p>
                      <a:pPr algn="r" fontAlgn="ctr"/>
                      <a:r>
                        <a:rPr lang="en-IN" b="1">
                          <a:effectLst/>
                        </a:rPr>
                        <a:t>Model:</a:t>
                      </a:r>
                    </a:p>
                  </a:txBody>
                  <a:tcPr anchor="ctr">
                    <a:lnL>
                      <a:noFill/>
                    </a:lnL>
                    <a:lnR>
                      <a:noFill/>
                    </a:lnR>
                    <a:lnT>
                      <a:noFill/>
                    </a:lnT>
                    <a:lnB>
                      <a:noFill/>
                    </a:lnB>
                    <a:solidFill>
                      <a:srgbClr val="FFFFFF"/>
                    </a:solidFill>
                  </a:tcPr>
                </a:tc>
                <a:tc>
                  <a:txBody>
                    <a:bodyPr/>
                    <a:lstStyle/>
                    <a:p>
                      <a:pPr algn="r" fontAlgn="ctr"/>
                      <a:r>
                        <a:rPr lang="en-IN">
                          <a:effectLst/>
                        </a:rPr>
                        <a:t>SARIMAX(4, 1, 5)</a:t>
                      </a:r>
                    </a:p>
                  </a:txBody>
                  <a:tcPr anchor="ctr">
                    <a:lnL>
                      <a:noFill/>
                    </a:lnL>
                    <a:lnR>
                      <a:noFill/>
                    </a:lnR>
                    <a:lnT>
                      <a:noFill/>
                    </a:lnT>
                    <a:lnB>
                      <a:noFill/>
                    </a:lnB>
                    <a:solidFill>
                      <a:srgbClr val="FFFFFF"/>
                    </a:solidFill>
                  </a:tcPr>
                </a:tc>
                <a:tc>
                  <a:txBody>
                    <a:bodyPr/>
                    <a:lstStyle/>
                    <a:p>
                      <a:pPr algn="r" fontAlgn="ctr"/>
                      <a:r>
                        <a:rPr lang="en-IN" b="1">
                          <a:effectLst/>
                        </a:rPr>
                        <a:t>Log Likelihood</a:t>
                      </a:r>
                    </a:p>
                  </a:txBody>
                  <a:tcPr anchor="ctr">
                    <a:lnL>
                      <a:noFill/>
                    </a:lnL>
                    <a:lnR>
                      <a:noFill/>
                    </a:lnR>
                    <a:lnT>
                      <a:noFill/>
                    </a:lnT>
                    <a:lnB>
                      <a:noFill/>
                    </a:lnB>
                    <a:solidFill>
                      <a:srgbClr val="FFFFFF"/>
                    </a:solidFill>
                  </a:tcPr>
                </a:tc>
                <a:tc>
                  <a:txBody>
                    <a:bodyPr/>
                    <a:lstStyle/>
                    <a:p>
                      <a:pPr algn="r" fontAlgn="ctr"/>
                      <a:r>
                        <a:rPr lang="en-IN">
                          <a:effectLst/>
                        </a:rPr>
                        <a:t>-5477.103</a:t>
                      </a:r>
                    </a:p>
                  </a:txBody>
                  <a:tcPr anchor="ctr">
                    <a:lnL>
                      <a:noFill/>
                    </a:lnL>
                    <a:lnR>
                      <a:noFill/>
                    </a:lnR>
                    <a:lnT>
                      <a:noFill/>
                    </a:lnT>
                    <a:lnB>
                      <a:noFill/>
                    </a:lnB>
                    <a:solidFill>
                      <a:srgbClr val="FFFFFF"/>
                    </a:solidFill>
                  </a:tcPr>
                </a:tc>
                <a:extLst>
                  <a:ext uri="{0D108BD9-81ED-4DB2-BD59-A6C34878D82A}">
                    <a16:rowId xmlns:a16="http://schemas.microsoft.com/office/drawing/2014/main" val="2516563614"/>
                  </a:ext>
                </a:extLst>
              </a:tr>
              <a:tr h="391518">
                <a:tc>
                  <a:txBody>
                    <a:bodyPr/>
                    <a:lstStyle/>
                    <a:p>
                      <a:pPr algn="r" fontAlgn="ctr"/>
                      <a:r>
                        <a:rPr lang="en-IN" b="1">
                          <a:effectLst/>
                        </a:rPr>
                        <a:t>Date:</a:t>
                      </a:r>
                    </a:p>
                  </a:txBody>
                  <a:tcPr anchor="ctr">
                    <a:lnL>
                      <a:noFill/>
                    </a:lnL>
                    <a:lnR>
                      <a:noFill/>
                    </a:lnR>
                    <a:lnT>
                      <a:noFill/>
                    </a:lnT>
                    <a:lnB>
                      <a:noFill/>
                    </a:lnB>
                    <a:solidFill>
                      <a:srgbClr val="F5F5F5"/>
                    </a:solidFill>
                  </a:tcPr>
                </a:tc>
                <a:tc>
                  <a:txBody>
                    <a:bodyPr/>
                    <a:lstStyle/>
                    <a:p>
                      <a:pPr algn="r" fontAlgn="ctr"/>
                      <a:r>
                        <a:rPr lang="en-IN">
                          <a:effectLst/>
                        </a:rPr>
                        <a:t>Wed, 22 Jun 2022</a:t>
                      </a:r>
                    </a:p>
                  </a:txBody>
                  <a:tcPr anchor="ctr">
                    <a:lnL>
                      <a:noFill/>
                    </a:lnL>
                    <a:lnR>
                      <a:noFill/>
                    </a:lnR>
                    <a:lnT>
                      <a:noFill/>
                    </a:lnT>
                    <a:lnB>
                      <a:noFill/>
                    </a:lnB>
                    <a:solidFill>
                      <a:srgbClr val="F5F5F5"/>
                    </a:solidFill>
                  </a:tcPr>
                </a:tc>
                <a:tc>
                  <a:txBody>
                    <a:bodyPr/>
                    <a:lstStyle/>
                    <a:p>
                      <a:pPr algn="r" fontAlgn="ctr"/>
                      <a:r>
                        <a:rPr lang="en-IN" b="1" dirty="0">
                          <a:effectLst/>
                        </a:rPr>
                        <a:t>AIC</a:t>
                      </a:r>
                    </a:p>
                  </a:txBody>
                  <a:tcPr anchor="ctr">
                    <a:lnL>
                      <a:noFill/>
                    </a:lnL>
                    <a:lnR>
                      <a:noFill/>
                    </a:lnR>
                    <a:lnT>
                      <a:noFill/>
                    </a:lnT>
                    <a:lnB>
                      <a:noFill/>
                    </a:lnB>
                    <a:solidFill>
                      <a:srgbClr val="F5F5F5"/>
                    </a:solidFill>
                  </a:tcPr>
                </a:tc>
                <a:tc>
                  <a:txBody>
                    <a:bodyPr/>
                    <a:lstStyle/>
                    <a:p>
                      <a:pPr algn="r" fontAlgn="ctr"/>
                      <a:r>
                        <a:rPr lang="en-IN" dirty="0">
                          <a:effectLst/>
                        </a:rPr>
                        <a:t>10974.207</a:t>
                      </a:r>
                    </a:p>
                  </a:txBody>
                  <a:tcPr anchor="ctr">
                    <a:lnL>
                      <a:noFill/>
                    </a:lnL>
                    <a:lnR>
                      <a:noFill/>
                    </a:lnR>
                    <a:lnT>
                      <a:noFill/>
                    </a:lnT>
                    <a:lnB>
                      <a:noFill/>
                    </a:lnB>
                    <a:solidFill>
                      <a:srgbClr val="F5F5F5"/>
                    </a:solidFill>
                  </a:tcPr>
                </a:tc>
                <a:extLst>
                  <a:ext uri="{0D108BD9-81ED-4DB2-BD59-A6C34878D82A}">
                    <a16:rowId xmlns:a16="http://schemas.microsoft.com/office/drawing/2014/main" val="3313344404"/>
                  </a:ext>
                </a:extLst>
              </a:tr>
              <a:tr h="391518">
                <a:tc>
                  <a:txBody>
                    <a:bodyPr/>
                    <a:lstStyle/>
                    <a:p>
                      <a:pPr algn="r" fontAlgn="ctr"/>
                      <a:r>
                        <a:rPr lang="en-IN" b="1">
                          <a:effectLst/>
                        </a:rPr>
                        <a:t>Time:</a:t>
                      </a:r>
                    </a:p>
                  </a:txBody>
                  <a:tcPr anchor="ctr">
                    <a:lnL>
                      <a:noFill/>
                    </a:lnL>
                    <a:lnR>
                      <a:noFill/>
                    </a:lnR>
                    <a:lnT>
                      <a:noFill/>
                    </a:lnT>
                    <a:lnB>
                      <a:noFill/>
                    </a:lnB>
                    <a:solidFill>
                      <a:srgbClr val="FFFFFF"/>
                    </a:solidFill>
                  </a:tcPr>
                </a:tc>
                <a:tc>
                  <a:txBody>
                    <a:bodyPr/>
                    <a:lstStyle/>
                    <a:p>
                      <a:pPr algn="r" fontAlgn="ctr"/>
                      <a:r>
                        <a:rPr lang="en-IN">
                          <a:effectLst/>
                        </a:rPr>
                        <a:t>13:48:26</a:t>
                      </a:r>
                    </a:p>
                  </a:txBody>
                  <a:tcPr anchor="ctr">
                    <a:lnL>
                      <a:noFill/>
                    </a:lnL>
                    <a:lnR>
                      <a:noFill/>
                    </a:lnR>
                    <a:lnT>
                      <a:noFill/>
                    </a:lnT>
                    <a:lnB>
                      <a:noFill/>
                    </a:lnB>
                    <a:solidFill>
                      <a:srgbClr val="FFFFFF"/>
                    </a:solidFill>
                  </a:tcPr>
                </a:tc>
                <a:tc>
                  <a:txBody>
                    <a:bodyPr/>
                    <a:lstStyle/>
                    <a:p>
                      <a:pPr algn="r" fontAlgn="ctr"/>
                      <a:r>
                        <a:rPr lang="en-IN" b="1" dirty="0">
                          <a:effectLst/>
                        </a:rPr>
                        <a:t>BIC</a:t>
                      </a:r>
                    </a:p>
                  </a:txBody>
                  <a:tcPr anchor="ctr">
                    <a:lnL>
                      <a:noFill/>
                    </a:lnL>
                    <a:lnR>
                      <a:noFill/>
                    </a:lnR>
                    <a:lnT>
                      <a:noFill/>
                    </a:lnT>
                    <a:lnB>
                      <a:noFill/>
                    </a:lnB>
                    <a:solidFill>
                      <a:srgbClr val="FFFFFF"/>
                    </a:solidFill>
                  </a:tcPr>
                </a:tc>
                <a:tc>
                  <a:txBody>
                    <a:bodyPr/>
                    <a:lstStyle/>
                    <a:p>
                      <a:pPr algn="r" fontAlgn="ctr"/>
                      <a:r>
                        <a:rPr lang="en-IN">
                          <a:effectLst/>
                        </a:rPr>
                        <a:t>11017.233</a:t>
                      </a:r>
                    </a:p>
                  </a:txBody>
                  <a:tcPr anchor="ctr">
                    <a:lnL>
                      <a:noFill/>
                    </a:lnL>
                    <a:lnR>
                      <a:noFill/>
                    </a:lnR>
                    <a:lnT>
                      <a:noFill/>
                    </a:lnT>
                    <a:lnB>
                      <a:noFill/>
                    </a:lnB>
                    <a:solidFill>
                      <a:srgbClr val="FFFFFF"/>
                    </a:solidFill>
                  </a:tcPr>
                </a:tc>
                <a:extLst>
                  <a:ext uri="{0D108BD9-81ED-4DB2-BD59-A6C34878D82A}">
                    <a16:rowId xmlns:a16="http://schemas.microsoft.com/office/drawing/2014/main" val="3239273421"/>
                  </a:ext>
                </a:extLst>
              </a:tr>
              <a:tr h="391518">
                <a:tc>
                  <a:txBody>
                    <a:bodyPr/>
                    <a:lstStyle/>
                    <a:p>
                      <a:pPr algn="r" fontAlgn="ctr"/>
                      <a:r>
                        <a:rPr lang="en-IN" b="1">
                          <a:effectLst/>
                        </a:rPr>
                        <a:t>Sample:</a:t>
                      </a:r>
                    </a:p>
                  </a:txBody>
                  <a:tcPr anchor="ctr">
                    <a:lnL>
                      <a:noFill/>
                    </a:lnL>
                    <a:lnR>
                      <a:noFill/>
                    </a:lnR>
                    <a:lnT>
                      <a:noFill/>
                    </a:lnT>
                    <a:lnB>
                      <a:noFill/>
                    </a:lnB>
                    <a:solidFill>
                      <a:srgbClr val="F5F5F5"/>
                    </a:solidFill>
                  </a:tcPr>
                </a:tc>
                <a:tc>
                  <a:txBody>
                    <a:bodyPr/>
                    <a:lstStyle/>
                    <a:p>
                      <a:pPr algn="r" fontAlgn="ctr"/>
                      <a:r>
                        <a:rPr lang="en-IN">
                          <a:effectLst/>
                        </a:rPr>
                        <a:t>0</a:t>
                      </a:r>
                    </a:p>
                  </a:txBody>
                  <a:tcPr anchor="ctr">
                    <a:lnL>
                      <a:noFill/>
                    </a:lnL>
                    <a:lnR>
                      <a:noFill/>
                    </a:lnR>
                    <a:lnT>
                      <a:noFill/>
                    </a:lnT>
                    <a:lnB>
                      <a:noFill/>
                    </a:lnB>
                    <a:solidFill>
                      <a:srgbClr val="F5F5F5"/>
                    </a:solidFill>
                  </a:tcPr>
                </a:tc>
                <a:tc>
                  <a:txBody>
                    <a:bodyPr/>
                    <a:lstStyle/>
                    <a:p>
                      <a:pPr algn="r" fontAlgn="ctr"/>
                      <a:r>
                        <a:rPr lang="en-IN" b="1">
                          <a:effectLst/>
                        </a:rPr>
                        <a:t>HQIC</a:t>
                      </a:r>
                    </a:p>
                  </a:txBody>
                  <a:tcPr anchor="ctr">
                    <a:lnL>
                      <a:noFill/>
                    </a:lnL>
                    <a:lnR>
                      <a:noFill/>
                    </a:lnR>
                    <a:lnT>
                      <a:noFill/>
                    </a:lnT>
                    <a:lnB>
                      <a:noFill/>
                    </a:lnB>
                    <a:solidFill>
                      <a:srgbClr val="F5F5F5"/>
                    </a:solidFill>
                  </a:tcPr>
                </a:tc>
                <a:tc>
                  <a:txBody>
                    <a:bodyPr/>
                    <a:lstStyle/>
                    <a:p>
                      <a:pPr algn="r" fontAlgn="ctr"/>
                      <a:r>
                        <a:rPr lang="en-IN" dirty="0">
                          <a:effectLst/>
                        </a:rPr>
                        <a:t>10991.026</a:t>
                      </a:r>
                    </a:p>
                  </a:txBody>
                  <a:tcPr anchor="ctr">
                    <a:lnL>
                      <a:noFill/>
                    </a:lnL>
                    <a:lnR>
                      <a:noFill/>
                    </a:lnR>
                    <a:lnT>
                      <a:noFill/>
                    </a:lnT>
                    <a:lnB>
                      <a:noFill/>
                    </a:lnB>
                    <a:solidFill>
                      <a:srgbClr val="F5F5F5"/>
                    </a:solidFill>
                  </a:tcPr>
                </a:tc>
                <a:extLst>
                  <a:ext uri="{0D108BD9-81ED-4DB2-BD59-A6C34878D82A}">
                    <a16:rowId xmlns:a16="http://schemas.microsoft.com/office/drawing/2014/main" val="1300975061"/>
                  </a:ext>
                </a:extLst>
              </a:tr>
            </a:tbl>
          </a:graphicData>
        </a:graphic>
      </p:graphicFrame>
      <p:sp>
        <p:nvSpPr>
          <p:cNvPr id="6" name="Rectangle 1">
            <a:extLst>
              <a:ext uri="{FF2B5EF4-FFF2-40B4-BE49-F238E27FC236}">
                <a16:creationId xmlns:a16="http://schemas.microsoft.com/office/drawing/2014/main" id="{2AC82EE8-B606-0E25-0466-AFAB4796526F}"/>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B943A2F-1C38-112A-9635-B8AD95308558}"/>
              </a:ext>
            </a:extLst>
          </p:cNvPr>
          <p:cNvSpPr txBox="1"/>
          <p:nvPr/>
        </p:nvSpPr>
        <p:spPr>
          <a:xfrm>
            <a:off x="824247" y="5630690"/>
            <a:ext cx="7418231" cy="646331"/>
          </a:xfrm>
          <a:prstGeom prst="rect">
            <a:avLst/>
          </a:prstGeom>
          <a:noFill/>
        </p:spPr>
        <p:txBody>
          <a:bodyPr wrap="square">
            <a:spAutoFit/>
          </a:bodyPr>
          <a:lstStyle/>
          <a:p>
            <a:r>
              <a:rPr lang="en-US" dirty="0"/>
              <a:t>Model performance on validation set: </a:t>
            </a:r>
            <a:r>
              <a:rPr lang="en-US" dirty="0" err="1"/>
              <a:t>rmse</a:t>
            </a:r>
            <a:r>
              <a:rPr lang="en-US" dirty="0"/>
              <a:t> = 13024.2736235761</a:t>
            </a:r>
          </a:p>
          <a:p>
            <a:r>
              <a:rPr lang="en-US" dirty="0" err="1"/>
              <a:t>mape</a:t>
            </a:r>
            <a:r>
              <a:rPr lang="en-US" dirty="0"/>
              <a:t> is =  80.00905854894125</a:t>
            </a:r>
          </a:p>
        </p:txBody>
      </p:sp>
      <p:graphicFrame>
        <p:nvGraphicFramePr>
          <p:cNvPr id="9" name="Table 8">
            <a:extLst>
              <a:ext uri="{FF2B5EF4-FFF2-40B4-BE49-F238E27FC236}">
                <a16:creationId xmlns:a16="http://schemas.microsoft.com/office/drawing/2014/main" id="{4699A067-54CE-CC1D-0FFC-37A9FC16E5BD}"/>
              </a:ext>
            </a:extLst>
          </p:cNvPr>
          <p:cNvGraphicFramePr>
            <a:graphicFrameLocks noGrp="1"/>
          </p:cNvGraphicFramePr>
          <p:nvPr>
            <p:extLst>
              <p:ext uri="{D42A27DB-BD31-4B8C-83A1-F6EECF244321}">
                <p14:modId xmlns:p14="http://schemas.microsoft.com/office/powerpoint/2010/main" val="1373880028"/>
              </p:ext>
            </p:extLst>
          </p:nvPr>
        </p:nvGraphicFramePr>
        <p:xfrm>
          <a:off x="940693" y="2567190"/>
          <a:ext cx="8176805" cy="2301023"/>
        </p:xfrm>
        <a:graphic>
          <a:graphicData uri="http://schemas.openxmlformats.org/drawingml/2006/table">
            <a:tbl>
              <a:tblPr/>
              <a:tblGrid>
                <a:gridCol w="1168115">
                  <a:extLst>
                    <a:ext uri="{9D8B030D-6E8A-4147-A177-3AD203B41FA5}">
                      <a16:colId xmlns:a16="http://schemas.microsoft.com/office/drawing/2014/main" val="2800071777"/>
                    </a:ext>
                  </a:extLst>
                </a:gridCol>
                <a:gridCol w="1168115">
                  <a:extLst>
                    <a:ext uri="{9D8B030D-6E8A-4147-A177-3AD203B41FA5}">
                      <a16:colId xmlns:a16="http://schemas.microsoft.com/office/drawing/2014/main" val="1809188633"/>
                    </a:ext>
                  </a:extLst>
                </a:gridCol>
                <a:gridCol w="1168115">
                  <a:extLst>
                    <a:ext uri="{9D8B030D-6E8A-4147-A177-3AD203B41FA5}">
                      <a16:colId xmlns:a16="http://schemas.microsoft.com/office/drawing/2014/main" val="3655236133"/>
                    </a:ext>
                  </a:extLst>
                </a:gridCol>
                <a:gridCol w="1168115">
                  <a:extLst>
                    <a:ext uri="{9D8B030D-6E8A-4147-A177-3AD203B41FA5}">
                      <a16:colId xmlns:a16="http://schemas.microsoft.com/office/drawing/2014/main" val="2559926850"/>
                    </a:ext>
                  </a:extLst>
                </a:gridCol>
                <a:gridCol w="1168115">
                  <a:extLst>
                    <a:ext uri="{9D8B030D-6E8A-4147-A177-3AD203B41FA5}">
                      <a16:colId xmlns:a16="http://schemas.microsoft.com/office/drawing/2014/main" val="1835853227"/>
                    </a:ext>
                  </a:extLst>
                </a:gridCol>
                <a:gridCol w="1168115">
                  <a:extLst>
                    <a:ext uri="{9D8B030D-6E8A-4147-A177-3AD203B41FA5}">
                      <a16:colId xmlns:a16="http://schemas.microsoft.com/office/drawing/2014/main" val="4265693693"/>
                    </a:ext>
                  </a:extLst>
                </a:gridCol>
                <a:gridCol w="1168115">
                  <a:extLst>
                    <a:ext uri="{9D8B030D-6E8A-4147-A177-3AD203B41FA5}">
                      <a16:colId xmlns:a16="http://schemas.microsoft.com/office/drawing/2014/main" val="1891583817"/>
                    </a:ext>
                  </a:extLst>
                </a:gridCol>
              </a:tblGrid>
              <a:tr h="569154">
                <a:tc>
                  <a:txBody>
                    <a:bodyPr/>
                    <a:lstStyle/>
                    <a:p>
                      <a:pPr algn="r" fontAlgn="ctr"/>
                      <a:br>
                        <a:rPr lang="en-IN" sz="1500" b="1" dirty="0">
                          <a:effectLst/>
                        </a:rPr>
                      </a:br>
                      <a:r>
                        <a:rPr lang="en-IN" sz="1500" b="1" dirty="0">
                          <a:effectLst/>
                        </a:rPr>
                        <a:t> </a:t>
                      </a:r>
                    </a:p>
                  </a:txBody>
                  <a:tcPr marL="77629" marR="77629" marT="38814" marB="38814" anchor="ctr">
                    <a:lnL>
                      <a:noFill/>
                    </a:lnL>
                    <a:lnR>
                      <a:noFill/>
                    </a:lnR>
                    <a:lnT>
                      <a:noFill/>
                    </a:lnT>
                    <a:lnB>
                      <a:noFill/>
                    </a:lnB>
                    <a:solidFill>
                      <a:srgbClr val="F5F5F5"/>
                    </a:solidFill>
                  </a:tcPr>
                </a:tc>
                <a:tc>
                  <a:txBody>
                    <a:bodyPr/>
                    <a:lstStyle/>
                    <a:p>
                      <a:pPr algn="r" fontAlgn="ctr"/>
                      <a:r>
                        <a:rPr lang="en-IN" sz="1500" b="1" dirty="0">
                          <a:effectLst/>
                        </a:rPr>
                        <a:t> </a:t>
                      </a:r>
                      <a:r>
                        <a:rPr lang="en-IN" sz="1500" b="1" dirty="0" err="1">
                          <a:effectLst/>
                        </a:rPr>
                        <a:t>coef</a:t>
                      </a:r>
                      <a:endParaRPr lang="en-IN" sz="1500" b="1" dirty="0">
                        <a:effectLst/>
                      </a:endParaRPr>
                    </a:p>
                  </a:txBody>
                  <a:tcPr marL="77629" marR="77629" marT="38814" marB="38814" anchor="ctr">
                    <a:lnL>
                      <a:noFill/>
                    </a:lnL>
                    <a:lnR>
                      <a:noFill/>
                    </a:lnR>
                    <a:lnT>
                      <a:noFill/>
                    </a:lnT>
                    <a:lnB>
                      <a:noFill/>
                    </a:lnB>
                    <a:solidFill>
                      <a:srgbClr val="F5F5F5"/>
                    </a:solidFill>
                  </a:tcPr>
                </a:tc>
                <a:tc>
                  <a:txBody>
                    <a:bodyPr/>
                    <a:lstStyle/>
                    <a:p>
                      <a:pPr algn="r" fontAlgn="ctr"/>
                      <a:r>
                        <a:rPr lang="en-IN" sz="1500" b="1" dirty="0">
                          <a:effectLst/>
                        </a:rPr>
                        <a:t>std err</a:t>
                      </a:r>
                    </a:p>
                  </a:txBody>
                  <a:tcPr marL="77629" marR="77629" marT="38814" marB="38814" anchor="ctr">
                    <a:lnL>
                      <a:noFill/>
                    </a:lnL>
                    <a:lnR>
                      <a:noFill/>
                    </a:lnR>
                    <a:lnT>
                      <a:noFill/>
                    </a:lnT>
                    <a:lnB>
                      <a:noFill/>
                    </a:lnB>
                    <a:solidFill>
                      <a:srgbClr val="F5F5F5"/>
                    </a:solidFill>
                  </a:tcPr>
                </a:tc>
                <a:tc>
                  <a:txBody>
                    <a:bodyPr/>
                    <a:lstStyle/>
                    <a:p>
                      <a:pPr algn="r" fontAlgn="ctr"/>
                      <a:r>
                        <a:rPr lang="en-IN" sz="1500" b="1" dirty="0">
                          <a:effectLst/>
                        </a:rPr>
                        <a:t>z</a:t>
                      </a:r>
                    </a:p>
                  </a:txBody>
                  <a:tcPr marL="77629" marR="77629" marT="38814" marB="38814" anchor="ctr">
                    <a:lnL>
                      <a:noFill/>
                    </a:lnL>
                    <a:lnR>
                      <a:noFill/>
                    </a:lnR>
                    <a:lnT>
                      <a:noFill/>
                    </a:lnT>
                    <a:lnB>
                      <a:noFill/>
                    </a:lnB>
                    <a:solidFill>
                      <a:srgbClr val="F5F5F5"/>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sz="1500" b="1" dirty="0">
                          <a:effectLst/>
                        </a:rPr>
                        <a:t>P&gt;|z|</a:t>
                      </a:r>
                    </a:p>
                    <a:p>
                      <a:pPr algn="r" fontAlgn="ctr"/>
                      <a:endParaRPr lang="en-IN" sz="1500" b="1" dirty="0">
                        <a:effectLst/>
                      </a:endParaRPr>
                    </a:p>
                  </a:txBody>
                  <a:tcPr marL="77629" marR="77629" marT="38814" marB="38814" anchor="ctr">
                    <a:lnL>
                      <a:noFill/>
                    </a:lnL>
                    <a:lnR>
                      <a:noFill/>
                    </a:lnR>
                    <a:lnT>
                      <a:noFill/>
                    </a:lnT>
                    <a:lnB>
                      <a:noFill/>
                    </a:lnB>
                    <a:solidFill>
                      <a:srgbClr val="F5F5F5"/>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IN" sz="1500" b="1" dirty="0">
                          <a:effectLst/>
                        </a:rPr>
                        <a:t>[0.025</a:t>
                      </a:r>
                    </a:p>
                    <a:p>
                      <a:pPr algn="r" fontAlgn="ctr"/>
                      <a:endParaRPr lang="en-IN" sz="1500" b="1" dirty="0">
                        <a:effectLst/>
                      </a:endParaRPr>
                    </a:p>
                  </a:txBody>
                  <a:tcPr marL="77629" marR="77629" marT="38814" marB="38814" anchor="ctr">
                    <a:lnL>
                      <a:noFill/>
                    </a:lnL>
                    <a:lnR>
                      <a:noFill/>
                    </a:lnR>
                    <a:lnT>
                      <a:noFill/>
                    </a:lnT>
                    <a:lnB>
                      <a:noFill/>
                    </a:lnB>
                    <a:solidFill>
                      <a:srgbClr val="F5F5F5"/>
                    </a:solidFill>
                  </a:tcPr>
                </a:tc>
                <a:tc>
                  <a:txBody>
                    <a:bodyPr/>
                    <a:lstStyle/>
                    <a:p>
                      <a:r>
                        <a:rPr lang="en-IN" sz="1500" b="1" dirty="0">
                          <a:effectLst/>
                        </a:rPr>
                        <a:t>0.975]</a:t>
                      </a:r>
                      <a:endParaRPr lang="en-IN" sz="1500" dirty="0"/>
                    </a:p>
                  </a:txBody>
                  <a:tcPr marL="77629" marR="77629" marT="38814" marB="38814">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4704273"/>
                  </a:ext>
                </a:extLst>
              </a:tr>
              <a:tr h="325882">
                <a:tc>
                  <a:txBody>
                    <a:bodyPr/>
                    <a:lstStyle/>
                    <a:p>
                      <a:pPr algn="r" fontAlgn="ctr"/>
                      <a:r>
                        <a:rPr lang="en-IN" sz="1500" b="1" dirty="0">
                          <a:effectLst/>
                        </a:rPr>
                        <a:t>ar.L1</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0.8049</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0.017</a:t>
                      </a:r>
                    </a:p>
                  </a:txBody>
                  <a:tcPr marL="77629" marR="77629" marT="38814" marB="38814" anchor="ctr">
                    <a:lnL>
                      <a:noFill/>
                    </a:lnL>
                    <a:lnR>
                      <a:noFill/>
                    </a:lnR>
                    <a:lnT>
                      <a:noFill/>
                    </a:lnT>
                    <a:lnB>
                      <a:noFill/>
                    </a:lnB>
                    <a:solidFill>
                      <a:srgbClr val="FFFFFF"/>
                    </a:solidFill>
                  </a:tcPr>
                </a:tc>
                <a:tc>
                  <a:txBody>
                    <a:bodyPr/>
                    <a:lstStyle/>
                    <a:p>
                      <a:pPr algn="r" fontAlgn="ctr"/>
                      <a:r>
                        <a:rPr lang="en-IN" sz="1500" dirty="0">
                          <a:effectLst/>
                        </a:rPr>
                        <a:t>47.860</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0.000</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0.772</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0.838</a:t>
                      </a:r>
                    </a:p>
                  </a:txBody>
                  <a:tcPr marL="77629" marR="77629" marT="38814" marB="38814" anchor="ctr">
                    <a:lnL>
                      <a:noFill/>
                    </a:lnL>
                    <a:lnR>
                      <a:noFill/>
                    </a:lnR>
                    <a:lnT w="12700" cmpd="sng">
                      <a:noFill/>
                      <a:prstDash val="solid"/>
                    </a:lnT>
                    <a:lnB>
                      <a:noFill/>
                    </a:lnB>
                    <a:solidFill>
                      <a:srgbClr val="FFFFFF"/>
                    </a:solidFill>
                  </a:tcPr>
                </a:tc>
                <a:extLst>
                  <a:ext uri="{0D108BD9-81ED-4DB2-BD59-A6C34878D82A}">
                    <a16:rowId xmlns:a16="http://schemas.microsoft.com/office/drawing/2014/main" val="2845579044"/>
                  </a:ext>
                </a:extLst>
              </a:tr>
              <a:tr h="325882">
                <a:tc>
                  <a:txBody>
                    <a:bodyPr/>
                    <a:lstStyle/>
                    <a:p>
                      <a:pPr algn="r" fontAlgn="ctr"/>
                      <a:r>
                        <a:rPr lang="en-IN" sz="1500" b="1" dirty="0">
                          <a:effectLst/>
                        </a:rPr>
                        <a:t>ar.L4</a:t>
                      </a:r>
                    </a:p>
                  </a:txBody>
                  <a:tcPr marL="77629" marR="77629" marT="38814" marB="38814" anchor="ctr">
                    <a:lnL>
                      <a:noFill/>
                    </a:lnL>
                    <a:lnR>
                      <a:noFill/>
                    </a:lnR>
                    <a:lnT>
                      <a:noFill/>
                    </a:lnT>
                    <a:lnB>
                      <a:noFill/>
                    </a:lnB>
                    <a:solidFill>
                      <a:srgbClr val="F5F5F5"/>
                    </a:solidFill>
                  </a:tcPr>
                </a:tc>
                <a:tc>
                  <a:txBody>
                    <a:bodyPr/>
                    <a:lstStyle/>
                    <a:p>
                      <a:pPr algn="r" fontAlgn="ctr"/>
                      <a:r>
                        <a:rPr lang="en-IN" sz="1500">
                          <a:effectLst/>
                        </a:rPr>
                        <a:t>-0.9792</a:t>
                      </a:r>
                    </a:p>
                  </a:txBody>
                  <a:tcPr marL="77629" marR="77629" marT="38814" marB="38814" anchor="ctr">
                    <a:lnL>
                      <a:noFill/>
                    </a:lnL>
                    <a:lnR>
                      <a:noFill/>
                    </a:lnR>
                    <a:lnT>
                      <a:noFill/>
                    </a:lnT>
                    <a:lnB>
                      <a:noFill/>
                    </a:lnB>
                    <a:solidFill>
                      <a:srgbClr val="F5F5F5"/>
                    </a:solidFill>
                  </a:tcPr>
                </a:tc>
                <a:tc>
                  <a:txBody>
                    <a:bodyPr/>
                    <a:lstStyle/>
                    <a:p>
                      <a:pPr algn="r" fontAlgn="ctr"/>
                      <a:r>
                        <a:rPr lang="en-IN" sz="1500">
                          <a:effectLst/>
                        </a:rPr>
                        <a:t>0.015</a:t>
                      </a:r>
                    </a:p>
                  </a:txBody>
                  <a:tcPr marL="77629" marR="77629" marT="38814" marB="38814" anchor="ctr">
                    <a:lnL>
                      <a:noFill/>
                    </a:lnL>
                    <a:lnR>
                      <a:noFill/>
                    </a:lnR>
                    <a:lnT>
                      <a:noFill/>
                    </a:lnT>
                    <a:lnB>
                      <a:noFill/>
                    </a:lnB>
                    <a:solidFill>
                      <a:srgbClr val="F5F5F5"/>
                    </a:solidFill>
                  </a:tcPr>
                </a:tc>
                <a:tc>
                  <a:txBody>
                    <a:bodyPr/>
                    <a:lstStyle/>
                    <a:p>
                      <a:pPr algn="r" fontAlgn="ctr"/>
                      <a:r>
                        <a:rPr lang="en-IN" sz="1500">
                          <a:effectLst/>
                        </a:rPr>
                        <a:t>-64.834</a:t>
                      </a:r>
                    </a:p>
                  </a:txBody>
                  <a:tcPr marL="77629" marR="77629" marT="38814" marB="38814" anchor="ctr">
                    <a:lnL>
                      <a:noFill/>
                    </a:lnL>
                    <a:lnR>
                      <a:noFill/>
                    </a:lnR>
                    <a:lnT>
                      <a:noFill/>
                    </a:lnT>
                    <a:lnB>
                      <a:noFill/>
                    </a:lnB>
                    <a:solidFill>
                      <a:srgbClr val="F5F5F5"/>
                    </a:solidFill>
                  </a:tcPr>
                </a:tc>
                <a:tc>
                  <a:txBody>
                    <a:bodyPr/>
                    <a:lstStyle/>
                    <a:p>
                      <a:pPr algn="r" fontAlgn="ctr"/>
                      <a:r>
                        <a:rPr lang="en-IN" sz="1500" dirty="0">
                          <a:effectLst/>
                        </a:rPr>
                        <a:t>0.000</a:t>
                      </a:r>
                    </a:p>
                  </a:txBody>
                  <a:tcPr marL="77629" marR="77629" marT="38814" marB="38814" anchor="ctr">
                    <a:lnL>
                      <a:noFill/>
                    </a:lnL>
                    <a:lnR>
                      <a:noFill/>
                    </a:lnR>
                    <a:lnT>
                      <a:noFill/>
                    </a:lnT>
                    <a:lnB>
                      <a:noFill/>
                    </a:lnB>
                    <a:solidFill>
                      <a:srgbClr val="F5F5F5"/>
                    </a:solidFill>
                  </a:tcPr>
                </a:tc>
                <a:tc>
                  <a:txBody>
                    <a:bodyPr/>
                    <a:lstStyle/>
                    <a:p>
                      <a:pPr algn="r" fontAlgn="ctr"/>
                      <a:r>
                        <a:rPr lang="en-IN" sz="1500" dirty="0">
                          <a:effectLst/>
                        </a:rPr>
                        <a:t>-1.009</a:t>
                      </a:r>
                    </a:p>
                  </a:txBody>
                  <a:tcPr marL="77629" marR="77629" marT="38814" marB="38814" anchor="ctr">
                    <a:lnL>
                      <a:noFill/>
                    </a:lnL>
                    <a:lnR>
                      <a:noFill/>
                    </a:lnR>
                    <a:lnT>
                      <a:noFill/>
                    </a:lnT>
                    <a:lnB>
                      <a:noFill/>
                    </a:lnB>
                    <a:solidFill>
                      <a:srgbClr val="F5F5F5"/>
                    </a:solidFill>
                  </a:tcPr>
                </a:tc>
                <a:tc>
                  <a:txBody>
                    <a:bodyPr/>
                    <a:lstStyle/>
                    <a:p>
                      <a:pPr algn="r" fontAlgn="ctr"/>
                      <a:r>
                        <a:rPr lang="en-IN" sz="1500" dirty="0">
                          <a:effectLst/>
                        </a:rPr>
                        <a:t>-0.950</a:t>
                      </a:r>
                    </a:p>
                  </a:txBody>
                  <a:tcPr marL="77629" marR="77629" marT="38814" marB="38814" anchor="ctr">
                    <a:lnL>
                      <a:noFill/>
                    </a:lnL>
                    <a:lnR>
                      <a:noFill/>
                    </a:lnR>
                    <a:lnT>
                      <a:noFill/>
                    </a:lnT>
                    <a:lnB>
                      <a:noFill/>
                    </a:lnB>
                    <a:solidFill>
                      <a:srgbClr val="F5F5F5"/>
                    </a:solidFill>
                  </a:tcPr>
                </a:tc>
                <a:extLst>
                  <a:ext uri="{0D108BD9-81ED-4DB2-BD59-A6C34878D82A}">
                    <a16:rowId xmlns:a16="http://schemas.microsoft.com/office/drawing/2014/main" val="550564353"/>
                  </a:ext>
                </a:extLst>
              </a:tr>
              <a:tr h="325882">
                <a:tc>
                  <a:txBody>
                    <a:bodyPr/>
                    <a:lstStyle/>
                    <a:p>
                      <a:pPr algn="r" fontAlgn="ctr"/>
                      <a:r>
                        <a:rPr lang="en-IN" sz="1500" b="1">
                          <a:effectLst/>
                        </a:rPr>
                        <a:t>ma.L1</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-1.3625</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0.043</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-31.668</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0.000</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-1.447</a:t>
                      </a:r>
                    </a:p>
                  </a:txBody>
                  <a:tcPr marL="77629" marR="77629" marT="38814" marB="38814" anchor="ctr">
                    <a:lnL>
                      <a:noFill/>
                    </a:lnL>
                    <a:lnR>
                      <a:noFill/>
                    </a:lnR>
                    <a:lnT>
                      <a:noFill/>
                    </a:lnT>
                    <a:lnB>
                      <a:noFill/>
                    </a:lnB>
                    <a:solidFill>
                      <a:srgbClr val="FFFFFF"/>
                    </a:solidFill>
                  </a:tcPr>
                </a:tc>
                <a:tc>
                  <a:txBody>
                    <a:bodyPr/>
                    <a:lstStyle/>
                    <a:p>
                      <a:pPr algn="r" fontAlgn="ctr"/>
                      <a:r>
                        <a:rPr lang="en-IN" sz="1500" dirty="0">
                          <a:effectLst/>
                        </a:rPr>
                        <a:t>-1.278</a:t>
                      </a:r>
                    </a:p>
                  </a:txBody>
                  <a:tcPr marL="77629" marR="77629" marT="38814" marB="38814" anchor="ctr">
                    <a:lnL>
                      <a:noFill/>
                    </a:lnL>
                    <a:lnR>
                      <a:noFill/>
                    </a:lnR>
                    <a:lnT>
                      <a:noFill/>
                    </a:lnT>
                    <a:lnB>
                      <a:noFill/>
                    </a:lnB>
                    <a:solidFill>
                      <a:srgbClr val="FFFFFF"/>
                    </a:solidFill>
                  </a:tcPr>
                </a:tc>
                <a:extLst>
                  <a:ext uri="{0D108BD9-81ED-4DB2-BD59-A6C34878D82A}">
                    <a16:rowId xmlns:a16="http://schemas.microsoft.com/office/drawing/2014/main" val="295742888"/>
                  </a:ext>
                </a:extLst>
              </a:tr>
              <a:tr h="325882">
                <a:tc>
                  <a:txBody>
                    <a:bodyPr/>
                    <a:lstStyle/>
                    <a:p>
                      <a:pPr algn="r" fontAlgn="ctr"/>
                      <a:r>
                        <a:rPr lang="en-IN" sz="1500" b="1">
                          <a:effectLst/>
                        </a:rPr>
                        <a:t>ma.L5</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-0.5246</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0.042</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-12.580</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0.000</a:t>
                      </a:r>
                    </a:p>
                  </a:txBody>
                  <a:tcPr marL="77629" marR="77629" marT="38814" marB="38814" anchor="ctr">
                    <a:lnL>
                      <a:noFill/>
                    </a:lnL>
                    <a:lnR>
                      <a:noFill/>
                    </a:lnR>
                    <a:lnT>
                      <a:noFill/>
                    </a:lnT>
                    <a:lnB>
                      <a:noFill/>
                    </a:lnB>
                    <a:solidFill>
                      <a:srgbClr val="FFFFFF"/>
                    </a:solidFill>
                  </a:tcPr>
                </a:tc>
                <a:tc>
                  <a:txBody>
                    <a:bodyPr/>
                    <a:lstStyle/>
                    <a:p>
                      <a:pPr algn="r" fontAlgn="ctr"/>
                      <a:r>
                        <a:rPr lang="en-IN" sz="1500">
                          <a:effectLst/>
                        </a:rPr>
                        <a:t>-0.606</a:t>
                      </a:r>
                    </a:p>
                  </a:txBody>
                  <a:tcPr marL="77629" marR="77629" marT="38814" marB="38814" anchor="ctr">
                    <a:lnL>
                      <a:noFill/>
                    </a:lnL>
                    <a:lnR>
                      <a:noFill/>
                    </a:lnR>
                    <a:lnT>
                      <a:noFill/>
                    </a:lnT>
                    <a:lnB>
                      <a:noFill/>
                    </a:lnB>
                    <a:solidFill>
                      <a:srgbClr val="FFFFFF"/>
                    </a:solidFill>
                  </a:tcPr>
                </a:tc>
                <a:tc>
                  <a:txBody>
                    <a:bodyPr/>
                    <a:lstStyle/>
                    <a:p>
                      <a:pPr algn="r" fontAlgn="ctr"/>
                      <a:r>
                        <a:rPr lang="en-IN" sz="1500" dirty="0">
                          <a:effectLst/>
                        </a:rPr>
                        <a:t>-0.443</a:t>
                      </a:r>
                    </a:p>
                  </a:txBody>
                  <a:tcPr marL="77629" marR="77629" marT="38814" marB="38814" anchor="ctr">
                    <a:lnL>
                      <a:noFill/>
                    </a:lnL>
                    <a:lnR>
                      <a:noFill/>
                    </a:lnR>
                    <a:lnT>
                      <a:noFill/>
                    </a:lnT>
                    <a:lnB>
                      <a:noFill/>
                    </a:lnB>
                    <a:solidFill>
                      <a:srgbClr val="FFFFFF"/>
                    </a:solidFill>
                  </a:tcPr>
                </a:tc>
                <a:extLst>
                  <a:ext uri="{0D108BD9-81ED-4DB2-BD59-A6C34878D82A}">
                    <a16:rowId xmlns:a16="http://schemas.microsoft.com/office/drawing/2014/main" val="2058148725"/>
                  </a:ext>
                </a:extLst>
              </a:tr>
              <a:tr h="428341">
                <a:tc>
                  <a:txBody>
                    <a:bodyPr/>
                    <a:lstStyle/>
                    <a:p>
                      <a:pPr algn="r" fontAlgn="ctr"/>
                      <a:r>
                        <a:rPr lang="en-IN" sz="1500" b="1">
                          <a:effectLst/>
                        </a:rPr>
                        <a:t>sigma2</a:t>
                      </a:r>
                    </a:p>
                  </a:txBody>
                  <a:tcPr marL="77629" marR="77629" marT="38814" marB="38814" anchor="ctr">
                    <a:lnL>
                      <a:noFill/>
                    </a:lnL>
                    <a:lnR>
                      <a:noFill/>
                    </a:lnR>
                    <a:lnT>
                      <a:noFill/>
                    </a:lnT>
                    <a:lnB>
                      <a:noFill/>
                    </a:lnB>
                    <a:solidFill>
                      <a:srgbClr val="F5F5F5"/>
                    </a:solidFill>
                  </a:tcPr>
                </a:tc>
                <a:tc>
                  <a:txBody>
                    <a:bodyPr/>
                    <a:lstStyle/>
                    <a:p>
                      <a:pPr algn="r" fontAlgn="ctr"/>
                      <a:r>
                        <a:rPr lang="en-IN" sz="1500">
                          <a:effectLst/>
                        </a:rPr>
                        <a:t>3.635e+07</a:t>
                      </a:r>
                    </a:p>
                  </a:txBody>
                  <a:tcPr marL="77629" marR="77629" marT="38814" marB="38814" anchor="ctr">
                    <a:lnL>
                      <a:noFill/>
                    </a:lnL>
                    <a:lnR>
                      <a:noFill/>
                    </a:lnR>
                    <a:lnT>
                      <a:noFill/>
                    </a:lnT>
                    <a:lnB>
                      <a:noFill/>
                    </a:lnB>
                    <a:solidFill>
                      <a:srgbClr val="F5F5F5"/>
                    </a:solidFill>
                  </a:tcPr>
                </a:tc>
                <a:tc>
                  <a:txBody>
                    <a:bodyPr/>
                    <a:lstStyle/>
                    <a:p>
                      <a:pPr algn="r" fontAlgn="ctr"/>
                      <a:r>
                        <a:rPr lang="en-IN" sz="1500">
                          <a:effectLst/>
                        </a:rPr>
                        <a:t>2.83e-10</a:t>
                      </a:r>
                    </a:p>
                  </a:txBody>
                  <a:tcPr marL="77629" marR="77629" marT="38814" marB="38814" anchor="ctr">
                    <a:lnL>
                      <a:noFill/>
                    </a:lnL>
                    <a:lnR>
                      <a:noFill/>
                    </a:lnR>
                    <a:lnT>
                      <a:noFill/>
                    </a:lnT>
                    <a:lnB>
                      <a:noFill/>
                    </a:lnB>
                    <a:solidFill>
                      <a:srgbClr val="F5F5F5"/>
                    </a:solidFill>
                  </a:tcPr>
                </a:tc>
                <a:tc>
                  <a:txBody>
                    <a:bodyPr/>
                    <a:lstStyle/>
                    <a:p>
                      <a:pPr algn="r" fontAlgn="ctr"/>
                      <a:r>
                        <a:rPr lang="en-IN" sz="1500">
                          <a:effectLst/>
                        </a:rPr>
                        <a:t>1.28e+17</a:t>
                      </a:r>
                    </a:p>
                  </a:txBody>
                  <a:tcPr marL="77629" marR="77629" marT="38814" marB="38814" anchor="ctr">
                    <a:lnL>
                      <a:noFill/>
                    </a:lnL>
                    <a:lnR>
                      <a:noFill/>
                    </a:lnR>
                    <a:lnT>
                      <a:noFill/>
                    </a:lnT>
                    <a:lnB>
                      <a:noFill/>
                    </a:lnB>
                    <a:solidFill>
                      <a:srgbClr val="F5F5F5"/>
                    </a:solidFill>
                  </a:tcPr>
                </a:tc>
                <a:tc>
                  <a:txBody>
                    <a:bodyPr/>
                    <a:lstStyle/>
                    <a:p>
                      <a:pPr algn="r" fontAlgn="ctr"/>
                      <a:r>
                        <a:rPr lang="en-IN" sz="1500">
                          <a:effectLst/>
                        </a:rPr>
                        <a:t>0.000</a:t>
                      </a:r>
                    </a:p>
                  </a:txBody>
                  <a:tcPr marL="77629" marR="77629" marT="38814" marB="38814" anchor="ctr">
                    <a:lnL>
                      <a:noFill/>
                    </a:lnL>
                    <a:lnR>
                      <a:noFill/>
                    </a:lnR>
                    <a:lnT>
                      <a:noFill/>
                    </a:lnT>
                    <a:lnB>
                      <a:noFill/>
                    </a:lnB>
                    <a:solidFill>
                      <a:srgbClr val="F5F5F5"/>
                    </a:solidFill>
                  </a:tcPr>
                </a:tc>
                <a:tc>
                  <a:txBody>
                    <a:bodyPr/>
                    <a:lstStyle/>
                    <a:p>
                      <a:pPr algn="r" fontAlgn="ctr"/>
                      <a:r>
                        <a:rPr lang="en-IN" sz="1500">
                          <a:effectLst/>
                        </a:rPr>
                        <a:t>3.64e+07</a:t>
                      </a:r>
                    </a:p>
                  </a:txBody>
                  <a:tcPr marL="77629" marR="77629" marT="38814" marB="38814" anchor="ctr">
                    <a:lnL>
                      <a:noFill/>
                    </a:lnL>
                    <a:lnR>
                      <a:noFill/>
                    </a:lnR>
                    <a:lnT>
                      <a:noFill/>
                    </a:lnT>
                    <a:lnB>
                      <a:noFill/>
                    </a:lnB>
                    <a:solidFill>
                      <a:srgbClr val="F5F5F5"/>
                    </a:solidFill>
                  </a:tcPr>
                </a:tc>
                <a:tc>
                  <a:txBody>
                    <a:bodyPr/>
                    <a:lstStyle/>
                    <a:p>
                      <a:pPr algn="r" fontAlgn="ctr"/>
                      <a:r>
                        <a:rPr lang="en-IN" sz="1500" dirty="0">
                          <a:effectLst/>
                        </a:rPr>
                        <a:t>3.64e+07</a:t>
                      </a:r>
                    </a:p>
                  </a:txBody>
                  <a:tcPr marL="77629" marR="77629" marT="38814" marB="38814" anchor="ctr">
                    <a:lnL>
                      <a:noFill/>
                    </a:lnL>
                    <a:lnR>
                      <a:noFill/>
                    </a:lnR>
                    <a:lnT>
                      <a:noFill/>
                    </a:lnT>
                    <a:lnB>
                      <a:noFill/>
                    </a:lnB>
                    <a:solidFill>
                      <a:srgbClr val="F5F5F5"/>
                    </a:solidFill>
                  </a:tcPr>
                </a:tc>
                <a:extLst>
                  <a:ext uri="{0D108BD9-81ED-4DB2-BD59-A6C34878D82A}">
                    <a16:rowId xmlns:a16="http://schemas.microsoft.com/office/drawing/2014/main" val="2221638975"/>
                  </a:ext>
                </a:extLst>
              </a:tr>
            </a:tbl>
          </a:graphicData>
        </a:graphic>
      </p:graphicFrame>
    </p:spTree>
    <p:extLst>
      <p:ext uri="{BB962C8B-B14F-4D97-AF65-F5344CB8AC3E}">
        <p14:creationId xmlns:p14="http://schemas.microsoft.com/office/powerpoint/2010/main" val="300457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Data Collection:</a:t>
            </a:r>
          </a:p>
        </p:txBody>
      </p:sp>
      <p:sp>
        <p:nvSpPr>
          <p:cNvPr id="3" name="Content Placeholder 2"/>
          <p:cNvSpPr>
            <a:spLocks noGrp="1"/>
          </p:cNvSpPr>
          <p:nvPr>
            <p:ph idx="1"/>
          </p:nvPr>
        </p:nvSpPr>
        <p:spPr>
          <a:xfrm>
            <a:off x="677334" y="2285999"/>
            <a:ext cx="8596668" cy="3726787"/>
          </a:xfrm>
        </p:spPr>
        <p:txBody>
          <a:bodyPr/>
          <a:lstStyle/>
          <a:p>
            <a:r>
              <a:rPr lang="en-IN" sz="2000" dirty="0"/>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Kaggle allows users to find and publish data sets, explore and build models in a web based data-science environment.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We took our dataset from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kaggle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data dictionary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Bookman Old Style" panose="02050604050505020204" pitchFamily="18" charset="0"/>
                <a:ea typeface="Times New Roman" panose="02020603050405020304" pitchFamily="18" charset="0"/>
                <a:cs typeface="Times New Roman" panose="02020603050405020304" pitchFamily="18" charset="0"/>
              </a:rPr>
              <a:t>Dataset link</a:t>
            </a:r>
            <a:r>
              <a:rPr lang="en-US" sz="2000" b="1" dirty="0">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2000" u="sng" dirty="0">
                <a:solidFill>
                  <a:srgbClr val="4472C4"/>
                </a:solidFill>
                <a:effectLst/>
                <a:latin typeface="Bookman Old Style" panose="02050604050505020204" pitchFamily="18" charset="0"/>
                <a:ea typeface="Times New Roman" panose="02020603050405020304" pitchFamily="18" charset="0"/>
                <a:cs typeface="Times New Roman" panose="02020603050405020304" pitchFamily="18" charset="0"/>
                <a:hlinkClick r:id="rId2"/>
              </a:rPr>
              <a:t>https://www.kaggle.com/datasets/olistbr/brazilian-ecommerce</a:t>
            </a:r>
            <a:r>
              <a:rPr lang="en-IN" sz="2000" u="sng" dirty="0">
                <a:solidFill>
                  <a:srgbClr val="4472C4"/>
                </a:solidFill>
                <a:latin typeface="Calibri" panose="020F0502020204030204" pitchFamily="34"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rPr>
              <a:t>  </a:t>
            </a:r>
            <a:endParaRPr lang="en-IN"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8A89-6765-CBDE-A303-56EBA5762B1A}"/>
              </a:ext>
            </a:extLst>
          </p:cNvPr>
          <p:cNvSpPr>
            <a:spLocks noGrp="1"/>
          </p:cNvSpPr>
          <p:nvPr>
            <p:ph type="title"/>
          </p:nvPr>
        </p:nvSpPr>
        <p:spPr/>
        <p:txBody>
          <a:bodyPr/>
          <a:lstStyle/>
          <a:p>
            <a:r>
              <a:rPr lang="en-IN" dirty="0"/>
              <a:t>Model </a:t>
            </a:r>
            <a:r>
              <a:rPr lang="en-IN" dirty="0" err="1"/>
              <a:t>Buliding</a:t>
            </a:r>
            <a:r>
              <a:rPr lang="en-IN" dirty="0"/>
              <a:t> using Regression Tree</a:t>
            </a:r>
          </a:p>
        </p:txBody>
      </p:sp>
      <p:sp>
        <p:nvSpPr>
          <p:cNvPr id="3" name="Rectangle: Rounded Corners 2">
            <a:extLst>
              <a:ext uri="{FF2B5EF4-FFF2-40B4-BE49-F238E27FC236}">
                <a16:creationId xmlns:a16="http://schemas.microsoft.com/office/drawing/2014/main" id="{A60226BB-B736-AF24-9909-A8DEBC46EF48}"/>
              </a:ext>
            </a:extLst>
          </p:cNvPr>
          <p:cNvSpPr/>
          <p:nvPr/>
        </p:nvSpPr>
        <p:spPr>
          <a:xfrm>
            <a:off x="304800" y="1506694"/>
            <a:ext cx="5258873" cy="45978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2000" b="1" dirty="0">
                <a:solidFill>
                  <a:schemeClr val="accent2">
                    <a:lumMod val="50000"/>
                  </a:schemeClr>
                </a:solidFill>
                <a:latin typeface="Arial" panose="020B0604020202020204" pitchFamily="34" charset="0"/>
                <a:cs typeface="Arial" panose="020B0604020202020204" pitchFamily="34" charset="0"/>
              </a:rPr>
              <a:t>A regression tree is a type of decision tree.</a:t>
            </a:r>
          </a:p>
          <a:p>
            <a:r>
              <a:rPr lang="en-US" sz="2000" b="1" dirty="0">
                <a:solidFill>
                  <a:schemeClr val="accent2">
                    <a:lumMod val="50000"/>
                  </a:schemeClr>
                </a:solidFill>
                <a:latin typeface="Arial" panose="020B0604020202020204" pitchFamily="34" charset="0"/>
                <a:cs typeface="Arial" panose="020B0604020202020204" pitchFamily="34" charset="0"/>
              </a:rPr>
              <a:t> It uses sum of squares and regression analysis to </a:t>
            </a:r>
          </a:p>
          <a:p>
            <a:pPr marL="0" indent="0">
              <a:buNone/>
            </a:pPr>
            <a:r>
              <a:rPr lang="en-US" sz="2000" b="1" dirty="0">
                <a:solidFill>
                  <a:schemeClr val="accent2">
                    <a:lumMod val="50000"/>
                  </a:schemeClr>
                </a:solidFill>
                <a:latin typeface="Arial" panose="020B0604020202020204" pitchFamily="34" charset="0"/>
                <a:cs typeface="Arial" panose="020B0604020202020204" pitchFamily="34" charset="0"/>
              </a:rPr>
              <a:t>predict values of the target field. The predictions are based on combinations of values in the input fields.</a:t>
            </a:r>
          </a:p>
          <a:p>
            <a:r>
              <a:rPr lang="en-US" sz="2000" b="1" dirty="0">
                <a:solidFill>
                  <a:schemeClr val="accent2">
                    <a:lumMod val="50000"/>
                  </a:schemeClr>
                </a:solidFill>
                <a:latin typeface="Arial" panose="020B0604020202020204" pitchFamily="34" charset="0"/>
                <a:cs typeface="Arial" panose="020B0604020202020204" pitchFamily="34" charset="0"/>
              </a:rPr>
              <a:t>A regression tree calculates a predicted mean value for each node in the tree. This type of tree is generated when the target field is continuous.</a:t>
            </a:r>
          </a:p>
        </p:txBody>
      </p:sp>
      <p:pic>
        <p:nvPicPr>
          <p:cNvPr id="4" name="Picture 3">
            <a:extLst>
              <a:ext uri="{FF2B5EF4-FFF2-40B4-BE49-F238E27FC236}">
                <a16:creationId xmlns:a16="http://schemas.microsoft.com/office/drawing/2014/main" id="{FCC27275-678D-55AA-787F-B8497031F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673" y="1506694"/>
            <a:ext cx="4198513" cy="4229557"/>
          </a:xfrm>
          <a:prstGeom prst="rect">
            <a:avLst/>
          </a:prstGeom>
        </p:spPr>
      </p:pic>
    </p:spTree>
    <p:extLst>
      <p:ext uri="{BB962C8B-B14F-4D97-AF65-F5344CB8AC3E}">
        <p14:creationId xmlns:p14="http://schemas.microsoft.com/office/powerpoint/2010/main" val="347142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15D3-6E93-61BD-113A-72EE4523372D}"/>
              </a:ext>
            </a:extLst>
          </p:cNvPr>
          <p:cNvSpPr>
            <a:spLocks noGrp="1"/>
          </p:cNvSpPr>
          <p:nvPr>
            <p:ph type="title"/>
          </p:nvPr>
        </p:nvSpPr>
        <p:spPr/>
        <p:txBody>
          <a:bodyPr/>
          <a:lstStyle/>
          <a:p>
            <a:r>
              <a:rPr lang="en-IN" dirty="0"/>
              <a:t>Results using Regression tree</a:t>
            </a:r>
          </a:p>
        </p:txBody>
      </p:sp>
      <p:pic>
        <p:nvPicPr>
          <p:cNvPr id="3" name="Picture 2">
            <a:extLst>
              <a:ext uri="{FF2B5EF4-FFF2-40B4-BE49-F238E27FC236}">
                <a16:creationId xmlns:a16="http://schemas.microsoft.com/office/drawing/2014/main" id="{0959C37E-1364-E8DE-AB51-B122C1F74C1F}"/>
              </a:ext>
            </a:extLst>
          </p:cNvPr>
          <p:cNvPicPr>
            <a:picLocks noChangeAspect="1"/>
          </p:cNvPicPr>
          <p:nvPr/>
        </p:nvPicPr>
        <p:blipFill>
          <a:blip r:embed="rId2"/>
          <a:stretch>
            <a:fillRect/>
          </a:stretch>
        </p:blipFill>
        <p:spPr>
          <a:xfrm>
            <a:off x="893991" y="1446482"/>
            <a:ext cx="7468264" cy="4104311"/>
          </a:xfrm>
          <a:prstGeom prst="rect">
            <a:avLst/>
          </a:prstGeom>
        </p:spPr>
      </p:pic>
      <p:sp>
        <p:nvSpPr>
          <p:cNvPr id="5" name="TextBox 4">
            <a:extLst>
              <a:ext uri="{FF2B5EF4-FFF2-40B4-BE49-F238E27FC236}">
                <a16:creationId xmlns:a16="http://schemas.microsoft.com/office/drawing/2014/main" id="{526FAAD4-0241-AA1B-2AC7-756B4E0FF7E3}"/>
              </a:ext>
            </a:extLst>
          </p:cNvPr>
          <p:cNvSpPr txBox="1"/>
          <p:nvPr/>
        </p:nvSpPr>
        <p:spPr>
          <a:xfrm>
            <a:off x="991674" y="5741344"/>
            <a:ext cx="6104586" cy="646331"/>
          </a:xfrm>
          <a:prstGeom prst="rect">
            <a:avLst/>
          </a:prstGeom>
          <a:noFill/>
        </p:spPr>
        <p:txBody>
          <a:bodyPr wrap="square">
            <a:spAutoFit/>
          </a:bodyPr>
          <a:lstStyle/>
          <a:p>
            <a:r>
              <a:rPr lang="en-US" dirty="0"/>
              <a:t>Model performance: </a:t>
            </a:r>
            <a:r>
              <a:rPr lang="en-US" dirty="0" err="1"/>
              <a:t>rmse</a:t>
            </a:r>
            <a:r>
              <a:rPr lang="en-US" dirty="0"/>
              <a:t> = 14499.882697563018</a:t>
            </a:r>
          </a:p>
          <a:p>
            <a:r>
              <a:rPr lang="en-US" dirty="0" err="1"/>
              <a:t>mape</a:t>
            </a:r>
            <a:r>
              <a:rPr lang="en-US" dirty="0"/>
              <a:t> is =  84.71271415142084</a:t>
            </a:r>
          </a:p>
        </p:txBody>
      </p:sp>
    </p:spTree>
    <p:extLst>
      <p:ext uri="{BB962C8B-B14F-4D97-AF65-F5344CB8AC3E}">
        <p14:creationId xmlns:p14="http://schemas.microsoft.com/office/powerpoint/2010/main" val="3674072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1F10-EC8A-2329-DBD0-60D812094852}"/>
              </a:ext>
            </a:extLst>
          </p:cNvPr>
          <p:cNvSpPr>
            <a:spLocks noGrp="1"/>
          </p:cNvSpPr>
          <p:nvPr>
            <p:ph type="title"/>
          </p:nvPr>
        </p:nvSpPr>
        <p:spPr/>
        <p:txBody>
          <a:bodyPr/>
          <a:lstStyle/>
          <a:p>
            <a:r>
              <a:rPr lang="en-IN" dirty="0"/>
              <a:t>Random Forest Regression</a:t>
            </a:r>
          </a:p>
        </p:txBody>
      </p:sp>
      <p:sp>
        <p:nvSpPr>
          <p:cNvPr id="5" name="TextBox 4">
            <a:extLst>
              <a:ext uri="{FF2B5EF4-FFF2-40B4-BE49-F238E27FC236}">
                <a16:creationId xmlns:a16="http://schemas.microsoft.com/office/drawing/2014/main" id="{0EEFDFCF-DADF-FF8B-23B2-BE8E4EB0D528}"/>
              </a:ext>
            </a:extLst>
          </p:cNvPr>
          <p:cNvSpPr txBox="1"/>
          <p:nvPr/>
        </p:nvSpPr>
        <p:spPr>
          <a:xfrm>
            <a:off x="167425" y="2284599"/>
            <a:ext cx="4695087" cy="3785652"/>
          </a:xfrm>
          <a:prstGeom prst="rect">
            <a:avLst/>
          </a:prstGeom>
          <a:noFill/>
        </p:spPr>
        <p:txBody>
          <a:bodyPr wrap="square">
            <a:spAutoFit/>
          </a:bodyPr>
          <a:lstStyle/>
          <a:p>
            <a:r>
              <a:rPr lang="en-US" sz="2400" dirty="0">
                <a:solidFill>
                  <a:srgbClr val="002060"/>
                </a:solidFill>
              </a:rPr>
              <a:t>Random Forest Regression is a supervised learning algorithm that uses ensemble learning method for regression. Ensemble learning method is a technique that combines predictions from multiple machine learning algorithms to make a more accurate prediction than a single model.</a:t>
            </a:r>
            <a:endParaRPr lang="en-IN" sz="2400" dirty="0">
              <a:solidFill>
                <a:srgbClr val="002060"/>
              </a:solidFill>
            </a:endParaRPr>
          </a:p>
        </p:txBody>
      </p:sp>
      <p:pic>
        <p:nvPicPr>
          <p:cNvPr id="7" name="Picture 6">
            <a:extLst>
              <a:ext uri="{FF2B5EF4-FFF2-40B4-BE49-F238E27FC236}">
                <a16:creationId xmlns:a16="http://schemas.microsoft.com/office/drawing/2014/main" id="{A412F007-8DD2-5EB9-B0A2-667B956141AB}"/>
              </a:ext>
            </a:extLst>
          </p:cNvPr>
          <p:cNvPicPr>
            <a:picLocks noChangeAspect="1"/>
          </p:cNvPicPr>
          <p:nvPr/>
        </p:nvPicPr>
        <p:blipFill>
          <a:blip r:embed="rId2"/>
          <a:stretch>
            <a:fillRect/>
          </a:stretch>
        </p:blipFill>
        <p:spPr>
          <a:xfrm>
            <a:off x="4668323" y="1930400"/>
            <a:ext cx="5235531" cy="4229100"/>
          </a:xfrm>
          <a:prstGeom prst="rect">
            <a:avLst/>
          </a:prstGeom>
        </p:spPr>
      </p:pic>
    </p:spTree>
    <p:extLst>
      <p:ext uri="{BB962C8B-B14F-4D97-AF65-F5344CB8AC3E}">
        <p14:creationId xmlns:p14="http://schemas.microsoft.com/office/powerpoint/2010/main" val="500555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F3DB-F07B-2B3B-CE6D-AB526D345FCE}"/>
              </a:ext>
            </a:extLst>
          </p:cNvPr>
          <p:cNvSpPr>
            <a:spLocks noGrp="1"/>
          </p:cNvSpPr>
          <p:nvPr>
            <p:ph type="title"/>
          </p:nvPr>
        </p:nvSpPr>
        <p:spPr/>
        <p:txBody>
          <a:bodyPr/>
          <a:lstStyle/>
          <a:p>
            <a:r>
              <a:rPr lang="en-IN" dirty="0"/>
              <a:t>Results using Random Forest Regression</a:t>
            </a:r>
          </a:p>
        </p:txBody>
      </p:sp>
      <p:pic>
        <p:nvPicPr>
          <p:cNvPr id="3" name="Picture 2">
            <a:extLst>
              <a:ext uri="{FF2B5EF4-FFF2-40B4-BE49-F238E27FC236}">
                <a16:creationId xmlns:a16="http://schemas.microsoft.com/office/drawing/2014/main" id="{CCCE1B18-D739-2F42-CAAB-15361622BC2E}"/>
              </a:ext>
            </a:extLst>
          </p:cNvPr>
          <p:cNvPicPr>
            <a:picLocks noChangeAspect="1"/>
          </p:cNvPicPr>
          <p:nvPr/>
        </p:nvPicPr>
        <p:blipFill>
          <a:blip r:embed="rId2"/>
          <a:stretch>
            <a:fillRect/>
          </a:stretch>
        </p:blipFill>
        <p:spPr>
          <a:xfrm>
            <a:off x="303847" y="1225528"/>
            <a:ext cx="8112353" cy="4731555"/>
          </a:xfrm>
          <a:prstGeom prst="rect">
            <a:avLst/>
          </a:prstGeom>
        </p:spPr>
      </p:pic>
      <p:sp>
        <p:nvSpPr>
          <p:cNvPr id="6" name="TextBox 5">
            <a:extLst>
              <a:ext uri="{FF2B5EF4-FFF2-40B4-BE49-F238E27FC236}">
                <a16:creationId xmlns:a16="http://schemas.microsoft.com/office/drawing/2014/main" id="{4466E97E-2390-4010-89D8-4FC2AE1AAAEE}"/>
              </a:ext>
            </a:extLst>
          </p:cNvPr>
          <p:cNvSpPr txBox="1"/>
          <p:nvPr/>
        </p:nvSpPr>
        <p:spPr>
          <a:xfrm>
            <a:off x="677334" y="5957083"/>
            <a:ext cx="6104586" cy="646331"/>
          </a:xfrm>
          <a:prstGeom prst="rect">
            <a:avLst/>
          </a:prstGeom>
          <a:noFill/>
        </p:spPr>
        <p:txBody>
          <a:bodyPr wrap="square">
            <a:spAutoFit/>
          </a:bodyPr>
          <a:lstStyle/>
          <a:p>
            <a:r>
              <a:rPr lang="en-US" dirty="0"/>
              <a:t>Model performance: </a:t>
            </a:r>
            <a:r>
              <a:rPr lang="en-US" dirty="0" err="1"/>
              <a:t>rmse</a:t>
            </a:r>
            <a:r>
              <a:rPr lang="en-US" dirty="0"/>
              <a:t> = 12948.245190958638</a:t>
            </a:r>
          </a:p>
          <a:p>
            <a:r>
              <a:rPr lang="en-US" dirty="0"/>
              <a:t>	</a:t>
            </a:r>
            <a:r>
              <a:rPr lang="en-US" dirty="0" err="1"/>
              <a:t>mape</a:t>
            </a:r>
            <a:r>
              <a:rPr lang="en-US" dirty="0"/>
              <a:t> is =  78.10149522682453</a:t>
            </a:r>
          </a:p>
        </p:txBody>
      </p:sp>
    </p:spTree>
    <p:extLst>
      <p:ext uri="{BB962C8B-B14F-4D97-AF65-F5344CB8AC3E}">
        <p14:creationId xmlns:p14="http://schemas.microsoft.com/office/powerpoint/2010/main" val="3364077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4C85-9893-F2CC-2E86-7C68905F07BF}"/>
              </a:ext>
            </a:extLst>
          </p:cNvPr>
          <p:cNvSpPr>
            <a:spLocks noGrp="1"/>
          </p:cNvSpPr>
          <p:nvPr>
            <p:ph type="title"/>
          </p:nvPr>
        </p:nvSpPr>
        <p:spPr/>
        <p:txBody>
          <a:bodyPr/>
          <a:lstStyle/>
          <a:p>
            <a:r>
              <a:rPr lang="en-IN" dirty="0" err="1"/>
              <a:t>XGboost</a:t>
            </a:r>
            <a:endParaRPr lang="en-IN" dirty="0"/>
          </a:p>
        </p:txBody>
      </p:sp>
      <p:sp>
        <p:nvSpPr>
          <p:cNvPr id="4" name="TextBox 3">
            <a:extLst>
              <a:ext uri="{FF2B5EF4-FFF2-40B4-BE49-F238E27FC236}">
                <a16:creationId xmlns:a16="http://schemas.microsoft.com/office/drawing/2014/main" id="{DF4FFA0E-E8D6-4D5E-7A14-20BF765333B3}"/>
              </a:ext>
            </a:extLst>
          </p:cNvPr>
          <p:cNvSpPr txBox="1"/>
          <p:nvPr/>
        </p:nvSpPr>
        <p:spPr>
          <a:xfrm>
            <a:off x="811368" y="1182231"/>
            <a:ext cx="6800045" cy="2246769"/>
          </a:xfrm>
          <a:prstGeom prst="rect">
            <a:avLst/>
          </a:prstGeom>
          <a:noFill/>
        </p:spPr>
        <p:txBody>
          <a:bodyPr wrap="square">
            <a:spAutoFit/>
          </a:bodyPr>
          <a:lstStyle/>
          <a:p>
            <a:r>
              <a:rPr lang="en-US" sz="2000" b="1" i="0" dirty="0" err="1">
                <a:solidFill>
                  <a:srgbClr val="002060"/>
                </a:solidFill>
                <a:effectLst/>
                <a:latin typeface="Lato" panose="020B0604020202020204" pitchFamily="34" charset="0"/>
              </a:rPr>
              <a:t>XGBoost</a:t>
            </a:r>
            <a:r>
              <a:rPr lang="en-US" sz="2000" b="0" i="0" dirty="0">
                <a:solidFill>
                  <a:srgbClr val="002060"/>
                </a:solidFill>
                <a:effectLst/>
                <a:latin typeface="Lato" panose="020B0604020202020204" pitchFamily="34" charset="0"/>
              </a:rPr>
              <a:t> is an optimized distributed gradient boosting library designed to be highly </a:t>
            </a:r>
            <a:r>
              <a:rPr lang="en-US" sz="2000" b="1" i="0" dirty="0">
                <a:solidFill>
                  <a:srgbClr val="002060"/>
                </a:solidFill>
                <a:effectLst/>
                <a:latin typeface="Lato" panose="020B0604020202020204" pitchFamily="34" charset="0"/>
              </a:rPr>
              <a:t>efficient</a:t>
            </a:r>
            <a:r>
              <a:rPr lang="en-US" sz="2000" b="0" i="0" dirty="0">
                <a:solidFill>
                  <a:srgbClr val="002060"/>
                </a:solidFill>
                <a:effectLst/>
                <a:latin typeface="Lato" panose="020B0604020202020204" pitchFamily="34" charset="0"/>
              </a:rPr>
              <a:t>, </a:t>
            </a:r>
            <a:r>
              <a:rPr lang="en-US" sz="2000" b="1" i="0" dirty="0">
                <a:solidFill>
                  <a:srgbClr val="002060"/>
                </a:solidFill>
                <a:effectLst/>
                <a:latin typeface="Lato" panose="020B0604020202020204" pitchFamily="34" charset="0"/>
              </a:rPr>
              <a:t>flexible</a:t>
            </a:r>
            <a:r>
              <a:rPr lang="en-US" sz="2000" b="0" i="0" dirty="0">
                <a:solidFill>
                  <a:srgbClr val="002060"/>
                </a:solidFill>
                <a:effectLst/>
                <a:latin typeface="Lato" panose="020B0604020202020204" pitchFamily="34" charset="0"/>
              </a:rPr>
              <a:t> and </a:t>
            </a:r>
            <a:r>
              <a:rPr lang="en-US" sz="2000" b="1" i="0" dirty="0">
                <a:solidFill>
                  <a:srgbClr val="002060"/>
                </a:solidFill>
                <a:effectLst/>
                <a:latin typeface="Lato" panose="020B0604020202020204" pitchFamily="34" charset="0"/>
              </a:rPr>
              <a:t>portable</a:t>
            </a:r>
            <a:r>
              <a:rPr lang="en-US" sz="2000" b="0" i="0" dirty="0">
                <a:solidFill>
                  <a:srgbClr val="002060"/>
                </a:solidFill>
                <a:effectLst/>
                <a:latin typeface="Lato" panose="020B0604020202020204" pitchFamily="34" charset="0"/>
              </a:rPr>
              <a:t>. It implements machine learning algorithms under the </a:t>
            </a:r>
            <a:r>
              <a:rPr lang="en-US" sz="2000" b="0" i="0" u="none" strike="noStrike" dirty="0">
                <a:solidFill>
                  <a:srgbClr val="002060"/>
                </a:solidFill>
                <a:effectLst/>
                <a:latin typeface="Lato" panose="020B0604020202020204" pitchFamily="34" charset="0"/>
                <a:hlinkClick r:id="rId2">
                  <a:extLst>
                    <a:ext uri="{A12FA001-AC4F-418D-AE19-62706E023703}">
                      <ahyp:hlinkClr xmlns:ahyp="http://schemas.microsoft.com/office/drawing/2018/hyperlinkcolor" val="tx"/>
                    </a:ext>
                  </a:extLst>
                </a:hlinkClick>
              </a:rPr>
              <a:t>Gradient Boosting</a:t>
            </a:r>
            <a:r>
              <a:rPr lang="en-US" sz="2000" b="0" i="0" dirty="0">
                <a:solidFill>
                  <a:srgbClr val="002060"/>
                </a:solidFill>
                <a:effectLst/>
                <a:latin typeface="Lato" panose="020B0604020202020204" pitchFamily="34" charset="0"/>
              </a:rPr>
              <a:t> framework. </a:t>
            </a:r>
            <a:r>
              <a:rPr lang="en-US" sz="2000" b="0" i="0" dirty="0" err="1">
                <a:solidFill>
                  <a:srgbClr val="002060"/>
                </a:solidFill>
                <a:effectLst/>
                <a:latin typeface="Lato" panose="020B0604020202020204" pitchFamily="34" charset="0"/>
              </a:rPr>
              <a:t>XGBoost</a:t>
            </a:r>
            <a:r>
              <a:rPr lang="en-US" sz="2000" b="0" i="0" dirty="0">
                <a:solidFill>
                  <a:srgbClr val="002060"/>
                </a:solidFill>
                <a:effectLst/>
                <a:latin typeface="Lato" panose="020B0604020202020204" pitchFamily="34" charset="0"/>
              </a:rPr>
              <a:t> provides a parallel tree boosting (also known as GBDT, GBM) that solve many data science problems in a fast and accurate way</a:t>
            </a:r>
            <a:endParaRPr lang="en-IN" sz="2000" dirty="0">
              <a:solidFill>
                <a:srgbClr val="002060"/>
              </a:solidFill>
            </a:endParaRPr>
          </a:p>
        </p:txBody>
      </p:sp>
      <p:pic>
        <p:nvPicPr>
          <p:cNvPr id="5" name="Picture 4">
            <a:extLst>
              <a:ext uri="{FF2B5EF4-FFF2-40B4-BE49-F238E27FC236}">
                <a16:creationId xmlns:a16="http://schemas.microsoft.com/office/drawing/2014/main" id="{78759E83-823B-9B71-9228-8C9415C4C0E4}"/>
              </a:ext>
            </a:extLst>
          </p:cNvPr>
          <p:cNvPicPr>
            <a:picLocks noChangeAspect="1"/>
          </p:cNvPicPr>
          <p:nvPr/>
        </p:nvPicPr>
        <p:blipFill>
          <a:blip r:embed="rId3"/>
          <a:stretch>
            <a:fillRect/>
          </a:stretch>
        </p:blipFill>
        <p:spPr>
          <a:xfrm>
            <a:off x="1108361" y="3526768"/>
            <a:ext cx="6039413" cy="3223067"/>
          </a:xfrm>
          <a:prstGeom prst="rect">
            <a:avLst/>
          </a:prstGeom>
        </p:spPr>
      </p:pic>
    </p:spTree>
    <p:extLst>
      <p:ext uri="{BB962C8B-B14F-4D97-AF65-F5344CB8AC3E}">
        <p14:creationId xmlns:p14="http://schemas.microsoft.com/office/powerpoint/2010/main" val="782617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88CB-9E3E-816E-4DD3-11210D5A3A8C}"/>
              </a:ext>
            </a:extLst>
          </p:cNvPr>
          <p:cNvSpPr>
            <a:spLocks noGrp="1"/>
          </p:cNvSpPr>
          <p:nvPr>
            <p:ph type="title"/>
          </p:nvPr>
        </p:nvSpPr>
        <p:spPr/>
        <p:txBody>
          <a:bodyPr/>
          <a:lstStyle/>
          <a:p>
            <a:r>
              <a:rPr lang="en-IN" dirty="0"/>
              <a:t>Results using </a:t>
            </a:r>
            <a:r>
              <a:rPr lang="en-IN" dirty="0" err="1"/>
              <a:t>XGboost</a:t>
            </a:r>
            <a:endParaRPr lang="en-IN" dirty="0"/>
          </a:p>
        </p:txBody>
      </p:sp>
      <p:pic>
        <p:nvPicPr>
          <p:cNvPr id="3" name="Picture 2">
            <a:extLst>
              <a:ext uri="{FF2B5EF4-FFF2-40B4-BE49-F238E27FC236}">
                <a16:creationId xmlns:a16="http://schemas.microsoft.com/office/drawing/2014/main" id="{C60ADF00-BFC0-4E86-0DFB-2C1A4521D1AE}"/>
              </a:ext>
            </a:extLst>
          </p:cNvPr>
          <p:cNvPicPr>
            <a:picLocks noChangeAspect="1"/>
          </p:cNvPicPr>
          <p:nvPr/>
        </p:nvPicPr>
        <p:blipFill>
          <a:blip r:embed="rId2"/>
          <a:stretch>
            <a:fillRect/>
          </a:stretch>
        </p:blipFill>
        <p:spPr>
          <a:xfrm>
            <a:off x="497029" y="1376607"/>
            <a:ext cx="7681055" cy="4731352"/>
          </a:xfrm>
          <a:prstGeom prst="rect">
            <a:avLst/>
          </a:prstGeom>
        </p:spPr>
      </p:pic>
      <p:sp>
        <p:nvSpPr>
          <p:cNvPr id="5" name="TextBox 4">
            <a:extLst>
              <a:ext uri="{FF2B5EF4-FFF2-40B4-BE49-F238E27FC236}">
                <a16:creationId xmlns:a16="http://schemas.microsoft.com/office/drawing/2014/main" id="{7CA78A4C-4A91-F767-4BD1-E121B50F99FC}"/>
              </a:ext>
            </a:extLst>
          </p:cNvPr>
          <p:cNvSpPr txBox="1"/>
          <p:nvPr/>
        </p:nvSpPr>
        <p:spPr>
          <a:xfrm>
            <a:off x="940157" y="6107959"/>
            <a:ext cx="6104586" cy="646331"/>
          </a:xfrm>
          <a:prstGeom prst="rect">
            <a:avLst/>
          </a:prstGeom>
          <a:noFill/>
        </p:spPr>
        <p:txBody>
          <a:bodyPr wrap="square">
            <a:spAutoFit/>
          </a:bodyPr>
          <a:lstStyle/>
          <a:p>
            <a:r>
              <a:rPr lang="en-US" dirty="0"/>
              <a:t>Model performance: </a:t>
            </a:r>
            <a:r>
              <a:rPr lang="en-US" dirty="0" err="1"/>
              <a:t>rmse</a:t>
            </a:r>
            <a:r>
              <a:rPr lang="en-US" dirty="0"/>
              <a:t> = 11284.767918070555</a:t>
            </a:r>
          </a:p>
          <a:p>
            <a:r>
              <a:rPr lang="en-US" dirty="0" err="1"/>
              <a:t>mape</a:t>
            </a:r>
            <a:r>
              <a:rPr lang="en-US" dirty="0"/>
              <a:t> is =  31.3110130025276</a:t>
            </a:r>
          </a:p>
        </p:txBody>
      </p:sp>
    </p:spTree>
    <p:extLst>
      <p:ext uri="{BB962C8B-B14F-4D97-AF65-F5344CB8AC3E}">
        <p14:creationId xmlns:p14="http://schemas.microsoft.com/office/powerpoint/2010/main" val="3317899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856D-69EF-04F1-B418-7A9CB09BD56D}"/>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A812BB1-786D-0D12-D612-2787AA24FCDA}"/>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88778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55E9-2D7F-D038-1AFB-C698204E2D66}"/>
              </a:ext>
            </a:extLst>
          </p:cNvPr>
          <p:cNvSpPr>
            <a:spLocks noGrp="1"/>
          </p:cNvSpPr>
          <p:nvPr>
            <p:ph type="title"/>
          </p:nvPr>
        </p:nvSpPr>
        <p:spPr/>
        <p:txBody>
          <a:bodyPr>
            <a:normAutofit fontScale="90000"/>
          </a:bodyPr>
          <a:lstStyle/>
          <a:p>
            <a:pPr algn="ctr"/>
            <a:br>
              <a:rPr lang="en-IN" dirty="0"/>
            </a:br>
            <a:br>
              <a:rPr lang="en-IN" dirty="0"/>
            </a:br>
            <a:br>
              <a:rPr lang="en-IN" dirty="0"/>
            </a:br>
            <a:br>
              <a:rPr lang="en-IN" dirty="0"/>
            </a:br>
            <a:br>
              <a:rPr lang="en-IN" dirty="0"/>
            </a:br>
            <a:r>
              <a:rPr lang="en-IN" dirty="0"/>
              <a:t>THANK YOU!</a:t>
            </a:r>
          </a:p>
        </p:txBody>
      </p:sp>
    </p:spTree>
    <p:extLst>
      <p:ext uri="{BB962C8B-B14F-4D97-AF65-F5344CB8AC3E}">
        <p14:creationId xmlns:p14="http://schemas.microsoft.com/office/powerpoint/2010/main" val="186297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07FF-2212-C250-467D-272FC652A4A0}"/>
              </a:ext>
            </a:extLst>
          </p:cNvPr>
          <p:cNvSpPr>
            <a:spLocks noGrp="1"/>
          </p:cNvSpPr>
          <p:nvPr>
            <p:ph type="title"/>
          </p:nvPr>
        </p:nvSpPr>
        <p:spPr>
          <a:xfrm>
            <a:off x="314325" y="265115"/>
            <a:ext cx="11287125" cy="592136"/>
          </a:xfrm>
        </p:spPr>
        <p:txBody>
          <a:bodyPr>
            <a:normAutofit fontScale="90000"/>
          </a:bodyPr>
          <a:lstStyle/>
          <a:p>
            <a:r>
              <a:rPr lang="en-IN" b="1" u="sng" dirty="0"/>
              <a:t>DATA DESCRIPTION:</a:t>
            </a:r>
            <a:endParaRPr lang="en-IN" dirty="0"/>
          </a:p>
        </p:txBody>
      </p:sp>
      <p:sp>
        <p:nvSpPr>
          <p:cNvPr id="3" name="Content Placeholder 2">
            <a:extLst>
              <a:ext uri="{FF2B5EF4-FFF2-40B4-BE49-F238E27FC236}">
                <a16:creationId xmlns:a16="http://schemas.microsoft.com/office/drawing/2014/main" id="{A624F05E-73C3-7033-0BA5-3C7424A81C72}"/>
              </a:ext>
            </a:extLst>
          </p:cNvPr>
          <p:cNvSpPr>
            <a:spLocks noGrp="1"/>
          </p:cNvSpPr>
          <p:nvPr>
            <p:ph idx="1"/>
          </p:nvPr>
        </p:nvSpPr>
        <p:spPr>
          <a:xfrm>
            <a:off x="392728" y="1066801"/>
            <a:ext cx="9974765" cy="5638800"/>
          </a:xfrm>
        </p:spPr>
        <p:txBody>
          <a:bodyPr/>
          <a:lstStyle/>
          <a:p>
            <a:r>
              <a:rPr lang="en-IN" dirty="0"/>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is a Brazilian ecommerce public dataset of orders made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Olist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Store.</a:t>
            </a:r>
          </a:p>
          <a:p>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dataset has information of 100k orders from 2016 to 2018 made at multiple marketplaces in Brazil.</a:t>
            </a:r>
          </a:p>
          <a:p>
            <a:endParaRPr lang="en-IN" dirty="0"/>
          </a:p>
        </p:txBody>
      </p:sp>
      <p:sp>
        <p:nvSpPr>
          <p:cNvPr id="5" name="Rectangle 4">
            <a:extLst>
              <a:ext uri="{FF2B5EF4-FFF2-40B4-BE49-F238E27FC236}">
                <a16:creationId xmlns:a16="http://schemas.microsoft.com/office/drawing/2014/main" id="{250EA0EB-442D-C266-F4AB-2325F9B44704}"/>
              </a:ext>
            </a:extLst>
          </p:cNvPr>
          <p:cNvSpPr/>
          <p:nvPr/>
        </p:nvSpPr>
        <p:spPr>
          <a:xfrm>
            <a:off x="330816" y="2778919"/>
            <a:ext cx="1676400" cy="9239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rgbClr val="00B0F0"/>
                </a:solidFill>
                <a:latin typeface="Calibri" panose="020F0502020204030204" pitchFamily="34" charset="0"/>
                <a:ea typeface="Times New Roman" panose="02020603050405020304" pitchFamily="18" charset="0"/>
                <a:cs typeface="Calibri" panose="020F0502020204030204" pitchFamily="34" charset="0"/>
              </a:rPr>
              <a:t>1.</a:t>
            </a:r>
            <a:r>
              <a:rPr lang="en-US"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 Customer dataset</a:t>
            </a:r>
            <a:endParaRPr lang="en-IN" sz="2000" b="1" dirty="0">
              <a:solidFill>
                <a:srgbClr val="00B0F0"/>
              </a:solidFill>
            </a:endParaRPr>
          </a:p>
        </p:txBody>
      </p:sp>
      <p:sp>
        <p:nvSpPr>
          <p:cNvPr id="6" name="Rectangle 5">
            <a:extLst>
              <a:ext uri="{FF2B5EF4-FFF2-40B4-BE49-F238E27FC236}">
                <a16:creationId xmlns:a16="http://schemas.microsoft.com/office/drawing/2014/main" id="{1A2909E9-8DD5-9A26-B278-D0CEC67ECFCB}"/>
              </a:ext>
            </a:extLst>
          </p:cNvPr>
          <p:cNvSpPr/>
          <p:nvPr/>
        </p:nvSpPr>
        <p:spPr>
          <a:xfrm>
            <a:off x="623013" y="4081164"/>
            <a:ext cx="1676400" cy="9239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B0F0"/>
                </a:solidFill>
                <a:latin typeface="Calibri" panose="020F0502020204030204" pitchFamily="34" charset="0"/>
                <a:ea typeface="Times New Roman" panose="02020603050405020304" pitchFamily="18" charset="0"/>
                <a:cs typeface="Calibri" panose="020F0502020204030204" pitchFamily="34" charset="0"/>
              </a:rPr>
              <a:t>2.</a:t>
            </a:r>
            <a:r>
              <a:rPr lang="en-US"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Geolocation dataset</a:t>
            </a:r>
            <a:endParaRPr lang="en-IN" sz="2000" b="1" dirty="0">
              <a:solidFill>
                <a:srgbClr val="00B0F0"/>
              </a:solidFill>
            </a:endParaRPr>
          </a:p>
        </p:txBody>
      </p:sp>
      <p:sp>
        <p:nvSpPr>
          <p:cNvPr id="7" name="Rectangle 6">
            <a:extLst>
              <a:ext uri="{FF2B5EF4-FFF2-40B4-BE49-F238E27FC236}">
                <a16:creationId xmlns:a16="http://schemas.microsoft.com/office/drawing/2014/main" id="{BDDF0976-74B0-24D4-8779-2EEA12EA0DBB}"/>
              </a:ext>
            </a:extLst>
          </p:cNvPr>
          <p:cNvSpPr/>
          <p:nvPr/>
        </p:nvSpPr>
        <p:spPr>
          <a:xfrm>
            <a:off x="1533526" y="5214639"/>
            <a:ext cx="1485900" cy="9239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3. </a:t>
            </a:r>
            <a:r>
              <a:rPr lang="en-US" sz="2000" b="1" dirty="0">
                <a:solidFill>
                  <a:srgbClr val="00B0F0"/>
                </a:solidFill>
                <a:latin typeface="Calibri" panose="020F0502020204030204" pitchFamily="34" charset="0"/>
                <a:ea typeface="Times New Roman" panose="02020603050405020304" pitchFamily="18" charset="0"/>
                <a:cs typeface="Calibri" panose="020F0502020204030204" pitchFamily="34" charset="0"/>
              </a:rPr>
              <a:t>O</a:t>
            </a:r>
            <a:r>
              <a:rPr lang="en-US"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rder item dataset</a:t>
            </a:r>
            <a:endParaRPr lang="en-IN" sz="2000" b="1" dirty="0">
              <a:solidFill>
                <a:srgbClr val="00B0F0"/>
              </a:solidFill>
            </a:endParaRPr>
          </a:p>
        </p:txBody>
      </p:sp>
      <p:sp>
        <p:nvSpPr>
          <p:cNvPr id="8" name="Rectangle 7">
            <a:extLst>
              <a:ext uri="{FF2B5EF4-FFF2-40B4-BE49-F238E27FC236}">
                <a16:creationId xmlns:a16="http://schemas.microsoft.com/office/drawing/2014/main" id="{A8803F54-83B9-70AA-988C-ABBEDBC03BFD}"/>
              </a:ext>
            </a:extLst>
          </p:cNvPr>
          <p:cNvSpPr/>
          <p:nvPr/>
        </p:nvSpPr>
        <p:spPr>
          <a:xfrm>
            <a:off x="3920254" y="1978819"/>
            <a:ext cx="3076575" cy="8001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a:solidFill>
                  <a:srgbClr val="00B0F0"/>
                </a:solidFill>
              </a:rPr>
              <a:t>There are nine separate data sets</a:t>
            </a:r>
          </a:p>
        </p:txBody>
      </p:sp>
      <p:sp>
        <p:nvSpPr>
          <p:cNvPr id="9" name="Rectangle 8">
            <a:extLst>
              <a:ext uri="{FF2B5EF4-FFF2-40B4-BE49-F238E27FC236}">
                <a16:creationId xmlns:a16="http://schemas.microsoft.com/office/drawing/2014/main" id="{0BB256E7-50C2-1A2E-47B0-305054984FD0}"/>
              </a:ext>
            </a:extLst>
          </p:cNvPr>
          <p:cNvSpPr/>
          <p:nvPr/>
        </p:nvSpPr>
        <p:spPr>
          <a:xfrm>
            <a:off x="3500678" y="5514971"/>
            <a:ext cx="1485899" cy="9048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rgbClr val="00B0F0"/>
                </a:solidFill>
                <a:latin typeface="Calibri" panose="020F0502020204030204" pitchFamily="34" charset="0"/>
                <a:ea typeface="Times New Roman" panose="02020603050405020304" pitchFamily="18" charset="0"/>
                <a:cs typeface="Calibri" panose="020F0502020204030204" pitchFamily="34" charset="0"/>
              </a:rPr>
              <a:t>4. </a:t>
            </a:r>
            <a:r>
              <a:rPr lang="en-US"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Order payment dataset</a:t>
            </a:r>
            <a:endParaRPr lang="en-IN" sz="2000" b="1" dirty="0">
              <a:solidFill>
                <a:srgbClr val="00B0F0"/>
              </a:solidFill>
            </a:endParaRPr>
          </a:p>
        </p:txBody>
      </p:sp>
      <p:sp>
        <p:nvSpPr>
          <p:cNvPr id="10" name="Rectangle 9">
            <a:extLst>
              <a:ext uri="{FF2B5EF4-FFF2-40B4-BE49-F238E27FC236}">
                <a16:creationId xmlns:a16="http://schemas.microsoft.com/office/drawing/2014/main" id="{23CA4DBA-FBAF-4B19-B8CC-A835EA502861}"/>
              </a:ext>
            </a:extLst>
          </p:cNvPr>
          <p:cNvSpPr/>
          <p:nvPr/>
        </p:nvSpPr>
        <p:spPr>
          <a:xfrm>
            <a:off x="5257799" y="5531477"/>
            <a:ext cx="1485899" cy="9048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rgbClr val="00B0F0"/>
                </a:solidFill>
                <a:latin typeface="Calibri" panose="020F0502020204030204" pitchFamily="34" charset="0"/>
                <a:ea typeface="Times New Roman" panose="02020603050405020304" pitchFamily="18" charset="0"/>
                <a:cs typeface="Calibri" panose="020F0502020204030204" pitchFamily="34" charset="0"/>
              </a:rPr>
              <a:t> 5. </a:t>
            </a:r>
            <a:r>
              <a:rPr lang="en-US"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Order review dataset</a:t>
            </a:r>
            <a:endParaRPr lang="en-IN" sz="2000" b="1" dirty="0">
              <a:solidFill>
                <a:srgbClr val="00B0F0"/>
              </a:solidFill>
            </a:endParaRPr>
          </a:p>
        </p:txBody>
      </p:sp>
      <p:sp>
        <p:nvSpPr>
          <p:cNvPr id="11" name="Rectangle 10">
            <a:extLst>
              <a:ext uri="{FF2B5EF4-FFF2-40B4-BE49-F238E27FC236}">
                <a16:creationId xmlns:a16="http://schemas.microsoft.com/office/drawing/2014/main" id="{44C4E4FC-802A-513E-8F7F-85D021A4AF08}"/>
              </a:ext>
            </a:extLst>
          </p:cNvPr>
          <p:cNvSpPr/>
          <p:nvPr/>
        </p:nvSpPr>
        <p:spPr>
          <a:xfrm>
            <a:off x="7019925" y="5560048"/>
            <a:ext cx="1485899" cy="9048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6. Orders dataset</a:t>
            </a:r>
            <a:endParaRPr lang="en-IN" sz="2000" b="1" dirty="0">
              <a:solidFill>
                <a:srgbClr val="00B0F0"/>
              </a:solidFill>
            </a:endParaRPr>
          </a:p>
        </p:txBody>
      </p:sp>
      <p:sp>
        <p:nvSpPr>
          <p:cNvPr id="13" name="Rectangle 12">
            <a:extLst>
              <a:ext uri="{FF2B5EF4-FFF2-40B4-BE49-F238E27FC236}">
                <a16:creationId xmlns:a16="http://schemas.microsoft.com/office/drawing/2014/main" id="{326ED649-5E18-D67F-27E5-96F1E97B8AA3}"/>
              </a:ext>
            </a:extLst>
          </p:cNvPr>
          <p:cNvSpPr/>
          <p:nvPr/>
        </p:nvSpPr>
        <p:spPr>
          <a:xfrm>
            <a:off x="8310584" y="4561490"/>
            <a:ext cx="1485899" cy="9048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rgbClr val="00B0F0"/>
                </a:solidFill>
                <a:latin typeface="Calibri" panose="020F0502020204030204" pitchFamily="34" charset="0"/>
                <a:ea typeface="Times New Roman" panose="02020603050405020304" pitchFamily="18" charset="0"/>
                <a:cs typeface="Calibri" panose="020F0502020204030204" pitchFamily="34" charset="0"/>
              </a:rPr>
              <a:t>7.</a:t>
            </a:r>
            <a:r>
              <a:rPr lang="en-US"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Product dataset</a:t>
            </a:r>
            <a:endParaRPr lang="en-IN" sz="2000" b="1" dirty="0">
              <a:solidFill>
                <a:srgbClr val="00B0F0"/>
              </a:solidFill>
            </a:endParaRPr>
          </a:p>
        </p:txBody>
      </p:sp>
      <p:sp>
        <p:nvSpPr>
          <p:cNvPr id="14" name="Rectangle 13">
            <a:extLst>
              <a:ext uri="{FF2B5EF4-FFF2-40B4-BE49-F238E27FC236}">
                <a16:creationId xmlns:a16="http://schemas.microsoft.com/office/drawing/2014/main" id="{E8DB31B4-F682-C0E6-149F-DD4CA8526E26}"/>
              </a:ext>
            </a:extLst>
          </p:cNvPr>
          <p:cNvSpPr/>
          <p:nvPr/>
        </p:nvSpPr>
        <p:spPr>
          <a:xfrm>
            <a:off x="8715374" y="3524250"/>
            <a:ext cx="1485899" cy="8191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8.Sellers dataset</a:t>
            </a:r>
            <a:endParaRPr lang="en-IN" sz="2000" b="1" dirty="0">
              <a:solidFill>
                <a:srgbClr val="00B0F0"/>
              </a:solidFill>
            </a:endParaRPr>
          </a:p>
        </p:txBody>
      </p:sp>
      <p:sp>
        <p:nvSpPr>
          <p:cNvPr id="16" name="Rectangle 15">
            <a:extLst>
              <a:ext uri="{FF2B5EF4-FFF2-40B4-BE49-F238E27FC236}">
                <a16:creationId xmlns:a16="http://schemas.microsoft.com/office/drawing/2014/main" id="{1D3CDB81-E777-F8D4-C048-E3CD49EA3FF8}"/>
              </a:ext>
            </a:extLst>
          </p:cNvPr>
          <p:cNvSpPr/>
          <p:nvPr/>
        </p:nvSpPr>
        <p:spPr>
          <a:xfrm>
            <a:off x="9172574" y="2521744"/>
            <a:ext cx="2009772" cy="8191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9.Product category name translation dataset</a:t>
            </a:r>
            <a:endParaRPr lang="en-IN" b="1" dirty="0">
              <a:solidFill>
                <a:srgbClr val="00B0F0"/>
              </a:solidFill>
            </a:endParaRPr>
          </a:p>
        </p:txBody>
      </p:sp>
      <p:cxnSp>
        <p:nvCxnSpPr>
          <p:cNvPr id="21" name="Straight Arrow Connector 20">
            <a:extLst>
              <a:ext uri="{FF2B5EF4-FFF2-40B4-BE49-F238E27FC236}">
                <a16:creationId xmlns:a16="http://schemas.microsoft.com/office/drawing/2014/main" id="{A29840B3-6BDC-CAEC-1F48-6ABDB85CCBC3}"/>
              </a:ext>
            </a:extLst>
          </p:cNvPr>
          <p:cNvCxnSpPr>
            <a:cxnSpLocks/>
          </p:cNvCxnSpPr>
          <p:nvPr/>
        </p:nvCxnSpPr>
        <p:spPr>
          <a:xfrm flipH="1">
            <a:off x="2330781" y="2798119"/>
            <a:ext cx="1827133" cy="1543646"/>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1651D27-3B2F-03F4-AE1F-0CEB5C4ADBDD}"/>
              </a:ext>
            </a:extLst>
          </p:cNvPr>
          <p:cNvCxnSpPr/>
          <p:nvPr/>
        </p:nvCxnSpPr>
        <p:spPr>
          <a:xfrm flipH="1">
            <a:off x="6657975" y="3429000"/>
            <a:ext cx="21611"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2B09A83-7293-719C-06D5-F92B25566B98}"/>
              </a:ext>
            </a:extLst>
          </p:cNvPr>
          <p:cNvCxnSpPr>
            <a:cxnSpLocks/>
            <a:endCxn id="5" idx="3"/>
          </p:cNvCxnSpPr>
          <p:nvPr/>
        </p:nvCxnSpPr>
        <p:spPr>
          <a:xfrm flipH="1">
            <a:off x="2007216" y="2442567"/>
            <a:ext cx="1903242" cy="798315"/>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18E5E566-55BC-5FC6-F451-B733D8356938}"/>
              </a:ext>
            </a:extLst>
          </p:cNvPr>
          <p:cNvCxnSpPr/>
          <p:nvPr/>
        </p:nvCxnSpPr>
        <p:spPr>
          <a:xfrm flipH="1">
            <a:off x="3063087" y="2791486"/>
            <a:ext cx="1571625" cy="2536029"/>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BFA724F5-2471-A31F-A02B-C1076FA42724}"/>
              </a:ext>
            </a:extLst>
          </p:cNvPr>
          <p:cNvCxnSpPr>
            <a:cxnSpLocks/>
          </p:cNvCxnSpPr>
          <p:nvPr/>
        </p:nvCxnSpPr>
        <p:spPr>
          <a:xfrm flipH="1">
            <a:off x="4270728" y="2823039"/>
            <a:ext cx="1045388" cy="262083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57D5D535-E84F-D047-0274-BCD2D8AB8425}"/>
              </a:ext>
            </a:extLst>
          </p:cNvPr>
          <p:cNvCxnSpPr>
            <a:cxnSpLocks/>
            <a:endCxn id="10" idx="0"/>
          </p:cNvCxnSpPr>
          <p:nvPr/>
        </p:nvCxnSpPr>
        <p:spPr>
          <a:xfrm flipH="1">
            <a:off x="6000749" y="2809279"/>
            <a:ext cx="228601" cy="2722198"/>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8676E72C-B9CA-0633-517E-A2C34099D0BF}"/>
              </a:ext>
            </a:extLst>
          </p:cNvPr>
          <p:cNvCxnSpPr>
            <a:cxnSpLocks/>
            <a:endCxn id="11" idx="0"/>
          </p:cNvCxnSpPr>
          <p:nvPr/>
        </p:nvCxnSpPr>
        <p:spPr>
          <a:xfrm>
            <a:off x="6657975" y="2809279"/>
            <a:ext cx="1104900" cy="2750769"/>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1309784E-C6A2-BF79-9FE8-B174A11B06CB}"/>
              </a:ext>
            </a:extLst>
          </p:cNvPr>
          <p:cNvCxnSpPr>
            <a:cxnSpLocks/>
          </p:cNvCxnSpPr>
          <p:nvPr/>
        </p:nvCxnSpPr>
        <p:spPr>
          <a:xfrm>
            <a:off x="6996829" y="2809279"/>
            <a:ext cx="1476379" cy="175221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FD1B848-C29E-77F3-BF96-62BB1F34A407}"/>
              </a:ext>
            </a:extLst>
          </p:cNvPr>
          <p:cNvCxnSpPr/>
          <p:nvPr/>
        </p:nvCxnSpPr>
        <p:spPr>
          <a:xfrm>
            <a:off x="7067550" y="2521744"/>
            <a:ext cx="1476375" cy="1002506"/>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99BB17FE-9EA0-7F9A-4666-E379BC1F73C6}"/>
              </a:ext>
            </a:extLst>
          </p:cNvPr>
          <p:cNvCxnSpPr/>
          <p:nvPr/>
        </p:nvCxnSpPr>
        <p:spPr>
          <a:xfrm>
            <a:off x="7067550" y="2209800"/>
            <a:ext cx="2009773" cy="569119"/>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49177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76226"/>
            <a:ext cx="9544050" cy="495300"/>
          </a:xfrm>
        </p:spPr>
        <p:txBody>
          <a:bodyPr>
            <a:normAutofit fontScale="90000"/>
          </a:bodyPr>
          <a:lstStyle/>
          <a:p>
            <a:r>
              <a:rPr lang="en-IN" dirty="0"/>
              <a:t>      </a:t>
            </a:r>
            <a:r>
              <a:rPr lang="en-IN" b="1" u="sng" dirty="0"/>
              <a:t>DATA</a:t>
            </a:r>
            <a:r>
              <a:rPr lang="en-IN" dirty="0"/>
              <a:t> : </a:t>
            </a:r>
            <a:r>
              <a:rPr lang="en-US" sz="3600" b="1" u="sng" dirty="0">
                <a:effectLst/>
                <a:latin typeface="Times New Roman" panose="02020603050405020304" pitchFamily="18" charset="0"/>
                <a:ea typeface="Times New Roman" panose="02020603050405020304" pitchFamily="18" charset="0"/>
                <a:cs typeface="Times New Roman" panose="02020603050405020304" pitchFamily="18" charset="0"/>
              </a:rPr>
              <a:t>Customer dataset</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3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77333" y="904875"/>
            <a:ext cx="9743017" cy="5772150"/>
          </a:xfrm>
        </p:spPr>
        <p:txBody>
          <a:bodyPr>
            <a:normAutofit fontScale="25000" lnSpcReduction="20000"/>
          </a:bodyPr>
          <a:lstStyle/>
          <a:p>
            <a:pPr marL="0" indent="0">
              <a:buNone/>
            </a:pPr>
            <a:endPar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Shape of the </a:t>
            </a:r>
            <a:r>
              <a:rPr lang="en-IN" sz="8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dataframe</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 (99441, 5)</a:t>
            </a:r>
            <a:endParaRPr lang="en-IN" sz="8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columns (total 5 columns):</a:t>
            </a: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effectLst/>
                <a:latin typeface="Calibri" panose="020F0502020204030204" pitchFamily="34" charset="0"/>
                <a:ea typeface="Times New Roman" panose="02020603050405020304" pitchFamily="18" charset="0"/>
                <a:cs typeface="Calibri" panose="020F0502020204030204" pitchFamily="34" charset="0"/>
              </a:rPr>
              <a:t> </a:t>
            </a:r>
            <a:r>
              <a:rPr lang="en-IN" sz="80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Column                                        Non-Null Count  </a:t>
            </a:r>
            <a:r>
              <a:rPr lang="en-IN" sz="8000"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Dtype</a:t>
            </a:r>
            <a:r>
              <a:rPr lang="en-IN" sz="80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indent="0" fontAlgn="base"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effectLst/>
                <a:latin typeface="Calibri" panose="020F0502020204030204" pitchFamily="34" charset="0"/>
                <a:ea typeface="Times New Roman" panose="02020603050405020304" pitchFamily="18" charset="0"/>
                <a:cs typeface="Calibri" panose="020F0502020204030204" pitchFamily="34" charset="0"/>
              </a:rPr>
              <a:t>     </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   </a:t>
            </a:r>
            <a:r>
              <a:rPr lang="en-IN" sz="8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customer_id</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99441 non-null  object</a:t>
            </a:r>
            <a:endParaRPr lang="en-IN" sz="8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fontAlgn="base"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   </a:t>
            </a:r>
            <a:r>
              <a:rPr lang="en-IN" sz="8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customer_unique_id</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99441 non-null  object</a:t>
            </a:r>
            <a:endParaRPr lang="en-IN" sz="8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fontAlgn="base"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IN" sz="8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customer_zip_code_prefix</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99441 non-null  int64 </a:t>
            </a:r>
            <a:endParaRPr lang="en-IN" sz="8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fontAlgn="base"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   </a:t>
            </a:r>
            <a:r>
              <a:rPr lang="en-IN" sz="8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customer_city</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99441 non-null  object</a:t>
            </a:r>
            <a:endParaRPr lang="en-IN" sz="8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fontAlgn="base"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4   </a:t>
            </a:r>
            <a:r>
              <a:rPr lang="en-IN" sz="8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customer_state</a:t>
            </a:r>
            <a:r>
              <a:rPr lang="en-IN" sz="8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99441 non-null  object</a:t>
            </a:r>
            <a:endParaRPr lang="en-IN" sz="8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nSpc>
                <a:spcPct val="115000"/>
              </a:lnSpc>
              <a:spcAft>
                <a:spcPts val="1000"/>
              </a:spcAft>
              <a:buNone/>
            </a:pPr>
            <a:r>
              <a:rPr lang="en-US" sz="8000" dirty="0">
                <a:solidFill>
                  <a:srgbClr val="000000"/>
                </a:solidFill>
                <a:effectLst/>
                <a:latin typeface="Calibri" panose="020F0502020204030204" pitchFamily="34" charset="0"/>
                <a:ea typeface="Bookman Old Style" panose="02050604050505020204" pitchFamily="18" charset="0"/>
                <a:cs typeface="Calibri" panose="020F0502020204030204" pitchFamily="34" charset="0"/>
              </a:rPr>
              <a:t> </a:t>
            </a:r>
            <a:endParaRPr lang="en-IN" sz="8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fontAlgn="base"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72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IN" sz="7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951"/>
            <a:ext cx="8596668" cy="828674"/>
          </a:xfrm>
        </p:spPr>
        <p:txBody>
          <a:bodyPr>
            <a:noAutofit/>
          </a:bodyPr>
          <a:lstStyle/>
          <a:p>
            <a:r>
              <a:rPr lang="en-US" sz="3200" b="1" u="sng" dirty="0">
                <a:effectLst/>
                <a:latin typeface="Times New Roman" panose="02020603050405020304" pitchFamily="18" charset="0"/>
                <a:ea typeface="Times New Roman" panose="02020603050405020304" pitchFamily="18" charset="0"/>
                <a:cs typeface="Times New Roman" panose="02020603050405020304" pitchFamily="18" charset="0"/>
              </a:rPr>
              <a:t>Seller dataset</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32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3200" b="1" dirty="0"/>
          </a:p>
        </p:txBody>
      </p:sp>
      <p:sp>
        <p:nvSpPr>
          <p:cNvPr id="3" name="Content Placeholder 2"/>
          <p:cNvSpPr>
            <a:spLocks noGrp="1"/>
          </p:cNvSpPr>
          <p:nvPr>
            <p:ph idx="1"/>
          </p:nvPr>
        </p:nvSpPr>
        <p:spPr>
          <a:xfrm>
            <a:off x="581025" y="1190624"/>
            <a:ext cx="10182225" cy="5667376"/>
          </a:xfrm>
        </p:spPr>
        <p:txBody>
          <a:bodyPr/>
          <a:lstStyle/>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t> </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Shape of the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dataframe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 (3095, 4)</a:t>
            </a: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columns (total 4 columns):</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Column                  Non-Null Count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Dtype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fontAlgn="base"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seller_id</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3095 non-null   object</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seller_zip_code_prefix</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3095 non-null   int64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seller_city</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3095 non-null   object</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seller_state</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3095 non-null   object</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9076"/>
            <a:ext cx="9476316" cy="571500"/>
          </a:xfrm>
        </p:spPr>
        <p:txBody>
          <a:bodyPr>
            <a:normAutofit fontScale="90000"/>
          </a:bodyPr>
          <a:lstStyle/>
          <a:p>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rPr>
              <a:t>Geolocation dataset</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77333" y="1028700"/>
            <a:ext cx="9619191" cy="5610223"/>
          </a:xfrm>
        </p:spPr>
        <p:txBody>
          <a:bodyPr>
            <a:normAutofit fontScale="92500" lnSpcReduction="10000"/>
          </a:bodyPr>
          <a:lstStyle/>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latin typeface="Calibri" panose="020F0502020204030204" pitchFamily="34" charset="0"/>
                <a:cs typeface="Calibri" panose="020F0502020204030204" pitchFamily="34" charset="0"/>
              </a:rPr>
              <a:t> </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Shape of the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dataframe</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 (1000163, 5)</a:t>
            </a: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columns (total 5 columns):</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Column                                           Non-Null Count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Dtype</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geolocation_zip_code_prefix</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1000163 non-null  int64  </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geolocation_lat</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1000163 non-null  float64</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geolocation_lng</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1000163 non-null  float64</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geolocation_city</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1000163 non-null  object </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4   </a:t>
            </a:r>
            <a:r>
              <a:rPr lang="en-IN" sz="29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geolocation_state</a:t>
            </a:r>
            <a:r>
              <a:rPr lang="en-IN" sz="2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1000163 non-null  object</a:t>
            </a:r>
            <a:endParaRPr lang="en-IN" sz="29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876"/>
            <a:ext cx="10543116" cy="685799"/>
          </a:xfrm>
        </p:spPr>
        <p:txBody>
          <a:bodyPr>
            <a:noAutofit/>
          </a:bodyPr>
          <a:lstStyle/>
          <a:p>
            <a:r>
              <a:rPr lang="en-US" sz="3200" b="1" u="sng" dirty="0">
                <a:effectLst/>
                <a:latin typeface="Times New Roman" panose="02020603050405020304" pitchFamily="18" charset="0"/>
                <a:ea typeface="Times New Roman" panose="02020603050405020304" pitchFamily="18" charset="0"/>
                <a:cs typeface="Times New Roman" panose="02020603050405020304" pitchFamily="18" charset="0"/>
              </a:rPr>
              <a:t>Product dataset:</a:t>
            </a:r>
            <a:br>
              <a:rPr lang="en-IN" sz="32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3200" dirty="0"/>
          </a:p>
        </p:txBody>
      </p:sp>
      <p:sp>
        <p:nvSpPr>
          <p:cNvPr id="3" name="Content Placeholder 2"/>
          <p:cNvSpPr>
            <a:spLocks noGrp="1"/>
          </p:cNvSpPr>
          <p:nvPr>
            <p:ph idx="1"/>
          </p:nvPr>
        </p:nvSpPr>
        <p:spPr>
          <a:xfrm>
            <a:off x="677334" y="828675"/>
            <a:ext cx="10543116" cy="5886450"/>
          </a:xfrm>
        </p:spPr>
        <p:txBody>
          <a:bodyPr>
            <a:normAutofit fontScale="70000" lnSpcReduction="20000"/>
          </a:bodyPr>
          <a:lstStyle/>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900" dirty="0"/>
              <a:t> </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Shape of the </a:t>
            </a:r>
            <a:r>
              <a:rPr lang="en-IN" sz="23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dataframe</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is : (32951, 9)</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 columns (total 9 columns):</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Column                                 Non-Null Count  </a:t>
            </a:r>
            <a:r>
              <a:rPr lang="en-IN" sz="23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Dtype</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   </a:t>
            </a:r>
            <a:r>
              <a:rPr lang="en-IN" sz="23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product_id</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32951 non-null  object </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1   </a:t>
            </a:r>
            <a:r>
              <a:rPr lang="en-IN" sz="23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product_category_name</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32341 non-null  object </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   </a:t>
            </a:r>
            <a:r>
              <a:rPr lang="en-IN" sz="23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product_name_lenght</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32341 non-null  float64</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   </a:t>
            </a:r>
            <a:r>
              <a:rPr lang="en-IN" sz="23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product_description_lenght</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32341 non-null  float64</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   </a:t>
            </a:r>
            <a:r>
              <a:rPr lang="en-IN" sz="23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product_photos_qty</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32341 non-null  float64</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5   </a:t>
            </a:r>
            <a:r>
              <a:rPr lang="en-IN" sz="23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product_weight_g</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32949 non-null  float64</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6   </a:t>
            </a:r>
            <a:r>
              <a:rPr lang="en-IN" sz="23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product_length_cm</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32949 non-null  float64</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7   </a:t>
            </a:r>
            <a:r>
              <a:rPr lang="en-IN" sz="23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product_height_cm</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32949 non-null  float64</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8   </a:t>
            </a:r>
            <a:r>
              <a:rPr lang="en-IN" sz="23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product_width_cm</a:t>
            </a:r>
            <a:r>
              <a:rPr lang="en-IN" sz="23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32949 non-null  float64</a:t>
            </a: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1000"/>
              </a:spcAft>
            </a:pPr>
            <a:endParaRPr lang="en-IN" sz="23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2656</TotalTime>
  <Words>2399</Words>
  <Application>Microsoft Office PowerPoint</Application>
  <PresentationFormat>Widescreen</PresentationFormat>
  <Paragraphs>327</Paragraphs>
  <Slides>47</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47</vt:i4>
      </vt:variant>
    </vt:vector>
  </HeadingPairs>
  <TitlesOfParts>
    <vt:vector size="67" baseType="lpstr">
      <vt:lpstr>Arial</vt:lpstr>
      <vt:lpstr>Arial Black</vt:lpstr>
      <vt:lpstr>Bodoni MT Black</vt:lpstr>
      <vt:lpstr>Bookman Old Style</vt:lpstr>
      <vt:lpstr>Calibri</vt:lpstr>
      <vt:lpstr>Calibri Light</vt:lpstr>
      <vt:lpstr>Cambria Math</vt:lpstr>
      <vt:lpstr>Courier New</vt:lpstr>
      <vt:lpstr>Fira Sans Extra Condensed</vt:lpstr>
      <vt:lpstr>Georgia</vt:lpstr>
      <vt:lpstr>Georgia Pro Cond</vt:lpstr>
      <vt:lpstr>Georgia Pro Light</vt:lpstr>
      <vt:lpstr>Lato</vt:lpstr>
      <vt:lpstr>Segoe UI</vt:lpstr>
      <vt:lpstr>Symbol</vt:lpstr>
      <vt:lpstr>Times New Roman</vt:lpstr>
      <vt:lpstr>Trebuchet MS</vt:lpstr>
      <vt:lpstr>Wingdings</vt:lpstr>
      <vt:lpstr>Wingdings 3</vt:lpstr>
      <vt:lpstr>Facet</vt:lpstr>
      <vt:lpstr>e-COMMERCE SALES MODELING &amp; FORECASTING   SANDIP MAJI SANATAN PAUL MOUSUMI MAITY   Supervised by Prof. G. Ravindran Indian Statistical Institute, Chennai</vt:lpstr>
      <vt:lpstr>Need and Relavance of the Study</vt:lpstr>
      <vt:lpstr>Aim :  Objective 1:  To perform exploratory data analysis and visualize the data using visualization techniques using inbuilt python libraries such as seaborn and matplotlib. And finding the attributes which are affecting the overall sales. Objective 2:  To test and validate different models such as ARIMA, RANDOM FOREST,REGRESSION TREE, Xgboost by using performance metrics.  Objective 3:  To forecast overall sales by splitting the initial data into train and test data and selecting the best model. </vt:lpstr>
      <vt:lpstr>Data Collection:</vt:lpstr>
      <vt:lpstr>DATA DESCRIPTION:</vt:lpstr>
      <vt:lpstr>      DATA : Customer dataset: </vt:lpstr>
      <vt:lpstr>Seller dataset: </vt:lpstr>
      <vt:lpstr>Geolocation dataset:  </vt:lpstr>
      <vt:lpstr>Product dataset: </vt:lpstr>
      <vt:lpstr>category name translation dataset: </vt:lpstr>
      <vt:lpstr>Orders dataset: </vt:lpstr>
      <vt:lpstr>Order items dataset: </vt:lpstr>
      <vt:lpstr>Order payments dataset : </vt:lpstr>
      <vt:lpstr>Order reviews dataset : </vt:lpstr>
      <vt:lpstr>DATA CLEANING :</vt:lpstr>
      <vt:lpstr>DATA ANALYSIS WITH VISUALIZATION:</vt:lpstr>
      <vt:lpstr>About Payment types ?  </vt:lpstr>
      <vt:lpstr>Which Cities have highest number of Sellers ? </vt:lpstr>
      <vt:lpstr>Average Rating and Number of Review by Product categories </vt:lpstr>
      <vt:lpstr>Top 15 Average Rating By Product Categories:</vt:lpstr>
      <vt:lpstr>Number of orders by Product categories </vt:lpstr>
      <vt:lpstr>  Target Products Should Be  'bed_bath_table’                               ‘garden_tools’ watches_gift                                      'pet_shop’     ‘stationery’                                        'small_appliances’ 'consoles_games’                             'cool_stuff’ 'auto’,                                                'electronics’, 'musical_instruments’                       'home_construction’ ‘perfumery’                                        'furniture_living_room’ ‘baby’                                                 'housewares’, 'luggage_accessories’                      'sports_leisure’ 'office_furniture’                                'fashion_bags_accessories'    </vt:lpstr>
      <vt:lpstr>Which Cities have highest number of Orders ? </vt:lpstr>
      <vt:lpstr>DATA PREPARATION</vt:lpstr>
      <vt:lpstr>MERGE DATA</vt:lpstr>
      <vt:lpstr>PREPARED DATA</vt:lpstr>
      <vt:lpstr>CORRELATION DIAGRAM</vt:lpstr>
      <vt:lpstr>Important attributes affecting overall sales   From the correlation heatmap we can say that       Product_length_cm   product_width_cm   payment_installments   product_photos_quantity  are affecting in overall sales</vt:lpstr>
      <vt:lpstr>OUTLIER TREATMENT</vt:lpstr>
      <vt:lpstr>SEASONAL DECOMPOSITION(ADDITIVE)</vt:lpstr>
      <vt:lpstr>SEASONAL DECOMPOSITION(MULTIPLICATIVE)</vt:lpstr>
      <vt:lpstr>WHICH SEASONAL DECOMPOSITION TO USE  Here in additive model residual increases over time so additive model is not suitable to use so multiplicative model is used to determine seasonality.  Deseasonalised series Using multiplicative model seasonal component is subtracted from overall sale component and deseasonalised series is obtained. </vt:lpstr>
      <vt:lpstr>Creating training and validation set to check model performance  </vt:lpstr>
      <vt:lpstr>Performance measure of different model  We are using two methods to measure the performance of the model 1. RMSE: RMSE stands for root mean square error. And the equation of this is    2. MAPE: MAPE stands for mean absolute percentage error using mape we can compare among different models</vt:lpstr>
      <vt:lpstr>Stationarity  A stochastic process is said to be strictly stationary if the joint distribution of x(t_1 ),…,x(t_n ) is same as the joint distribution of x(t_1+τ),…,x(t_n+τ) for all t_1, t_2,…., t_n,τ  Shifting the time origin by an amount .. Has no effect on joint distributions.  We consider second order stationarity (less restricted way) if first order and second order moments are finite and does not depend on time t and autocorrelation depends only on lag τ  E[x_t ]=μ               var⁡(x_t )=σ^2     〖y(τ)〗_.=cov⁡(x_t,x_(t+τ) )   For testing whether the time series is stationary or not we can use Augmented Dickey-Fuller or KPSS test which will be discussed further </vt:lpstr>
      <vt:lpstr>Test for stationarity:   ADF test</vt:lpstr>
      <vt:lpstr>Model Building (ARIMA)  </vt:lpstr>
      <vt:lpstr>Model Building (Arima Summary)   We have taken the help of python library pmdarima which calculates all the ACF,PACF plots and depending on the results and AIC criteria it fits the best ARIMA(p,d,q).Applying it on total sales we have got the best model  The best model here to model the sale is ARIMA(4,1,5)</vt:lpstr>
      <vt:lpstr> </vt:lpstr>
      <vt:lpstr>Model Buliding using Regression Tree</vt:lpstr>
      <vt:lpstr>Results using Regression tree</vt:lpstr>
      <vt:lpstr>Random Forest Regression</vt:lpstr>
      <vt:lpstr>Results using Random Forest Regression</vt:lpstr>
      <vt:lpstr>XGboost</vt:lpstr>
      <vt:lpstr>Results using XGboost</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dc:title>
  <dc:creator>Mousumi Maity</dc:creator>
  <cp:lastModifiedBy>SANDIP MAJI</cp:lastModifiedBy>
  <cp:revision>42</cp:revision>
  <dcterms:created xsi:type="dcterms:W3CDTF">2022-06-27T05:08:00Z</dcterms:created>
  <dcterms:modified xsi:type="dcterms:W3CDTF">2022-07-02T14:44:11Z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07915BB9695644168A702678A70F04AE</vt:lpwstr>
  </property>
  <property fmtid="{D5CDD505-2E9C-101B-9397-08002B2CF9AE}" pid="3" name="KSOProductBuildVer">
    <vt:lpwstr>1033-11.2.0.11191</vt:lpwstr>
  </property>
</Properties>
</file>