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60" r:id="rId5"/>
    <p:sldId id="261" r:id="rId6"/>
    <p:sldId id="262" r:id="rId7"/>
    <p:sldId id="263" r:id="rId8"/>
    <p:sldId id="264" r:id="rId9"/>
    <p:sldId id="265" r:id="rId10"/>
    <p:sldId id="267" r:id="rId11"/>
    <p:sldId id="268" r:id="rId12"/>
    <p:sldId id="277" r:id="rId13"/>
    <p:sldId id="280" r:id="rId14"/>
    <p:sldId id="279" r:id="rId15"/>
    <p:sldId id="281" r:id="rId16"/>
    <p:sldId id="282" r:id="rId17"/>
    <p:sldId id="283" r:id="rId18"/>
    <p:sldId id="269" r:id="rId19"/>
    <p:sldId id="270" r:id="rId20"/>
    <p:sldId id="271" r:id="rId21"/>
    <p:sldId id="273" r:id="rId22"/>
    <p:sldId id="275" r:id="rId23"/>
  </p:sldIdLst>
  <p:sldSz cx="9906000" cy="6858000" type="A4"/>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nkatanatha Sarma Yerragud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72D9B9-BF4E-46A3-A6D8-D9E1802E1A41}">
  <a:tblStyle styleId="{E172D9B9-BF4E-46A3-A6D8-D9E1802E1A4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252" y="28"/>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2-09T22:18:09.449" idx="1">
    <p:pos x="6000" y="0"/>
    <p:text>The references must be in alphabetic order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29837" cy="497126"/>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29761" y="0"/>
            <a:ext cx="2929837" cy="497126"/>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76117" y="4722694"/>
            <a:ext cx="5408930" cy="4474131"/>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43662"/>
            <a:ext cx="2929837" cy="49712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12412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552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76117" y="4722694"/>
            <a:ext cx="5409000" cy="447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2" name="Shape 152"/>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659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76117" y="4722694"/>
            <a:ext cx="5409000" cy="447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57" name="Shape 157"/>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35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2" name="Shape 162"/>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78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8" name="Shape 168"/>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88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4" name="Shape 174"/>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5" name="Shape 175"/>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spcAft>
                  <a:spcPts val="0"/>
                </a:spcAft>
                <a:buNone/>
              </a:pPr>
              <a:t>20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7271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7" name="Shape 187"/>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510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 name="Shape 199"/>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48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404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2" name="Shape 102"/>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23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76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0" name="Shape 120"/>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20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6" name="Shape 126"/>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5007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76117" y="4722694"/>
            <a:ext cx="5409000" cy="447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32" name="Shape 132"/>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5758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76117" y="4722694"/>
            <a:ext cx="5409000" cy="447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37" name="Shape 137"/>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96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76117" y="4722694"/>
            <a:ext cx="5409000" cy="447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370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2130426"/>
            <a:ext cx="8420100" cy="1470025"/>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Shape 18"/>
          <p:cNvSpPr txBox="1">
            <a:spLocks noGrp="1"/>
          </p:cNvSpPr>
          <p:nvPr>
            <p:ph type="subTitle" idx="1"/>
          </p:nvPr>
        </p:nvSpPr>
        <p:spPr>
          <a:xfrm>
            <a:off x="1485900" y="3886200"/>
            <a:ext cx="69342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95300" y="274638"/>
            <a:ext cx="89154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Shape 77"/>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rot="5400000">
            <a:off x="5370512" y="2085976"/>
            <a:ext cx="5851525" cy="22288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Shape 83"/>
          <p:cNvSpPr txBox="1">
            <a:spLocks noGrp="1"/>
          </p:cNvSpPr>
          <p:nvPr>
            <p:ph type="body" idx="1"/>
          </p:nvPr>
        </p:nvSpPr>
        <p:spPr>
          <a:xfrm rot="5400000">
            <a:off x="830262" y="-60323"/>
            <a:ext cx="5851525" cy="652145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95300" y="274638"/>
            <a:ext cx="89154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Shape 24"/>
          <p:cNvSpPr txBox="1">
            <a:spLocks noGrp="1"/>
          </p:cNvSpPr>
          <p:nvPr>
            <p:ph type="body" idx="1"/>
          </p:nvPr>
        </p:nvSpPr>
        <p:spPr>
          <a:xfrm>
            <a:off x="495300" y="1600201"/>
            <a:ext cx="89154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95300" y="274638"/>
            <a:ext cx="89154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Shape 30"/>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82506" y="4406901"/>
            <a:ext cx="84201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782506" y="2906713"/>
            <a:ext cx="84201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5300" y="274638"/>
            <a:ext cx="89154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Shape 41"/>
          <p:cNvSpPr txBox="1">
            <a:spLocks noGrp="1"/>
          </p:cNvSpPr>
          <p:nvPr>
            <p:ph type="body" idx="1"/>
          </p:nvPr>
        </p:nvSpPr>
        <p:spPr>
          <a:xfrm>
            <a:off x="495300" y="1600201"/>
            <a:ext cx="437515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5035550" y="1600201"/>
            <a:ext cx="437515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1280592" y="6356351"/>
            <a:ext cx="26575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95300" y="274638"/>
            <a:ext cx="89154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Shape 48"/>
          <p:cNvSpPr txBox="1">
            <a:spLocks noGrp="1"/>
          </p:cNvSpPr>
          <p:nvPr>
            <p:ph type="body" idx="1"/>
          </p:nvPr>
        </p:nvSpPr>
        <p:spPr>
          <a:xfrm>
            <a:off x="495300" y="1535113"/>
            <a:ext cx="4376870"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495300" y="2174875"/>
            <a:ext cx="4376870"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3"/>
          </p:nvPr>
        </p:nvSpPr>
        <p:spPr>
          <a:xfrm>
            <a:off x="5032111" y="1535113"/>
            <a:ext cx="4378590"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4"/>
          </p:nvPr>
        </p:nvSpPr>
        <p:spPr>
          <a:xfrm>
            <a:off x="5032111" y="2174875"/>
            <a:ext cx="4378590"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5"/>
        <p:cNvGrpSpPr/>
        <p:nvPr/>
      </p:nvGrpSpPr>
      <p:grpSpPr>
        <a:xfrm>
          <a:off x="0" y="0"/>
          <a:ext cx="0" cy="0"/>
          <a:chOff x="0" y="0"/>
          <a:chExt cx="0" cy="0"/>
        </a:xfrm>
      </p:grpSpPr>
      <p:sp>
        <p:nvSpPr>
          <p:cNvPr id="56" name="Shape 56"/>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Shape 57"/>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 name="Shape 58"/>
          <p:cNvSpPr txBox="1"/>
          <p:nvPr/>
        </p:nvSpPr>
        <p:spPr>
          <a:xfrm>
            <a:off x="0" y="6654842"/>
            <a:ext cx="2747868" cy="2539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©M. S. Ramaiah University of Applied Sciences</a:t>
            </a:r>
            <a:endParaRPr sz="1050">
              <a:solidFill>
                <a:schemeClr val="lt1"/>
              </a:solidFill>
              <a:latin typeface="Calibri"/>
              <a:ea typeface="Calibri"/>
              <a:cs typeface="Calibri"/>
              <a:sym typeface="Calibri"/>
            </a:endParaRPr>
          </a:p>
        </p:txBody>
      </p:sp>
      <p:sp>
        <p:nvSpPr>
          <p:cNvPr id="59" name="Shape 59"/>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 name="Shape 60"/>
          <p:cNvSpPr/>
          <p:nvPr/>
        </p:nvSpPr>
        <p:spPr>
          <a:xfrm>
            <a:off x="9505750" y="6324600"/>
            <a:ext cx="4571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alibri"/>
                <a:ea typeface="Calibri"/>
                <a:cs typeface="Calibri"/>
                <a:sym typeface="Calibri"/>
              </a:rPr>
              <a:pPr marL="0" marR="0" lvl="0" indent="0" algn="l" rtl="0">
                <a:spcBef>
                  <a:spcPts val="0"/>
                </a:spcBef>
                <a:spcAft>
                  <a:spcPts val="0"/>
                </a:spcAft>
                <a:buNone/>
              </a:pPr>
              <a:t>‹#›</a:t>
            </a:fld>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95300" y="273050"/>
            <a:ext cx="3259006"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3872971" y="273051"/>
            <a:ext cx="5537729"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495300" y="1435101"/>
            <a:ext cx="3259006"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941645" y="4800600"/>
            <a:ext cx="59436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a:spLocks noGrp="1"/>
          </p:cNvSpPr>
          <p:nvPr>
            <p:ph type="pic" idx="2"/>
          </p:nvPr>
        </p:nvSpPr>
        <p:spPr>
          <a:xfrm>
            <a:off x="1941645" y="612775"/>
            <a:ext cx="59436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body" idx="1"/>
          </p:nvPr>
        </p:nvSpPr>
        <p:spPr>
          <a:xfrm>
            <a:off x="1941645" y="5367338"/>
            <a:ext cx="59436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495300" y="6356351"/>
            <a:ext cx="23114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384550" y="6356351"/>
            <a:ext cx="3136900" cy="36512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Shape 11"/>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Shape 12"/>
          <p:cNvSpPr txBox="1"/>
          <p:nvPr/>
        </p:nvSpPr>
        <p:spPr>
          <a:xfrm>
            <a:off x="6633" y="6654842"/>
            <a:ext cx="2747868" cy="2539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50" b="0" i="0" u="none" strike="noStrike" cap="none">
                <a:solidFill>
                  <a:schemeClr val="lt1"/>
                </a:solidFill>
                <a:latin typeface="Calibri"/>
                <a:ea typeface="Calibri"/>
                <a:cs typeface="Calibri"/>
                <a:sym typeface="Calibri"/>
              </a:rPr>
              <a:t>©M. S. Ramaiah University of Applied Sciences</a:t>
            </a:r>
            <a:endParaRPr sz="1050">
              <a:solidFill>
                <a:schemeClr val="lt1"/>
              </a:solidFill>
              <a:latin typeface="Calibri"/>
              <a:ea typeface="Calibri"/>
              <a:cs typeface="Calibri"/>
              <a:sym typeface="Calibri"/>
            </a:endParaRPr>
          </a:p>
        </p:txBody>
      </p:sp>
      <p:sp>
        <p:nvSpPr>
          <p:cNvPr id="13" name="Shape 13"/>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Shape 14"/>
          <p:cNvSpPr/>
          <p:nvPr/>
        </p:nvSpPr>
        <p:spPr>
          <a:xfrm>
            <a:off x="9505750" y="6324600"/>
            <a:ext cx="45717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lt1"/>
                </a:solidFill>
                <a:latin typeface="Calibri"/>
                <a:ea typeface="Calibri"/>
                <a:cs typeface="Calibri"/>
                <a:sym typeface="Calibri"/>
              </a:rPr>
              <a:pPr marL="0" marR="0" lvl="0" indent="0" algn="l" rtl="0">
                <a:spcBef>
                  <a:spcPts val="0"/>
                </a:spcBef>
                <a:spcAft>
                  <a:spcPts val="0"/>
                </a:spcAft>
                <a:buNone/>
              </a:pPr>
              <a:t>‹#›</a:t>
            </a:fld>
            <a:endParaRPr sz="1800">
              <a:solidFill>
                <a:schemeClr val="lt1"/>
              </a:solidFill>
              <a:latin typeface="Calibri"/>
              <a:ea typeface="Calibri"/>
              <a:cs typeface="Calibri"/>
              <a:sym typeface="Calibri"/>
            </a:endParaRPr>
          </a:p>
        </p:txBody>
      </p:sp>
      <p:pic>
        <p:nvPicPr>
          <p:cNvPr id="15" name="Shape 15" descr="C:\Users\Paramesh\Desktop\Logo\Logo.png"/>
          <p:cNvPicPr preferRelativeResize="0"/>
          <p:nvPr/>
        </p:nvPicPr>
        <p:blipFill rotWithShape="1">
          <a:blip r:embed="rId13">
            <a:alphaModFix/>
          </a:blip>
          <a:srcRect/>
          <a:stretch/>
        </p:blipFill>
        <p:spPr>
          <a:xfrm>
            <a:off x="128464" y="6337321"/>
            <a:ext cx="26289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bmcmedinformdecismak.biomedcentral.com/articles/10.1186/s12911-019-1004-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hyperlink" Target="https://towardsdatascience.com/deploying-ml-models-using-streamlit-5d6212453bd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037690" y="904126"/>
            <a:ext cx="7921375" cy="297463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dirty="0">
                <a:solidFill>
                  <a:srgbClr val="FF0000"/>
                </a:solidFill>
                <a:latin typeface="Calibri"/>
                <a:ea typeface="Calibri"/>
                <a:cs typeface="Calibri"/>
                <a:sym typeface="Calibri"/>
              </a:rPr>
              <a:t>Pre-Project Presentation</a:t>
            </a:r>
            <a:br>
              <a:rPr lang="en-US" sz="3200" b="1" i="0" u="none" strike="noStrike" cap="none" dirty="0">
                <a:solidFill>
                  <a:srgbClr val="FF0000"/>
                </a:solidFill>
                <a:latin typeface="Calibri"/>
                <a:ea typeface="Calibri"/>
                <a:cs typeface="Calibri"/>
                <a:sym typeface="Calibri"/>
              </a:rPr>
            </a:br>
            <a:r>
              <a:rPr lang="en-US" sz="3200" b="1" i="0" u="sng" strike="noStrike" cap="none" dirty="0">
                <a:solidFill>
                  <a:srgbClr val="FF0000"/>
                </a:solidFill>
                <a:latin typeface="Calibri"/>
                <a:ea typeface="Calibri"/>
                <a:cs typeface="Calibri"/>
                <a:sym typeface="Calibri"/>
              </a:rPr>
              <a:t>Multiple Disease Prediction Model</a:t>
            </a:r>
            <a:br>
              <a:rPr lang="en-US" sz="3200" b="1" i="0" u="none" strike="noStrike" cap="none" dirty="0">
                <a:solidFill>
                  <a:srgbClr val="FF0000"/>
                </a:solidFill>
                <a:latin typeface="Calibri"/>
                <a:ea typeface="Calibri"/>
                <a:cs typeface="Calibri"/>
                <a:sym typeface="Calibri"/>
              </a:rPr>
            </a:br>
            <a:r>
              <a:rPr lang="en-US" sz="2400" b="1" i="0" u="none" strike="noStrike" cap="none" dirty="0" err="1">
                <a:solidFill>
                  <a:srgbClr val="002060"/>
                </a:solidFill>
                <a:latin typeface="Calibri"/>
                <a:ea typeface="Calibri"/>
                <a:cs typeface="Calibri"/>
                <a:sym typeface="Calibri"/>
              </a:rPr>
              <a:t>Programme</a:t>
            </a:r>
            <a:r>
              <a:rPr lang="en-US" sz="2400" b="1" i="0" u="none" strike="noStrike" cap="none" dirty="0">
                <a:solidFill>
                  <a:srgbClr val="002060"/>
                </a:solidFill>
                <a:latin typeface="Calibri"/>
                <a:ea typeface="Calibri"/>
                <a:cs typeface="Calibri"/>
                <a:sym typeface="Calibri"/>
              </a:rPr>
              <a:t>: </a:t>
            </a:r>
            <a:r>
              <a:rPr lang="en-US" sz="2400" b="1" i="0" u="none" strike="noStrike" cap="none" dirty="0" err="1">
                <a:solidFill>
                  <a:srgbClr val="002060"/>
                </a:solidFill>
                <a:latin typeface="Calibri"/>
                <a:ea typeface="Calibri"/>
                <a:cs typeface="Calibri"/>
                <a:sym typeface="Calibri"/>
              </a:rPr>
              <a:t>B.Tech</a:t>
            </a:r>
            <a:r>
              <a:rPr lang="en-US" sz="2400" b="1" i="0" u="none" strike="noStrike" cap="none" dirty="0">
                <a:solidFill>
                  <a:srgbClr val="002060"/>
                </a:solidFill>
                <a:latin typeface="Calibri"/>
                <a:ea typeface="Calibri"/>
                <a:cs typeface="Calibri"/>
                <a:sym typeface="Calibri"/>
              </a:rPr>
              <a:t> in CS</a:t>
            </a:r>
            <a:r>
              <a:rPr lang="en-US" sz="2400" b="1" dirty="0">
                <a:solidFill>
                  <a:srgbClr val="002060"/>
                </a:solidFill>
              </a:rPr>
              <a:t>E</a:t>
            </a:r>
            <a:br>
              <a:rPr lang="en-US" sz="2400" b="1" dirty="0">
                <a:solidFill>
                  <a:srgbClr val="002060"/>
                </a:solidFill>
              </a:rPr>
            </a:br>
            <a:r>
              <a:rPr lang="en-US" sz="2400" b="1" dirty="0">
                <a:solidFill>
                  <a:srgbClr val="002060"/>
                </a:solidFill>
              </a:rPr>
              <a:t>Semester: 7</a:t>
            </a:r>
            <a:br>
              <a:rPr lang="en-US" sz="3600" b="1" i="0" u="none" strike="noStrike" cap="none" dirty="0">
                <a:solidFill>
                  <a:srgbClr val="002060"/>
                </a:solidFill>
                <a:latin typeface="Calibri"/>
                <a:ea typeface="Calibri"/>
                <a:cs typeface="Calibri"/>
                <a:sym typeface="Calibri"/>
              </a:rPr>
            </a:br>
            <a:endParaRPr sz="2800" b="1" i="0" u="none" strike="noStrike" cap="none" dirty="0">
              <a:solidFill>
                <a:srgbClr val="002060"/>
              </a:solidFill>
              <a:latin typeface="Calibri"/>
              <a:ea typeface="Calibri"/>
              <a:cs typeface="Calibri"/>
              <a:sym typeface="Calibri"/>
            </a:endParaRPr>
          </a:p>
        </p:txBody>
      </p:sp>
      <p:sp>
        <p:nvSpPr>
          <p:cNvPr id="92" name="Shape 92"/>
          <p:cNvSpPr/>
          <p:nvPr/>
        </p:nvSpPr>
        <p:spPr>
          <a:xfrm>
            <a:off x="416496" y="3878762"/>
            <a:ext cx="7848600" cy="10772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3200">
              <a:solidFill>
                <a:srgbClr val="0070C0"/>
              </a:solidFill>
              <a:latin typeface="Times New Roman"/>
              <a:ea typeface="Times New Roman"/>
              <a:cs typeface="Times New Roman"/>
              <a:sym typeface="Times New Roman"/>
            </a:endParaRPr>
          </a:p>
        </p:txBody>
      </p:sp>
      <p:sp>
        <p:nvSpPr>
          <p:cNvPr id="93" name="Shape 93"/>
          <p:cNvSpPr txBox="1"/>
          <p:nvPr/>
        </p:nvSpPr>
        <p:spPr>
          <a:xfrm>
            <a:off x="2270588" y="3869113"/>
            <a:ext cx="5845995" cy="18124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Mentor  	             : Ms. Pallavi Kumar</a:t>
            </a:r>
            <a:endParaRPr dirty="0"/>
          </a:p>
          <a:p>
            <a:pPr marL="0" marR="0" lvl="0" indent="0" algn="l" rtl="0">
              <a:spcBef>
                <a:spcPts val="48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Group No.		: 06</a:t>
            </a:r>
            <a:endParaRPr dirty="0"/>
          </a:p>
          <a:p>
            <a:pPr marL="0" marR="0" lvl="0" indent="0" algn="l" rtl="0">
              <a:spcBef>
                <a:spcPts val="48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Team Leader		: Shubham Paul</a:t>
            </a:r>
            <a:endParaRPr sz="2400" b="1" dirty="0">
              <a:solidFill>
                <a:srgbClr val="002060"/>
              </a:solidFill>
              <a:latin typeface="Calibri"/>
              <a:ea typeface="Calibri"/>
              <a:cs typeface="Calibri"/>
              <a:sym typeface="Calibri"/>
            </a:endParaRPr>
          </a:p>
          <a:p>
            <a:pPr marL="0" marR="0" lvl="0" indent="0" algn="l" rtl="0">
              <a:spcBef>
                <a:spcPts val="480"/>
              </a:spcBef>
              <a:spcAft>
                <a:spcPts val="0"/>
              </a:spcAft>
              <a:buClr>
                <a:srgbClr val="002060"/>
              </a:buClr>
              <a:buSzPts val="2400"/>
              <a:buFont typeface="Arial"/>
              <a:buNone/>
            </a:pPr>
            <a:r>
              <a:rPr lang="en-US" sz="2400" b="1" dirty="0">
                <a:solidFill>
                  <a:srgbClr val="002060"/>
                </a:solidFill>
                <a:latin typeface="Calibri"/>
                <a:ea typeface="Calibri"/>
                <a:cs typeface="Calibri"/>
                <a:sym typeface="Calibri"/>
              </a:rPr>
              <a:t>Department		: CSE</a:t>
            </a:r>
            <a:endParaRPr dirty="0"/>
          </a:p>
          <a:p>
            <a:pPr marL="0" marR="0" lvl="0" indent="0" algn="l" rtl="0">
              <a:spcBef>
                <a:spcPts val="640"/>
              </a:spcBef>
              <a:spcAft>
                <a:spcPts val="0"/>
              </a:spcAft>
              <a:buClr>
                <a:schemeClr val="dk1"/>
              </a:buClr>
              <a:buSzPts val="3200"/>
              <a:buFont typeface="Arial"/>
              <a:buNone/>
            </a:pPr>
            <a:r>
              <a:rPr lang="en-US" sz="3200" dirty="0">
                <a:solidFill>
                  <a:schemeClr val="dk1"/>
                </a:solidFill>
                <a:latin typeface="Calibri"/>
                <a:ea typeface="Calibri"/>
                <a:cs typeface="Calibri"/>
                <a:sym typeface="Calibri"/>
              </a:rPr>
              <a:t>					</a:t>
            </a:r>
            <a:endParaRPr sz="32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495300" y="410966"/>
            <a:ext cx="8915400" cy="5715335"/>
          </a:xfrm>
          <a:prstGeom prst="rect">
            <a:avLst/>
          </a:prstGeom>
          <a:noFill/>
          <a:ln>
            <a:noFill/>
          </a:ln>
        </p:spPr>
        <p:txBody>
          <a:bodyPr spcFirstLastPara="1" wrap="square" lIns="91425" tIns="45700" rIns="91425" bIns="45700" anchor="t" anchorCtr="0">
            <a:noAutofit/>
          </a:bodyPr>
          <a:lstStyle/>
          <a:p>
            <a:r>
              <a:rPr lang="en-IN" b="1" dirty="0"/>
              <a:t>Objective 4:To implement the model using the fed test data, such that any of the three diseases could be predicted. We use different ML Algorithms to test our data</a:t>
            </a:r>
            <a:r>
              <a:rPr lang="en-IN" dirty="0"/>
              <a:t>.</a:t>
            </a:r>
          </a:p>
          <a:p>
            <a:pPr marL="25400" indent="0">
              <a:buNone/>
            </a:pPr>
            <a:r>
              <a:rPr lang="en-IN" dirty="0"/>
              <a:t>4.1: We will require different types of input data to be inserted by the user for matching it with the test data, to predict the presence of disease.</a:t>
            </a:r>
          </a:p>
          <a:p>
            <a:pPr marL="25400" indent="0">
              <a:buNone/>
            </a:pPr>
            <a:r>
              <a:rPr lang="en-IN" dirty="0"/>
              <a:t>4.2: We’re using Logistic Regression, Decision Tree and Boosting tree for prediction.</a:t>
            </a:r>
          </a:p>
          <a:p>
            <a:pPr marL="25400" indent="0">
              <a:buNone/>
            </a:pPr>
            <a:r>
              <a:rPr lang="en-IN" dirty="0"/>
              <a:t>4.3: We will be able to predict if the person is Diabetic, has heart disease or has </a:t>
            </a:r>
            <a:r>
              <a:rPr lang="en-IN" dirty="0" err="1"/>
              <a:t>Parkinsons</a:t>
            </a:r>
            <a:r>
              <a:rPr lang="en-IN" sz="2800" dirty="0"/>
              <a:t>.</a:t>
            </a:r>
          </a:p>
          <a:p>
            <a:pPr marL="914400" marR="0" lvl="1" indent="-511175" algn="l" rtl="0">
              <a:spcBef>
                <a:spcPts val="480"/>
              </a:spcBef>
              <a:spcAft>
                <a:spcPts val="0"/>
              </a:spcAft>
              <a:buClr>
                <a:schemeClr val="dk1"/>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495300" y="359596"/>
            <a:ext cx="8915400" cy="4664467"/>
          </a:xfrm>
          <a:prstGeom prst="rect">
            <a:avLst/>
          </a:prstGeom>
          <a:noFill/>
          <a:ln>
            <a:noFill/>
          </a:ln>
        </p:spPr>
        <p:txBody>
          <a:bodyPr spcFirstLastPara="1" wrap="square" lIns="91425" tIns="45700" rIns="91425" bIns="45700" anchor="t" anchorCtr="0">
            <a:noAutofit/>
          </a:bodyPr>
          <a:lstStyle/>
          <a:p>
            <a:r>
              <a:rPr lang="en-IN" b="1" dirty="0"/>
              <a:t>Objective 5:</a:t>
            </a:r>
            <a:r>
              <a:rPr lang="en-IN" sz="3200" b="1" dirty="0"/>
              <a:t>To analyse the test results of using different ML algorithms and predict their accuracy.</a:t>
            </a:r>
          </a:p>
          <a:p>
            <a:pPr marL="25400" indent="0">
              <a:buNone/>
            </a:pPr>
            <a:r>
              <a:rPr lang="en-IN" dirty="0"/>
              <a:t>5.1: Different ML algorithms will predict the disease using the same test data.</a:t>
            </a:r>
          </a:p>
          <a:p>
            <a:pPr marL="25400" indent="0">
              <a:buNone/>
            </a:pPr>
            <a:r>
              <a:rPr lang="en-IN" dirty="0"/>
              <a:t>5.2: But the accuracy of each algorithm will be different, which is graphed in the next slide.</a:t>
            </a:r>
          </a:p>
          <a:p>
            <a:pPr marL="342900" marR="0" lvl="0" indent="-139700" algn="l" rtl="0">
              <a:spcBef>
                <a:spcPts val="64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971970-859D-CF78-C37E-CD045665A2C4}"/>
              </a:ext>
            </a:extLst>
          </p:cNvPr>
          <p:cNvPicPr>
            <a:picLocks noChangeAspect="1"/>
          </p:cNvPicPr>
          <p:nvPr/>
        </p:nvPicPr>
        <p:blipFill>
          <a:blip r:embed="rId2"/>
          <a:stretch>
            <a:fillRect/>
          </a:stretch>
        </p:blipFill>
        <p:spPr>
          <a:xfrm>
            <a:off x="852755" y="780836"/>
            <a:ext cx="8557944" cy="5034337"/>
          </a:xfrm>
          <a:prstGeom prst="rect">
            <a:avLst/>
          </a:prstGeom>
        </p:spPr>
      </p:pic>
    </p:spTree>
    <p:extLst>
      <p:ext uri="{BB962C8B-B14F-4D97-AF65-F5344CB8AC3E}">
        <p14:creationId xmlns:p14="http://schemas.microsoft.com/office/powerpoint/2010/main" val="109970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C611-DBDC-2C4D-1379-ACEC5839D14B}"/>
              </a:ext>
            </a:extLst>
          </p:cNvPr>
          <p:cNvSpPr>
            <a:spLocks noGrp="1"/>
          </p:cNvSpPr>
          <p:nvPr>
            <p:ph type="title"/>
          </p:nvPr>
        </p:nvSpPr>
        <p:spPr>
          <a:xfrm>
            <a:off x="71919" y="133565"/>
            <a:ext cx="9472774" cy="6534364"/>
          </a:xfrm>
        </p:spPr>
        <p:txBody>
          <a:bodyPr/>
          <a:lstStyle/>
          <a:p>
            <a:pPr marL="457200" indent="-457200" algn="l">
              <a:buFont typeface="Arial" panose="020B0604020202020204" pitchFamily="34" charset="0"/>
              <a:buChar char="•"/>
            </a:pPr>
            <a:r>
              <a:rPr lang="en-IN" sz="3200" b="1" dirty="0"/>
              <a:t>Objective 6: </a:t>
            </a:r>
            <a:r>
              <a:rPr lang="en-US" sz="3200" b="1" dirty="0"/>
              <a:t>To document the work as a report containing all the specifics and technicalities</a:t>
            </a:r>
            <a:br>
              <a:rPr lang="en-IN" sz="3200" dirty="0"/>
            </a:br>
            <a:r>
              <a:rPr lang="en-IN" sz="3200" dirty="0"/>
              <a:t>6.1: </a:t>
            </a:r>
            <a:r>
              <a:rPr lang="en-US" sz="3200" dirty="0"/>
              <a:t>A project report will be authored documenting the entire development.</a:t>
            </a:r>
            <a:br>
              <a:rPr lang="en-US" sz="3200" dirty="0"/>
            </a:br>
            <a:r>
              <a:rPr lang="en-US" sz="3200" dirty="0"/>
              <a:t>6.2: All requirements will be documented in SRS format.</a:t>
            </a:r>
            <a:br>
              <a:rPr lang="en-US" sz="3200" dirty="0"/>
            </a:br>
            <a:r>
              <a:rPr lang="en-US" sz="3200" dirty="0"/>
              <a:t>6.3:Design diagrams will be included in the report.</a:t>
            </a:r>
            <a:br>
              <a:rPr lang="en-US" sz="3200" dirty="0"/>
            </a:br>
            <a:r>
              <a:rPr lang="en-US" sz="3200" dirty="0"/>
              <a:t>6.4:Testing reports along with results will be documented.</a:t>
            </a:r>
            <a:br>
              <a:rPr lang="en-US" sz="3200" dirty="0"/>
            </a:br>
            <a:r>
              <a:rPr lang="en-US" sz="3200" dirty="0"/>
              <a:t>6.5:The working of the system will be documented including screenshots, figures, tables etc.</a:t>
            </a:r>
            <a:br>
              <a:rPr lang="en-US" sz="3200" dirty="0"/>
            </a:br>
            <a:r>
              <a:rPr lang="en-US" sz="3200" dirty="0"/>
              <a:t>6.5: The user survey and its analysis will be documented</a:t>
            </a:r>
            <a:r>
              <a:rPr lang="en-US" sz="4400" dirty="0"/>
              <a:t>.</a:t>
            </a:r>
            <a:br>
              <a:rPr lang="en-US" sz="4400" dirty="0"/>
            </a:br>
            <a:br>
              <a:rPr lang="en-US" dirty="0"/>
            </a:br>
            <a:endParaRPr lang="en-IN" dirty="0"/>
          </a:p>
        </p:txBody>
      </p:sp>
    </p:spTree>
    <p:extLst>
      <p:ext uri="{BB962C8B-B14F-4D97-AF65-F5344CB8AC3E}">
        <p14:creationId xmlns:p14="http://schemas.microsoft.com/office/powerpoint/2010/main" val="372984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AE73-6777-B6C5-E9BC-79435F8D0E9A}"/>
              </a:ext>
            </a:extLst>
          </p:cNvPr>
          <p:cNvSpPr>
            <a:spLocks noGrp="1"/>
          </p:cNvSpPr>
          <p:nvPr>
            <p:ph type="title"/>
          </p:nvPr>
        </p:nvSpPr>
        <p:spPr>
          <a:xfrm>
            <a:off x="1818526" y="274638"/>
            <a:ext cx="6010382" cy="1143000"/>
          </a:xfrm>
        </p:spPr>
        <p:txBody>
          <a:bodyPr/>
          <a:lstStyle/>
          <a:p>
            <a:r>
              <a:rPr lang="en-IN" dirty="0">
                <a:solidFill>
                  <a:srgbClr val="FF0000"/>
                </a:solidFill>
              </a:rPr>
              <a:t>Design</a:t>
            </a:r>
          </a:p>
        </p:txBody>
      </p:sp>
      <p:pic>
        <p:nvPicPr>
          <p:cNvPr id="5" name="Picture 4">
            <a:extLst>
              <a:ext uri="{FF2B5EF4-FFF2-40B4-BE49-F238E27FC236}">
                <a16:creationId xmlns:a16="http://schemas.microsoft.com/office/drawing/2014/main" id="{2F36175E-6FA1-13D4-6015-6F3CD4BB8AEF}"/>
              </a:ext>
            </a:extLst>
          </p:cNvPr>
          <p:cNvPicPr>
            <a:picLocks noChangeAspect="1"/>
          </p:cNvPicPr>
          <p:nvPr/>
        </p:nvPicPr>
        <p:blipFill rotWithShape="1">
          <a:blip r:embed="rId2"/>
          <a:srcRect l="1556"/>
          <a:stretch/>
        </p:blipFill>
        <p:spPr>
          <a:xfrm>
            <a:off x="2178121" y="1099335"/>
            <a:ext cx="6390525" cy="4654193"/>
          </a:xfrm>
          <a:prstGeom prst="rect">
            <a:avLst/>
          </a:prstGeom>
        </p:spPr>
      </p:pic>
    </p:spTree>
    <p:extLst>
      <p:ext uri="{BB962C8B-B14F-4D97-AF65-F5344CB8AC3E}">
        <p14:creationId xmlns:p14="http://schemas.microsoft.com/office/powerpoint/2010/main" val="81773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4D2B-4705-844A-E61C-6950ACD27F2A}"/>
              </a:ext>
            </a:extLst>
          </p:cNvPr>
          <p:cNvSpPr>
            <a:spLocks noGrp="1"/>
          </p:cNvSpPr>
          <p:nvPr>
            <p:ph type="title"/>
          </p:nvPr>
        </p:nvSpPr>
        <p:spPr/>
        <p:txBody>
          <a:bodyPr/>
          <a:lstStyle/>
          <a:p>
            <a:r>
              <a:rPr lang="en-US" sz="4400" b="1" dirty="0">
                <a:solidFill>
                  <a:srgbClr val="FF0000"/>
                </a:solidFill>
              </a:rPr>
              <a:t>Status of the Work</a:t>
            </a:r>
            <a:endParaRPr lang="en-IN" dirty="0"/>
          </a:p>
        </p:txBody>
      </p:sp>
      <p:sp>
        <p:nvSpPr>
          <p:cNvPr id="3" name="Text Placeholder 2">
            <a:extLst>
              <a:ext uri="{FF2B5EF4-FFF2-40B4-BE49-F238E27FC236}">
                <a16:creationId xmlns:a16="http://schemas.microsoft.com/office/drawing/2014/main" id="{95897ECC-CB9F-CE60-393C-D630C1C83586}"/>
              </a:ext>
            </a:extLst>
          </p:cNvPr>
          <p:cNvSpPr>
            <a:spLocks noGrp="1"/>
          </p:cNvSpPr>
          <p:nvPr>
            <p:ph type="body" idx="1"/>
          </p:nvPr>
        </p:nvSpPr>
        <p:spPr/>
        <p:txBody>
          <a:bodyPr/>
          <a:lstStyle/>
          <a:p>
            <a:pPr marL="25400" indent="0">
              <a:buNone/>
            </a:pPr>
            <a:endParaRPr lang="en-IN" dirty="0"/>
          </a:p>
        </p:txBody>
      </p:sp>
      <p:pic>
        <p:nvPicPr>
          <p:cNvPr id="5" name="Picture 4">
            <a:extLst>
              <a:ext uri="{FF2B5EF4-FFF2-40B4-BE49-F238E27FC236}">
                <a16:creationId xmlns:a16="http://schemas.microsoft.com/office/drawing/2014/main" id="{0F061BF6-AB5F-3F68-0254-F0BF6AB2A5F3}"/>
              </a:ext>
            </a:extLst>
          </p:cNvPr>
          <p:cNvPicPr>
            <a:picLocks noChangeAspect="1"/>
          </p:cNvPicPr>
          <p:nvPr/>
        </p:nvPicPr>
        <p:blipFill>
          <a:blip r:embed="rId2"/>
          <a:stretch>
            <a:fillRect/>
          </a:stretch>
        </p:blipFill>
        <p:spPr>
          <a:xfrm>
            <a:off x="495300" y="1600200"/>
            <a:ext cx="9224053" cy="4525964"/>
          </a:xfrm>
          <a:prstGeom prst="rect">
            <a:avLst/>
          </a:prstGeom>
        </p:spPr>
      </p:pic>
    </p:spTree>
    <p:extLst>
      <p:ext uri="{BB962C8B-B14F-4D97-AF65-F5344CB8AC3E}">
        <p14:creationId xmlns:p14="http://schemas.microsoft.com/office/powerpoint/2010/main" val="3165194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A34C-BF45-26BF-0F31-79798738B1E9}"/>
              </a:ext>
            </a:extLst>
          </p:cNvPr>
          <p:cNvSpPr>
            <a:spLocks noGrp="1"/>
          </p:cNvSpPr>
          <p:nvPr>
            <p:ph type="title"/>
          </p:nvPr>
        </p:nvSpPr>
        <p:spPr/>
        <p:txBody>
          <a:bodyPr/>
          <a:lstStyle/>
          <a:p>
            <a:r>
              <a:rPr lang="en-US" sz="4400" b="1" dirty="0">
                <a:solidFill>
                  <a:srgbClr val="FF0000"/>
                </a:solidFill>
              </a:rPr>
              <a:t>Status of the Work</a:t>
            </a:r>
            <a:endParaRPr lang="en-IN" dirty="0"/>
          </a:p>
        </p:txBody>
      </p:sp>
      <p:sp>
        <p:nvSpPr>
          <p:cNvPr id="3" name="Text Placeholder 2">
            <a:extLst>
              <a:ext uri="{FF2B5EF4-FFF2-40B4-BE49-F238E27FC236}">
                <a16:creationId xmlns:a16="http://schemas.microsoft.com/office/drawing/2014/main" id="{15CE2DCF-A370-F1B3-B713-A32E7B6E3128}"/>
              </a:ext>
            </a:extLst>
          </p:cNvPr>
          <p:cNvSpPr>
            <a:spLocks noGrp="1"/>
          </p:cNvSpPr>
          <p:nvPr>
            <p:ph type="body" idx="1"/>
          </p:nvPr>
        </p:nvSpPr>
        <p:spPr>
          <a:xfrm>
            <a:off x="246580" y="1315093"/>
            <a:ext cx="9164120" cy="4811072"/>
          </a:xfrm>
        </p:spPr>
        <p:txBody>
          <a:bodyPr/>
          <a:lstStyle/>
          <a:p>
            <a:pPr marL="25400" indent="0">
              <a:buNone/>
            </a:pPr>
            <a:endParaRPr lang="en-IN" dirty="0"/>
          </a:p>
        </p:txBody>
      </p:sp>
      <p:pic>
        <p:nvPicPr>
          <p:cNvPr id="5" name="Picture 4">
            <a:extLst>
              <a:ext uri="{FF2B5EF4-FFF2-40B4-BE49-F238E27FC236}">
                <a16:creationId xmlns:a16="http://schemas.microsoft.com/office/drawing/2014/main" id="{E6F0D424-DF56-48C3-DE4A-4EC089C3DC99}"/>
              </a:ext>
            </a:extLst>
          </p:cNvPr>
          <p:cNvPicPr>
            <a:picLocks noChangeAspect="1"/>
          </p:cNvPicPr>
          <p:nvPr/>
        </p:nvPicPr>
        <p:blipFill>
          <a:blip r:embed="rId2"/>
          <a:stretch>
            <a:fillRect/>
          </a:stretch>
        </p:blipFill>
        <p:spPr>
          <a:xfrm>
            <a:off x="246580" y="1315093"/>
            <a:ext cx="9164120" cy="4811072"/>
          </a:xfrm>
          <a:prstGeom prst="rect">
            <a:avLst/>
          </a:prstGeom>
        </p:spPr>
      </p:pic>
    </p:spTree>
    <p:extLst>
      <p:ext uri="{BB962C8B-B14F-4D97-AF65-F5344CB8AC3E}">
        <p14:creationId xmlns:p14="http://schemas.microsoft.com/office/powerpoint/2010/main" val="121269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EC1C-C6A6-CF80-BEB0-D411BEFF5B44}"/>
              </a:ext>
            </a:extLst>
          </p:cNvPr>
          <p:cNvSpPr>
            <a:spLocks noGrp="1"/>
          </p:cNvSpPr>
          <p:nvPr>
            <p:ph type="title"/>
          </p:nvPr>
        </p:nvSpPr>
        <p:spPr/>
        <p:txBody>
          <a:bodyPr/>
          <a:lstStyle/>
          <a:p>
            <a:r>
              <a:rPr lang="en-IN" dirty="0">
                <a:solidFill>
                  <a:srgbClr val="FF0000"/>
                </a:solidFill>
              </a:rPr>
              <a:t>RESULTS</a:t>
            </a:r>
          </a:p>
        </p:txBody>
      </p:sp>
    </p:spTree>
    <p:extLst>
      <p:ext uri="{BB962C8B-B14F-4D97-AF65-F5344CB8AC3E}">
        <p14:creationId xmlns:p14="http://schemas.microsoft.com/office/powerpoint/2010/main" val="171404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95300" y="274638"/>
            <a:ext cx="8915400" cy="7780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dirty="0">
                <a:solidFill>
                  <a:srgbClr val="FF0000"/>
                </a:solidFill>
                <a:latin typeface="Calibri"/>
                <a:ea typeface="Calibri"/>
                <a:cs typeface="Calibri"/>
                <a:sym typeface="Calibri"/>
              </a:rPr>
              <a:t>Expected Outcomes</a:t>
            </a:r>
            <a:endParaRPr sz="3200" b="1" i="0" u="none" strike="noStrike" cap="none" dirty="0">
              <a:solidFill>
                <a:srgbClr val="FF0000"/>
              </a:solidFill>
              <a:latin typeface="Calibri"/>
              <a:ea typeface="Calibri"/>
              <a:cs typeface="Calibri"/>
              <a:sym typeface="Calibri"/>
            </a:endParaRPr>
          </a:p>
        </p:txBody>
      </p:sp>
      <p:sp>
        <p:nvSpPr>
          <p:cNvPr id="165" name="Shape 165"/>
          <p:cNvSpPr txBox="1">
            <a:spLocks noGrp="1"/>
          </p:cNvSpPr>
          <p:nvPr>
            <p:ph type="body" idx="1"/>
          </p:nvPr>
        </p:nvSpPr>
        <p:spPr>
          <a:xfrm>
            <a:off x="495300" y="1052738"/>
            <a:ext cx="8915400" cy="18959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Demonstration of Working  Model.</a:t>
            </a:r>
            <a:endParaRPr dirty="0"/>
          </a:p>
          <a:p>
            <a:pPr marL="342900" marR="0" lvl="0" indent="-34290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Product Tool.</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p:txBody>
          <a:bodyPr/>
          <a:lstStyle/>
          <a:p>
            <a:pPr lvl="0"/>
            <a:r>
              <a:rPr lang="en-US">
                <a:sym typeface="Calibri"/>
              </a:rPr>
              <a:t>Cost Estimation</a:t>
            </a:r>
          </a:p>
        </p:txBody>
      </p:sp>
      <p:sp>
        <p:nvSpPr>
          <p:cNvPr id="5" name="Text Placeholder 4">
            <a:extLst>
              <a:ext uri="{FF2B5EF4-FFF2-40B4-BE49-F238E27FC236}">
                <a16:creationId xmlns:a16="http://schemas.microsoft.com/office/drawing/2014/main" id="{E6F364B7-6A65-FA32-6F05-A46CF598D634}"/>
              </a:ext>
            </a:extLst>
          </p:cNvPr>
          <p:cNvSpPr>
            <a:spLocks noGrp="1"/>
          </p:cNvSpPr>
          <p:nvPr>
            <p:ph type="body" idx="1"/>
          </p:nvPr>
        </p:nvSpPr>
        <p:spPr>
          <a:xfrm>
            <a:off x="495300" y="3791164"/>
            <a:ext cx="8915400" cy="2335000"/>
          </a:xfrm>
        </p:spPr>
        <p:txBody>
          <a:bodyPr/>
          <a:lstStyle/>
          <a:p>
            <a:pPr marL="25400" indent="0">
              <a:buNone/>
            </a:pPr>
            <a:r>
              <a:rPr lang="en-IN" sz="2800" b="1" u="sng" dirty="0"/>
              <a:t>Man Hours:</a:t>
            </a:r>
          </a:p>
          <a:p>
            <a:pPr marL="25400" indent="0">
              <a:buNone/>
            </a:pPr>
            <a:r>
              <a:rPr lang="en-IN" sz="2800" dirty="0"/>
              <a:t>Man hours per week(Students): 18 hrs *4 students=72 hrs</a:t>
            </a:r>
          </a:p>
          <a:p>
            <a:pPr marL="25400" indent="0">
              <a:buNone/>
            </a:pPr>
            <a:r>
              <a:rPr lang="en-IN" sz="2800" dirty="0"/>
              <a:t>Man hour per week(faculty): 3</a:t>
            </a:r>
          </a:p>
          <a:p>
            <a:pPr marL="25400" indent="0">
              <a:buNone/>
            </a:pPr>
            <a:endParaRPr lang="en-IN" dirty="0"/>
          </a:p>
        </p:txBody>
      </p:sp>
      <p:graphicFrame>
        <p:nvGraphicFramePr>
          <p:cNvPr id="3" name="Table 3">
            <a:extLst>
              <a:ext uri="{FF2B5EF4-FFF2-40B4-BE49-F238E27FC236}">
                <a16:creationId xmlns:a16="http://schemas.microsoft.com/office/drawing/2014/main" id="{1D51DBD0-F83D-F81F-6DD8-86D65A3EE00C}"/>
              </a:ext>
            </a:extLst>
          </p:cNvPr>
          <p:cNvGraphicFramePr>
            <a:graphicFrameLocks noGrp="1"/>
          </p:cNvGraphicFramePr>
          <p:nvPr>
            <p:extLst>
              <p:ext uri="{D42A27DB-BD31-4B8C-83A1-F6EECF244321}">
                <p14:modId xmlns:p14="http://schemas.microsoft.com/office/powerpoint/2010/main" val="582574917"/>
              </p:ext>
            </p:extLst>
          </p:nvPr>
        </p:nvGraphicFramePr>
        <p:xfrm>
          <a:off x="1304819" y="1461417"/>
          <a:ext cx="7032376" cy="1967583"/>
        </p:xfrm>
        <a:graphic>
          <a:graphicData uri="http://schemas.openxmlformats.org/drawingml/2006/table">
            <a:tbl>
              <a:tblPr firstRow="1" bandRow="1">
                <a:tableStyleId>{E172D9B9-BF4E-46A3-A6D8-D9E1802E1A41}</a:tableStyleId>
              </a:tblPr>
              <a:tblGrid>
                <a:gridCol w="1758094">
                  <a:extLst>
                    <a:ext uri="{9D8B030D-6E8A-4147-A177-3AD203B41FA5}">
                      <a16:colId xmlns:a16="http://schemas.microsoft.com/office/drawing/2014/main" val="599380728"/>
                    </a:ext>
                  </a:extLst>
                </a:gridCol>
                <a:gridCol w="1758094">
                  <a:extLst>
                    <a:ext uri="{9D8B030D-6E8A-4147-A177-3AD203B41FA5}">
                      <a16:colId xmlns:a16="http://schemas.microsoft.com/office/drawing/2014/main" val="3274765117"/>
                    </a:ext>
                  </a:extLst>
                </a:gridCol>
                <a:gridCol w="1758094">
                  <a:extLst>
                    <a:ext uri="{9D8B030D-6E8A-4147-A177-3AD203B41FA5}">
                      <a16:colId xmlns:a16="http://schemas.microsoft.com/office/drawing/2014/main" val="892124344"/>
                    </a:ext>
                  </a:extLst>
                </a:gridCol>
                <a:gridCol w="1758094">
                  <a:extLst>
                    <a:ext uri="{9D8B030D-6E8A-4147-A177-3AD203B41FA5}">
                      <a16:colId xmlns:a16="http://schemas.microsoft.com/office/drawing/2014/main" val="3432255240"/>
                    </a:ext>
                  </a:extLst>
                </a:gridCol>
              </a:tblGrid>
              <a:tr h="655861">
                <a:tc>
                  <a:txBody>
                    <a:bodyPr/>
                    <a:lstStyle/>
                    <a:p>
                      <a:r>
                        <a:rPr lang="en-IN" dirty="0"/>
                        <a:t>S.NO.</a:t>
                      </a:r>
                    </a:p>
                  </a:txBody>
                  <a:tcPr/>
                </a:tc>
                <a:tc>
                  <a:txBody>
                    <a:bodyPr/>
                    <a:lstStyle/>
                    <a:p>
                      <a:r>
                        <a:rPr lang="en-IN" dirty="0"/>
                        <a:t>COMPONENTS</a:t>
                      </a:r>
                    </a:p>
                  </a:txBody>
                  <a:tcPr/>
                </a:tc>
                <a:tc>
                  <a:txBody>
                    <a:bodyPr/>
                    <a:lstStyle/>
                    <a:p>
                      <a:r>
                        <a:rPr lang="en-IN" dirty="0"/>
                        <a:t>QUANTITY</a:t>
                      </a:r>
                    </a:p>
                  </a:txBody>
                  <a:tcPr/>
                </a:tc>
                <a:tc>
                  <a:txBody>
                    <a:bodyPr/>
                    <a:lstStyle/>
                    <a:p>
                      <a:r>
                        <a:rPr lang="en-IN" dirty="0"/>
                        <a:t>ESTIMATE COST</a:t>
                      </a:r>
                    </a:p>
                  </a:txBody>
                  <a:tcPr/>
                </a:tc>
                <a:extLst>
                  <a:ext uri="{0D108BD9-81ED-4DB2-BD59-A6C34878D82A}">
                    <a16:rowId xmlns:a16="http://schemas.microsoft.com/office/drawing/2014/main" val="2003380636"/>
                  </a:ext>
                </a:extLst>
              </a:tr>
              <a:tr h="655861">
                <a:tc>
                  <a:txBody>
                    <a:bodyPr/>
                    <a:lstStyle/>
                    <a:p>
                      <a:r>
                        <a:rPr lang="en-IN" dirty="0"/>
                        <a:t>1</a:t>
                      </a:r>
                    </a:p>
                  </a:txBody>
                  <a:tcPr/>
                </a:tc>
                <a:tc>
                  <a:txBody>
                    <a:bodyPr/>
                    <a:lstStyle/>
                    <a:p>
                      <a:r>
                        <a:rPr lang="en-IN" dirty="0"/>
                        <a:t>SOFTWARE</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576821016"/>
                  </a:ext>
                </a:extLst>
              </a:tr>
              <a:tr h="655861">
                <a:tc>
                  <a:txBody>
                    <a:bodyPr/>
                    <a:lstStyle/>
                    <a:p>
                      <a:endParaRPr lang="en-IN" dirty="0"/>
                    </a:p>
                  </a:txBody>
                  <a:tcPr/>
                </a:tc>
                <a:tc>
                  <a:txBody>
                    <a:bodyPr/>
                    <a:lstStyle/>
                    <a:p>
                      <a:endParaRPr lang="en-IN" dirty="0"/>
                    </a:p>
                  </a:txBody>
                  <a:tcPr/>
                </a:tc>
                <a:tc>
                  <a:txBody>
                    <a:bodyPr/>
                    <a:lstStyle/>
                    <a:p>
                      <a:r>
                        <a:rPr lang="en-IN" b="1" dirty="0"/>
                        <a:t>TOTAL:</a:t>
                      </a:r>
                    </a:p>
                  </a:txBody>
                  <a:tcPr/>
                </a:tc>
                <a:tc>
                  <a:txBody>
                    <a:bodyPr/>
                    <a:lstStyle/>
                    <a:p>
                      <a:r>
                        <a:rPr lang="en-IN" dirty="0"/>
                        <a:t>0</a:t>
                      </a:r>
                    </a:p>
                  </a:txBody>
                  <a:tcPr/>
                </a:tc>
                <a:extLst>
                  <a:ext uri="{0D108BD9-81ED-4DB2-BD59-A6C34878D82A}">
                    <a16:rowId xmlns:a16="http://schemas.microsoft.com/office/drawing/2014/main" val="319026509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Project Team</a:t>
            </a:r>
            <a:endParaRPr sz="3200" b="1" i="0" u="none" strike="noStrike" cap="none">
              <a:solidFill>
                <a:srgbClr val="FF0000"/>
              </a:solidFill>
              <a:latin typeface="Calibri"/>
              <a:ea typeface="Calibri"/>
              <a:cs typeface="Calibri"/>
              <a:sym typeface="Calibri"/>
            </a:endParaRPr>
          </a:p>
        </p:txBody>
      </p:sp>
      <p:graphicFrame>
        <p:nvGraphicFramePr>
          <p:cNvPr id="99" name="Shape 99"/>
          <p:cNvGraphicFramePr/>
          <p:nvPr>
            <p:extLst>
              <p:ext uri="{D42A27DB-BD31-4B8C-83A1-F6EECF244321}">
                <p14:modId xmlns:p14="http://schemas.microsoft.com/office/powerpoint/2010/main" val="1149435537"/>
              </p:ext>
            </p:extLst>
          </p:nvPr>
        </p:nvGraphicFramePr>
        <p:xfrm>
          <a:off x="842481" y="1571946"/>
          <a:ext cx="8352889" cy="3513763"/>
        </p:xfrm>
        <a:graphic>
          <a:graphicData uri="http://schemas.openxmlformats.org/drawingml/2006/table">
            <a:tbl>
              <a:tblPr firstRow="1" bandRow="1">
                <a:noFill/>
                <a:tableStyleId>{E172D9B9-BF4E-46A3-A6D8-D9E1802E1A41}</a:tableStyleId>
              </a:tblPr>
              <a:tblGrid>
                <a:gridCol w="1082735">
                  <a:extLst>
                    <a:ext uri="{9D8B030D-6E8A-4147-A177-3AD203B41FA5}">
                      <a16:colId xmlns:a16="http://schemas.microsoft.com/office/drawing/2014/main" val="20000"/>
                    </a:ext>
                  </a:extLst>
                </a:gridCol>
                <a:gridCol w="3093709">
                  <a:extLst>
                    <a:ext uri="{9D8B030D-6E8A-4147-A177-3AD203B41FA5}">
                      <a16:colId xmlns:a16="http://schemas.microsoft.com/office/drawing/2014/main" val="20001"/>
                    </a:ext>
                  </a:extLst>
                </a:gridCol>
                <a:gridCol w="4176445">
                  <a:extLst>
                    <a:ext uri="{9D8B030D-6E8A-4147-A177-3AD203B41FA5}">
                      <a16:colId xmlns:a16="http://schemas.microsoft.com/office/drawing/2014/main" val="20002"/>
                    </a:ext>
                  </a:extLst>
                </a:gridCol>
              </a:tblGrid>
              <a:tr h="678500">
                <a:tc>
                  <a:txBody>
                    <a:bodyPr/>
                    <a:lstStyle/>
                    <a:p>
                      <a:pPr marL="0" marR="0" lvl="0" indent="0" algn="ctr" rtl="0">
                        <a:lnSpc>
                          <a:spcPct val="150000"/>
                        </a:lnSpc>
                        <a:spcBef>
                          <a:spcPts val="0"/>
                        </a:spcBef>
                        <a:spcAft>
                          <a:spcPts val="0"/>
                        </a:spcAft>
                        <a:buNone/>
                      </a:pPr>
                      <a:r>
                        <a:rPr lang="en-US" sz="2400" u="none" strike="noStrike" cap="none"/>
                        <a:t>Sl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None/>
                      </a:pPr>
                      <a:r>
                        <a:rPr lang="en-US" sz="2400" u="none" strike="noStrike" cap="none"/>
                        <a:t>Registration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None/>
                      </a:pPr>
                      <a:r>
                        <a:rPr lang="en-US" sz="2400" u="none" strike="noStrike" cap="none"/>
                        <a:t>Students</a:t>
                      </a:r>
                      <a:endParaRPr sz="2400" u="none" strike="noStrike" cap="none"/>
                    </a:p>
                  </a:txBody>
                  <a:tcPr marL="91450" marR="91450" marT="45725" marB="45725"/>
                </a:tc>
                <a:extLst>
                  <a:ext uri="{0D108BD9-81ED-4DB2-BD59-A6C34878D82A}">
                    <a16:rowId xmlns:a16="http://schemas.microsoft.com/office/drawing/2014/main" val="10000"/>
                  </a:ext>
                </a:extLst>
              </a:tr>
              <a:tr h="678500">
                <a:tc>
                  <a:txBody>
                    <a:bodyPr/>
                    <a:lstStyle/>
                    <a:p>
                      <a:pPr marL="0" marR="0" lvl="0" indent="0" algn="l" rtl="0">
                        <a:lnSpc>
                          <a:spcPct val="150000"/>
                        </a:lnSpc>
                        <a:spcBef>
                          <a:spcPts val="0"/>
                        </a:spcBef>
                        <a:spcAft>
                          <a:spcPts val="0"/>
                        </a:spcAft>
                        <a:buClr>
                          <a:schemeClr val="dk1"/>
                        </a:buClr>
                        <a:buSzPts val="2400"/>
                        <a:buFont typeface="Calibri"/>
                        <a:buNone/>
                      </a:pPr>
                      <a:r>
                        <a:rPr lang="en-US" sz="2400" u="none" strike="noStrike" cap="none"/>
                        <a:t>1.</a:t>
                      </a:r>
                      <a:endParaRPr sz="2400" u="none" strike="noStrike" cap="none"/>
                    </a:p>
                  </a:txBody>
                  <a:tcPr marL="91450" marR="91450" marT="45725" marB="45725"/>
                </a:tc>
                <a:tc>
                  <a:txBody>
                    <a:bodyPr/>
                    <a:lstStyle/>
                    <a:p>
                      <a:pPr marL="0" marR="0" lvl="0" indent="0" algn="l" rtl="0">
                        <a:lnSpc>
                          <a:spcPct val="150000"/>
                        </a:lnSpc>
                        <a:spcBef>
                          <a:spcPts val="0"/>
                        </a:spcBef>
                        <a:spcAft>
                          <a:spcPts val="0"/>
                        </a:spcAft>
                        <a:buNone/>
                      </a:pPr>
                      <a:r>
                        <a:rPr lang="en-US" sz="2400" u="none" strike="noStrike" cap="none" dirty="0"/>
                        <a:t>19ETCS002405</a:t>
                      </a:r>
                      <a:endParaRPr sz="24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Shubham Paul</a:t>
                      </a:r>
                      <a:endParaRPr sz="2400" b="0"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678500">
                <a:tc>
                  <a:txBody>
                    <a:bodyPr/>
                    <a:lstStyle/>
                    <a:p>
                      <a:pPr marL="0" marR="0" lvl="0" indent="0" algn="l" rtl="0">
                        <a:lnSpc>
                          <a:spcPct val="150000"/>
                        </a:lnSpc>
                        <a:spcBef>
                          <a:spcPts val="0"/>
                        </a:spcBef>
                        <a:spcAft>
                          <a:spcPts val="0"/>
                        </a:spcAft>
                        <a:buClr>
                          <a:schemeClr val="dk1"/>
                        </a:buClr>
                        <a:buSzPts val="2400"/>
                        <a:buFont typeface="Calibri"/>
                        <a:buNone/>
                      </a:pPr>
                      <a:r>
                        <a:rPr lang="en-US" sz="2400" u="none" strike="noStrike" cap="none"/>
                        <a:t>2.</a:t>
                      </a:r>
                      <a:endParaRPr sz="2400" u="none" strike="noStrike" cap="none"/>
                    </a:p>
                  </a:txBody>
                  <a:tcPr marL="91450" marR="91450" marT="45725" marB="45725"/>
                </a:tc>
                <a:tc>
                  <a:txBody>
                    <a:bodyPr/>
                    <a:lstStyle/>
                    <a:p>
                      <a:pPr marL="0" marR="0" lvl="0" indent="0" algn="l" rtl="0">
                        <a:lnSpc>
                          <a:spcPct val="150000"/>
                        </a:lnSpc>
                        <a:spcBef>
                          <a:spcPts val="0"/>
                        </a:spcBef>
                        <a:spcAft>
                          <a:spcPts val="0"/>
                        </a:spcAft>
                        <a:buNone/>
                      </a:pPr>
                      <a:r>
                        <a:rPr lang="en-US" sz="2400" u="none" strike="noStrike" cap="none" dirty="0"/>
                        <a:t>19ETCS002109</a:t>
                      </a:r>
                      <a:endParaRPr sz="24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Calibri"/>
                        <a:buNone/>
                      </a:pPr>
                      <a:r>
                        <a:rPr lang="en-US" sz="2400" b="0" i="0" u="none" strike="noStrike" cap="none" dirty="0" err="1">
                          <a:solidFill>
                            <a:srgbClr val="000000"/>
                          </a:solidFill>
                          <a:latin typeface="Calibri"/>
                          <a:ea typeface="Calibri"/>
                          <a:cs typeface="Calibri"/>
                          <a:sym typeface="Calibri"/>
                        </a:rPr>
                        <a:t>Sanath</a:t>
                      </a:r>
                      <a:r>
                        <a:rPr lang="en-US" sz="2400" b="0" i="0" u="none" strike="noStrike" cap="none" dirty="0">
                          <a:solidFill>
                            <a:srgbClr val="000000"/>
                          </a:solidFill>
                          <a:latin typeface="Calibri"/>
                          <a:ea typeface="Calibri"/>
                          <a:cs typeface="Calibri"/>
                          <a:sym typeface="Calibri"/>
                        </a:rPr>
                        <a:t> Kumar Shenoy</a:t>
                      </a:r>
                      <a:endParaRPr sz="2400" b="0"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678500">
                <a:tc>
                  <a:txBody>
                    <a:bodyPr/>
                    <a:lstStyle/>
                    <a:p>
                      <a:pPr marL="0" marR="0" lvl="0" indent="0" algn="l" rtl="0">
                        <a:lnSpc>
                          <a:spcPct val="150000"/>
                        </a:lnSpc>
                        <a:spcBef>
                          <a:spcPts val="0"/>
                        </a:spcBef>
                        <a:spcAft>
                          <a:spcPts val="0"/>
                        </a:spcAft>
                        <a:buClr>
                          <a:schemeClr val="dk1"/>
                        </a:buClr>
                        <a:buSzPts val="2400"/>
                        <a:buFont typeface="Calibri"/>
                        <a:buNone/>
                      </a:pPr>
                      <a:r>
                        <a:rPr lang="en-US" sz="2400" u="none" strike="noStrike" cap="none"/>
                        <a:t>3.</a:t>
                      </a:r>
                      <a:endParaRPr sz="2400" u="none" strike="noStrike" cap="none"/>
                    </a:p>
                  </a:txBody>
                  <a:tcPr marL="91450" marR="91450" marT="45725" marB="45725"/>
                </a:tc>
                <a:tc>
                  <a:txBody>
                    <a:bodyPr/>
                    <a:lstStyle/>
                    <a:p>
                      <a:pPr marL="0" marR="0" lvl="0" indent="0" algn="l" rtl="0">
                        <a:lnSpc>
                          <a:spcPct val="150000"/>
                        </a:lnSpc>
                        <a:spcBef>
                          <a:spcPts val="0"/>
                        </a:spcBef>
                        <a:spcAft>
                          <a:spcPts val="0"/>
                        </a:spcAft>
                        <a:buNone/>
                      </a:pPr>
                      <a:r>
                        <a:rPr lang="en-US" sz="2400" u="none" strike="noStrike" cap="none" dirty="0"/>
                        <a:t>19ETCS002097</a:t>
                      </a:r>
                      <a:endParaRPr sz="24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cs typeface="Calibri"/>
                          <a:sym typeface="Calibri"/>
                        </a:rPr>
                        <a:t>Raina Dwivedi</a:t>
                      </a:r>
                      <a:endParaRPr dirty="0"/>
                    </a:p>
                  </a:txBody>
                  <a:tcPr marL="91450" marR="91450" marT="45725" marB="45725"/>
                </a:tc>
                <a:extLst>
                  <a:ext uri="{0D108BD9-81ED-4DB2-BD59-A6C34878D82A}">
                    <a16:rowId xmlns:a16="http://schemas.microsoft.com/office/drawing/2014/main" val="10003"/>
                  </a:ext>
                </a:extLst>
              </a:tr>
              <a:tr h="799763">
                <a:tc>
                  <a:txBody>
                    <a:bodyPr/>
                    <a:lstStyle/>
                    <a:p>
                      <a:pPr marL="0" marR="0" lvl="0" indent="0" algn="l" rtl="0">
                        <a:lnSpc>
                          <a:spcPct val="150000"/>
                        </a:lnSpc>
                        <a:spcBef>
                          <a:spcPts val="0"/>
                        </a:spcBef>
                        <a:spcAft>
                          <a:spcPts val="0"/>
                        </a:spcAft>
                        <a:buClr>
                          <a:schemeClr val="dk1"/>
                        </a:buClr>
                        <a:buSzPts val="2400"/>
                        <a:buFont typeface="Calibri"/>
                        <a:buNone/>
                      </a:pPr>
                      <a:r>
                        <a:rPr lang="en-US" sz="2400" u="none" strike="noStrike" cap="none"/>
                        <a:t>4.</a:t>
                      </a:r>
                      <a:endParaRPr sz="2400" u="none" strike="noStrike" cap="none"/>
                    </a:p>
                  </a:txBody>
                  <a:tcPr marL="91450" marR="91450" marT="45725" marB="45725"/>
                </a:tc>
                <a:tc>
                  <a:txBody>
                    <a:bodyPr/>
                    <a:lstStyle/>
                    <a:p>
                      <a:pPr marL="0" marR="0" lvl="0" indent="0" algn="l" rtl="0">
                        <a:lnSpc>
                          <a:spcPct val="150000"/>
                        </a:lnSpc>
                        <a:spcBef>
                          <a:spcPts val="0"/>
                        </a:spcBef>
                        <a:spcAft>
                          <a:spcPts val="0"/>
                        </a:spcAft>
                        <a:buNone/>
                      </a:pPr>
                      <a:r>
                        <a:rPr lang="en-US" sz="2400" u="none" strike="noStrike" cap="none" dirty="0"/>
                        <a:t>19ETCS002100</a:t>
                      </a:r>
                      <a:endParaRPr sz="24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Calibri"/>
                        <a:buNone/>
                      </a:pPr>
                      <a:r>
                        <a:rPr lang="en-US" sz="2400" b="0" i="0" u="none" strike="noStrike" cap="none" dirty="0">
                          <a:solidFill>
                            <a:srgbClr val="000000"/>
                          </a:solidFill>
                          <a:latin typeface="Calibri"/>
                          <a:ea typeface="Calibri"/>
                          <a:cs typeface="Calibri"/>
                          <a:sym typeface="Calibri"/>
                        </a:rPr>
                        <a:t>Rhea </a:t>
                      </a:r>
                      <a:r>
                        <a:rPr lang="en-US" sz="2400" b="0" i="0" u="none" strike="noStrike" cap="none" dirty="0" err="1">
                          <a:solidFill>
                            <a:srgbClr val="000000"/>
                          </a:solidFill>
                          <a:latin typeface="Calibri"/>
                          <a:ea typeface="Calibri"/>
                          <a:cs typeface="Calibri"/>
                          <a:sym typeface="Calibri"/>
                        </a:rPr>
                        <a:t>Hota</a:t>
                      </a:r>
                      <a:endParaRPr sz="2400" b="0"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9294" y="260648"/>
            <a:ext cx="8915400" cy="56207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Gantt Chart</a:t>
            </a:r>
            <a:endParaRPr sz="3200" b="1" i="0" u="none" strike="noStrike" cap="none">
              <a:solidFill>
                <a:srgbClr val="FF0000"/>
              </a:solidFill>
              <a:latin typeface="Calibri"/>
              <a:ea typeface="Calibri"/>
              <a:cs typeface="Calibri"/>
              <a:sym typeface="Calibri"/>
            </a:endParaRP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t="1092"/>
          <a:stretch/>
        </p:blipFill>
        <p:spPr>
          <a:xfrm>
            <a:off x="687325" y="1050878"/>
            <a:ext cx="8497618" cy="440822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95300" y="288379"/>
            <a:ext cx="8915400" cy="76435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References</a:t>
            </a:r>
            <a:endParaRPr/>
          </a:p>
        </p:txBody>
      </p:sp>
      <p:sp>
        <p:nvSpPr>
          <p:cNvPr id="190" name="Shape 190"/>
          <p:cNvSpPr txBox="1">
            <a:spLocks noGrp="1"/>
          </p:cNvSpPr>
          <p:nvPr>
            <p:ph type="body" idx="1"/>
          </p:nvPr>
        </p:nvSpPr>
        <p:spPr>
          <a:xfrm>
            <a:off x="495300" y="904125"/>
            <a:ext cx="8915400" cy="4695843"/>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2800"/>
            </a:pPr>
            <a:r>
              <a:rPr lang="en-US" dirty="0">
                <a:hlinkClick r:id="rId3"/>
              </a:rPr>
              <a:t>https://bmcmedinformdecismak.biomedcentral.com/articles/10.1186/s12911-019-1004-8</a:t>
            </a:r>
            <a:endParaRPr lang="en-US" dirty="0"/>
          </a:p>
          <a:p>
            <a:pPr marL="342900" indent="-342900" algn="just">
              <a:spcBef>
                <a:spcPts val="0"/>
              </a:spcBef>
              <a:buSzPts val="2800"/>
            </a:pPr>
            <a:endParaRPr lang="en-US" dirty="0"/>
          </a:p>
          <a:p>
            <a:pPr marL="342900" indent="-342900" algn="just">
              <a:spcBef>
                <a:spcPts val="0"/>
              </a:spcBef>
              <a:buSzPts val="2800"/>
            </a:pPr>
            <a:r>
              <a:rPr lang="en-US" dirty="0">
                <a:hlinkClick r:id="rId4"/>
              </a:rPr>
              <a:t>https://towardsdatascience.com/deploying-ml-models-using-streamlit-5d6212453bdd</a:t>
            </a:r>
            <a:endParaRPr lang="en-US" dirty="0"/>
          </a:p>
          <a:p>
            <a:pPr marL="342900" indent="-342900" algn="just">
              <a:spcBef>
                <a:spcPts val="0"/>
              </a:spcBef>
              <a:buSzPts val="2800"/>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ctrTitle"/>
          </p:nvPr>
        </p:nvSpPr>
        <p:spPr>
          <a:xfrm>
            <a:off x="742950" y="2671281"/>
            <a:ext cx="8420100" cy="108906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2"/>
              </a:buClr>
              <a:buSzPts val="4000"/>
              <a:buFont typeface="Calibri"/>
              <a:buNone/>
            </a:pPr>
            <a:r>
              <a:rPr lang="en-US" sz="4000" b="1" i="0" u="none" strike="noStrike" cap="none" dirty="0">
                <a:solidFill>
                  <a:schemeClr val="dk2"/>
                </a:solidFill>
                <a:latin typeface="Calibri"/>
                <a:ea typeface="Calibri"/>
                <a:cs typeface="Calibri"/>
                <a:sym typeface="Calibri"/>
              </a:rPr>
              <a:t>THANK YOU</a:t>
            </a:r>
            <a:endParaRPr sz="4000" b="1" i="0" u="none" strike="noStrike" cap="none" dirty="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95300" y="226554"/>
            <a:ext cx="8915400" cy="6340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Outline</a:t>
            </a:r>
            <a:endParaRPr/>
          </a:p>
        </p:txBody>
      </p:sp>
      <p:sp>
        <p:nvSpPr>
          <p:cNvPr id="105" name="Shape 105"/>
          <p:cNvSpPr txBox="1">
            <a:spLocks noGrp="1"/>
          </p:cNvSpPr>
          <p:nvPr>
            <p:ph type="body" idx="1"/>
          </p:nvPr>
        </p:nvSpPr>
        <p:spPr>
          <a:xfrm>
            <a:off x="495300" y="884678"/>
            <a:ext cx="8412394" cy="4683915"/>
          </a:xfrm>
          <a:prstGeom prst="rect">
            <a:avLst/>
          </a:prstGeom>
          <a:noFill/>
          <a:ln>
            <a:noFill/>
          </a:ln>
        </p:spPr>
        <p:txBody>
          <a:bodyPr spcFirstLastPara="1" wrap="square" lIns="91425" tIns="45700" rIns="91425" bIns="45700" anchor="t" anchorCtr="0">
            <a:noAutofit/>
          </a:bodyPr>
          <a:lstStyle/>
          <a:p>
            <a:pPr indent="-457200">
              <a:spcBef>
                <a:spcPts val="560"/>
              </a:spcBef>
              <a:buSzPts val="2800"/>
            </a:pPr>
            <a:r>
              <a:rPr lang="en-US" sz="2800" b="0" i="0" u="none" strike="noStrike" cap="none" dirty="0">
                <a:solidFill>
                  <a:schemeClr val="dk1"/>
                </a:solidFill>
                <a:latin typeface="Calibri"/>
                <a:ea typeface="Calibri"/>
                <a:cs typeface="Calibri"/>
                <a:sym typeface="Calibri"/>
              </a:rPr>
              <a:t>Title and Aim</a:t>
            </a:r>
            <a:endParaRPr sz="2800" b="0" i="0" u="none" strike="noStrike" cap="none" dirty="0">
              <a:solidFill>
                <a:schemeClr val="dk1"/>
              </a:solidFill>
              <a:latin typeface="Calibri"/>
              <a:ea typeface="Calibri"/>
              <a:cs typeface="Calibri"/>
              <a:sym typeface="Calibri"/>
            </a:endParaRPr>
          </a:p>
          <a:p>
            <a:pPr marL="457200" marR="0" lvl="0" indent="-45720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Objectives</a:t>
            </a:r>
            <a:endParaRPr sz="2800" b="0" i="0" u="none" strike="noStrike" cap="none" dirty="0">
              <a:solidFill>
                <a:schemeClr val="dk1"/>
              </a:solidFill>
              <a:latin typeface="Calibri"/>
              <a:ea typeface="Calibri"/>
              <a:cs typeface="Calibri"/>
              <a:sym typeface="Calibri"/>
            </a:endParaRPr>
          </a:p>
          <a:p>
            <a:pPr marL="457200" marR="0" lvl="0" indent="-45720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Methods and Methodology(Or Block Diagram)</a:t>
            </a:r>
          </a:p>
          <a:p>
            <a:pPr marL="457200" marR="0" lvl="0" indent="-457200" algn="l" rtl="0">
              <a:spcBef>
                <a:spcPts val="560"/>
              </a:spcBef>
              <a:spcAft>
                <a:spcPts val="0"/>
              </a:spcAft>
              <a:buClr>
                <a:schemeClr val="dk1"/>
              </a:buClr>
              <a:buSzPts val="2800"/>
              <a:buFont typeface="Arial"/>
              <a:buChar char="•"/>
            </a:pPr>
            <a:r>
              <a:rPr lang="en-US" sz="2800" dirty="0"/>
              <a:t>Status of the Work</a:t>
            </a:r>
          </a:p>
          <a:p>
            <a:pPr marL="457200" marR="0" lvl="0" indent="-457200" algn="l" rtl="0">
              <a:spcBef>
                <a:spcPts val="560"/>
              </a:spcBef>
              <a:spcAft>
                <a:spcPts val="0"/>
              </a:spcAft>
              <a:buClr>
                <a:schemeClr val="dk1"/>
              </a:buClr>
              <a:buSzPts val="2800"/>
              <a:buFont typeface="Arial"/>
              <a:buChar char="•"/>
            </a:pPr>
            <a:r>
              <a:rPr lang="en-US" sz="2800" dirty="0"/>
              <a:t>Results</a:t>
            </a:r>
            <a:endParaRPr dirty="0"/>
          </a:p>
          <a:p>
            <a:pPr marL="457200" marR="0" lvl="0" indent="-45720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Expected Outcomes</a:t>
            </a:r>
            <a:endParaRPr dirty="0"/>
          </a:p>
          <a:p>
            <a:pPr marL="457200" marR="0" lvl="0" indent="-45720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Cost Estimation</a:t>
            </a:r>
            <a:endParaRPr dirty="0"/>
          </a:p>
          <a:p>
            <a:pPr marL="457200" marR="0" lvl="0" indent="-45720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Gantt Chart</a:t>
            </a:r>
            <a:endParaRPr dirty="0"/>
          </a:p>
          <a:p>
            <a:pPr marL="457200" marR="0" lvl="0" indent="-457200" algn="l" rtl="0">
              <a:spcBef>
                <a:spcPts val="56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References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95300" y="274638"/>
            <a:ext cx="8915400" cy="7780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Title</a:t>
            </a:r>
            <a:endParaRPr sz="3200" b="1" i="0" u="none" strike="noStrike" cap="none">
              <a:solidFill>
                <a:srgbClr val="FF0000"/>
              </a:solidFill>
              <a:latin typeface="Calibri"/>
              <a:ea typeface="Calibri"/>
              <a:cs typeface="Calibri"/>
              <a:sym typeface="Calibri"/>
            </a:endParaRPr>
          </a:p>
        </p:txBody>
      </p:sp>
      <p:sp>
        <p:nvSpPr>
          <p:cNvPr id="117" name="Shape 117"/>
          <p:cNvSpPr txBox="1">
            <a:spLocks noGrp="1"/>
          </p:cNvSpPr>
          <p:nvPr>
            <p:ph type="body" idx="1"/>
          </p:nvPr>
        </p:nvSpPr>
        <p:spPr>
          <a:xfrm>
            <a:off x="667820" y="2852935"/>
            <a:ext cx="7808360" cy="86409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None/>
            </a:pPr>
            <a:r>
              <a:rPr lang="en-US" sz="2800" dirty="0"/>
              <a:t>                  MULTIPLE DISEASE PREDICTION MODEL</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95300" y="274638"/>
            <a:ext cx="8915400" cy="6340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Aim</a:t>
            </a:r>
            <a:endParaRPr sz="3200" b="1" i="0" u="none" strike="noStrike" cap="none">
              <a:solidFill>
                <a:srgbClr val="FF0000"/>
              </a:solidFill>
              <a:latin typeface="Calibri"/>
              <a:ea typeface="Calibri"/>
              <a:cs typeface="Calibri"/>
              <a:sym typeface="Calibri"/>
            </a:endParaRPr>
          </a:p>
        </p:txBody>
      </p:sp>
      <p:sp>
        <p:nvSpPr>
          <p:cNvPr id="123" name="Shape 123"/>
          <p:cNvSpPr txBox="1">
            <a:spLocks noGrp="1"/>
          </p:cNvSpPr>
          <p:nvPr>
            <p:ph type="body" idx="1"/>
          </p:nvPr>
        </p:nvSpPr>
        <p:spPr>
          <a:xfrm>
            <a:off x="495300" y="1196753"/>
            <a:ext cx="8915400" cy="1197126"/>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800"/>
              <a:buFont typeface="Arial"/>
              <a:buChar char="•"/>
            </a:pPr>
            <a:r>
              <a:rPr lang="en-US" sz="2800" b="0" i="1" u="none" strike="noStrike" cap="none" dirty="0">
                <a:solidFill>
                  <a:schemeClr val="dk1"/>
                </a:solidFill>
                <a:latin typeface="Calibri"/>
                <a:ea typeface="Calibri"/>
                <a:cs typeface="Calibri"/>
                <a:sym typeface="Calibri"/>
              </a:rPr>
              <a:t>To develop a web page such that multiple diseases could be predicted conveniently and efficiently.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95300" y="274638"/>
            <a:ext cx="8915400" cy="6340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Objectives</a:t>
            </a:r>
            <a:endParaRPr sz="3200" b="1" i="0" u="none" strike="noStrike" cap="none">
              <a:solidFill>
                <a:srgbClr val="FF0000"/>
              </a:solidFill>
              <a:latin typeface="Calibri"/>
              <a:ea typeface="Calibri"/>
              <a:cs typeface="Calibri"/>
              <a:sym typeface="Calibri"/>
            </a:endParaRPr>
          </a:p>
        </p:txBody>
      </p:sp>
      <p:sp>
        <p:nvSpPr>
          <p:cNvPr id="129" name="Shape 129"/>
          <p:cNvSpPr txBox="1">
            <a:spLocks noGrp="1"/>
          </p:cNvSpPr>
          <p:nvPr>
            <p:ph type="body" idx="1"/>
          </p:nvPr>
        </p:nvSpPr>
        <p:spPr>
          <a:xfrm>
            <a:off x="380145" y="750013"/>
            <a:ext cx="9174822" cy="5527497"/>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2200"/>
            </a:pPr>
            <a:r>
              <a:rPr lang="en-IN" sz="2800" dirty="0"/>
              <a:t>To conduct a literature survey on existing disease prediction models.</a:t>
            </a:r>
          </a:p>
          <a:p>
            <a:pPr marL="342900" indent="-342900" algn="just">
              <a:spcBef>
                <a:spcPts val="0"/>
              </a:spcBef>
              <a:buSzPts val="2200"/>
            </a:pPr>
            <a:r>
              <a:rPr lang="en-IN" sz="2800" dirty="0"/>
              <a:t>To analyse our requirements for the project like ML models to be used, Tech-stack, various libraries and test data.</a:t>
            </a:r>
          </a:p>
          <a:p>
            <a:pPr marL="342900" indent="-342900" algn="just">
              <a:spcBef>
                <a:spcPts val="0"/>
              </a:spcBef>
              <a:buSzPts val="2200"/>
            </a:pPr>
            <a:r>
              <a:rPr lang="en-IN" sz="2800" dirty="0"/>
              <a:t>To design our system such that the user will feed some required data, based on which our model will predict.</a:t>
            </a:r>
          </a:p>
          <a:p>
            <a:pPr marL="342900" indent="-342900" algn="just">
              <a:spcBef>
                <a:spcPts val="0"/>
              </a:spcBef>
              <a:buSzPts val="2200"/>
            </a:pPr>
            <a:r>
              <a:rPr lang="en-IN" sz="2800" dirty="0"/>
              <a:t>To implement the model using the fed test data, such that any of the three diseases could be predicted. We use different ML Algorithms to test our data.</a:t>
            </a:r>
          </a:p>
          <a:p>
            <a:pPr marL="342900" indent="-342900" algn="just">
              <a:spcBef>
                <a:spcPts val="0"/>
              </a:spcBef>
              <a:buSzPts val="2200"/>
            </a:pPr>
            <a:r>
              <a:rPr lang="en-IN" sz="2800" dirty="0"/>
              <a:t>To analyse the test results of using different ML algorithms and predict their accuracy.</a:t>
            </a:r>
          </a:p>
          <a:p>
            <a:pPr marL="342900" indent="-342900" algn="just">
              <a:spcBef>
                <a:spcPts val="0"/>
              </a:spcBef>
              <a:buSzPts val="2200"/>
            </a:pPr>
            <a:r>
              <a:rPr lang="en-US" sz="2800" dirty="0"/>
              <a:t>To document the work as a report containing all the specifics and technicalities.</a:t>
            </a:r>
            <a:endParaRPr lang="en-IN" sz="2800" dirty="0"/>
          </a:p>
          <a:p>
            <a:pPr marL="342900" marR="0" lvl="0" indent="-165100" algn="just" rtl="0">
              <a:lnSpc>
                <a:spcPct val="150000"/>
              </a:lnSpc>
              <a:spcBef>
                <a:spcPts val="56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439029" y="369870"/>
            <a:ext cx="8915400" cy="61233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3200" b="1" dirty="0">
                <a:solidFill>
                  <a:srgbClr val="FF0000"/>
                </a:solidFill>
              </a:rPr>
              <a:t>      Methods and Methodology /Block Diagram </a:t>
            </a:r>
          </a:p>
          <a:p>
            <a:pPr indent="-457200">
              <a:spcBef>
                <a:spcPts val="0"/>
              </a:spcBef>
              <a:buSzPts val="2800"/>
            </a:pPr>
            <a:r>
              <a:rPr lang="en-US" sz="3200" b="1" dirty="0"/>
              <a:t>Objective 1: To conduct a literature survey on existing disease prediction models.</a:t>
            </a:r>
          </a:p>
          <a:p>
            <a:pPr marL="0" indent="0">
              <a:spcBef>
                <a:spcPts val="0"/>
              </a:spcBef>
              <a:buSzPts val="2800"/>
              <a:buNone/>
            </a:pPr>
            <a:r>
              <a:rPr lang="en-US" sz="3200" dirty="0"/>
              <a:t>1.1: Books, patents, published papers and other documents will be studied to get an idea about the existing disease prediction model.</a:t>
            </a:r>
          </a:p>
          <a:p>
            <a:pPr marL="0" indent="0">
              <a:spcBef>
                <a:spcPts val="0"/>
              </a:spcBef>
              <a:buSzPts val="2800"/>
              <a:buNone/>
            </a:pPr>
            <a:r>
              <a:rPr lang="en-US" sz="3200" dirty="0"/>
              <a:t>1.2: Possible ML algorithms will also be listed.</a:t>
            </a:r>
          </a:p>
          <a:p>
            <a:pPr marL="0" indent="0">
              <a:spcBef>
                <a:spcPts val="0"/>
              </a:spcBef>
              <a:buSzPts val="2800"/>
              <a:buNone/>
            </a:pPr>
            <a:r>
              <a:rPr lang="en-US" sz="3200" dirty="0"/>
              <a:t>1.3: Tech stack to work accurately on these models will also be studied.</a:t>
            </a:r>
          </a:p>
          <a:p>
            <a:pPr marL="0" indent="0">
              <a:spcBef>
                <a:spcPts val="0"/>
              </a:spcBef>
              <a:buSzPts val="2800"/>
              <a:buNone/>
            </a:pPr>
            <a:r>
              <a:rPr lang="en-US" sz="3200" dirty="0"/>
              <a:t>1.4:Based on the literature survey, the requirements will be listed and </a:t>
            </a:r>
            <a:r>
              <a:rPr lang="en-US" sz="3200" dirty="0" err="1"/>
              <a:t>analyzsed</a:t>
            </a:r>
            <a:r>
              <a:rPr lang="en-US" sz="3200" dirty="0"/>
              <a:t>.</a:t>
            </a:r>
          </a:p>
          <a:p>
            <a:pPr marL="0" indent="0">
              <a:spcBef>
                <a:spcPts val="0"/>
              </a:spcBef>
              <a:buSzPts val="2800"/>
              <a:buNone/>
            </a:pPr>
            <a:endParaRPr lang="en-US" sz="3200" dirty="0"/>
          </a:p>
          <a:p>
            <a:pPr marL="0" indent="0">
              <a:spcBef>
                <a:spcPts val="0"/>
              </a:spcBef>
              <a:buSzPts val="2800"/>
              <a:buNone/>
            </a:pPr>
            <a:endParaRPr lang="en-US" sz="3200" dirty="0"/>
          </a:p>
          <a:p>
            <a:pPr marL="0" indent="0">
              <a:spcBef>
                <a:spcPts val="0"/>
              </a:spcBef>
              <a:buSzPts val="2800"/>
              <a:buNone/>
            </a:pPr>
            <a:endParaRPr lang="en-US" sz="3200" dirty="0"/>
          </a:p>
          <a:p>
            <a:pPr marL="0" indent="0">
              <a:spcBef>
                <a:spcPts val="0"/>
              </a:spcBef>
              <a:buSzPts val="2800"/>
              <a:buNone/>
            </a:pPr>
            <a:endParaRPr lang="en-US" sz="3200" dirty="0"/>
          </a:p>
          <a:p>
            <a:pPr marL="0" indent="0">
              <a:spcBef>
                <a:spcPts val="0"/>
              </a:spcBef>
              <a:buSzPts val="2800"/>
              <a:buNone/>
            </a:pPr>
            <a:endParaRPr lang="en-US" sz="3200" dirty="0"/>
          </a:p>
          <a:p>
            <a:pPr marL="0" indent="0">
              <a:spcBef>
                <a:spcPts val="0"/>
              </a:spcBef>
              <a:buSzPts val="2800"/>
              <a:buNone/>
            </a:pPr>
            <a:endParaRPr lang="en-US" sz="3200" dirty="0"/>
          </a:p>
          <a:p>
            <a:pPr indent="-457200">
              <a:spcBef>
                <a:spcPts val="0"/>
              </a:spcBef>
              <a:buSzPts val="2800"/>
            </a:pPr>
            <a:endParaRPr lang="en-US" sz="3200" dirty="0"/>
          </a:p>
          <a:p>
            <a:pPr marL="0" marR="0" lvl="0" indent="0" algn="l" rtl="0">
              <a:spcBef>
                <a:spcPts val="0"/>
              </a:spcBef>
              <a:spcAft>
                <a:spcPts val="0"/>
              </a:spcAft>
              <a:buClr>
                <a:schemeClr val="dk1"/>
              </a:buClr>
              <a:buSzPts val="2800"/>
              <a:buFont typeface="Arial"/>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5" name="Text Placeholder 4">
            <a:extLst>
              <a:ext uri="{FF2B5EF4-FFF2-40B4-BE49-F238E27FC236}">
                <a16:creationId xmlns:a16="http://schemas.microsoft.com/office/drawing/2014/main" id="{D5451230-3693-653C-D62F-B7C9FE27BEE3}"/>
              </a:ext>
            </a:extLst>
          </p:cNvPr>
          <p:cNvSpPr>
            <a:spLocks noGrp="1"/>
          </p:cNvSpPr>
          <p:nvPr>
            <p:ph type="body" idx="1"/>
          </p:nvPr>
        </p:nvSpPr>
        <p:spPr>
          <a:xfrm>
            <a:off x="495300" y="308226"/>
            <a:ext cx="8915400" cy="5373384"/>
          </a:xfrm>
        </p:spPr>
        <p:txBody>
          <a:bodyPr/>
          <a:lstStyle/>
          <a:p>
            <a:r>
              <a:rPr lang="en-IN" b="1" dirty="0"/>
              <a:t>Objective 2:</a:t>
            </a:r>
            <a:r>
              <a:rPr lang="en-IN" sz="3200" b="1" dirty="0"/>
              <a:t>To analyse our requirements for the project like ML models to be used, Tech-stack, various libraries and test data.</a:t>
            </a:r>
          </a:p>
          <a:p>
            <a:pPr marL="25400" indent="0">
              <a:buNone/>
            </a:pPr>
            <a:r>
              <a:rPr lang="en-IN" dirty="0"/>
              <a:t>2.1: We use Anaconda distribution and spider package to further load required libraries.</a:t>
            </a:r>
          </a:p>
          <a:p>
            <a:pPr marL="25400" indent="0">
              <a:buNone/>
            </a:pPr>
            <a:r>
              <a:rPr lang="en-IN" sz="3200" dirty="0"/>
              <a:t>2.2: For the purpose of User-Interface we use Stream lit in Python.</a:t>
            </a:r>
          </a:p>
          <a:p>
            <a:pPr marL="25400" indent="0">
              <a:buNone/>
            </a:pPr>
            <a:r>
              <a:rPr lang="en-IN" dirty="0"/>
              <a:t>2.3: We use three main libraries </a:t>
            </a:r>
            <a:r>
              <a:rPr lang="en-IN" dirty="0" err="1"/>
              <a:t>i.e</a:t>
            </a:r>
            <a:r>
              <a:rPr lang="en-IN" dirty="0"/>
              <a:t> </a:t>
            </a:r>
            <a:r>
              <a:rPr lang="en-IN" dirty="0" err="1"/>
              <a:t>Streamlit</a:t>
            </a:r>
            <a:r>
              <a:rPr lang="en-IN" dirty="0"/>
              <a:t>, </a:t>
            </a:r>
            <a:r>
              <a:rPr lang="en-IN" dirty="0" err="1"/>
              <a:t>Streamlit</a:t>
            </a:r>
            <a:r>
              <a:rPr lang="en-IN" dirty="0"/>
              <a:t> option menu and Pickle.</a:t>
            </a:r>
            <a:endParaRPr lang="en-IN" sz="3200" dirty="0"/>
          </a:p>
          <a:p>
            <a:pPr marL="25400" indent="0">
              <a:buNone/>
            </a:pP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495300" y="493160"/>
            <a:ext cx="8915400" cy="4397339"/>
          </a:xfrm>
          <a:prstGeom prst="rect">
            <a:avLst/>
          </a:prstGeom>
          <a:noFill/>
          <a:ln>
            <a:noFill/>
          </a:ln>
        </p:spPr>
        <p:txBody>
          <a:bodyPr spcFirstLastPara="1" wrap="square" lIns="91425" tIns="45700" rIns="91425" bIns="45700" anchor="t" anchorCtr="0">
            <a:noAutofit/>
          </a:bodyPr>
          <a:lstStyle/>
          <a:p>
            <a:r>
              <a:rPr lang="en-IN" b="1" dirty="0"/>
              <a:t>Objective 3:</a:t>
            </a:r>
            <a:r>
              <a:rPr lang="en-IN" sz="3200" b="1" dirty="0"/>
              <a:t>To design our system such that the user will feed some required data, based on which our model will predict.</a:t>
            </a:r>
          </a:p>
          <a:p>
            <a:pPr marL="25400" indent="0">
              <a:buNone/>
            </a:pPr>
            <a:r>
              <a:rPr lang="en-IN" dirty="0"/>
              <a:t>3.1: Our system will be such that the user shall enter the required data, and our ML model on the basis of the test data and algorithm will predict whether the patient is suffering from a particular disease or not.</a:t>
            </a:r>
          </a:p>
          <a:p>
            <a:pPr marL="342900" marR="0" lvl="0" indent="-139700" algn="l" rtl="0">
              <a:spcBef>
                <a:spcPts val="64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816</Words>
  <Application>Microsoft Office PowerPoint</Application>
  <PresentationFormat>A4 Paper (210x297 mm)</PresentationFormat>
  <Paragraphs>97</Paragraphs>
  <Slides>22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Pre-Project Presentation Multiple Disease Prediction Model Programme: B.Tech in CSE Semester: 7 </vt:lpstr>
      <vt:lpstr>Project Team</vt:lpstr>
      <vt:lpstr>Outline</vt:lpstr>
      <vt:lpstr>Title</vt:lpstr>
      <vt:lpstr>Aim</vt:lpstr>
      <vt:lpstr>Objectives</vt:lpstr>
      <vt:lpstr>PowerPoint Presentation</vt:lpstr>
      <vt:lpstr>PowerPoint Presentation</vt:lpstr>
      <vt:lpstr>PowerPoint Presentation</vt:lpstr>
      <vt:lpstr>PowerPoint Presentation</vt:lpstr>
      <vt:lpstr>PowerPoint Presentation</vt:lpstr>
      <vt:lpstr>PowerPoint Presentation</vt:lpstr>
      <vt:lpstr>Objective 6: To document the work as a report containing all the specifics and technicalities 6.1: A project report will be authored documenting the entire development. 6.2: All requirements will be documented in SRS format. 6.3:Design diagrams will be included in the report. 6.4:Testing reports along with results will be documented. 6.5:The working of the system will be documented including screenshots, figures, tables etc. 6.5: The user survey and its analysis will be documented.  </vt:lpstr>
      <vt:lpstr>Design</vt:lpstr>
      <vt:lpstr>Status of the Work</vt:lpstr>
      <vt:lpstr>Status of the Work</vt:lpstr>
      <vt:lpstr>RESULTS</vt:lpstr>
      <vt:lpstr>Expected Outcomes</vt:lpstr>
      <vt:lpstr>Cost Estimation</vt:lpstr>
      <vt:lpstr>Gantt Chart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Pre-Project Presentation  Computer Vision Based Automatic Human Tracking System  Programme: B.Tech in CSE Semester: 6</dc:title>
  <dc:creator>Raina dwivedi</dc:creator>
  <cp:lastModifiedBy>Raina dwivedi</cp:lastModifiedBy>
  <cp:revision>17</cp:revision>
  <dcterms:modified xsi:type="dcterms:W3CDTF">2022-11-03T18:51:40Z</dcterms:modified>
</cp:coreProperties>
</file>