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0" r:id="rId3"/>
    <p:sldId id="266" r:id="rId4"/>
    <p:sldId id="281" r:id="rId5"/>
    <p:sldId id="280" r:id="rId6"/>
    <p:sldId id="275" r:id="rId7"/>
    <p:sldId id="278" r:id="rId8"/>
    <p:sldId id="284" r:id="rId9"/>
    <p:sldId id="283" r:id="rId10"/>
    <p:sldId id="285" r:id="rId11"/>
    <p:sldId id="276" r:id="rId12"/>
    <p:sldId id="279" r:id="rId13"/>
    <p:sldId id="286" r:id="rId14"/>
    <p:sldId id="287" r:id="rId15"/>
    <p:sldId id="268" r:id="rId16"/>
    <p:sldId id="290" r:id="rId17"/>
    <p:sldId id="288" r:id="rId18"/>
    <p:sldId id="291" r:id="rId19"/>
  </p:sldIdLst>
  <p:sldSz cx="12192000" cy="6858000"/>
  <p:notesSz cx="6858000" cy="9144000"/>
  <p:custShowLst>
    <p:custShow name="Custom Show 1" id="0">
      <p:sldLst>
        <p:sld r:id="rId4"/>
        <p:sld r:id="rId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E7D51B-83D2-48F1-A413-CE3D35F99CBD}">
          <p14:sldIdLst>
            <p14:sldId id="258"/>
            <p14:sldId id="260"/>
            <p14:sldId id="266"/>
            <p14:sldId id="281"/>
            <p14:sldId id="280"/>
            <p14:sldId id="275"/>
            <p14:sldId id="278"/>
            <p14:sldId id="284"/>
            <p14:sldId id="283"/>
            <p14:sldId id="285"/>
            <p14:sldId id="276"/>
            <p14:sldId id="279"/>
            <p14:sldId id="286"/>
            <p14:sldId id="287"/>
            <p14:sldId id="268"/>
          </p14:sldIdLst>
        </p14:section>
        <p14:section name="Untitled Section" id="{96973C67-2F1C-4056-B87B-7B92767FA8DF}">
          <p14:sldIdLst>
            <p14:sldId id="290"/>
            <p14:sldId id="288"/>
            <p14:sldId id="2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Rg st="1" end="18"/>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F349"/>
    <a:srgbClr val="04C0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CCB47B-301F-4C7E-9AC7-B447D06008B1}" v="28" dt="2022-11-24T18:46:59.217"/>
    <p1510:client id="{1659AED3-B264-40AE-B28F-C6775E5912F8}" v="337" dt="2022-11-05T05:13:49.076"/>
    <p1510:client id="{4930BBEB-B9DD-4FEE-B2D0-38D467B929A7}" v="4505" dt="2022-11-08T14:14:28.983"/>
    <p1510:client id="{5E3CC377-8736-45E8-BEE3-7DAC00343F87}" v="9" dt="2022-11-05T08:13:46.842"/>
    <p1510:client id="{6BC4DDB9-81C6-40C6-930B-59C483A03DED}" v="11" dt="2022-11-21T09:02:54.620"/>
    <p1510:client id="{7152B409-2F37-4462-A6D1-C7118D39B7B7}" v="5" dt="2022-11-05T14:38:00.323"/>
    <p1510:client id="{724661DA-6F08-4DEF-8362-C1623C91A194}" v="164" dt="2022-11-05T08:07:45.610"/>
    <p1510:client id="{8221C739-E37D-46FE-85F8-0B43197D72E8}" v="195" dt="2022-11-20T17:14:00.273"/>
    <p1510:client id="{82EBBD06-496F-424E-929A-0B5E791D051A}" v="311" dt="2022-11-10T15:56:12.229"/>
    <p1510:client id="{9AAC8409-3C81-4D3A-B8DE-65A09E66B2C4}" v="417" dt="2022-11-05T05:42:24.059"/>
    <p1510:client id="{A41BE3F1-D199-494B-893B-CE8E2903FADF}" v="1" dt="2022-11-05T04:52:44.680"/>
    <p1510:client id="{ABA8A858-B96D-4A66-AA55-BD2EBBD4760F}" v="3" dt="2022-11-19T15:17:37.617"/>
    <p1510:client id="{B54E0FCB-695C-453E-9488-9E6EF64ABF74}" v="53" dt="2022-11-21T09:52:49.304"/>
    <p1510:client id="{C08C93BD-2B7B-40B1-88CF-A01B69C2C95A}" v="90" dt="2022-11-06T07:01:51.632"/>
    <p1510:client id="{C4ACF9E9-00B8-4A08-B16B-A374ED4603EF}" v="737" dt="2022-11-05T04:39:11.936"/>
    <p1510:client id="{D74B21F3-A7F8-4B82-97A4-256523E5B6F7}" v="160" dt="2022-11-18T10:28:09.490"/>
    <p1510:client id="{EA9ECEE9-AC28-435A-9315-4C7F5B87AD03}" v="149" dt="2022-11-24T17:02:33.705"/>
    <p1510:client id="{F825086D-E281-4510-A067-4548B3F6B199}" v="175" dt="2022-11-10T15:25: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varScale="1">
        <p:scale>
          <a:sx n="78" d="100"/>
          <a:sy n="78" d="100"/>
        </p:scale>
        <p:origin x="854" y="43"/>
      </p:cViewPr>
      <p:guideLst>
        <p:guide orient="horz" pos="2160"/>
        <p:guide pos="3840"/>
      </p:guideLst>
    </p:cSldViewPr>
  </p:slideViewPr>
  <p:outlineViewPr>
    <p:cViewPr>
      <p:scale>
        <a:sx n="33" d="100"/>
        <a:sy n="33" d="100"/>
      </p:scale>
      <p:origin x="0" y="400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82"/>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ln>
                <a:solidFill>
                  <a:srgbClr val="FFFF00"/>
                </a:solidFill>
              </a:ln>
            </c:spPr>
            <c:extLst>
              <c:ext xmlns:c16="http://schemas.microsoft.com/office/drawing/2014/chart" uri="{C3380CC4-5D6E-409C-BE32-E72D297353CC}">
                <c16:uniqueId val="{00000001-727A-4EF0-8545-9C537AA7956B}"/>
              </c:ext>
            </c:extLst>
          </c:dPt>
          <c:dPt>
            <c:idx val="1"/>
            <c:bubble3D val="0"/>
            <c:spPr>
              <a:scene3d>
                <a:camera prst="orthographicFront"/>
                <a:lightRig rig="threePt" dir="t"/>
              </a:scene3d>
              <a:sp3d prstMaterial="matte"/>
            </c:spPr>
            <c:extLst>
              <c:ext xmlns:c16="http://schemas.microsoft.com/office/drawing/2014/chart" uri="{C3380CC4-5D6E-409C-BE32-E72D297353CC}">
                <c16:uniqueId val="{00000000-727A-4EF0-8545-9C537AA7956B}"/>
              </c:ext>
            </c:extLst>
          </c:dPt>
          <c:cat>
            <c:strRef>
              <c:f>Sheet1!$A$2:$A$5</c:f>
              <c:strCache>
                <c:ptCount val="4"/>
                <c:pt idx="0">
                  <c:v>Good</c:v>
                </c:pt>
                <c:pt idx="1">
                  <c:v>Average</c:v>
                </c:pt>
                <c:pt idx="2">
                  <c:v>Bad</c:v>
                </c:pt>
                <c:pt idx="3">
                  <c:v>Outsatnding</c:v>
                </c:pt>
              </c:strCache>
            </c:strRef>
          </c:cat>
          <c:val>
            <c:numRef>
              <c:f>Sheet1!$B$2:$B$5</c:f>
              <c:numCache>
                <c:formatCode>General</c:formatCode>
                <c:ptCount val="4"/>
                <c:pt idx="0">
                  <c:v>3</c:v>
                </c:pt>
                <c:pt idx="1">
                  <c:v>7</c:v>
                </c:pt>
                <c:pt idx="2">
                  <c:v>1</c:v>
                </c:pt>
                <c:pt idx="3">
                  <c:v>1</c:v>
                </c:pt>
              </c:numCache>
            </c:numRef>
          </c:val>
          <c:extLst>
            <c:ext xmlns:c16="http://schemas.microsoft.com/office/drawing/2014/chart" uri="{C3380CC4-5D6E-409C-BE32-E72D297353CC}">
              <c16:uniqueId val="{00000000-AE48-4B2B-B5BE-CDAE335AD171}"/>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0E7E8-A8B5-469B-8025-CDAFBBE8B914}"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1DDBA30D-0ABD-49B1-B4BE-FE3E43AE8565}">
      <dgm:prSet/>
      <dgm:spPr/>
      <dgm:t>
        <a:bodyPr/>
        <a:lstStyle/>
        <a:p>
          <a:pPr rtl="0"/>
          <a:r>
            <a:rPr lang="en-US" dirty="0"/>
            <a:t>Our project the following crop problems </a:t>
          </a:r>
          <a:r>
            <a:rPr lang="en-US" dirty="0">
              <a:latin typeface="Corbel" panose="020B0503020204020204"/>
            </a:rPr>
            <a:t>:</a:t>
          </a:r>
          <a:br>
            <a:rPr lang="en-US" dirty="0">
              <a:latin typeface="Corbel" panose="020B0503020204020204"/>
            </a:rPr>
          </a:br>
          <a:endParaRPr lang="en-US" dirty="0"/>
        </a:p>
      </dgm:t>
    </dgm:pt>
    <dgm:pt modelId="{8820C5EC-7711-47E2-A911-67A79EA11C50}" type="parTrans" cxnId="{F7B39E61-5267-47E7-AC56-001FF706AADC}">
      <dgm:prSet/>
      <dgm:spPr/>
      <dgm:t>
        <a:bodyPr/>
        <a:lstStyle/>
        <a:p>
          <a:endParaRPr lang="en-US"/>
        </a:p>
      </dgm:t>
    </dgm:pt>
    <dgm:pt modelId="{F0B20D90-DAC6-4F53-9D31-77310D0FBDCF}" type="sibTrans" cxnId="{F7B39E61-5267-47E7-AC56-001FF706AADC}">
      <dgm:prSet/>
      <dgm:spPr/>
      <dgm:t>
        <a:bodyPr/>
        <a:lstStyle/>
        <a:p>
          <a:endParaRPr lang="en-US"/>
        </a:p>
      </dgm:t>
    </dgm:pt>
    <dgm:pt modelId="{3A6E840C-FD91-4AC2-9921-64A27B6243BF}">
      <dgm:prSet/>
      <dgm:spPr/>
      <dgm:t>
        <a:bodyPr/>
        <a:lstStyle/>
        <a:p>
          <a:pPr rtl="0"/>
          <a:r>
            <a:rPr lang="en-US" dirty="0"/>
            <a:t>W -Wheat</a:t>
          </a:r>
        </a:p>
      </dgm:t>
    </dgm:pt>
    <dgm:pt modelId="{F3F365B5-FAB3-4F51-9E76-B4FC7B4C14B4}" type="parTrans" cxnId="{CDAB55B1-70D7-4E9D-9237-EBEEAAADFCB2}">
      <dgm:prSet/>
      <dgm:spPr/>
      <dgm:t>
        <a:bodyPr/>
        <a:lstStyle/>
        <a:p>
          <a:endParaRPr lang="en-US"/>
        </a:p>
      </dgm:t>
    </dgm:pt>
    <dgm:pt modelId="{E3A22F2E-EB4A-4AA7-9849-82DD62F9DF44}" type="sibTrans" cxnId="{CDAB55B1-70D7-4E9D-9237-EBEEAAADFCB2}">
      <dgm:prSet/>
      <dgm:spPr/>
      <dgm:t>
        <a:bodyPr/>
        <a:lstStyle/>
        <a:p>
          <a:endParaRPr lang="en-US"/>
        </a:p>
      </dgm:t>
    </dgm:pt>
    <dgm:pt modelId="{183E19CF-8703-4EF1-9B81-A2E6DF0E6AE7}">
      <dgm:prSet/>
      <dgm:spPr/>
      <dgm:t>
        <a:bodyPr/>
        <a:lstStyle/>
        <a:p>
          <a:pPr rtl="0"/>
          <a:r>
            <a:rPr lang="en-US" dirty="0">
              <a:latin typeface="Corbel" panose="020B0503020204020204"/>
            </a:rPr>
            <a:t>G -  Lemon</a:t>
          </a:r>
          <a:endParaRPr lang="en-US" dirty="0"/>
        </a:p>
      </dgm:t>
    </dgm:pt>
    <dgm:pt modelId="{89C12823-DE9E-4939-9D8B-6E6CA4B711C8}" type="parTrans" cxnId="{57711D57-F757-4D5F-9A10-1CF8946009C7}">
      <dgm:prSet/>
      <dgm:spPr/>
      <dgm:t>
        <a:bodyPr/>
        <a:lstStyle/>
        <a:p>
          <a:endParaRPr lang="en-US"/>
        </a:p>
      </dgm:t>
    </dgm:pt>
    <dgm:pt modelId="{99386B1C-0708-4B91-A872-466FADCE4B2F}" type="sibTrans" cxnId="{57711D57-F757-4D5F-9A10-1CF8946009C7}">
      <dgm:prSet/>
      <dgm:spPr/>
      <dgm:t>
        <a:bodyPr/>
        <a:lstStyle/>
        <a:p>
          <a:endParaRPr lang="en-US"/>
        </a:p>
      </dgm:t>
    </dgm:pt>
    <dgm:pt modelId="{C5A7E1C0-E85F-4EDE-9117-F4E0DD7497EC}">
      <dgm:prSet/>
      <dgm:spPr/>
      <dgm:t>
        <a:bodyPr/>
        <a:lstStyle/>
        <a:p>
          <a:pPr rtl="0"/>
          <a:r>
            <a:rPr lang="en-US" dirty="0"/>
            <a:t>E - Eucalyptus</a:t>
          </a:r>
        </a:p>
      </dgm:t>
    </dgm:pt>
    <dgm:pt modelId="{EC2B2A1D-A43C-4EC2-BD6B-0272457C3631}" type="parTrans" cxnId="{623773CA-A416-485C-AE10-81639B04A1B3}">
      <dgm:prSet/>
      <dgm:spPr/>
      <dgm:t>
        <a:bodyPr/>
        <a:lstStyle/>
        <a:p>
          <a:endParaRPr lang="en-US"/>
        </a:p>
      </dgm:t>
    </dgm:pt>
    <dgm:pt modelId="{D0E2AAA7-AEB8-4E05-9703-AEF5E460A887}" type="sibTrans" cxnId="{623773CA-A416-485C-AE10-81639B04A1B3}">
      <dgm:prSet/>
      <dgm:spPr/>
      <dgm:t>
        <a:bodyPr/>
        <a:lstStyle/>
        <a:p>
          <a:endParaRPr lang="en-US"/>
        </a:p>
      </dgm:t>
    </dgm:pt>
    <dgm:pt modelId="{02DB7FFB-9B08-44CF-B411-18137D952E70}">
      <dgm:prSet/>
      <dgm:spPr/>
      <dgm:t>
        <a:bodyPr/>
        <a:lstStyle/>
        <a:p>
          <a:pPr rtl="0"/>
          <a:r>
            <a:rPr lang="en-US"/>
            <a:t>M - </a:t>
          </a:r>
          <a:r>
            <a:rPr lang="en-US" dirty="0"/>
            <a:t>Mango</a:t>
          </a:r>
        </a:p>
      </dgm:t>
    </dgm:pt>
    <dgm:pt modelId="{34DFE83E-D6FA-4C70-969B-CBC7CF07A2CA}" type="parTrans" cxnId="{BED7B998-A2A5-4585-928D-4091E9186453}">
      <dgm:prSet/>
      <dgm:spPr/>
      <dgm:t>
        <a:bodyPr/>
        <a:lstStyle/>
        <a:p>
          <a:endParaRPr lang="en-US"/>
        </a:p>
      </dgm:t>
    </dgm:pt>
    <dgm:pt modelId="{044C4FDF-DCF8-40EE-88CF-7F38C0DC6B15}" type="sibTrans" cxnId="{BED7B998-A2A5-4585-928D-4091E9186453}">
      <dgm:prSet/>
      <dgm:spPr/>
      <dgm:t>
        <a:bodyPr/>
        <a:lstStyle/>
        <a:p>
          <a:endParaRPr lang="en-US"/>
        </a:p>
      </dgm:t>
    </dgm:pt>
    <dgm:pt modelId="{A189D437-0967-4A3A-B970-C3CA236AFBA5}">
      <dgm:prSet phldr="0"/>
      <dgm:spPr/>
      <dgm:t>
        <a:bodyPr/>
        <a:lstStyle/>
        <a:p>
          <a:pPr rtl="0"/>
          <a:r>
            <a:rPr lang="en-US" dirty="0">
              <a:latin typeface="Corbel" panose="020B0503020204020204"/>
            </a:rPr>
            <a:t>C -  COTTON</a:t>
          </a:r>
        </a:p>
      </dgm:t>
    </dgm:pt>
    <dgm:pt modelId="{AD717375-2BB3-46C4-9F88-AA634F7566A5}" type="parTrans" cxnId="{436B465C-B821-44C1-B5E0-0FD7F0B560CA}">
      <dgm:prSet/>
      <dgm:spPr/>
      <dgm:t>
        <a:bodyPr/>
        <a:lstStyle/>
        <a:p>
          <a:endParaRPr lang="en-IN"/>
        </a:p>
      </dgm:t>
    </dgm:pt>
    <dgm:pt modelId="{6898C900-B9D9-4F80-AF42-47B37345280C}" type="sibTrans" cxnId="{436B465C-B821-44C1-B5E0-0FD7F0B560CA}">
      <dgm:prSet/>
      <dgm:spPr/>
      <dgm:t>
        <a:bodyPr/>
        <a:lstStyle/>
        <a:p>
          <a:endParaRPr lang="en-IN"/>
        </a:p>
      </dgm:t>
    </dgm:pt>
    <dgm:pt modelId="{7E474AB5-3212-439C-8926-88A8CB805DB1}" type="pres">
      <dgm:prSet presAssocID="{22D0E7E8-A8B5-469B-8025-CDAFBBE8B914}" presName="linear" presStyleCnt="0">
        <dgm:presLayoutVars>
          <dgm:animLvl val="lvl"/>
          <dgm:resizeHandles val="exact"/>
        </dgm:presLayoutVars>
      </dgm:prSet>
      <dgm:spPr/>
    </dgm:pt>
    <dgm:pt modelId="{E2D28D50-4C5A-465C-B192-B4CC72DF9501}" type="pres">
      <dgm:prSet presAssocID="{1DDBA30D-0ABD-49B1-B4BE-FE3E43AE8565}" presName="parentText" presStyleLbl="node1" presStyleIdx="0" presStyleCnt="6" custLinFactNeighborY="-61312">
        <dgm:presLayoutVars>
          <dgm:chMax val="0"/>
          <dgm:bulletEnabled val="1"/>
        </dgm:presLayoutVars>
      </dgm:prSet>
      <dgm:spPr/>
    </dgm:pt>
    <dgm:pt modelId="{9B534760-9C27-46D5-BCC1-5DAA319F193E}" type="pres">
      <dgm:prSet presAssocID="{F0B20D90-DAC6-4F53-9D31-77310D0FBDCF}" presName="spacer" presStyleCnt="0"/>
      <dgm:spPr/>
    </dgm:pt>
    <dgm:pt modelId="{6CF07C9A-D61C-45AE-8DDE-E77638CD9F43}" type="pres">
      <dgm:prSet presAssocID="{3A6E840C-FD91-4AC2-9921-64A27B6243BF}" presName="parentText" presStyleLbl="node1" presStyleIdx="1" presStyleCnt="6">
        <dgm:presLayoutVars>
          <dgm:chMax val="0"/>
          <dgm:bulletEnabled val="1"/>
        </dgm:presLayoutVars>
      </dgm:prSet>
      <dgm:spPr/>
    </dgm:pt>
    <dgm:pt modelId="{6580F78B-03C8-48EE-87FF-6F979304195B}" type="pres">
      <dgm:prSet presAssocID="{E3A22F2E-EB4A-4AA7-9849-82DD62F9DF44}" presName="spacer" presStyleCnt="0"/>
      <dgm:spPr/>
    </dgm:pt>
    <dgm:pt modelId="{DE7A9F0B-AEAD-47BB-A92E-5EC51D312934}" type="pres">
      <dgm:prSet presAssocID="{A189D437-0967-4A3A-B970-C3CA236AFBA5}" presName="parentText" presStyleLbl="node1" presStyleIdx="2" presStyleCnt="6" custLinFactNeighborX="0" custLinFactNeighborY="11700">
        <dgm:presLayoutVars>
          <dgm:chMax val="0"/>
          <dgm:bulletEnabled val="1"/>
        </dgm:presLayoutVars>
      </dgm:prSet>
      <dgm:spPr/>
    </dgm:pt>
    <dgm:pt modelId="{C691764A-FEF4-411D-AFC7-86BBC9D2A1FC}" type="pres">
      <dgm:prSet presAssocID="{6898C900-B9D9-4F80-AF42-47B37345280C}" presName="spacer" presStyleCnt="0"/>
      <dgm:spPr/>
    </dgm:pt>
    <dgm:pt modelId="{E6053E6A-EA13-4AED-841F-BC016A7C5F54}" type="pres">
      <dgm:prSet presAssocID="{183E19CF-8703-4EF1-9B81-A2E6DF0E6AE7}" presName="parentText" presStyleLbl="node1" presStyleIdx="3" presStyleCnt="6">
        <dgm:presLayoutVars>
          <dgm:chMax val="0"/>
          <dgm:bulletEnabled val="1"/>
        </dgm:presLayoutVars>
      </dgm:prSet>
      <dgm:spPr/>
    </dgm:pt>
    <dgm:pt modelId="{744F4905-DB93-4E8B-83FA-BD869C5221A2}" type="pres">
      <dgm:prSet presAssocID="{99386B1C-0708-4B91-A872-466FADCE4B2F}" presName="spacer" presStyleCnt="0"/>
      <dgm:spPr/>
    </dgm:pt>
    <dgm:pt modelId="{D7872403-74F2-410A-9E72-4D7069A45F82}" type="pres">
      <dgm:prSet presAssocID="{C5A7E1C0-E85F-4EDE-9117-F4E0DD7497EC}" presName="parentText" presStyleLbl="node1" presStyleIdx="4" presStyleCnt="6">
        <dgm:presLayoutVars>
          <dgm:chMax val="0"/>
          <dgm:bulletEnabled val="1"/>
        </dgm:presLayoutVars>
      </dgm:prSet>
      <dgm:spPr/>
    </dgm:pt>
    <dgm:pt modelId="{FC888936-27B2-4B46-9E4F-A6E7984A7205}" type="pres">
      <dgm:prSet presAssocID="{D0E2AAA7-AEB8-4E05-9703-AEF5E460A887}" presName="spacer" presStyleCnt="0"/>
      <dgm:spPr/>
    </dgm:pt>
    <dgm:pt modelId="{C9B7A584-4C0D-497B-93EF-B7C756288E48}" type="pres">
      <dgm:prSet presAssocID="{02DB7FFB-9B08-44CF-B411-18137D952E70}" presName="parentText" presStyleLbl="node1" presStyleIdx="5" presStyleCnt="6" custLinFactNeighborY="-9944">
        <dgm:presLayoutVars>
          <dgm:chMax val="0"/>
          <dgm:bulletEnabled val="1"/>
        </dgm:presLayoutVars>
      </dgm:prSet>
      <dgm:spPr/>
    </dgm:pt>
  </dgm:ptLst>
  <dgm:cxnLst>
    <dgm:cxn modelId="{61FCFD10-33E1-4163-9A2A-01D7A93BF984}" type="presOf" srcId="{1DDBA30D-0ABD-49B1-B4BE-FE3E43AE8565}" destId="{E2D28D50-4C5A-465C-B192-B4CC72DF9501}" srcOrd="0" destOrd="0" presId="urn:microsoft.com/office/officeart/2005/8/layout/vList2"/>
    <dgm:cxn modelId="{2B151140-E012-47B8-84A5-9B0809A3A528}" type="presOf" srcId="{3A6E840C-FD91-4AC2-9921-64A27B6243BF}" destId="{6CF07C9A-D61C-45AE-8DDE-E77638CD9F43}" srcOrd="0" destOrd="0" presId="urn:microsoft.com/office/officeart/2005/8/layout/vList2"/>
    <dgm:cxn modelId="{DE4E615C-9777-409E-909F-499887B7C514}" type="presOf" srcId="{A189D437-0967-4A3A-B970-C3CA236AFBA5}" destId="{DE7A9F0B-AEAD-47BB-A92E-5EC51D312934}" srcOrd="0" destOrd="0" presId="urn:microsoft.com/office/officeart/2005/8/layout/vList2"/>
    <dgm:cxn modelId="{436B465C-B821-44C1-B5E0-0FD7F0B560CA}" srcId="{22D0E7E8-A8B5-469B-8025-CDAFBBE8B914}" destId="{A189D437-0967-4A3A-B970-C3CA236AFBA5}" srcOrd="2" destOrd="0" parTransId="{AD717375-2BB3-46C4-9F88-AA634F7566A5}" sibTransId="{6898C900-B9D9-4F80-AF42-47B37345280C}"/>
    <dgm:cxn modelId="{F7B39E61-5267-47E7-AC56-001FF706AADC}" srcId="{22D0E7E8-A8B5-469B-8025-CDAFBBE8B914}" destId="{1DDBA30D-0ABD-49B1-B4BE-FE3E43AE8565}" srcOrd="0" destOrd="0" parTransId="{8820C5EC-7711-47E2-A911-67A79EA11C50}" sibTransId="{F0B20D90-DAC6-4F53-9D31-77310D0FBDCF}"/>
    <dgm:cxn modelId="{A6D1294D-7C33-475A-98B0-393505512C91}" type="presOf" srcId="{183E19CF-8703-4EF1-9B81-A2E6DF0E6AE7}" destId="{E6053E6A-EA13-4AED-841F-BC016A7C5F54}" srcOrd="0" destOrd="0" presId="urn:microsoft.com/office/officeart/2005/8/layout/vList2"/>
    <dgm:cxn modelId="{5C249754-95EB-4F8C-8ECC-E2A89493E0BA}" type="presOf" srcId="{22D0E7E8-A8B5-469B-8025-CDAFBBE8B914}" destId="{7E474AB5-3212-439C-8926-88A8CB805DB1}" srcOrd="0" destOrd="0" presId="urn:microsoft.com/office/officeart/2005/8/layout/vList2"/>
    <dgm:cxn modelId="{57711D57-F757-4D5F-9A10-1CF8946009C7}" srcId="{22D0E7E8-A8B5-469B-8025-CDAFBBE8B914}" destId="{183E19CF-8703-4EF1-9B81-A2E6DF0E6AE7}" srcOrd="3" destOrd="0" parTransId="{89C12823-DE9E-4939-9D8B-6E6CA4B711C8}" sibTransId="{99386B1C-0708-4B91-A872-466FADCE4B2F}"/>
    <dgm:cxn modelId="{BED7B998-A2A5-4585-928D-4091E9186453}" srcId="{22D0E7E8-A8B5-469B-8025-CDAFBBE8B914}" destId="{02DB7FFB-9B08-44CF-B411-18137D952E70}" srcOrd="5" destOrd="0" parTransId="{34DFE83E-D6FA-4C70-969B-CBC7CF07A2CA}" sibTransId="{044C4FDF-DCF8-40EE-88CF-7F38C0DC6B15}"/>
    <dgm:cxn modelId="{CDAB55B1-70D7-4E9D-9237-EBEEAAADFCB2}" srcId="{22D0E7E8-A8B5-469B-8025-CDAFBBE8B914}" destId="{3A6E840C-FD91-4AC2-9921-64A27B6243BF}" srcOrd="1" destOrd="0" parTransId="{F3F365B5-FAB3-4F51-9E76-B4FC7B4C14B4}" sibTransId="{E3A22F2E-EB4A-4AA7-9849-82DD62F9DF44}"/>
    <dgm:cxn modelId="{623773CA-A416-485C-AE10-81639B04A1B3}" srcId="{22D0E7E8-A8B5-469B-8025-CDAFBBE8B914}" destId="{C5A7E1C0-E85F-4EDE-9117-F4E0DD7497EC}" srcOrd="4" destOrd="0" parTransId="{EC2B2A1D-A43C-4EC2-BD6B-0272457C3631}" sibTransId="{D0E2AAA7-AEB8-4E05-9703-AEF5E460A887}"/>
    <dgm:cxn modelId="{63AA66DF-02B4-4FC5-8881-4BE810C6B6C1}" type="presOf" srcId="{C5A7E1C0-E85F-4EDE-9117-F4E0DD7497EC}" destId="{D7872403-74F2-410A-9E72-4D7069A45F82}" srcOrd="0" destOrd="0" presId="urn:microsoft.com/office/officeart/2005/8/layout/vList2"/>
    <dgm:cxn modelId="{C8E7D3FA-2F05-4DB9-9AE4-C3851E313513}" type="presOf" srcId="{02DB7FFB-9B08-44CF-B411-18137D952E70}" destId="{C9B7A584-4C0D-497B-93EF-B7C756288E48}" srcOrd="0" destOrd="0" presId="urn:microsoft.com/office/officeart/2005/8/layout/vList2"/>
    <dgm:cxn modelId="{B06A7305-BB09-465A-BC6E-310517276D3A}" type="presParOf" srcId="{7E474AB5-3212-439C-8926-88A8CB805DB1}" destId="{E2D28D50-4C5A-465C-B192-B4CC72DF9501}" srcOrd="0" destOrd="0" presId="urn:microsoft.com/office/officeart/2005/8/layout/vList2"/>
    <dgm:cxn modelId="{99A331D0-328C-43EA-A062-9E47F2A175ED}" type="presParOf" srcId="{7E474AB5-3212-439C-8926-88A8CB805DB1}" destId="{9B534760-9C27-46D5-BCC1-5DAA319F193E}" srcOrd="1" destOrd="0" presId="urn:microsoft.com/office/officeart/2005/8/layout/vList2"/>
    <dgm:cxn modelId="{3B2FFA21-4A16-4DEF-B512-80DABF05054A}" type="presParOf" srcId="{7E474AB5-3212-439C-8926-88A8CB805DB1}" destId="{6CF07C9A-D61C-45AE-8DDE-E77638CD9F43}" srcOrd="2" destOrd="0" presId="urn:microsoft.com/office/officeart/2005/8/layout/vList2"/>
    <dgm:cxn modelId="{08221123-1F01-4B0B-B742-079E85BEC246}" type="presParOf" srcId="{7E474AB5-3212-439C-8926-88A8CB805DB1}" destId="{6580F78B-03C8-48EE-87FF-6F979304195B}" srcOrd="3" destOrd="0" presId="urn:microsoft.com/office/officeart/2005/8/layout/vList2"/>
    <dgm:cxn modelId="{A33D1E3C-D72F-41FD-BBC2-1E2B672CEE06}" type="presParOf" srcId="{7E474AB5-3212-439C-8926-88A8CB805DB1}" destId="{DE7A9F0B-AEAD-47BB-A92E-5EC51D312934}" srcOrd="4" destOrd="0" presId="urn:microsoft.com/office/officeart/2005/8/layout/vList2"/>
    <dgm:cxn modelId="{8B05518E-366A-40E7-84A4-D197D7E8FAAC}" type="presParOf" srcId="{7E474AB5-3212-439C-8926-88A8CB805DB1}" destId="{C691764A-FEF4-411D-AFC7-86BBC9D2A1FC}" srcOrd="5" destOrd="0" presId="urn:microsoft.com/office/officeart/2005/8/layout/vList2"/>
    <dgm:cxn modelId="{6B95361C-D1AA-48D5-8606-1E894274A872}" type="presParOf" srcId="{7E474AB5-3212-439C-8926-88A8CB805DB1}" destId="{E6053E6A-EA13-4AED-841F-BC016A7C5F54}" srcOrd="6" destOrd="0" presId="urn:microsoft.com/office/officeart/2005/8/layout/vList2"/>
    <dgm:cxn modelId="{FCD167EB-68F7-4A1B-A9B5-C803878B45AF}" type="presParOf" srcId="{7E474AB5-3212-439C-8926-88A8CB805DB1}" destId="{744F4905-DB93-4E8B-83FA-BD869C5221A2}" srcOrd="7" destOrd="0" presId="urn:microsoft.com/office/officeart/2005/8/layout/vList2"/>
    <dgm:cxn modelId="{953814C0-CCCE-41AC-930A-DD15E2B7D887}" type="presParOf" srcId="{7E474AB5-3212-439C-8926-88A8CB805DB1}" destId="{D7872403-74F2-410A-9E72-4D7069A45F82}" srcOrd="8" destOrd="0" presId="urn:microsoft.com/office/officeart/2005/8/layout/vList2"/>
    <dgm:cxn modelId="{2E93D811-0587-461C-9D57-BA00CD64A5CB}" type="presParOf" srcId="{7E474AB5-3212-439C-8926-88A8CB805DB1}" destId="{FC888936-27B2-4B46-9E4F-A6E7984A7205}" srcOrd="9" destOrd="0" presId="urn:microsoft.com/office/officeart/2005/8/layout/vList2"/>
    <dgm:cxn modelId="{2FBABF76-E3FC-4CAC-93C4-6B7C3EAC51D7}" type="presParOf" srcId="{7E474AB5-3212-439C-8926-88A8CB805DB1}" destId="{C9B7A584-4C0D-497B-93EF-B7C756288E4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28D50-4C5A-465C-B192-B4CC72DF9501}">
      <dsp:nvSpPr>
        <dsp:cNvPr id="0" name=""/>
        <dsp:cNvSpPr/>
      </dsp:nvSpPr>
      <dsp:spPr>
        <a:xfrm>
          <a:off x="0" y="52078"/>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Our project the following crop problems </a:t>
          </a:r>
          <a:r>
            <a:rPr lang="en-US" sz="2100" kern="1200" dirty="0">
              <a:latin typeface="Corbel" panose="020B0503020204020204"/>
            </a:rPr>
            <a:t>:</a:t>
          </a:r>
          <a:br>
            <a:rPr lang="en-US" sz="2100" kern="1200" dirty="0">
              <a:latin typeface="Corbel" panose="020B0503020204020204"/>
            </a:rPr>
          </a:br>
          <a:endParaRPr lang="en-US" sz="2100" kern="1200" dirty="0"/>
        </a:p>
      </dsp:txBody>
      <dsp:txXfrm>
        <a:off x="40780" y="92858"/>
        <a:ext cx="6143380" cy="753819"/>
      </dsp:txXfrm>
    </dsp:sp>
    <dsp:sp modelId="{6CF07C9A-D61C-45AE-8DDE-E77638CD9F43}">
      <dsp:nvSpPr>
        <dsp:cNvPr id="0" name=""/>
        <dsp:cNvSpPr/>
      </dsp:nvSpPr>
      <dsp:spPr>
        <a:xfrm>
          <a:off x="0" y="98501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W -Wheat</a:t>
          </a:r>
        </a:p>
      </dsp:txBody>
      <dsp:txXfrm>
        <a:off x="40780" y="1025799"/>
        <a:ext cx="6143380" cy="753819"/>
      </dsp:txXfrm>
    </dsp:sp>
    <dsp:sp modelId="{DE7A9F0B-AEAD-47BB-A92E-5EC51D312934}">
      <dsp:nvSpPr>
        <dsp:cNvPr id="0" name=""/>
        <dsp:cNvSpPr/>
      </dsp:nvSpPr>
      <dsp:spPr>
        <a:xfrm>
          <a:off x="0" y="1887955"/>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Corbel" panose="020B0503020204020204"/>
            </a:rPr>
            <a:t>C -  COTTON</a:t>
          </a:r>
        </a:p>
      </dsp:txBody>
      <dsp:txXfrm>
        <a:off x="40780" y="1928735"/>
        <a:ext cx="6143380" cy="753819"/>
      </dsp:txXfrm>
    </dsp:sp>
    <dsp:sp modelId="{E6053E6A-EA13-4AED-841F-BC016A7C5F54}">
      <dsp:nvSpPr>
        <dsp:cNvPr id="0" name=""/>
        <dsp:cNvSpPr/>
      </dsp:nvSpPr>
      <dsp:spPr>
        <a:xfrm>
          <a:off x="0" y="277673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Corbel" panose="020B0503020204020204"/>
            </a:rPr>
            <a:t>G -  Lemon</a:t>
          </a:r>
          <a:endParaRPr lang="en-US" sz="2100" kern="1200" dirty="0"/>
        </a:p>
      </dsp:txBody>
      <dsp:txXfrm>
        <a:off x="40780" y="2817519"/>
        <a:ext cx="6143380" cy="753819"/>
      </dsp:txXfrm>
    </dsp:sp>
    <dsp:sp modelId="{D7872403-74F2-410A-9E72-4D7069A45F82}">
      <dsp:nvSpPr>
        <dsp:cNvPr id="0" name=""/>
        <dsp:cNvSpPr/>
      </dsp:nvSpPr>
      <dsp:spPr>
        <a:xfrm>
          <a:off x="0" y="3672599"/>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E - Eucalyptus</a:t>
          </a:r>
        </a:p>
      </dsp:txBody>
      <dsp:txXfrm>
        <a:off x="40780" y="3713379"/>
        <a:ext cx="6143380" cy="753819"/>
      </dsp:txXfrm>
    </dsp:sp>
    <dsp:sp modelId="{C9B7A584-4C0D-497B-93EF-B7C756288E48}">
      <dsp:nvSpPr>
        <dsp:cNvPr id="0" name=""/>
        <dsp:cNvSpPr/>
      </dsp:nvSpPr>
      <dsp:spPr>
        <a:xfrm>
          <a:off x="0" y="4562445"/>
          <a:ext cx="6224940" cy="8353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t>M - </a:t>
          </a:r>
          <a:r>
            <a:rPr lang="en-US" sz="2100" kern="1200" dirty="0"/>
            <a:t>Mango</a:t>
          </a:r>
        </a:p>
      </dsp:txBody>
      <dsp:txXfrm>
        <a:off x="40780" y="4603225"/>
        <a:ext cx="6143380" cy="7538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6/14/2023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6/14/2023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3</a:t>
            </a:fld>
            <a:endParaRPr lang="en-US"/>
          </a:p>
        </p:txBody>
      </p:sp>
    </p:spTree>
    <p:extLst>
      <p:ext uri="{BB962C8B-B14F-4D97-AF65-F5344CB8AC3E}">
        <p14:creationId xmlns:p14="http://schemas.microsoft.com/office/powerpoint/2010/main" val="210970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542409-6A04-4DC6-AC3A-D3758287A8F2}" type="slidenum">
              <a:rPr lang="en-IN" smtClean="0"/>
              <a:t>11</a:t>
            </a:fld>
            <a:endParaRPr lang="en-IN"/>
          </a:p>
        </p:txBody>
      </p:sp>
    </p:spTree>
    <p:extLst>
      <p:ext uri="{BB962C8B-B14F-4D97-AF65-F5344CB8AC3E}">
        <p14:creationId xmlns:p14="http://schemas.microsoft.com/office/powerpoint/2010/main" val="220875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t>15</a:t>
            </a:fld>
            <a:endParaRPr lang="en-US"/>
          </a:p>
        </p:txBody>
      </p:sp>
    </p:spTree>
    <p:extLst>
      <p:ext uri="{BB962C8B-B14F-4D97-AF65-F5344CB8AC3E}">
        <p14:creationId xmlns:p14="http://schemas.microsoft.com/office/powerpoint/2010/main" val="539411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title="Slide Design Picture"/>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r>
              <a:rPr lang="en-US"/>
              <a:t>July 22, 2012</a:t>
            </a:r>
            <a:endParaRPr/>
          </a:p>
        </p:txBody>
      </p:sp>
      <p:sp>
        <p:nvSpPr>
          <p:cNvPr id="5" name="Footer Placeholder 4"/>
          <p:cNvSpPr>
            <a:spLocks noGrp="1"/>
          </p:cNvSpPr>
          <p:nvPr>
            <p:ph type="ftr" sz="quarter" idx="11"/>
          </p:nvPr>
        </p:nvSpPr>
        <p:spPr/>
        <p:txBody>
          <a:bodyPr/>
          <a:lstStyle/>
          <a:p>
            <a:r>
              <a:t>Footer text here</a:t>
            </a:r>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title="Slide Design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title="Slide Design Pictur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r>
              <a:rPr lang="en-US"/>
              <a:t>July 22, 2012</a:t>
            </a:r>
            <a:endParaRPr/>
          </a:p>
        </p:txBody>
      </p:sp>
      <p:sp>
        <p:nvSpPr>
          <p:cNvPr id="8" name="Footer Placeholder 7"/>
          <p:cNvSpPr>
            <a:spLocks noGrp="1"/>
          </p:cNvSpPr>
          <p:nvPr>
            <p:ph type="ftr" sz="quarter" idx="11"/>
          </p:nvPr>
        </p:nvSpPr>
        <p:spPr/>
        <p:txBody>
          <a:bodyPr/>
          <a:lstStyle/>
          <a:p>
            <a:r>
              <a:t>Footer text here</a:t>
            </a:r>
          </a:p>
        </p:txBody>
      </p:sp>
      <p:sp>
        <p:nvSpPr>
          <p:cNvPr id="9" name="Slide Number Placeholder 8"/>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r>
              <a:rPr lang="en-US"/>
              <a:t>July 22, 2012</a:t>
            </a:r>
            <a:endParaRPr/>
          </a:p>
        </p:txBody>
      </p:sp>
      <p:sp>
        <p:nvSpPr>
          <p:cNvPr id="4" name="Footer Placeholder 3"/>
          <p:cNvSpPr>
            <a:spLocks noGrp="1"/>
          </p:cNvSpPr>
          <p:nvPr>
            <p:ph type="ftr" sz="quarter" idx="11"/>
          </p:nvPr>
        </p:nvSpPr>
        <p:spPr/>
        <p:txBody>
          <a:bodyPr/>
          <a:lstStyle/>
          <a:p>
            <a:r>
              <a:t>Footer text here</a:t>
            </a: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July 22, 2012</a:t>
            </a:r>
            <a:endParaRPr/>
          </a:p>
        </p:txBody>
      </p:sp>
      <p:sp>
        <p:nvSpPr>
          <p:cNvPr id="3" name="Footer Placeholder 2"/>
          <p:cNvSpPr>
            <a:spLocks noGrp="1"/>
          </p:cNvSpPr>
          <p:nvPr>
            <p:ph type="ftr" sz="quarter" idx="11"/>
          </p:nvPr>
        </p:nvSpPr>
        <p:spPr/>
        <p:txBody>
          <a:bodyPr/>
          <a:lstStyle/>
          <a:p>
            <a:r>
              <a:t>Footer text here</a:t>
            </a:r>
          </a:p>
        </p:txBody>
      </p:sp>
      <p:sp>
        <p:nvSpPr>
          <p:cNvPr id="4" name="Slide Number Placeholder 3"/>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r>
              <a:rPr lang="en-US"/>
              <a:t>July 22, 2012</a:t>
            </a:r>
            <a:endParaRPr/>
          </a:p>
        </p:txBody>
      </p:sp>
      <p:sp>
        <p:nvSpPr>
          <p:cNvPr id="6" name="Footer Placeholder 5"/>
          <p:cNvSpPr>
            <a:spLocks noGrp="1"/>
          </p:cNvSpPr>
          <p:nvPr>
            <p:ph type="ftr" sz="quarter" idx="11"/>
          </p:nvPr>
        </p:nvSpPr>
        <p:spPr/>
        <p:txBody>
          <a:bodyPr/>
          <a:lstStyle/>
          <a:p>
            <a:r>
              <a:t>Footer text here</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fld id="{9CD8D479-8942-46E8-A226-A4E01F7A105C}" type="slidenum">
              <a:rPr/>
              <a:pPr/>
              <a:t>‹#›</a:t>
            </a:fld>
            <a:endParaRPr/>
          </a:p>
        </p:txBody>
      </p:sp>
      <p:sp>
        <p:nvSpPr>
          <p:cNvPr id="4" name="Date Placeholder 3"/>
          <p:cNvSpPr>
            <a:spLocks noGrp="1"/>
          </p:cNvSpPr>
          <p:nvPr>
            <p:ph type="dt" sz="half" idx="2"/>
          </p:nvPr>
        </p:nvSpPr>
        <p:spPr>
          <a:xfrm>
            <a:off x="431101" y="6629400"/>
            <a:ext cx="1000662" cy="228600"/>
          </a:xfrm>
          <a:prstGeom prst="rect">
            <a:avLst/>
          </a:prstGeom>
        </p:spPr>
        <p:txBody>
          <a:bodyPr vert="horz" lIns="91440" tIns="45720" rIns="91440" bIns="45720" rtlCol="0" anchor="ctr"/>
          <a:lstStyle>
            <a:lvl1pPr algn="r">
              <a:defRPr sz="800">
                <a:solidFill>
                  <a:schemeClr val="accent1">
                    <a:lumMod val="75000"/>
                  </a:schemeClr>
                </a:solidFill>
              </a:defRPr>
            </a:lvl1pPr>
          </a:lstStyle>
          <a:p>
            <a:r>
              <a:rPr lang="en-US"/>
              <a:t>July 22, 2012</a:t>
            </a:r>
            <a:endParaRPr/>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800">
                <a:solidFill>
                  <a:schemeClr val="accent1">
                    <a:lumMod val="75000"/>
                  </a:schemeClr>
                </a:solidFill>
              </a:defRPr>
            </a:lvl1pPr>
          </a:lstStyle>
          <a:p>
            <a:r>
              <a:t>Footer text here</a:t>
            </a:r>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0">
            <a:extLst>
              <a:ext uri="{FF2B5EF4-FFF2-40B4-BE49-F238E27FC236}">
                <a16:creationId xmlns:a16="http://schemas.microsoft.com/office/drawing/2014/main" id="{7F357D35-3E3E-4EC7-B3AE-C106ABB7D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4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2">
            <a:extLst>
              <a:ext uri="{FF2B5EF4-FFF2-40B4-BE49-F238E27FC236}">
                <a16:creationId xmlns:a16="http://schemas.microsoft.com/office/drawing/2014/main" id="{9334D921-DCE6-4D92-987F-D98C93F1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2" y="243841"/>
            <a:ext cx="11722100" cy="6377939"/>
          </a:xfrm>
          <a:prstGeom prst="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04">
            <a:extLst>
              <a:ext uri="{FF2B5EF4-FFF2-40B4-BE49-F238E27FC236}">
                <a16:creationId xmlns:a16="http://schemas.microsoft.com/office/drawing/2014/main" id="{DE4D942F-489D-4A7B-8983-94254348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81" y="246891"/>
            <a:ext cx="5861321"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07" name="Straight Connector 106">
            <a:extLst>
              <a:ext uri="{FF2B5EF4-FFF2-40B4-BE49-F238E27FC236}">
                <a16:creationId xmlns:a16="http://schemas.microsoft.com/office/drawing/2014/main" id="{E8F0F547-5526-40CC-8397-442101C26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5" y="4768667"/>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593BD913-0EB6-48A4-B22A-6A4DE0898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92"/>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736926" y="857679"/>
            <a:ext cx="5285097" cy="3847033"/>
          </a:xfrm>
        </p:spPr>
        <p:txBody>
          <a:bodyPr>
            <a:normAutofit/>
          </a:bodyPr>
          <a:lstStyle/>
          <a:p>
            <a:r>
              <a:rPr lang="en-US" sz="4400" b="1">
                <a:solidFill>
                  <a:srgbClr val="FFFFFF"/>
                </a:solidFill>
                <a:latin typeface="Times New Roman"/>
                <a:cs typeface="Times New Roman"/>
              </a:rPr>
              <a:t>GEETHANJALI INSTITUTE OF SCIENCE AND TECHNOLOGY</a:t>
            </a:r>
            <a:endParaRPr lang="en-US" sz="4400">
              <a:solidFill>
                <a:srgbClr val="FFFFFF"/>
              </a:solidFill>
            </a:endParaRPr>
          </a:p>
        </p:txBody>
      </p:sp>
      <p:sp>
        <p:nvSpPr>
          <p:cNvPr id="3" name="Subtitle 2"/>
          <p:cNvSpPr>
            <a:spLocks noGrp="1"/>
          </p:cNvSpPr>
          <p:nvPr>
            <p:ph type="subTitle" idx="1"/>
          </p:nvPr>
        </p:nvSpPr>
        <p:spPr>
          <a:xfrm>
            <a:off x="6736925" y="4832631"/>
            <a:ext cx="4535851" cy="1165717"/>
          </a:xfrm>
        </p:spPr>
        <p:txBody>
          <a:bodyPr vert="horz" lIns="91440" tIns="45720" rIns="91440" bIns="45720" rtlCol="0">
            <a:normAutofit/>
          </a:bodyPr>
          <a:lstStyle/>
          <a:p>
            <a:pPr>
              <a:spcAft>
                <a:spcPts val="600"/>
              </a:spcAft>
            </a:pPr>
            <a:r>
              <a:rPr lang="en-US" sz="2200" dirty="0">
                <a:solidFill>
                  <a:srgbClr val="FFFFFF"/>
                </a:solidFill>
                <a:latin typeface="Times New Roman"/>
                <a:cs typeface="Times New Roman"/>
              </a:rPr>
              <a:t>DEPARTMENT OF COMPUTER SCIENCE AND TECHNOLOGY</a:t>
            </a:r>
          </a:p>
        </p:txBody>
      </p:sp>
      <p:pic>
        <p:nvPicPr>
          <p:cNvPr id="5" name="Picture 5" descr="Logo, company name&#10;&#10;Description automatically generated">
            <a:extLst>
              <a:ext uri="{FF2B5EF4-FFF2-40B4-BE49-F238E27FC236}">
                <a16:creationId xmlns:a16="http://schemas.microsoft.com/office/drawing/2014/main" id="{16DEA3B4-AFE1-E30B-D94F-291DD7E89ADD}"/>
              </a:ext>
            </a:extLst>
          </p:cNvPr>
          <p:cNvPicPr>
            <a:picLocks noChangeAspect="1"/>
          </p:cNvPicPr>
          <p:nvPr/>
        </p:nvPicPr>
        <p:blipFill rotWithShape="1">
          <a:blip r:embed="rId3"/>
          <a:srcRect l="5494" r="5220" b="25436"/>
          <a:stretch/>
        </p:blipFill>
        <p:spPr>
          <a:xfrm>
            <a:off x="363794" y="422787"/>
            <a:ext cx="5486827" cy="5810865"/>
          </a:xfrm>
          <a:prstGeom prst="rect">
            <a:avLst/>
          </a:prstGeom>
        </p:spPr>
      </p:pic>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98" y="175437"/>
            <a:ext cx="4305302" cy="1118734"/>
          </a:xfrm>
        </p:spPr>
        <p:txBody>
          <a:bodyPr>
            <a:normAutofit/>
          </a:bodyPr>
          <a:lstStyle/>
          <a:p>
            <a:r>
              <a:rPr lang="en-US" sz="4400" b="1" dirty="0"/>
              <a:t>MANGO</a:t>
            </a:r>
            <a:endParaRPr lang="en-IN" sz="4400"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5861957" y="367392"/>
            <a:ext cx="6177643" cy="5829300"/>
          </a:xfrm>
        </p:spPr>
      </p:pic>
      <p:sp>
        <p:nvSpPr>
          <p:cNvPr id="4" name="Text Placeholder 3"/>
          <p:cNvSpPr>
            <a:spLocks noGrp="1"/>
          </p:cNvSpPr>
          <p:nvPr>
            <p:ph type="body" sz="half" idx="2"/>
          </p:nvPr>
        </p:nvSpPr>
        <p:spPr>
          <a:xfrm>
            <a:off x="133350" y="1562100"/>
            <a:ext cx="4819650" cy="4800600"/>
          </a:xfrm>
        </p:spPr>
        <p:txBody>
          <a:bodyPr>
            <a:normAutofit/>
          </a:bodyPr>
          <a:lstStyle/>
          <a:p>
            <a:pPr marL="342900" indent="-342900">
              <a:buFont typeface="Courier New" panose="02070309020205020404" pitchFamily="49" charset="0"/>
              <a:buChar char="o"/>
            </a:pPr>
            <a:r>
              <a:rPr lang="en-US" sz="2400" dirty="0">
                <a:solidFill>
                  <a:schemeClr val="accent6">
                    <a:lumMod val="50000"/>
                  </a:schemeClr>
                </a:solidFill>
              </a:rPr>
              <a:t>Climate and weather conditions</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Water management</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Harvest and post harvest management</a:t>
            </a:r>
          </a:p>
          <a:p>
            <a:pPr marL="342900" indent="-342900">
              <a:buFont typeface="Courier New" panose="02070309020205020404" pitchFamily="49" charset="0"/>
              <a:buChar char="o"/>
            </a:pPr>
            <a:endParaRPr lang="en-US" sz="2400" dirty="0">
              <a:solidFill>
                <a:schemeClr val="accent6">
                  <a:lumMod val="50000"/>
                </a:schemeClr>
              </a:solidFill>
            </a:endParaRPr>
          </a:p>
          <a:p>
            <a:pPr marL="342900" indent="-342900">
              <a:buFont typeface="Courier New" panose="02070309020205020404" pitchFamily="49" charset="0"/>
              <a:buChar char="o"/>
            </a:pPr>
            <a:r>
              <a:rPr lang="en-US" sz="2400" dirty="0">
                <a:solidFill>
                  <a:schemeClr val="accent6">
                    <a:lumMod val="50000"/>
                  </a:schemeClr>
                </a:solidFill>
              </a:rPr>
              <a:t>Market demand and pricing</a:t>
            </a:r>
            <a:endParaRPr lang="en-IN" sz="2400" dirty="0">
              <a:solidFill>
                <a:schemeClr val="accent6">
                  <a:lumMod val="50000"/>
                </a:schemeClr>
              </a:solidFill>
            </a:endParaRPr>
          </a:p>
        </p:txBody>
      </p:sp>
    </p:spTree>
    <p:extLst>
      <p:ext uri="{BB962C8B-B14F-4D97-AF65-F5344CB8AC3E}">
        <p14:creationId xmlns:p14="http://schemas.microsoft.com/office/powerpoint/2010/main" val="323661503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9"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3"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4" y="4"/>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Isosceles Triangle 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6" y="6115505"/>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3" y="6453147"/>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
            <a:extLst>
              <a:ext uri="{FF2B5EF4-FFF2-40B4-BE49-F238E27FC236}">
                <a16:creationId xmlns:a16="http://schemas.microsoft.com/office/drawing/2014/main" id="{7788D4D6-7AE5-9FA3-35D1-F37E6D3F8B61}"/>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TextBox 25">
            <a:extLst>
              <a:ext uri="{FF2B5EF4-FFF2-40B4-BE49-F238E27FC236}">
                <a16:creationId xmlns:a16="http://schemas.microsoft.com/office/drawing/2014/main" id="{3B55C702-DF99-5E5B-8C83-0E64DF15785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itle 1"/>
          <p:cNvSpPr>
            <a:spLocks noGrp="1"/>
          </p:cNvSpPr>
          <p:nvPr>
            <p:ph type="title"/>
          </p:nvPr>
        </p:nvSpPr>
        <p:spPr>
          <a:xfrm>
            <a:off x="1347675" y="434824"/>
            <a:ext cx="10177575" cy="1222141"/>
          </a:xfrm>
        </p:spPr>
        <p:txBody>
          <a:bodyPr>
            <a:normAutofit/>
          </a:bodyPr>
          <a:lstStyle/>
          <a:p>
            <a:r>
              <a:rPr lang="en-US" sz="3200" b="1" dirty="0"/>
              <a:t>Solutions to Overcome Challenges in Crop Production</a:t>
            </a:r>
            <a:br>
              <a:rPr lang="en-US" b="1" dirty="0"/>
            </a:br>
            <a:endParaRPr lang="en-IN" b="1" dirty="0"/>
          </a:p>
        </p:txBody>
      </p:sp>
      <p:sp>
        <p:nvSpPr>
          <p:cNvPr id="3" name="Content Placeholder 2"/>
          <p:cNvSpPr>
            <a:spLocks noGrp="1"/>
          </p:cNvSpPr>
          <p:nvPr>
            <p:ph idx="1"/>
          </p:nvPr>
        </p:nvSpPr>
        <p:spPr>
          <a:xfrm>
            <a:off x="381000" y="1480841"/>
            <a:ext cx="11677650" cy="5174733"/>
          </a:xfrm>
        </p:spPr>
        <p:txBody>
          <a:bodyPr>
            <a:normAutofit/>
          </a:bodyPr>
          <a:lstStyle/>
          <a:p>
            <a:pPr marL="0" indent="0">
              <a:buNone/>
            </a:pPr>
            <a:r>
              <a:rPr lang="en-US" b="1" u="sng" dirty="0"/>
              <a:t>Unpredictable weather patterns:</a:t>
            </a:r>
          </a:p>
          <a:p>
            <a:pPr algn="just">
              <a:buFont typeface="Wingdings" pitchFamily="2" charset="2"/>
              <a:buChar char="Ø"/>
            </a:pPr>
            <a:r>
              <a:rPr lang="en-US" sz="2400" dirty="0"/>
              <a:t>Stay updated with weather forecasts and utilize early warning systems to prepare for extreme weather events.</a:t>
            </a:r>
          </a:p>
          <a:p>
            <a:pPr algn="just">
              <a:buFont typeface="Wingdings" pitchFamily="2" charset="2"/>
              <a:buChar char="Ø"/>
            </a:pPr>
            <a:r>
              <a:rPr lang="en-US" sz="2400" dirty="0"/>
              <a:t>Implement climate-smart farming practices such as crop diversification, conservation tillage, and water management techniques</a:t>
            </a:r>
            <a:r>
              <a:rPr lang="en-US" dirty="0"/>
              <a:t>.</a:t>
            </a:r>
          </a:p>
          <a:p>
            <a:pPr algn="just">
              <a:buFont typeface="Wingdings" pitchFamily="2" charset="2"/>
              <a:buChar char="Ø"/>
            </a:pPr>
            <a:endParaRPr lang="en-US" dirty="0"/>
          </a:p>
          <a:p>
            <a:pPr marL="0" indent="0" algn="just">
              <a:buNone/>
            </a:pPr>
            <a:r>
              <a:rPr lang="en-US" b="1" u="sng" dirty="0"/>
              <a:t>Soil erosion:</a:t>
            </a:r>
          </a:p>
          <a:p>
            <a:pPr lvl="0" algn="just">
              <a:buFont typeface="Wingdings" pitchFamily="2" charset="2"/>
              <a:buChar char="Ø"/>
            </a:pPr>
            <a:r>
              <a:rPr lang="en-US" sz="2400" dirty="0"/>
              <a:t>Encourage the use of organic farming practices and bio-pesticides as alternative for synthetic pesticides.</a:t>
            </a:r>
          </a:p>
          <a:p>
            <a:pPr algn="just">
              <a:buFont typeface="Wingdings" pitchFamily="2" charset="2"/>
              <a:buChar char="Ø"/>
            </a:pPr>
            <a:r>
              <a:rPr lang="en-US" sz="2400" dirty="0"/>
              <a:t>Implementing good land management practices, such as avoiding overgrazing, and promoting crop rotation</a:t>
            </a:r>
          </a:p>
          <a:p>
            <a:pPr>
              <a:buFont typeface="Wingdings" pitchFamily="2" charset="2"/>
              <a:buChar char="Ø"/>
            </a:pPr>
            <a:endParaRPr lang="en-US" sz="2400" dirty="0"/>
          </a:p>
        </p:txBody>
      </p:sp>
    </p:spTree>
    <p:extLst>
      <p:ext uri="{BB962C8B-B14F-4D97-AF65-F5344CB8AC3E}">
        <p14:creationId xmlns:p14="http://schemas.microsoft.com/office/powerpoint/2010/main" val="203269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552450" y="533400"/>
            <a:ext cx="11239500" cy="5924550"/>
          </a:xfrm>
        </p:spPr>
        <p:txBody>
          <a:bodyPr>
            <a:normAutofit/>
          </a:bodyPr>
          <a:lstStyle/>
          <a:p>
            <a:pPr marL="0" indent="0">
              <a:buNone/>
            </a:pPr>
            <a:r>
              <a:rPr lang="en-US" sz="2400" b="1" u="sng" dirty="0"/>
              <a:t>High cost of fertilizers: </a:t>
            </a:r>
          </a:p>
          <a:p>
            <a:pPr lvl="1" algn="just">
              <a:buFont typeface="Wingdings" pitchFamily="2" charset="2"/>
              <a:buChar char="Ø"/>
            </a:pPr>
            <a:r>
              <a:rPr lang="en-US" sz="2400" dirty="0"/>
              <a:t>Conduct regular soil tests to determine the specific nutrient needs of your  fields. This will help you apply fertilizers more efficiently, avoiding over-application and unnecessary costs.</a:t>
            </a:r>
            <a:endParaRPr lang="en-IN" sz="2400" dirty="0"/>
          </a:p>
          <a:p>
            <a:pPr lvl="1" algn="just">
              <a:buFont typeface="Wingdings" pitchFamily="2" charset="2"/>
              <a:buChar char="Ø"/>
            </a:pPr>
            <a:r>
              <a:rPr lang="en-US" sz="2400" dirty="0"/>
              <a:t>Encourage the use of organic farming practices and bio-pesticides as alternative for synthetic pesticides.</a:t>
            </a:r>
            <a:endParaRPr lang="en-IN" sz="2400" dirty="0"/>
          </a:p>
          <a:p>
            <a:pPr lvl="1" algn="just">
              <a:buFont typeface="Wingdings" pitchFamily="2" charset="2"/>
              <a:buChar char="Ø"/>
            </a:pPr>
            <a:r>
              <a:rPr lang="en-US" sz="2400" dirty="0"/>
              <a:t>Conducting soil testing to access the nutrient levels. Based on that result apply balanced fertilizers.</a:t>
            </a:r>
            <a:endParaRPr lang="en-IN" sz="2400" dirty="0"/>
          </a:p>
          <a:p>
            <a:pPr marL="0" indent="0">
              <a:buNone/>
            </a:pPr>
            <a:r>
              <a:rPr lang="en-US" sz="2400" b="1" u="sng" dirty="0"/>
              <a:t>Market price fluctuations:</a:t>
            </a:r>
          </a:p>
          <a:p>
            <a:pPr algn="just">
              <a:buFont typeface="Wingdings" pitchFamily="2" charset="2"/>
              <a:buChar char="Ø"/>
            </a:pPr>
            <a:r>
              <a:rPr lang="en-US" sz="2400" dirty="0"/>
              <a:t>Instead of paying workers a fixed daily or hourly wage, they are compensated based on the quantity of cotton they harvest or the number of tasks they complete.</a:t>
            </a:r>
          </a:p>
          <a:p>
            <a:pPr lvl="0" algn="just">
              <a:buFont typeface="Wingdings" pitchFamily="2" charset="2"/>
              <a:buChar char="Ø"/>
            </a:pPr>
            <a:r>
              <a:rPr lang="en-US" sz="2400" dirty="0"/>
              <a:t>Improving the market information systems, Including mobile apps which can provide the farmers up-to-date price information based on that information farmers can cultivate the crops based on the demand.</a:t>
            </a:r>
            <a:endParaRPr lang="en-IN" sz="2400" dirty="0"/>
          </a:p>
          <a:p>
            <a:pPr marL="0" indent="0" algn="just">
              <a:buNone/>
            </a:pPr>
            <a:br>
              <a:rPr lang="en-US" sz="2400" dirty="0"/>
            </a:br>
            <a:r>
              <a:rPr lang="en-US" sz="800" dirty="0"/>
              <a:t> </a:t>
            </a:r>
            <a:endParaRPr lang="en-IN" sz="2400" dirty="0"/>
          </a:p>
          <a:p>
            <a:pPr marL="0" indent="0">
              <a:buNone/>
            </a:pPr>
            <a:endParaRPr lang="en-IN" sz="2400" b="1" u="sng" dirty="0"/>
          </a:p>
        </p:txBody>
      </p:sp>
    </p:spTree>
    <p:extLst>
      <p:ext uri="{BB962C8B-B14F-4D97-AF65-F5344CB8AC3E}">
        <p14:creationId xmlns:p14="http://schemas.microsoft.com/office/powerpoint/2010/main" val="27193552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11563350" cy="6267450"/>
          </a:xfrm>
        </p:spPr>
        <p:txBody>
          <a:bodyPr/>
          <a:lstStyle/>
          <a:p>
            <a:pPr marL="0" indent="0">
              <a:buNone/>
            </a:pPr>
            <a:r>
              <a:rPr lang="en-IN" sz="2400" b="1" u="sng" dirty="0"/>
              <a:t>Pest and Disease Infestation:</a:t>
            </a:r>
          </a:p>
          <a:p>
            <a:pPr algn="just">
              <a:buFont typeface="Wingdings" pitchFamily="2" charset="2"/>
              <a:buChar char="Ø"/>
            </a:pPr>
            <a:r>
              <a:rPr lang="en-US" sz="2400" dirty="0"/>
              <a:t>Rotating crops to disrupt weed cycles and to reduce weed pressure. Utilize precision farming technologies such as GPS-guided equipment, drones and sensors</a:t>
            </a:r>
          </a:p>
          <a:p>
            <a:pPr marL="342900" lvl="1" indent="-342900" algn="just">
              <a:spcBef>
                <a:spcPts val="1100"/>
              </a:spcBef>
              <a:buFont typeface="Wingdings" pitchFamily="2" charset="2"/>
              <a:buChar char="Ø"/>
            </a:pPr>
            <a:r>
              <a:rPr lang="en-US" sz="2400" dirty="0"/>
              <a:t>Implementing an integrated weed management approach, including cultural mechanical and chemical methods.</a:t>
            </a:r>
          </a:p>
          <a:p>
            <a:pPr marL="342900" lvl="1" indent="-342900" algn="just">
              <a:spcBef>
                <a:spcPts val="1100"/>
              </a:spcBef>
              <a:buFont typeface="Wingdings" pitchFamily="2" charset="2"/>
              <a:buChar char="Ø"/>
            </a:pPr>
            <a:endParaRPr lang="en-US" sz="2400" dirty="0"/>
          </a:p>
          <a:p>
            <a:pPr marL="0" lvl="1" indent="0">
              <a:spcBef>
                <a:spcPts val="1100"/>
              </a:spcBef>
              <a:buNone/>
            </a:pPr>
            <a:r>
              <a:rPr lang="en-IN" sz="2400" b="1" u="sng" dirty="0"/>
              <a:t>Labour Wages:</a:t>
            </a:r>
          </a:p>
          <a:p>
            <a:pPr marL="342900" lvl="1" indent="-342900" algn="just">
              <a:spcBef>
                <a:spcPts val="1100"/>
              </a:spcBef>
              <a:buFont typeface="Wingdings" pitchFamily="2" charset="2"/>
              <a:buChar char="Ø"/>
            </a:pPr>
            <a:r>
              <a:rPr lang="en-US" sz="2400" dirty="0"/>
              <a:t>Instead of paying workers a fixed daily or hourly wage, they are compensated based on the quantity of cotton they harvest or the number of tasks they complete.</a:t>
            </a:r>
          </a:p>
          <a:p>
            <a:pPr marL="342900" lvl="1" indent="-342900">
              <a:spcBef>
                <a:spcPts val="1100"/>
              </a:spcBef>
              <a:buFont typeface="Wingdings" pitchFamily="2" charset="2"/>
              <a:buChar char="Ø"/>
            </a:pPr>
            <a:endParaRPr lang="en-IN" sz="2400" dirty="0"/>
          </a:p>
          <a:p>
            <a:pPr marL="0" lvl="1" indent="0">
              <a:spcBef>
                <a:spcPts val="1100"/>
              </a:spcBef>
              <a:buNone/>
            </a:pPr>
            <a:r>
              <a:rPr lang="en-IN" sz="2400" b="1" u="sng" dirty="0"/>
              <a:t>Labour Shortage:</a:t>
            </a:r>
          </a:p>
          <a:p>
            <a:pPr lvl="0" algn="just">
              <a:buFont typeface="Wingdings" pitchFamily="2" charset="2"/>
              <a:buChar char="Ø"/>
            </a:pPr>
            <a:r>
              <a:rPr lang="en-US" sz="2400" dirty="0"/>
              <a:t>Farmers can adopt the mechanisms and automated mechanism techniques to reduce </a:t>
            </a:r>
            <a:r>
              <a:rPr lang="en-US" sz="2400" dirty="0" err="1"/>
              <a:t>labour</a:t>
            </a:r>
            <a:r>
              <a:rPr lang="en-US" sz="2400" dirty="0"/>
              <a:t> work.</a:t>
            </a:r>
            <a:endParaRPr lang="en-IN" sz="2400" dirty="0"/>
          </a:p>
          <a:p>
            <a:pPr algn="just">
              <a:buFont typeface="Wingdings" pitchFamily="2" charset="2"/>
              <a:buChar char="Ø"/>
            </a:pPr>
            <a:r>
              <a:rPr lang="en-US" sz="2400" dirty="0"/>
              <a:t> Training programs should be implemented to enhance the skills of the farm </a:t>
            </a:r>
            <a:r>
              <a:rPr lang="en-US" sz="2400" dirty="0" err="1"/>
              <a:t>labour</a:t>
            </a:r>
            <a:r>
              <a:rPr lang="en-US" sz="2400" dirty="0"/>
              <a:t>.</a:t>
            </a:r>
            <a:endParaRPr lang="en-IN" sz="2400" b="1" u="sng" dirty="0"/>
          </a:p>
          <a:p>
            <a:pPr marL="0" lvl="1" indent="0">
              <a:spcBef>
                <a:spcPts val="1100"/>
              </a:spcBef>
              <a:buNone/>
            </a:pPr>
            <a:endParaRPr lang="en-IN" sz="2400" b="1" u="sng" dirty="0"/>
          </a:p>
          <a:p>
            <a:pPr marL="0" lvl="1" indent="0">
              <a:spcBef>
                <a:spcPts val="1100"/>
              </a:spcBef>
              <a:buNone/>
            </a:pPr>
            <a:endParaRPr lang="en-US" sz="2400" b="1" u="sng" dirty="0"/>
          </a:p>
          <a:p>
            <a:pPr marL="0" lvl="1" indent="0">
              <a:spcBef>
                <a:spcPts val="1100"/>
              </a:spcBef>
              <a:buNone/>
            </a:pPr>
            <a:endParaRPr lang="en-IN" sz="2400" b="1" u="sng" dirty="0"/>
          </a:p>
          <a:p>
            <a:pPr marL="0" lvl="1" indent="0">
              <a:spcBef>
                <a:spcPts val="1100"/>
              </a:spcBef>
              <a:buNone/>
            </a:pPr>
            <a:endParaRPr lang="en-IN" sz="2400" b="1" u="sng" dirty="0"/>
          </a:p>
          <a:p>
            <a:pPr marL="342900" lvl="1" indent="-342900">
              <a:spcBef>
                <a:spcPts val="1100"/>
              </a:spcBef>
              <a:buFont typeface="Wingdings" pitchFamily="2" charset="2"/>
              <a:buChar char="Ø"/>
            </a:pPr>
            <a:endParaRPr lang="en-IN" sz="2400" dirty="0"/>
          </a:p>
          <a:p>
            <a:pPr>
              <a:buFont typeface="Wingdings" pitchFamily="2" charset="2"/>
              <a:buChar char="Ø"/>
            </a:pPr>
            <a:endParaRPr lang="en-IN" sz="2400" b="1" u="sng" dirty="0"/>
          </a:p>
          <a:p>
            <a:endParaRPr lang="en-IN" dirty="0"/>
          </a:p>
        </p:txBody>
      </p:sp>
    </p:spTree>
    <p:extLst>
      <p:ext uri="{BB962C8B-B14F-4D97-AF65-F5344CB8AC3E}">
        <p14:creationId xmlns:p14="http://schemas.microsoft.com/office/powerpoint/2010/main" val="2752920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857250"/>
            <a:ext cx="11563350" cy="5329433"/>
          </a:xfrm>
        </p:spPr>
        <p:txBody>
          <a:bodyPr>
            <a:normAutofit/>
          </a:bodyPr>
          <a:lstStyle/>
          <a:p>
            <a:pPr marL="0" indent="0">
              <a:buNone/>
            </a:pPr>
            <a:r>
              <a:rPr lang="en-US" sz="2400" b="1" u="sng" dirty="0"/>
              <a:t> Water management:</a:t>
            </a:r>
          </a:p>
          <a:p>
            <a:pPr lvl="0" algn="just">
              <a:buFont typeface="Wingdings" pitchFamily="2" charset="2"/>
              <a:buChar char="Ø"/>
            </a:pPr>
            <a:r>
              <a:rPr lang="en-US" sz="2400" dirty="0"/>
              <a:t>Consider using drip irrigation systems for precise water application. Drip systems deliver water directly to the root zone, minimizing water loss and reducing weed growth.</a:t>
            </a:r>
            <a:endParaRPr lang="en-IN" sz="2400" dirty="0"/>
          </a:p>
          <a:p>
            <a:pPr lvl="0" algn="just">
              <a:buFont typeface="Wingdings" pitchFamily="2" charset="2"/>
              <a:buChar char="Ø"/>
            </a:pPr>
            <a:r>
              <a:rPr lang="en-IN" sz="2400" dirty="0"/>
              <a:t> </a:t>
            </a:r>
            <a:r>
              <a:rPr lang="en-US" sz="2400" dirty="0"/>
              <a:t>Invest in irrigation infrastructure, such as small-scale irrigation systems and water storage facilities. Promote water-efficient irrigation methods like drip irrigation. Provide training on water management techniques to optimize the water.</a:t>
            </a:r>
          </a:p>
          <a:p>
            <a:pPr lvl="0">
              <a:buFont typeface="Wingdings" pitchFamily="2" charset="2"/>
              <a:buChar char="Ø"/>
            </a:pPr>
            <a:endParaRPr lang="en-IN" sz="2400" dirty="0"/>
          </a:p>
          <a:p>
            <a:pPr marL="0" indent="0">
              <a:buNone/>
            </a:pPr>
            <a:r>
              <a:rPr lang="en-US" sz="2400" b="1" u="sng" dirty="0"/>
              <a:t>Harvest and post harvest management:</a:t>
            </a:r>
          </a:p>
          <a:p>
            <a:pPr lvl="0" algn="just">
              <a:buFont typeface="Wingdings" pitchFamily="2" charset="2"/>
              <a:buChar char="Ø"/>
            </a:pPr>
            <a:r>
              <a:rPr lang="en-US" sz="2400" dirty="0"/>
              <a:t>Educate farmers on proper post-harvesting handling, including drying, cleaning, and storage techniques. Promote the use of improved storage structures like hermetic bags. Train farmers on post-harvest processing techniques, such as oil extraction and roasting.  </a:t>
            </a:r>
            <a:endParaRPr lang="en-IN" sz="2400" dirty="0"/>
          </a:p>
          <a:p>
            <a:pPr algn="just">
              <a:buFont typeface="Wingdings" pitchFamily="2" charset="2"/>
              <a:buChar char="Ø"/>
            </a:pPr>
            <a:endParaRPr lang="en-US" sz="2400" b="1" u="sng" dirty="0"/>
          </a:p>
          <a:p>
            <a:pPr marL="0" indent="0">
              <a:buNone/>
            </a:pPr>
            <a:endParaRPr lang="en-IN" sz="2400" b="1" u="sng" dirty="0"/>
          </a:p>
        </p:txBody>
      </p:sp>
    </p:spTree>
    <p:extLst>
      <p:ext uri="{BB962C8B-B14F-4D97-AF65-F5344CB8AC3E}">
        <p14:creationId xmlns:p14="http://schemas.microsoft.com/office/powerpoint/2010/main" val="3874526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3" name="Rectangle 3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a:cs typeface="Times New Roman"/>
            </a:endParaRPr>
          </a:p>
        </p:txBody>
      </p:sp>
      <p:grpSp>
        <p:nvGrpSpPr>
          <p:cNvPr id="34" name="Group 39">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
            <a:ext cx="972709" cy="1935307"/>
            <a:chOff x="10918968" y="713127"/>
            <a:chExt cx="1273032" cy="2532832"/>
          </a:xfrm>
        </p:grpSpPr>
        <p:sp>
          <p:nvSpPr>
            <p:cNvPr id="41" name="Rectangle 40">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42" name="Isosceles Triangle 41">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grpSp>
      <p:sp>
        <p:nvSpPr>
          <p:cNvPr id="2" name="Title 1"/>
          <p:cNvSpPr>
            <a:spLocks noGrp="1"/>
          </p:cNvSpPr>
          <p:nvPr>
            <p:ph type="title"/>
          </p:nvPr>
        </p:nvSpPr>
        <p:spPr>
          <a:xfrm>
            <a:off x="1248042" y="276087"/>
            <a:ext cx="10616610" cy="1183566"/>
          </a:xfrm>
        </p:spPr>
        <p:txBody>
          <a:bodyPr>
            <a:normAutofit fontScale="90000"/>
          </a:bodyPr>
          <a:lstStyle/>
          <a:p>
            <a:r>
              <a:rPr lang="en-US" sz="3600" b="1" dirty="0">
                <a:cs typeface="Times New Roman"/>
              </a:rPr>
              <a:t>FEEDBACK  WHICH  WE  ARE  GETTING  DURING  PROJECT</a:t>
            </a:r>
          </a:p>
        </p:txBody>
      </p:sp>
      <p:grpSp>
        <p:nvGrpSpPr>
          <p:cNvPr id="37" name="Group 43">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2" y="4601497"/>
            <a:ext cx="1014060" cy="2017580"/>
            <a:chOff x="11177940" y="4601497"/>
            <a:chExt cx="1014060" cy="2017580"/>
          </a:xfrm>
        </p:grpSpPr>
        <p:sp>
          <p:nvSpPr>
            <p:cNvPr id="45" name="Isosceles Triangle 44">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sp>
          <p:nvSpPr>
            <p:cNvPr id="46" name="Rectangle 45">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latin typeface="Times New Roman"/>
                <a:cs typeface="Times New Roman"/>
              </a:endParaRPr>
            </a:p>
          </p:txBody>
        </p:sp>
      </p:grpSp>
      <p:graphicFrame>
        <p:nvGraphicFramePr>
          <p:cNvPr id="7" name="Content Placeholder 6"/>
          <p:cNvGraphicFramePr>
            <a:graphicFrameLocks noGrp="1"/>
          </p:cNvGraphicFramePr>
          <p:nvPr>
            <p:ph idx="1"/>
            <p:extLst>
              <p:ext uri="{D42A27DB-BD31-4B8C-83A1-F6EECF244321}">
                <p14:modId xmlns:p14="http://schemas.microsoft.com/office/powerpoint/2010/main" val="2777952943"/>
              </p:ext>
            </p:extLst>
          </p:nvPr>
        </p:nvGraphicFramePr>
        <p:xfrm>
          <a:off x="1409700" y="1565275"/>
          <a:ext cx="9372600" cy="46212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989210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7541D4-4D82-6243-FF4C-2FD4C88F63F7}"/>
              </a:ext>
            </a:extLst>
          </p:cNvPr>
          <p:cNvSpPr txBox="1"/>
          <p:nvPr/>
        </p:nvSpPr>
        <p:spPr>
          <a:xfrm>
            <a:off x="594851" y="651527"/>
            <a:ext cx="10427110" cy="646331"/>
          </a:xfrm>
          <a:prstGeom prst="rect">
            <a:avLst/>
          </a:prstGeom>
          <a:noFill/>
        </p:spPr>
        <p:txBody>
          <a:bodyPr wrap="square" rtlCol="0">
            <a:spAutoFit/>
          </a:bodyPr>
          <a:lstStyle/>
          <a:p>
            <a:r>
              <a:rPr lang="en-US" sz="3600" b="1" i="1" dirty="0">
                <a:solidFill>
                  <a:srgbClr val="21F349"/>
                </a:solidFill>
                <a:latin typeface="+mj-lt"/>
              </a:rPr>
              <a:t>Types of Questions we are asked to the Farmers</a:t>
            </a:r>
            <a:endParaRPr lang="en-IN" sz="3600" b="1" i="1" dirty="0">
              <a:solidFill>
                <a:srgbClr val="21F349"/>
              </a:solidFill>
              <a:latin typeface="+mj-lt"/>
            </a:endParaRPr>
          </a:p>
        </p:txBody>
      </p:sp>
      <p:sp>
        <p:nvSpPr>
          <p:cNvPr id="5" name="TextBox 4">
            <a:extLst>
              <a:ext uri="{FF2B5EF4-FFF2-40B4-BE49-F238E27FC236}">
                <a16:creationId xmlns:a16="http://schemas.microsoft.com/office/drawing/2014/main" id="{2A072EC6-E78A-9FF8-DD28-73DFE96F7A5C}"/>
              </a:ext>
            </a:extLst>
          </p:cNvPr>
          <p:cNvSpPr txBox="1"/>
          <p:nvPr/>
        </p:nvSpPr>
        <p:spPr>
          <a:xfrm>
            <a:off x="1170039" y="1297858"/>
            <a:ext cx="10559845" cy="6924973"/>
          </a:xfrm>
          <a:prstGeom prst="rect">
            <a:avLst/>
          </a:prstGeom>
          <a:noFill/>
        </p:spPr>
        <p:txBody>
          <a:bodyPr wrap="square" rtlCol="0">
            <a:spAutoFit/>
          </a:bodyPr>
          <a:lstStyle/>
          <a:p>
            <a:endParaRPr lang="en-US" dirty="0"/>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Which crop do you currently cultivate?</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How long have you been involved in crop production?</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How has climate change affected your crop production in recent years?</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Have you observed any changes in rainfall patterns or extreme weather events? If yes, please describe.</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What strategies have you adopted to mitigate the impacts of climate change on your crops?</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What are the specific challenges you face due to climate variability? </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Do you face any challenges in accessing resources and technology for crop production? If yes, please elaborate.</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How do market price fluctuations affect your crop sales and profitability?</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Have you received any assistance or support from agricultural extension services, government programs, or NGOs? If yes, please provide details.</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How does soil degradation impact your crop production?</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Do you face any challenges in maintaining soil health and fertility?</a:t>
            </a:r>
          </a:p>
          <a:p>
            <a:pPr marL="285750" indent="-285750" algn="just">
              <a:buClr>
                <a:srgbClr val="00B0F0"/>
              </a:buClr>
              <a:buSzPct val="104000"/>
              <a:buFont typeface="Wingdings" panose="05000000000000000000" pitchFamily="2" charset="2"/>
              <a:buChar char="v"/>
            </a:pPr>
            <a:r>
              <a:rPr lang="en-US" sz="2000" dirty="0">
                <a:solidFill>
                  <a:schemeClr val="accent3">
                    <a:lumMod val="60000"/>
                    <a:lumOff val="40000"/>
                  </a:schemeClr>
                </a:solidFill>
              </a:rPr>
              <a:t>How does soil degradation impact your crop production?</a:t>
            </a:r>
          </a:p>
          <a:p>
            <a:endParaRPr lang="en-IN" dirty="0"/>
          </a:p>
          <a:p>
            <a:endParaRPr lang="en-IN" dirty="0"/>
          </a:p>
          <a:p>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021933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57150"/>
            <a:ext cx="9371949" cy="1183566"/>
          </a:xfrm>
        </p:spPr>
        <p:txBody>
          <a:bodyPr>
            <a:normAutofit/>
          </a:bodyPr>
          <a:lstStyle/>
          <a:p>
            <a:r>
              <a:rPr lang="en-US" sz="4400" b="1" dirty="0"/>
              <a:t>CONCLUSION:</a:t>
            </a:r>
            <a:endParaRPr lang="en-IN" sz="4400" b="1" dirty="0"/>
          </a:p>
        </p:txBody>
      </p:sp>
      <p:sp>
        <p:nvSpPr>
          <p:cNvPr id="3" name="Content Placeholder 2"/>
          <p:cNvSpPr>
            <a:spLocks noGrp="1"/>
          </p:cNvSpPr>
          <p:nvPr>
            <p:ph idx="1"/>
          </p:nvPr>
        </p:nvSpPr>
        <p:spPr>
          <a:xfrm>
            <a:off x="438150" y="1470750"/>
            <a:ext cx="11468100" cy="4910999"/>
          </a:xfrm>
        </p:spPr>
        <p:txBody>
          <a:bodyPr>
            <a:normAutofit/>
          </a:bodyPr>
          <a:lstStyle/>
          <a:p>
            <a:pPr marL="0" indent="0" algn="just">
              <a:buNone/>
            </a:pPr>
            <a:r>
              <a:rPr lang="en-US" sz="2400" dirty="0"/>
              <a:t>  </a:t>
            </a:r>
            <a:r>
              <a:rPr lang="en-US" sz="2400" dirty="0">
                <a:solidFill>
                  <a:schemeClr val="tx2">
                    <a:lumMod val="95000"/>
                    <a:lumOff val="5000"/>
                  </a:schemeClr>
                </a:solidFill>
              </a:rPr>
              <a:t>In conclusion, farmers face various challenges during crop production that can significantly impact their livelihoods and the overall agricultural sector. The problems encountered by farmers range from unpredictable weather patterns, pest infestations, and diseases to market price fluctuations, high input costs, and limited access to resources and knowledge.</a:t>
            </a:r>
          </a:p>
          <a:p>
            <a:pPr marL="0" indent="0">
              <a:buNone/>
            </a:pPr>
            <a:endParaRPr lang="en-US" sz="2400" dirty="0">
              <a:solidFill>
                <a:schemeClr val="tx2">
                  <a:lumMod val="95000"/>
                  <a:lumOff val="5000"/>
                </a:schemeClr>
              </a:solidFill>
            </a:endParaRPr>
          </a:p>
          <a:p>
            <a:pPr marL="0" indent="0" algn="just">
              <a:buNone/>
            </a:pPr>
            <a:r>
              <a:rPr lang="en-US" sz="2400" dirty="0">
                <a:solidFill>
                  <a:schemeClr val="tx2">
                    <a:lumMod val="95000"/>
                    <a:lumOff val="5000"/>
                  </a:schemeClr>
                </a:solidFill>
              </a:rPr>
              <a:t> By acknowledging the problems faced by farmers and actively working towards solutions, we can create a more favorable environment for agricultural development, support farmer livelihoods, and contribute to a resilient and sustainable food system for the future.</a:t>
            </a:r>
            <a:endParaRPr lang="en-IN" sz="2400" dirty="0">
              <a:solidFill>
                <a:schemeClr val="tx2">
                  <a:lumMod val="95000"/>
                  <a:lumOff val="5000"/>
                </a:schemeClr>
              </a:solidFill>
            </a:endParaRPr>
          </a:p>
        </p:txBody>
      </p:sp>
    </p:spTree>
    <p:extLst>
      <p:ext uri="{BB962C8B-B14F-4D97-AF65-F5344CB8AC3E}">
        <p14:creationId xmlns:p14="http://schemas.microsoft.com/office/powerpoint/2010/main" val="37961480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E445D6-FE96-69F4-4734-2CA5B71B6E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52" y="0"/>
            <a:ext cx="11422295" cy="6858000"/>
          </a:xfrm>
          <a:prstGeom prst="rect">
            <a:avLst/>
          </a:prstGeom>
          <a:effectLst>
            <a:glow>
              <a:schemeClr val="accent2">
                <a:lumMod val="50000"/>
                <a:alpha val="0"/>
              </a:schemeClr>
            </a:glow>
          </a:effectLst>
          <a:scene3d>
            <a:camera prst="orthographicFront">
              <a:rot lat="300000" lon="0" rev="0"/>
            </a:camera>
            <a:lightRig rig="threePt" dir="t"/>
          </a:scene3d>
          <a:sp3d z="44450"/>
        </p:spPr>
      </p:pic>
    </p:spTree>
    <p:extLst>
      <p:ext uri="{BB962C8B-B14F-4D97-AF65-F5344CB8AC3E}">
        <p14:creationId xmlns:p14="http://schemas.microsoft.com/office/powerpoint/2010/main" val="14454265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551" y="172973"/>
            <a:ext cx="5102152" cy="1956841"/>
          </a:xfrm>
        </p:spPr>
        <p:txBody>
          <a:bodyPr anchor="b">
            <a:noAutofit/>
          </a:bodyPr>
          <a:lstStyle/>
          <a:p>
            <a:pPr>
              <a:lnSpc>
                <a:spcPct val="90000"/>
              </a:lnSpc>
            </a:pPr>
            <a:r>
              <a:rPr lang="fr-FR" sz="3200" b="1" dirty="0">
                <a:latin typeface="+mn-lt"/>
                <a:cs typeface="Times New Roman"/>
              </a:rPr>
              <a:t>ADDRESSING THE PROBLEMS FACED BY FARMERS DURING CROP PRODUCTION</a:t>
            </a:r>
          </a:p>
        </p:txBody>
      </p:sp>
      <p:sp>
        <p:nvSpPr>
          <p:cNvPr id="3" name="Content Placeholder 2"/>
          <p:cNvSpPr>
            <a:spLocks noGrp="1"/>
          </p:cNvSpPr>
          <p:nvPr>
            <p:ph idx="1"/>
          </p:nvPr>
        </p:nvSpPr>
        <p:spPr>
          <a:xfrm>
            <a:off x="133351" y="2872899"/>
            <a:ext cx="5178352" cy="3320668"/>
          </a:xfrm>
        </p:spPr>
        <p:txBody>
          <a:bodyPr vert="horz" lIns="91440" tIns="45720" rIns="91440" bIns="45720" rtlCol="0" anchor="t">
            <a:normAutofit lnSpcReduction="10000"/>
          </a:bodyPr>
          <a:lstStyle/>
          <a:p>
            <a:pPr marL="0" indent="0">
              <a:buNone/>
            </a:pPr>
            <a:r>
              <a:rPr lang="en-US" b="1" dirty="0">
                <a:latin typeface="Times New Roman"/>
                <a:cs typeface="Times New Roman"/>
              </a:rPr>
              <a:t>Presented by :</a:t>
            </a:r>
          </a:p>
          <a:p>
            <a:r>
              <a:rPr lang="en-US" b="1" dirty="0">
                <a:latin typeface="Times New Roman"/>
                <a:cs typeface="Times New Roman"/>
              </a:rPr>
              <a:t> SK. Mansoor                  (212U1A0594)</a:t>
            </a:r>
          </a:p>
          <a:p>
            <a:pPr marL="210185" indent="-210185"/>
            <a:r>
              <a:rPr lang="en-US" b="1" dirty="0">
                <a:latin typeface="Times New Roman"/>
                <a:cs typeface="Times New Roman"/>
              </a:rPr>
              <a:t>S. G. B. Sanath Kumar  (212U1A05A8)</a:t>
            </a:r>
          </a:p>
          <a:p>
            <a:pPr marL="210185" indent="-210185"/>
            <a:r>
              <a:rPr lang="en-US" b="1" dirty="0">
                <a:latin typeface="Times New Roman"/>
                <a:cs typeface="Times New Roman"/>
              </a:rPr>
              <a:t>K. Vishnu Vardhan         (222U1A0502)</a:t>
            </a:r>
          </a:p>
          <a:p>
            <a:pPr marL="210185" indent="-210185"/>
            <a:r>
              <a:rPr lang="en-US" b="1" dirty="0">
                <a:latin typeface="Times New Roman"/>
                <a:cs typeface="Times New Roman"/>
              </a:rPr>
              <a:t> N. Tarun                          (212U2A0570)</a:t>
            </a:r>
          </a:p>
          <a:p>
            <a:pPr marL="0" indent="0">
              <a:buNone/>
            </a:pPr>
            <a:endParaRPr lang="en-US" b="1" dirty="0">
              <a:latin typeface="Times New Roman"/>
              <a:cs typeface="Times New Roman"/>
            </a:endParaRPr>
          </a:p>
          <a:p>
            <a:pPr marL="0" indent="0">
              <a:buNone/>
            </a:pPr>
            <a:r>
              <a:rPr lang="en-US" b="1" dirty="0">
                <a:latin typeface="Times New Roman"/>
                <a:cs typeface="Times New Roman"/>
              </a:rPr>
              <a:t>Under the guidance of :</a:t>
            </a:r>
          </a:p>
          <a:p>
            <a:pPr marL="0" indent="0">
              <a:buNone/>
            </a:pPr>
            <a:r>
              <a:rPr lang="en-US" b="1" dirty="0">
                <a:latin typeface="Times New Roman"/>
                <a:cs typeface="Times New Roman"/>
              </a:rPr>
              <a:t>MS. CH. Vasavi</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grass, sky, outdoor, field&#10;&#10;Description automatically generated">
            <a:extLst>
              <a:ext uri="{FF2B5EF4-FFF2-40B4-BE49-F238E27FC236}">
                <a16:creationId xmlns:a16="http://schemas.microsoft.com/office/drawing/2014/main" id="{1BA5C109-574A-10F9-38A2-B0BBACA4D6F0}"/>
              </a:ext>
            </a:extLst>
          </p:cNvPr>
          <p:cNvPicPr>
            <a:picLocks noChangeAspect="1"/>
          </p:cNvPicPr>
          <p:nvPr/>
        </p:nvPicPr>
        <p:blipFill rotWithShape="1">
          <a:blip r:embed="rId3"/>
          <a:srcRect l="5595" r="27704"/>
          <a:stretch/>
        </p:blipFill>
        <p:spPr>
          <a:xfrm>
            <a:off x="531170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2871584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1" y="1022353"/>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3" y="837748"/>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1" y="640898"/>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8" y="635719"/>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834581" y="800392"/>
            <a:ext cx="5378245" cy="1212102"/>
          </a:xfrm>
        </p:spPr>
        <p:txBody>
          <a:bodyPr>
            <a:normAutofit/>
          </a:bodyPr>
          <a:lstStyle/>
          <a:p>
            <a:r>
              <a:rPr lang="en-US" sz="6600" b="1" dirty="0">
                <a:solidFill>
                  <a:srgbClr val="FFFFFF"/>
                </a:solidFill>
                <a:latin typeface="Sitka Text" pitchFamily="2" charset="0"/>
                <a:cs typeface="Times New Roman"/>
              </a:rPr>
              <a:t>ABSTRACT</a:t>
            </a:r>
          </a:p>
        </p:txBody>
      </p:sp>
      <p:sp>
        <p:nvSpPr>
          <p:cNvPr id="4" name="Content Placeholder 3">
            <a:extLst>
              <a:ext uri="{FF2B5EF4-FFF2-40B4-BE49-F238E27FC236}">
                <a16:creationId xmlns:a16="http://schemas.microsoft.com/office/drawing/2014/main" id="{B7A765EA-AC32-701A-81DA-EA4060862ACA}"/>
              </a:ext>
            </a:extLst>
          </p:cNvPr>
          <p:cNvSpPr>
            <a:spLocks noGrp="1"/>
          </p:cNvSpPr>
          <p:nvPr>
            <p:ph idx="1"/>
          </p:nvPr>
        </p:nvSpPr>
        <p:spPr>
          <a:xfrm>
            <a:off x="1367625" y="2490440"/>
            <a:ext cx="9708995" cy="3567173"/>
          </a:xfrm>
        </p:spPr>
        <p:txBody>
          <a:bodyPr vert="horz" lIns="91440" tIns="45720" rIns="91440" bIns="45720" rtlCol="0" anchor="ctr">
            <a:normAutofit/>
          </a:bodyPr>
          <a:lstStyle/>
          <a:p>
            <a:pPr marL="0" indent="0" algn="just">
              <a:buNone/>
            </a:pPr>
            <a:r>
              <a:rPr lang="en-US" sz="2400" dirty="0"/>
              <a:t>This community service project aims to address the difficulties faced by farmers in successfully growing crops. Farming is a vital profession that feeds our communities, but it comes with various challenges that impact crop growth. This project seeks to understand these difficulties and provide support to farmers and enhance agriculture productivity</a:t>
            </a:r>
          </a:p>
          <a:p>
            <a:pPr marL="0" indent="0" algn="just">
              <a:buNone/>
            </a:pPr>
            <a:r>
              <a:rPr lang="en-US" sz="2400" dirty="0"/>
              <a:t>Through this initiative, we conducted surveys and field visits in “</a:t>
            </a:r>
            <a:r>
              <a:rPr lang="en-US" sz="2400" dirty="0" err="1"/>
              <a:t>Chiruvella</a:t>
            </a:r>
            <a:r>
              <a:rPr lang="en-US" sz="2400" dirty="0"/>
              <a:t> </a:t>
            </a:r>
            <a:r>
              <a:rPr lang="en-US" sz="2400" dirty="0" err="1"/>
              <a:t>Khandrika</a:t>
            </a:r>
            <a:r>
              <a:rPr lang="en-US" sz="2400" dirty="0"/>
              <a:t>”. Based on that field visits, the challenges may include </a:t>
            </a:r>
            <a:r>
              <a:rPr lang="en-US" sz="2400" dirty="0" err="1"/>
              <a:t>Labour</a:t>
            </a:r>
            <a:r>
              <a:rPr lang="en-US" sz="2400" dirty="0"/>
              <a:t> shortage, Market Access and price fluctuations, Pests and Diseases. </a:t>
            </a:r>
            <a:endParaRPr lang="en-US" sz="2400" dirty="0">
              <a:latin typeface="Times New Roman"/>
              <a:cs typeface="Times New Roman"/>
            </a:endParaRPr>
          </a:p>
        </p:txBody>
      </p:sp>
    </p:spTree>
    <p:extLst>
      <p:ext uri="{BB962C8B-B14F-4D97-AF65-F5344CB8AC3E}">
        <p14:creationId xmlns:p14="http://schemas.microsoft.com/office/powerpoint/2010/main" val="2207693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B62F-8EC1-190F-18D6-7AF118276B8B}"/>
              </a:ext>
            </a:extLst>
          </p:cNvPr>
          <p:cNvSpPr>
            <a:spLocks noGrp="1"/>
          </p:cNvSpPr>
          <p:nvPr>
            <p:ph type="title"/>
          </p:nvPr>
        </p:nvSpPr>
        <p:spPr>
          <a:xfrm>
            <a:off x="1371928" y="171450"/>
            <a:ext cx="9371949" cy="1183566"/>
          </a:xfrm>
        </p:spPr>
        <p:txBody>
          <a:bodyPr/>
          <a:lstStyle/>
          <a:p>
            <a:r>
              <a:rPr lang="en-US" b="1" dirty="0">
                <a:latin typeface="Times New Roman"/>
                <a:cs typeface="Times New Roman"/>
              </a:rPr>
              <a:t>INTRODUCTION</a:t>
            </a:r>
          </a:p>
        </p:txBody>
      </p:sp>
      <p:sp>
        <p:nvSpPr>
          <p:cNvPr id="3" name="Content Placeholder 2">
            <a:extLst>
              <a:ext uri="{FF2B5EF4-FFF2-40B4-BE49-F238E27FC236}">
                <a16:creationId xmlns:a16="http://schemas.microsoft.com/office/drawing/2014/main" id="{ED14324D-B11D-5D24-E38D-7EFDA8878A32}"/>
              </a:ext>
            </a:extLst>
          </p:cNvPr>
          <p:cNvSpPr>
            <a:spLocks noGrp="1"/>
          </p:cNvSpPr>
          <p:nvPr>
            <p:ph idx="1"/>
          </p:nvPr>
        </p:nvSpPr>
        <p:spPr>
          <a:xfrm>
            <a:off x="1257627" y="1527904"/>
            <a:ext cx="9371948" cy="4853849"/>
          </a:xfrm>
        </p:spPr>
        <p:txBody>
          <a:bodyPr vert="horz" lIns="91440" tIns="45720" rIns="91440" bIns="45720" rtlCol="0" anchor="t">
            <a:normAutofit/>
          </a:bodyPr>
          <a:lstStyle/>
          <a:p>
            <a:r>
              <a:rPr lang="en-US" sz="2400" dirty="0"/>
              <a:t>Agriculture is vital for our society, but farmers face numerous challenges in crop production.</a:t>
            </a:r>
          </a:p>
          <a:p>
            <a:r>
              <a:rPr lang="en-US" sz="2400" dirty="0"/>
              <a:t>Environmental factors include unpredictable weather, climate change, pests, diseases, and soil degradation.</a:t>
            </a:r>
          </a:p>
          <a:p>
            <a:r>
              <a:rPr lang="en-US" sz="2400" dirty="0"/>
              <a:t>Economic challenges involve fluctuating market prices, limited credit access, high input costs.</a:t>
            </a:r>
          </a:p>
          <a:p>
            <a:r>
              <a:rPr lang="en-US" sz="2400" dirty="0"/>
              <a:t>Technological barriers include limited knowledge of advanced farming techniques.</a:t>
            </a:r>
          </a:p>
          <a:p>
            <a:r>
              <a:rPr lang="en-US" sz="2400" dirty="0"/>
              <a:t>This project aims to address these challenges and propose effective solutions.</a:t>
            </a:r>
          </a:p>
          <a:p>
            <a:r>
              <a:rPr lang="en-US" sz="2400" dirty="0"/>
              <a:t>Focus areas include promoting sustainable practices, providing knowledge about advanced technologies, enhancing market linkages.</a:t>
            </a:r>
          </a:p>
          <a:p>
            <a:endParaRPr lang="en-US" sz="2400" dirty="0"/>
          </a:p>
          <a:p>
            <a:pPr marL="0" indent="0" algn="just">
              <a:buNone/>
            </a:pPr>
            <a:endParaRPr lang="en-US" sz="2400" dirty="0">
              <a:latin typeface="Times New Roman"/>
              <a:cs typeface="Times New Roman"/>
            </a:endParaRPr>
          </a:p>
        </p:txBody>
      </p:sp>
    </p:spTree>
    <p:extLst>
      <p:ext uri="{BB962C8B-B14F-4D97-AF65-F5344CB8AC3E}">
        <p14:creationId xmlns:p14="http://schemas.microsoft.com/office/powerpoint/2010/main" val="341086487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Rectangle 8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8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4601497"/>
            <a:ext cx="1014060" cy="2017580"/>
            <a:chOff x="0" y="4601497"/>
            <a:chExt cx="1014060" cy="2017580"/>
          </a:xfrm>
        </p:grpSpPr>
        <p:sp>
          <p:nvSpPr>
            <p:cNvPr id="116" name="Isosceles Triangle 9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9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9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2" y="5"/>
            <a:ext cx="972709" cy="1935307"/>
            <a:chOff x="10918968" y="713127"/>
            <a:chExt cx="1273032" cy="2532832"/>
          </a:xfrm>
        </p:grpSpPr>
        <p:sp>
          <p:nvSpPr>
            <p:cNvPr id="95" name="Rectangle 9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9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extBox 1">
            <a:extLst>
              <a:ext uri="{FF2B5EF4-FFF2-40B4-BE49-F238E27FC236}">
                <a16:creationId xmlns:a16="http://schemas.microsoft.com/office/drawing/2014/main" id="{9D1C5509-AA4C-A17A-0ADE-8F04C63497EC}"/>
              </a:ext>
            </a:extLst>
          </p:cNvPr>
          <p:cNvGraphicFramePr/>
          <p:nvPr>
            <p:extLst>
              <p:ext uri="{D42A27DB-BD31-4B8C-83A1-F6EECF244321}">
                <p14:modId xmlns:p14="http://schemas.microsoft.com/office/powerpoint/2010/main" val="3839100510"/>
              </p:ext>
            </p:extLst>
          </p:nvPr>
        </p:nvGraphicFramePr>
        <p:xfrm>
          <a:off x="3147660" y="609600"/>
          <a:ext cx="6224940" cy="549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1522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CE7E773-AB31-B967-D335-4F5AA941ED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DF359535-8826-C2BA-C28C-829AD8BEDCD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2" name="Title 11"/>
          <p:cNvSpPr>
            <a:spLocks noGrp="1"/>
          </p:cNvSpPr>
          <p:nvPr>
            <p:ph type="title"/>
          </p:nvPr>
        </p:nvSpPr>
        <p:spPr>
          <a:xfrm>
            <a:off x="171450" y="552451"/>
            <a:ext cx="5276850" cy="1295399"/>
          </a:xfrm>
        </p:spPr>
        <p:txBody>
          <a:bodyPr>
            <a:noAutofit/>
          </a:bodyPr>
          <a:lstStyle/>
          <a:p>
            <a:r>
              <a:rPr lang="en-US" sz="4400" b="1" dirty="0"/>
              <a:t>        WHEAT</a:t>
            </a:r>
            <a:br>
              <a:rPr lang="en-US" sz="4400" b="1" dirty="0"/>
            </a:br>
            <a:endParaRPr lang="en-IN" sz="4400" b="1" dirty="0"/>
          </a:p>
        </p:txBody>
      </p:sp>
      <p:pic>
        <p:nvPicPr>
          <p:cNvPr id="15" name="Picture Placeholder 14"/>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6096000" y="133350"/>
            <a:ext cx="6096000" cy="6096000"/>
          </a:xfrm>
        </p:spPr>
      </p:pic>
      <p:sp>
        <p:nvSpPr>
          <p:cNvPr id="14" name="Text Placeholder 13"/>
          <p:cNvSpPr>
            <a:spLocks noGrp="1"/>
          </p:cNvSpPr>
          <p:nvPr>
            <p:ph type="body" sz="half" idx="2"/>
          </p:nvPr>
        </p:nvSpPr>
        <p:spPr>
          <a:xfrm>
            <a:off x="0" y="1981200"/>
            <a:ext cx="5924550" cy="4667250"/>
          </a:xfrm>
        </p:spPr>
        <p:txBody>
          <a:bodyPr>
            <a:normAutofit/>
          </a:bodyPr>
          <a:lstStyle/>
          <a:p>
            <a:pPr marL="342900" indent="-342900">
              <a:buFont typeface="Arial" pitchFamily="34" charset="0"/>
              <a:buChar char="•"/>
            </a:pPr>
            <a:r>
              <a:rPr lang="en-IN" sz="2400" dirty="0"/>
              <a:t>Unpredictable weather patterns (droughts, floods, extreme temperatures).</a:t>
            </a:r>
          </a:p>
          <a:p>
            <a:pPr marL="342900" indent="-342900">
              <a:buFont typeface="Arial" pitchFamily="34" charset="0"/>
              <a:buChar char="•"/>
            </a:pPr>
            <a:endParaRPr lang="en-IN" sz="2400" dirty="0"/>
          </a:p>
          <a:p>
            <a:pPr marL="342900" indent="-342900">
              <a:buFont typeface="Arial" pitchFamily="34" charset="0"/>
              <a:buChar char="•"/>
            </a:pPr>
            <a:r>
              <a:rPr lang="en-US" sz="2400" dirty="0"/>
              <a:t>Soil  erosion</a:t>
            </a:r>
            <a:endParaRPr lang="en-IN" sz="2400" dirty="0"/>
          </a:p>
          <a:p>
            <a:pPr marL="342900" indent="-342900">
              <a:buFont typeface="Arial" pitchFamily="34" charset="0"/>
              <a:buChar char="•"/>
            </a:pPr>
            <a:endParaRPr lang="en-IN" sz="2400" dirty="0"/>
          </a:p>
          <a:p>
            <a:pPr marL="342900" indent="-342900">
              <a:buFont typeface="Arial" pitchFamily="34" charset="0"/>
              <a:buChar char="•"/>
            </a:pPr>
            <a:r>
              <a:rPr lang="en-US" sz="2400" dirty="0" err="1"/>
              <a:t>Labour</a:t>
            </a:r>
            <a:r>
              <a:rPr lang="en-US" sz="2400" dirty="0"/>
              <a:t> Shortage</a:t>
            </a:r>
          </a:p>
          <a:p>
            <a:pPr marL="342900" indent="-342900">
              <a:buFont typeface="Arial" pitchFamily="34" charset="0"/>
              <a:buChar char="•"/>
            </a:pPr>
            <a:endParaRPr lang="en-IN" sz="2400" dirty="0"/>
          </a:p>
          <a:p>
            <a:pPr marL="342900" indent="-342900">
              <a:buFont typeface="Arial" pitchFamily="34" charset="0"/>
              <a:buChar char="•"/>
            </a:pPr>
            <a:r>
              <a:rPr lang="en-IN" sz="2400" dirty="0"/>
              <a:t>Market price fluctuations</a:t>
            </a:r>
          </a:p>
        </p:txBody>
      </p:sp>
    </p:spTree>
    <p:extLst>
      <p:ext uri="{BB962C8B-B14F-4D97-AF65-F5344CB8AC3E}">
        <p14:creationId xmlns:p14="http://schemas.microsoft.com/office/powerpoint/2010/main" val="144566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28650" y="133350"/>
            <a:ext cx="3850822" cy="1028700"/>
          </a:xfrm>
        </p:spPr>
        <p:txBody>
          <a:bodyPr>
            <a:normAutofit/>
          </a:bodyPr>
          <a:lstStyle/>
          <a:p>
            <a:r>
              <a:rPr lang="en-US" sz="4400" b="1" dirty="0"/>
              <a:t>COTTON</a:t>
            </a:r>
            <a:endParaRPr lang="en-IN" sz="4400" b="1" dirty="0"/>
          </a:p>
        </p:txBody>
      </p:sp>
      <p:pic>
        <p:nvPicPr>
          <p:cNvPr id="9" name="Picture Placeholder 8"/>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6407" r="6407"/>
          <a:stretch>
            <a:fillRect/>
          </a:stretch>
        </p:blipFill>
        <p:spPr>
          <a:xfrm>
            <a:off x="5772150" y="190500"/>
            <a:ext cx="6286500" cy="6172200"/>
          </a:xfrm>
        </p:spPr>
      </p:pic>
      <p:sp>
        <p:nvSpPr>
          <p:cNvPr id="8" name="Text Placeholder 7"/>
          <p:cNvSpPr>
            <a:spLocks noGrp="1"/>
          </p:cNvSpPr>
          <p:nvPr>
            <p:ph type="body" sz="half" idx="2"/>
          </p:nvPr>
        </p:nvSpPr>
        <p:spPr>
          <a:xfrm>
            <a:off x="187780" y="1200150"/>
            <a:ext cx="5336720" cy="5181599"/>
          </a:xfrm>
        </p:spPr>
        <p:txBody>
          <a:bodyPr>
            <a:noAutofit/>
          </a:bodyPr>
          <a:lstStyle/>
          <a:p>
            <a:pPr marL="285750" lvl="0" indent="-285750">
              <a:buFont typeface="Arial" panose="020B0604020202020204" pitchFamily="34" charset="0"/>
              <a:buChar char="•"/>
            </a:pPr>
            <a:r>
              <a:rPr lang="en-US" sz="2400" dirty="0"/>
              <a:t>High cost of fertilizers</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Pest and disease infestation</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a:t>
            </a:r>
            <a:r>
              <a:rPr lang="en-US" sz="2400" dirty="0" err="1"/>
              <a:t>Labour</a:t>
            </a:r>
            <a:r>
              <a:rPr lang="en-US" sz="2400" dirty="0"/>
              <a:t> wages</a:t>
            </a:r>
          </a:p>
          <a:p>
            <a:pPr marL="285750" lvl="0" indent="-285750">
              <a:buFont typeface="Arial" panose="020B0604020202020204" pitchFamily="34" charset="0"/>
              <a:buChar char="•"/>
            </a:pPr>
            <a:endParaRPr lang="en-US" sz="2400" dirty="0"/>
          </a:p>
          <a:p>
            <a:pPr marL="285750" lvl="0" indent="-285750">
              <a:buFont typeface="Arial" panose="020B0604020202020204" pitchFamily="34" charset="0"/>
              <a:buChar char="•"/>
            </a:pPr>
            <a:r>
              <a:rPr lang="en-US" sz="2400" dirty="0"/>
              <a:t> Less MSP</a:t>
            </a:r>
          </a:p>
          <a:p>
            <a:pPr marL="285750" lvl="0" indent="-285750">
              <a:buFont typeface="Arial" panose="020B0604020202020204" pitchFamily="34" charset="0"/>
              <a:buChar char="•"/>
            </a:pPr>
            <a:r>
              <a:rPr lang="en-US" sz="2400" dirty="0"/>
              <a:t> </a:t>
            </a:r>
          </a:p>
          <a:p>
            <a:pPr marL="285750" lvl="0" indent="-285750">
              <a:buFont typeface="Arial" panose="020B0604020202020204" pitchFamily="34" charset="0"/>
              <a:buChar char="•"/>
            </a:pPr>
            <a:r>
              <a:rPr lang="en-US" sz="2400" dirty="0"/>
              <a:t> Low rate return</a:t>
            </a:r>
            <a:endParaRPr lang="en-IN" sz="2400" dirty="0"/>
          </a:p>
          <a:p>
            <a:pPr marL="285750" indent="-285750">
              <a:buFont typeface="Arial" pitchFamily="34" charset="0"/>
              <a:buChar char="•"/>
            </a:pPr>
            <a:endParaRPr lang="en-IN" sz="2400" dirty="0"/>
          </a:p>
        </p:txBody>
      </p:sp>
    </p:spTree>
    <p:extLst>
      <p:ext uri="{BB962C8B-B14F-4D97-AF65-F5344CB8AC3E}">
        <p14:creationId xmlns:p14="http://schemas.microsoft.com/office/powerpoint/2010/main" val="31786142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52866"/>
            <a:ext cx="4210050" cy="1042534"/>
          </a:xfrm>
        </p:spPr>
        <p:txBody>
          <a:bodyPr>
            <a:normAutofit/>
          </a:bodyPr>
          <a:lstStyle/>
          <a:p>
            <a:r>
              <a:rPr lang="en-US" sz="4400" b="1" dirty="0"/>
              <a:t>EUCALYPTUS</a:t>
            </a:r>
            <a:endParaRPr lang="en-IN" sz="4400" b="1" dirty="0"/>
          </a:p>
        </p:txBody>
      </p:sp>
      <p:sp>
        <p:nvSpPr>
          <p:cNvPr id="4" name="Text Placeholder 3"/>
          <p:cNvSpPr>
            <a:spLocks noGrp="1"/>
          </p:cNvSpPr>
          <p:nvPr>
            <p:ph type="body" sz="half" idx="2"/>
          </p:nvPr>
        </p:nvSpPr>
        <p:spPr>
          <a:xfrm>
            <a:off x="190500" y="1524000"/>
            <a:ext cx="5238750" cy="4667250"/>
          </a:xfrm>
        </p:spPr>
        <p:txBody>
          <a:bodyPr>
            <a:normAutofit/>
          </a:bodyPr>
          <a:lstStyle/>
          <a:p>
            <a:pPr marL="285750" indent="-285750">
              <a:buFont typeface="Wingdings" pitchFamily="2" charset="2"/>
              <a:buChar char="Ø"/>
            </a:pPr>
            <a:r>
              <a:rPr lang="en-US" sz="2400" dirty="0"/>
              <a:t>Water management</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Market demand and pricing</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Climate and weather</a:t>
            </a:r>
          </a:p>
          <a:p>
            <a:pPr marL="285750" indent="-285750">
              <a:buFont typeface="Wingdings" pitchFamily="2" charset="2"/>
              <a:buChar char="Ø"/>
            </a:pPr>
            <a:endParaRPr lang="en-US" sz="2400" dirty="0"/>
          </a:p>
          <a:p>
            <a:pPr marL="285750" indent="-285750">
              <a:buFont typeface="Wingdings" pitchFamily="2" charset="2"/>
              <a:buChar char="Ø"/>
            </a:pPr>
            <a:r>
              <a:rPr lang="en-US" sz="2400" dirty="0"/>
              <a:t>Soil requirement</a:t>
            </a:r>
            <a:endParaRPr lang="en-IN" sz="24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6398" r="6398"/>
          <a:stretch>
            <a:fillRect/>
          </a:stretch>
        </p:blipFill>
        <p:spPr>
          <a:xfrm>
            <a:off x="5410200" y="190500"/>
            <a:ext cx="6629400" cy="6324600"/>
          </a:xfrm>
        </p:spPr>
      </p:pic>
    </p:spTree>
    <p:extLst>
      <p:ext uri="{BB962C8B-B14F-4D97-AF65-F5344CB8AC3E}">
        <p14:creationId xmlns:p14="http://schemas.microsoft.com/office/powerpoint/2010/main" val="24323580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CE7E773-AB31-B967-D335-4F5AA941ED8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6" name="TextBox 15">
            <a:extLst>
              <a:ext uri="{FF2B5EF4-FFF2-40B4-BE49-F238E27FC236}">
                <a16:creationId xmlns:a16="http://schemas.microsoft.com/office/drawing/2014/main" id="{DF359535-8826-C2BA-C28C-829AD8BEDCD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Title 5"/>
          <p:cNvSpPr>
            <a:spLocks noGrp="1"/>
          </p:cNvSpPr>
          <p:nvPr>
            <p:ph type="title"/>
          </p:nvPr>
        </p:nvSpPr>
        <p:spPr>
          <a:xfrm>
            <a:off x="171450" y="171450"/>
            <a:ext cx="4972050" cy="1066800"/>
          </a:xfrm>
        </p:spPr>
        <p:txBody>
          <a:bodyPr>
            <a:normAutofit/>
          </a:bodyPr>
          <a:lstStyle/>
          <a:p>
            <a:r>
              <a:rPr lang="en-US" sz="4400" b="1" dirty="0"/>
              <a:t>LEMON</a:t>
            </a:r>
            <a:endParaRPr lang="en-IN" sz="4400" b="1" dirty="0"/>
          </a:p>
        </p:txBody>
      </p:sp>
      <p:pic>
        <p:nvPicPr>
          <p:cNvPr id="12" name="Picture Placeholder 11"/>
          <p:cNvPicPr>
            <a:picLocks noGrp="1" noChangeAspect="1"/>
          </p:cNvPicPr>
          <p:nvPr>
            <p:ph type="pic" idx="1"/>
          </p:nvPr>
        </p:nvPicPr>
        <p:blipFill>
          <a:blip r:embed="rId2">
            <a:extLst>
              <a:ext uri="{28A0092B-C50C-407E-A947-70E740481C1C}">
                <a14:useLocalDpi xmlns:a14="http://schemas.microsoft.com/office/drawing/2010/main" val="0"/>
              </a:ext>
            </a:extLst>
          </a:blip>
          <a:srcRect l="6441" r="6441"/>
          <a:stretch>
            <a:fillRect/>
          </a:stretch>
        </p:blipFill>
        <p:spPr>
          <a:xfrm>
            <a:off x="5429250" y="228600"/>
            <a:ext cx="6626225" cy="6324600"/>
          </a:xfrm>
        </p:spPr>
      </p:pic>
      <p:sp>
        <p:nvSpPr>
          <p:cNvPr id="10" name="Text Placeholder 9"/>
          <p:cNvSpPr>
            <a:spLocks noGrp="1"/>
          </p:cNvSpPr>
          <p:nvPr>
            <p:ph type="body" sz="half" idx="2"/>
          </p:nvPr>
        </p:nvSpPr>
        <p:spPr>
          <a:xfrm>
            <a:off x="206830" y="2286000"/>
            <a:ext cx="4879520" cy="4171950"/>
          </a:xfrm>
        </p:spPr>
        <p:txBody>
          <a:bodyPr/>
          <a:lstStyle/>
          <a:p>
            <a:pPr marL="342900" indent="-342900">
              <a:buFont typeface="Wingdings" panose="05000000000000000000" pitchFamily="2" charset="2"/>
              <a:buChar char="ü"/>
            </a:pPr>
            <a:r>
              <a:rPr lang="en-IN" sz="2400" dirty="0"/>
              <a:t>Climate conditions</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IN" sz="2400" dirty="0"/>
              <a:t>Pests and diseases</a:t>
            </a:r>
          </a:p>
          <a:p>
            <a:pPr marL="342900" indent="-342900">
              <a:buFont typeface="Wingdings" panose="05000000000000000000" pitchFamily="2" charset="2"/>
              <a:buChar char="ü"/>
            </a:pPr>
            <a:endParaRPr lang="en-IN" sz="2400" dirty="0"/>
          </a:p>
          <a:p>
            <a:pPr marL="342900" indent="-342900">
              <a:buFont typeface="Wingdings" panose="05000000000000000000" pitchFamily="2" charset="2"/>
              <a:buChar char="ü"/>
            </a:pPr>
            <a:r>
              <a:rPr lang="en-US" sz="2400" dirty="0"/>
              <a:t>Market price fluctuations</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Water availability </a:t>
            </a:r>
            <a:endParaRPr lang="en-IN" sz="2400" dirty="0"/>
          </a:p>
          <a:p>
            <a:endParaRPr lang="en-IN" dirty="0"/>
          </a:p>
        </p:txBody>
      </p:sp>
    </p:spTree>
    <p:extLst>
      <p:ext uri="{BB962C8B-B14F-4D97-AF65-F5344CB8AC3E}">
        <p14:creationId xmlns:p14="http://schemas.microsoft.com/office/powerpoint/2010/main" val="833389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615</TotalTime>
  <Words>1069</Words>
  <Application>Microsoft Office PowerPoint</Application>
  <PresentationFormat>Widescreen</PresentationFormat>
  <Paragraphs>135</Paragraphs>
  <Slides>18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Corbel</vt:lpstr>
      <vt:lpstr>Courier New</vt:lpstr>
      <vt:lpstr>Sitka Text</vt:lpstr>
      <vt:lpstr>Times New Roman</vt:lpstr>
      <vt:lpstr>Wingdings</vt:lpstr>
      <vt:lpstr>Ecology 16x9</vt:lpstr>
      <vt:lpstr>GEETHANJALI INSTITUTE OF SCIENCE AND TECHNOLOGY</vt:lpstr>
      <vt:lpstr>ADDRESSING THE PROBLEMS FACED BY FARMERS DURING CROP PRODUCTION</vt:lpstr>
      <vt:lpstr>ABSTRACT</vt:lpstr>
      <vt:lpstr>INTRODUCTION</vt:lpstr>
      <vt:lpstr>PowerPoint Presentation</vt:lpstr>
      <vt:lpstr>        WHEAT </vt:lpstr>
      <vt:lpstr>COTTON</vt:lpstr>
      <vt:lpstr>EUCALYPTUS</vt:lpstr>
      <vt:lpstr>LEMON</vt:lpstr>
      <vt:lpstr>MANGO</vt:lpstr>
      <vt:lpstr>Solutions to Overcome Challenges in Crop Production </vt:lpstr>
      <vt:lpstr>PowerPoint Presentation</vt:lpstr>
      <vt:lpstr>PowerPoint Presentation</vt:lpstr>
      <vt:lpstr>PowerPoint Presentation</vt:lpstr>
      <vt:lpstr>FEEDBACK  WHICH  WE  ARE  GETTING  DURING  PROJECT</vt:lpstr>
      <vt:lpstr>PowerPoint Presentation</vt:lpstr>
      <vt:lpstr>CONCLUSION: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sanath kumar</cp:lastModifiedBy>
  <cp:revision>218</cp:revision>
  <dcterms:created xsi:type="dcterms:W3CDTF">2022-11-05T04:08:22Z</dcterms:created>
  <dcterms:modified xsi:type="dcterms:W3CDTF">2023-06-14T05:58:18Z</dcterms:modified>
</cp:coreProperties>
</file>