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17"/>
  </p:notesMasterIdLst>
  <p:sldIdLst>
    <p:sldId id="256" r:id="rId5"/>
    <p:sldId id="257" r:id="rId6"/>
    <p:sldId id="297" r:id="rId7"/>
    <p:sldId id="298" r:id="rId8"/>
    <p:sldId id="299" r:id="rId9"/>
    <p:sldId id="300" r:id="rId10"/>
    <p:sldId id="301" r:id="rId11"/>
    <p:sldId id="302" r:id="rId12"/>
    <p:sldId id="303" r:id="rId13"/>
    <p:sldId id="304" r:id="rId14"/>
    <p:sldId id="258" r:id="rId15"/>
    <p:sldId id="305" r:id="rId16"/>
  </p:sldIdLst>
  <p:sldSz cx="9144000" cy="5143500" type="screen16x9"/>
  <p:notesSz cx="6858000" cy="9144000"/>
  <p:embeddedFontLst>
    <p:embeddedFont>
      <p:font typeface="Aharoni" panose="02010803020104030203" pitchFamily="2" charset="-79"/>
      <p:bold r:id="rId18"/>
    </p:embeddedFont>
    <p:embeddedFont>
      <p:font typeface="Aptos Black" panose="020B0004020202020204" pitchFamily="34" charset="0"/>
      <p:bold r:id="rId19"/>
      <p:boldItalic r:id="rId20"/>
    </p:embeddedFont>
    <p:embeddedFont>
      <p:font typeface="Circular Std Book" panose="020B0604020101020102" pitchFamily="34" charset="0"/>
      <p:regular r:id="rId21"/>
    </p:embeddedFont>
    <p:embeddedFont>
      <p:font typeface="Circular Std Medium" panose="020B0604020101010102" pitchFamily="34" charset="0"/>
      <p:regular r:id="rId22"/>
    </p:embeddedFont>
    <p:embeddedFont>
      <p:font typeface="Nunito Light" pitchFamily="2" charset="0"/>
      <p:regular r:id="rId23"/>
      <p:italic r:id="rId24"/>
    </p:embeddedFont>
    <p:embeddedFont>
      <p:font typeface="Open Sans" panose="020B0606030504020204" pitchFamily="34" charset="0"/>
      <p:regular r:id="rId25"/>
      <p:bold r:id="rId26"/>
      <p:italic r:id="rId27"/>
      <p:boldItalic r:id="rId28"/>
    </p:embeddedFont>
    <p:embeddedFont>
      <p:font typeface="Raleway" pitchFamily="2" charset="0"/>
      <p:regular r:id="rId29"/>
      <p:bold r:id="rId30"/>
      <p:italic r:id="rId31"/>
      <p:boldItalic r:id="rId32"/>
    </p:embeddedFont>
    <p:embeddedFont>
      <p:font typeface="Raleway ExtraBold" pitchFamily="2" charset="0"/>
      <p:bold r:id="rId33"/>
      <p:boldItalic r:id="rId34"/>
    </p:embeddedFont>
    <p:embeddedFont>
      <p:font typeface="Raleway Light" pitchFamily="2" charset="0"/>
      <p:regular r:id="rId35"/>
      <p:italic r:id="rId36"/>
    </p:embeddedFont>
    <p:embeddedFont>
      <p:font typeface="Raleway Medium"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8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0CA866-C17F-4C92-A61A-E8D73BBA03B1}">
  <a:tblStyle styleId="{760CA866-C17F-4C92-A61A-E8D73BBA03B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65FB663-8BB2-4896-A8B2-757EED6F240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7" d="100"/>
          <a:sy n="107" d="100"/>
        </p:scale>
        <p:origin x="68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6.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3565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835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1778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603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9801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g2861dab2821_0_17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6" name="Google Shape;936;g2861dab2821_0_17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4126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1185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5011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2683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506650"/>
            <a:ext cx="6651600" cy="1562100"/>
          </a:xfrm>
          <a:prstGeom prst="rect">
            <a:avLst/>
          </a:prstGeom>
          <a:noFill/>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449750"/>
            <a:ext cx="3926400" cy="414600"/>
          </a:xfrm>
          <a:prstGeom prst="rect">
            <a:avLst/>
          </a:prstGeom>
          <a:solidFill>
            <a:schemeClr val="dk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50"/>
        <p:cNvGrpSpPr/>
        <p:nvPr/>
      </p:nvGrpSpPr>
      <p:grpSpPr>
        <a:xfrm>
          <a:off x="0" y="0"/>
          <a:ext cx="0" cy="0"/>
          <a:chOff x="0" y="0"/>
          <a:chExt cx="0" cy="0"/>
        </a:xfrm>
      </p:grpSpPr>
      <p:grpSp>
        <p:nvGrpSpPr>
          <p:cNvPr id="251" name="Google Shape;251;p28"/>
          <p:cNvGrpSpPr/>
          <p:nvPr/>
        </p:nvGrpSpPr>
        <p:grpSpPr>
          <a:xfrm>
            <a:off x="335" y="2150"/>
            <a:ext cx="713300" cy="5139225"/>
            <a:chOff x="7468800" y="0"/>
            <a:chExt cx="1675200" cy="5139225"/>
          </a:xfrm>
        </p:grpSpPr>
        <p:sp>
          <p:nvSpPr>
            <p:cNvPr id="252" name="Google Shape;252;p28"/>
            <p:cNvSpPr/>
            <p:nvPr/>
          </p:nvSpPr>
          <p:spPr>
            <a:xfrm>
              <a:off x="7468800" y="3464996"/>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3" name="Google Shape;253;p28"/>
            <p:cNvSpPr/>
            <p:nvPr/>
          </p:nvSpPr>
          <p:spPr>
            <a:xfrm>
              <a:off x="7468800" y="4282125"/>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4" name="Google Shape;254;p28"/>
            <p:cNvSpPr/>
            <p:nvPr/>
          </p:nvSpPr>
          <p:spPr>
            <a:xfrm>
              <a:off x="7468800" y="2487375"/>
              <a:ext cx="16752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5" name="Google Shape;255;p28"/>
            <p:cNvSpPr/>
            <p:nvPr/>
          </p:nvSpPr>
          <p:spPr>
            <a:xfrm>
              <a:off x="7468800" y="2647875"/>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6" name="Google Shape;256;p28"/>
            <p:cNvSpPr/>
            <p:nvPr/>
          </p:nvSpPr>
          <p:spPr>
            <a:xfrm rot="10800000" flipH="1">
              <a:off x="7468800" y="857329"/>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7" name="Google Shape;257;p28"/>
            <p:cNvSpPr/>
            <p:nvPr/>
          </p:nvSpPr>
          <p:spPr>
            <a:xfrm rot="10800000" flipH="1">
              <a:off x="7468800" y="0"/>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8" name="Google Shape;258;p28"/>
            <p:cNvSpPr/>
            <p:nvPr/>
          </p:nvSpPr>
          <p:spPr>
            <a:xfrm rot="10800000" flipH="1">
              <a:off x="7468800" y="1674450"/>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59"/>
        <p:cNvGrpSpPr/>
        <p:nvPr/>
      </p:nvGrpSpPr>
      <p:grpSpPr>
        <a:xfrm>
          <a:off x="0" y="0"/>
          <a:ext cx="0" cy="0"/>
          <a:chOff x="0" y="0"/>
          <a:chExt cx="0" cy="0"/>
        </a:xfrm>
      </p:grpSpPr>
      <p:grpSp>
        <p:nvGrpSpPr>
          <p:cNvPr id="260" name="Google Shape;260;p29"/>
          <p:cNvGrpSpPr/>
          <p:nvPr/>
        </p:nvGrpSpPr>
        <p:grpSpPr>
          <a:xfrm>
            <a:off x="0" y="0"/>
            <a:ext cx="9143875" cy="5143500"/>
            <a:chOff x="0" y="0"/>
            <a:chExt cx="9143875" cy="5143500"/>
          </a:xfrm>
        </p:grpSpPr>
        <p:sp>
          <p:nvSpPr>
            <p:cNvPr id="261" name="Google Shape;261;p29"/>
            <p:cNvSpPr/>
            <p:nvPr/>
          </p:nvSpPr>
          <p:spPr>
            <a:xfrm rot="10800000" flipH="1">
              <a:off x="0" y="4286400"/>
              <a:ext cx="7131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2" name="Google Shape;262;p29"/>
            <p:cNvSpPr/>
            <p:nvPr/>
          </p:nvSpPr>
          <p:spPr>
            <a:xfrm rot="10800000" flipH="1">
              <a:off x="0" y="34293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3" name="Google Shape;263;p29"/>
            <p:cNvSpPr/>
            <p:nvPr/>
          </p:nvSpPr>
          <p:spPr>
            <a:xfrm rot="10800000" flipH="1">
              <a:off x="8430775" y="0"/>
              <a:ext cx="7131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4" name="Google Shape;264;p29"/>
            <p:cNvSpPr/>
            <p:nvPr/>
          </p:nvSpPr>
          <p:spPr>
            <a:xfrm rot="10800000" flipH="1">
              <a:off x="8430775" y="8571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5" name="Google Shape;265;p29"/>
            <p:cNvSpPr/>
            <p:nvPr/>
          </p:nvSpPr>
          <p:spPr>
            <a:xfrm>
              <a:off x="8430775" y="1714200"/>
              <a:ext cx="7131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66" name="Google Shape;266;p29"/>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1350150"/>
            <a:ext cx="2776200" cy="1119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25" y="2469150"/>
            <a:ext cx="2776200" cy="1324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Raleway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 name="Google Shape;28;p5"/>
          <p:cNvSpPr txBox="1">
            <a:spLocks noGrp="1"/>
          </p:cNvSpPr>
          <p:nvPr>
            <p:ph type="subTitle" idx="1"/>
          </p:nvPr>
        </p:nvSpPr>
        <p:spPr>
          <a:xfrm>
            <a:off x="1628225" y="3279925"/>
            <a:ext cx="6267600" cy="70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2"/>
          </p:nvPr>
        </p:nvSpPr>
        <p:spPr>
          <a:xfrm>
            <a:off x="1628225" y="1845299"/>
            <a:ext cx="6267600" cy="70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 name="Google Shape;30;p5"/>
          <p:cNvSpPr txBox="1">
            <a:spLocks noGrp="1"/>
          </p:cNvSpPr>
          <p:nvPr>
            <p:ph type="subTitle" idx="3"/>
          </p:nvPr>
        </p:nvSpPr>
        <p:spPr>
          <a:xfrm>
            <a:off x="1628225" y="1588175"/>
            <a:ext cx="6267600" cy="35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1" name="Google Shape;31;p5"/>
          <p:cNvSpPr txBox="1">
            <a:spLocks noGrp="1"/>
          </p:cNvSpPr>
          <p:nvPr>
            <p:ph type="subTitle" idx="4"/>
          </p:nvPr>
        </p:nvSpPr>
        <p:spPr>
          <a:xfrm>
            <a:off x="1628225" y="3022850"/>
            <a:ext cx="6267600" cy="35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32" name="Google Shape;32;p5"/>
          <p:cNvGrpSpPr/>
          <p:nvPr/>
        </p:nvGrpSpPr>
        <p:grpSpPr>
          <a:xfrm>
            <a:off x="0" y="4661988"/>
            <a:ext cx="9144000" cy="481513"/>
            <a:chOff x="0" y="4661988"/>
            <a:chExt cx="9144000" cy="481513"/>
          </a:xfrm>
        </p:grpSpPr>
        <p:sp>
          <p:nvSpPr>
            <p:cNvPr id="33" name="Google Shape;33;p5"/>
            <p:cNvSpPr/>
            <p:nvPr/>
          </p:nvSpPr>
          <p:spPr>
            <a:xfrm>
              <a:off x="0" y="4983000"/>
              <a:ext cx="9144000" cy="160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 name="Google Shape;34;p5"/>
            <p:cNvSpPr/>
            <p:nvPr/>
          </p:nvSpPr>
          <p:spPr>
            <a:xfrm>
              <a:off x="0" y="4822500"/>
              <a:ext cx="9144000" cy="160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 name="Google Shape;35;p5"/>
            <p:cNvSpPr/>
            <p:nvPr/>
          </p:nvSpPr>
          <p:spPr>
            <a:xfrm>
              <a:off x="0" y="4661988"/>
              <a:ext cx="9144000" cy="160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36" name="Google Shape;36;p5"/>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56" name="Google Shape;56;p8"/>
          <p:cNvGrpSpPr/>
          <p:nvPr/>
        </p:nvGrpSpPr>
        <p:grpSpPr>
          <a:xfrm>
            <a:off x="8424000" y="-4125"/>
            <a:ext cx="720300" cy="5143600"/>
            <a:chOff x="8424000" y="-4125"/>
            <a:chExt cx="720300" cy="5143600"/>
          </a:xfrm>
        </p:grpSpPr>
        <p:grpSp>
          <p:nvGrpSpPr>
            <p:cNvPr id="57" name="Google Shape;57;p8"/>
            <p:cNvGrpSpPr/>
            <p:nvPr/>
          </p:nvGrpSpPr>
          <p:grpSpPr>
            <a:xfrm>
              <a:off x="8584500" y="-4125"/>
              <a:ext cx="559800" cy="5143600"/>
              <a:chOff x="8584500" y="-4125"/>
              <a:chExt cx="559800" cy="5143600"/>
            </a:xfrm>
          </p:grpSpPr>
          <p:sp>
            <p:nvSpPr>
              <p:cNvPr id="58" name="Google Shape;58;p8"/>
              <p:cNvSpPr/>
              <p:nvPr/>
            </p:nvSpPr>
            <p:spPr>
              <a:xfrm>
                <a:off x="8584500" y="-4125"/>
                <a:ext cx="559800" cy="1714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9" name="Google Shape;59;p8"/>
              <p:cNvSpPr/>
              <p:nvPr/>
            </p:nvSpPr>
            <p:spPr>
              <a:xfrm>
                <a:off x="8584500" y="1710575"/>
                <a:ext cx="559800" cy="1714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0" name="Google Shape;60;p8"/>
              <p:cNvSpPr/>
              <p:nvPr/>
            </p:nvSpPr>
            <p:spPr>
              <a:xfrm>
                <a:off x="8584500" y="3424975"/>
                <a:ext cx="559800" cy="1714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61" name="Google Shape;61;p8"/>
            <p:cNvSpPr/>
            <p:nvPr/>
          </p:nvSpPr>
          <p:spPr>
            <a:xfrm rot="5400000">
              <a:off x="5934900" y="2489132"/>
              <a:ext cx="5138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62" name="Google Shape;62;p8"/>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5" name="Google Shape;65;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66" name="Google Shape;66;p9"/>
          <p:cNvGrpSpPr/>
          <p:nvPr/>
        </p:nvGrpSpPr>
        <p:grpSpPr>
          <a:xfrm>
            <a:off x="7717675" y="3429300"/>
            <a:ext cx="1426200" cy="1714200"/>
            <a:chOff x="7717675" y="3429300"/>
            <a:chExt cx="1426200" cy="1714200"/>
          </a:xfrm>
        </p:grpSpPr>
        <p:sp>
          <p:nvSpPr>
            <p:cNvPr id="67" name="Google Shape;67;p9"/>
            <p:cNvSpPr/>
            <p:nvPr/>
          </p:nvSpPr>
          <p:spPr>
            <a:xfrm>
              <a:off x="8430775" y="4286400"/>
              <a:ext cx="7131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8" name="Google Shape;68;p9"/>
            <p:cNvSpPr/>
            <p:nvPr/>
          </p:nvSpPr>
          <p:spPr>
            <a:xfrm>
              <a:off x="8430775" y="34293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9" name="Google Shape;69;p9"/>
            <p:cNvSpPr/>
            <p:nvPr/>
          </p:nvSpPr>
          <p:spPr>
            <a:xfrm>
              <a:off x="7717675" y="4286400"/>
              <a:ext cx="7131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70" name="Google Shape;70;p9"/>
          <p:cNvSpPr/>
          <p:nvPr/>
        </p:nvSpPr>
        <p:spPr>
          <a:xfrm>
            <a:off x="713225" y="539488"/>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10"/>
          <p:cNvSpPr>
            <a:spLocks noGrp="1"/>
          </p:cNvSpPr>
          <p:nvPr>
            <p:ph type="pic" idx="2"/>
          </p:nvPr>
        </p:nvSpPr>
        <p:spPr>
          <a:xfrm>
            <a:off x="0" y="0"/>
            <a:ext cx="9144000" cy="5143500"/>
          </a:xfrm>
          <a:prstGeom prst="rect">
            <a:avLst/>
          </a:prstGeom>
          <a:noFill/>
          <a:ln>
            <a:noFill/>
          </a:ln>
        </p:spPr>
      </p:sp>
      <p:sp>
        <p:nvSpPr>
          <p:cNvPr id="73" name="Google Shape;73;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0" name="Google Shape;80;p13"/>
          <p:cNvSpPr txBox="1">
            <a:spLocks noGrp="1"/>
          </p:cNvSpPr>
          <p:nvPr>
            <p:ph type="title" idx="2" hasCustomPrompt="1"/>
          </p:nvPr>
        </p:nvSpPr>
        <p:spPr>
          <a:xfrm>
            <a:off x="720000" y="1615673"/>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title" idx="3" hasCustomPrompt="1"/>
          </p:nvPr>
        </p:nvSpPr>
        <p:spPr>
          <a:xfrm>
            <a:off x="4572000" y="1615673"/>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title" idx="4" hasCustomPrompt="1"/>
          </p:nvPr>
        </p:nvSpPr>
        <p:spPr>
          <a:xfrm>
            <a:off x="720000" y="2706036"/>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title" idx="5" hasCustomPrompt="1"/>
          </p:nvPr>
        </p:nvSpPr>
        <p:spPr>
          <a:xfrm>
            <a:off x="4572000" y="2706036"/>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title" idx="6" hasCustomPrompt="1"/>
          </p:nvPr>
        </p:nvSpPr>
        <p:spPr>
          <a:xfrm>
            <a:off x="720000" y="3796398"/>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title" idx="7" hasCustomPrompt="1"/>
          </p:nvPr>
        </p:nvSpPr>
        <p:spPr>
          <a:xfrm>
            <a:off x="4572000" y="3796398"/>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subTitle" idx="1"/>
          </p:nvPr>
        </p:nvSpPr>
        <p:spPr>
          <a:xfrm>
            <a:off x="1607100" y="1762373"/>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7" name="Google Shape;87;p13"/>
          <p:cNvSpPr txBox="1">
            <a:spLocks noGrp="1"/>
          </p:cNvSpPr>
          <p:nvPr>
            <p:ph type="subTitle" idx="8"/>
          </p:nvPr>
        </p:nvSpPr>
        <p:spPr>
          <a:xfrm>
            <a:off x="1607100" y="2852736"/>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8" name="Google Shape;88;p13"/>
          <p:cNvSpPr txBox="1">
            <a:spLocks noGrp="1"/>
          </p:cNvSpPr>
          <p:nvPr>
            <p:ph type="subTitle" idx="9"/>
          </p:nvPr>
        </p:nvSpPr>
        <p:spPr>
          <a:xfrm>
            <a:off x="1607100" y="3943098"/>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9" name="Google Shape;89;p13"/>
          <p:cNvSpPr txBox="1">
            <a:spLocks noGrp="1"/>
          </p:cNvSpPr>
          <p:nvPr>
            <p:ph type="subTitle" idx="13"/>
          </p:nvPr>
        </p:nvSpPr>
        <p:spPr>
          <a:xfrm>
            <a:off x="5459100" y="1762373"/>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0" name="Google Shape;90;p13"/>
          <p:cNvSpPr txBox="1">
            <a:spLocks noGrp="1"/>
          </p:cNvSpPr>
          <p:nvPr>
            <p:ph type="subTitle" idx="14"/>
          </p:nvPr>
        </p:nvSpPr>
        <p:spPr>
          <a:xfrm>
            <a:off x="5459100" y="2852736"/>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1" name="Google Shape;91;p13"/>
          <p:cNvSpPr txBox="1">
            <a:spLocks noGrp="1"/>
          </p:cNvSpPr>
          <p:nvPr>
            <p:ph type="subTitle" idx="15"/>
          </p:nvPr>
        </p:nvSpPr>
        <p:spPr>
          <a:xfrm>
            <a:off x="5459100" y="3943098"/>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92" name="Google Shape;92;p13"/>
          <p:cNvGrpSpPr/>
          <p:nvPr/>
        </p:nvGrpSpPr>
        <p:grpSpPr>
          <a:xfrm>
            <a:off x="8424000" y="-4125"/>
            <a:ext cx="720300" cy="5143600"/>
            <a:chOff x="8424000" y="-4125"/>
            <a:chExt cx="720300" cy="5143600"/>
          </a:xfrm>
        </p:grpSpPr>
        <p:grpSp>
          <p:nvGrpSpPr>
            <p:cNvPr id="93" name="Google Shape;93;p13"/>
            <p:cNvGrpSpPr/>
            <p:nvPr/>
          </p:nvGrpSpPr>
          <p:grpSpPr>
            <a:xfrm>
              <a:off x="8584500" y="-4125"/>
              <a:ext cx="559800" cy="5143600"/>
              <a:chOff x="8584500" y="-4125"/>
              <a:chExt cx="559800" cy="5143600"/>
            </a:xfrm>
          </p:grpSpPr>
          <p:sp>
            <p:nvSpPr>
              <p:cNvPr id="94" name="Google Shape;94;p13"/>
              <p:cNvSpPr/>
              <p:nvPr/>
            </p:nvSpPr>
            <p:spPr>
              <a:xfrm>
                <a:off x="8584500" y="-4125"/>
                <a:ext cx="559800" cy="1714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5" name="Google Shape;95;p13"/>
              <p:cNvSpPr/>
              <p:nvPr/>
            </p:nvSpPr>
            <p:spPr>
              <a:xfrm>
                <a:off x="8584500" y="1710575"/>
                <a:ext cx="559800" cy="1714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6" name="Google Shape;96;p13"/>
              <p:cNvSpPr/>
              <p:nvPr/>
            </p:nvSpPr>
            <p:spPr>
              <a:xfrm>
                <a:off x="8584500" y="3424975"/>
                <a:ext cx="559800" cy="1714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97" name="Google Shape;97;p13"/>
            <p:cNvSpPr/>
            <p:nvPr/>
          </p:nvSpPr>
          <p:spPr>
            <a:xfrm rot="5400000">
              <a:off x="5934900" y="2489132"/>
              <a:ext cx="5138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98" name="Google Shape;98;p13"/>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90"/>
        <p:cNvGrpSpPr/>
        <p:nvPr/>
      </p:nvGrpSpPr>
      <p:grpSpPr>
        <a:xfrm>
          <a:off x="0" y="0"/>
          <a:ext cx="0" cy="0"/>
          <a:chOff x="0" y="0"/>
          <a:chExt cx="0" cy="0"/>
        </a:xfrm>
      </p:grpSpPr>
      <p:sp>
        <p:nvSpPr>
          <p:cNvPr id="191" name="Google Shape;191;p2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92" name="Google Shape;192;p21"/>
          <p:cNvGrpSpPr/>
          <p:nvPr/>
        </p:nvGrpSpPr>
        <p:grpSpPr>
          <a:xfrm>
            <a:off x="0" y="275063"/>
            <a:ext cx="9144000" cy="4868438"/>
            <a:chOff x="0" y="275063"/>
            <a:chExt cx="9144000" cy="4868438"/>
          </a:xfrm>
        </p:grpSpPr>
        <p:sp>
          <p:nvSpPr>
            <p:cNvPr id="193" name="Google Shape;193;p21"/>
            <p:cNvSpPr/>
            <p:nvPr/>
          </p:nvSpPr>
          <p:spPr>
            <a:xfrm>
              <a:off x="713225" y="2750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94" name="Google Shape;194;p21"/>
            <p:cNvGrpSpPr/>
            <p:nvPr/>
          </p:nvGrpSpPr>
          <p:grpSpPr>
            <a:xfrm>
              <a:off x="0" y="4822500"/>
              <a:ext cx="9144000" cy="321000"/>
              <a:chOff x="0" y="4822500"/>
              <a:chExt cx="9144000" cy="321000"/>
            </a:xfrm>
          </p:grpSpPr>
          <p:sp>
            <p:nvSpPr>
              <p:cNvPr id="195" name="Google Shape;195;p21"/>
              <p:cNvSpPr/>
              <p:nvPr/>
            </p:nvSpPr>
            <p:spPr>
              <a:xfrm>
                <a:off x="0" y="4983000"/>
                <a:ext cx="9144000" cy="160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6" name="Google Shape;196;p21"/>
              <p:cNvSpPr/>
              <p:nvPr/>
            </p:nvSpPr>
            <p:spPr>
              <a:xfrm>
                <a:off x="0" y="4822500"/>
                <a:ext cx="9144000" cy="160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197" name="Google Shape;197;p21"/>
          <p:cNvGrpSpPr/>
          <p:nvPr/>
        </p:nvGrpSpPr>
        <p:grpSpPr>
          <a:xfrm>
            <a:off x="8430775" y="0"/>
            <a:ext cx="713318" cy="857100"/>
            <a:chOff x="8430775" y="0"/>
            <a:chExt cx="713318" cy="857100"/>
          </a:xfrm>
        </p:grpSpPr>
        <p:sp>
          <p:nvSpPr>
            <p:cNvPr id="198" name="Google Shape;198;p21"/>
            <p:cNvSpPr/>
            <p:nvPr/>
          </p:nvSpPr>
          <p:spPr>
            <a:xfrm rot="10800000" flipH="1">
              <a:off x="8787393" y="0"/>
              <a:ext cx="356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9" name="Google Shape;199;p21"/>
            <p:cNvSpPr/>
            <p:nvPr/>
          </p:nvSpPr>
          <p:spPr>
            <a:xfrm rot="10800000" flipH="1">
              <a:off x="8430775" y="0"/>
              <a:ext cx="356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1pPr>
            <a:lvl2pPr lvl="1"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2pPr>
            <a:lvl3pPr lvl="2"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3pPr>
            <a:lvl4pPr lvl="3"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4pPr>
            <a:lvl5pPr lvl="4"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5pPr>
            <a:lvl6pPr lvl="5"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6pPr>
            <a:lvl7pPr lvl="6"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7pPr>
            <a:lvl8pPr lvl="7"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8pPr>
            <a:lvl9pPr lvl="8"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1pPr>
            <a:lvl2pPr marL="914400" lvl="1"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2pPr>
            <a:lvl3pPr marL="1371600" lvl="2"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3pPr>
            <a:lvl4pPr marL="1828800" lvl="3"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4pPr>
            <a:lvl5pPr marL="2286000" lvl="4"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5pPr>
            <a:lvl6pPr marL="2743200" lvl="5"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6pPr>
            <a:lvl7pPr marL="3200400" lvl="6"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7pPr>
            <a:lvl8pPr marL="3657600" lvl="7"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8pPr>
            <a:lvl9pPr marL="4114800" lvl="8"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5" r:id="rId5"/>
    <p:sldLayoutId id="2147483656" r:id="rId6"/>
    <p:sldLayoutId id="2147483658" r:id="rId7"/>
    <p:sldLayoutId id="2147483659" r:id="rId8"/>
    <p:sldLayoutId id="2147483667" r:id="rId9"/>
    <p:sldLayoutId id="2147483674" r:id="rId10"/>
    <p:sldLayoutId id="214748367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grpSp>
        <p:nvGrpSpPr>
          <p:cNvPr id="277" name="Google Shape;277;p33"/>
          <p:cNvGrpSpPr/>
          <p:nvPr/>
        </p:nvGrpSpPr>
        <p:grpSpPr>
          <a:xfrm>
            <a:off x="7468800" y="2138"/>
            <a:ext cx="1675200" cy="5139225"/>
            <a:chOff x="7468800" y="0"/>
            <a:chExt cx="1675200" cy="5139225"/>
          </a:xfrm>
        </p:grpSpPr>
        <p:grpSp>
          <p:nvGrpSpPr>
            <p:cNvPr id="278" name="Google Shape;278;p33"/>
            <p:cNvGrpSpPr/>
            <p:nvPr/>
          </p:nvGrpSpPr>
          <p:grpSpPr>
            <a:xfrm>
              <a:off x="7468800" y="0"/>
              <a:ext cx="1675200" cy="5139225"/>
              <a:chOff x="7468800" y="0"/>
              <a:chExt cx="1675200" cy="5139225"/>
            </a:xfrm>
          </p:grpSpPr>
          <p:sp>
            <p:nvSpPr>
              <p:cNvPr id="279" name="Google Shape;279;p33"/>
              <p:cNvSpPr/>
              <p:nvPr/>
            </p:nvSpPr>
            <p:spPr>
              <a:xfrm>
                <a:off x="7468800" y="3464996"/>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0" name="Google Shape;280;p33"/>
              <p:cNvSpPr/>
              <p:nvPr/>
            </p:nvSpPr>
            <p:spPr>
              <a:xfrm>
                <a:off x="7468800" y="4282125"/>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33"/>
              <p:cNvSpPr/>
              <p:nvPr/>
            </p:nvSpPr>
            <p:spPr>
              <a:xfrm>
                <a:off x="7468800" y="2647875"/>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2" name="Google Shape;282;p33"/>
              <p:cNvSpPr/>
              <p:nvPr/>
            </p:nvSpPr>
            <p:spPr>
              <a:xfrm rot="10800000" flipH="1">
                <a:off x="7468800" y="857329"/>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3" name="Google Shape;283;p33"/>
              <p:cNvSpPr/>
              <p:nvPr/>
            </p:nvSpPr>
            <p:spPr>
              <a:xfrm rot="10800000" flipH="1">
                <a:off x="7468800" y="0"/>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4" name="Google Shape;284;p33"/>
              <p:cNvSpPr/>
              <p:nvPr/>
            </p:nvSpPr>
            <p:spPr>
              <a:xfrm rot="10800000" flipH="1">
                <a:off x="7468800" y="1674450"/>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85" name="Google Shape;285;p33"/>
            <p:cNvSpPr/>
            <p:nvPr/>
          </p:nvSpPr>
          <p:spPr>
            <a:xfrm>
              <a:off x="7468800" y="2491500"/>
              <a:ext cx="16752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p:txBody>
        </p:sp>
      </p:grpSp>
      <p:sp>
        <p:nvSpPr>
          <p:cNvPr id="286" name="Google Shape;286;p33"/>
          <p:cNvSpPr txBox="1">
            <a:spLocks noGrp="1"/>
          </p:cNvSpPr>
          <p:nvPr>
            <p:ph type="ctrTitle"/>
          </p:nvPr>
        </p:nvSpPr>
        <p:spPr>
          <a:xfrm>
            <a:off x="620353" y="1417207"/>
            <a:ext cx="5073215" cy="123280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Streaming, Processing, &amp; Visualization of BikeShare Data</a:t>
            </a:r>
            <a:endParaRPr sz="3200" dirty="0">
              <a:solidFill>
                <a:schemeClr val="accent2"/>
              </a:solidFill>
            </a:endParaRPr>
          </a:p>
        </p:txBody>
      </p:sp>
      <p:sp>
        <p:nvSpPr>
          <p:cNvPr id="288" name="Google Shape;288;p33"/>
          <p:cNvSpPr/>
          <p:nvPr/>
        </p:nvSpPr>
        <p:spPr>
          <a:xfrm>
            <a:off x="713225" y="773013"/>
            <a:ext cx="1449900" cy="86226"/>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 name="TextBox 1">
            <a:extLst>
              <a:ext uri="{FF2B5EF4-FFF2-40B4-BE49-F238E27FC236}">
                <a16:creationId xmlns:a16="http://schemas.microsoft.com/office/drawing/2014/main" id="{F390BEC3-CFC7-7AA8-F345-E9AA2742A78B}"/>
              </a:ext>
            </a:extLst>
          </p:cNvPr>
          <p:cNvSpPr txBox="1"/>
          <p:nvPr/>
        </p:nvSpPr>
        <p:spPr>
          <a:xfrm>
            <a:off x="616350" y="483931"/>
            <a:ext cx="1838227" cy="307777"/>
          </a:xfrm>
          <a:prstGeom prst="rect">
            <a:avLst/>
          </a:prstGeom>
          <a:noFill/>
        </p:spPr>
        <p:txBody>
          <a:bodyPr wrap="square" rtlCol="0">
            <a:spAutoFit/>
          </a:bodyPr>
          <a:lstStyle/>
          <a:p>
            <a:r>
              <a:rPr lang="en-US" dirty="0">
                <a:solidFill>
                  <a:schemeClr val="accent2"/>
                </a:solidFill>
                <a:latin typeface="Aharoni" panose="02010803020104030203" pitchFamily="2" charset="-79"/>
                <a:cs typeface="Aharoni" panose="02010803020104030203" pitchFamily="2" charset="-79"/>
              </a:rPr>
              <a:t>Project:</a:t>
            </a:r>
            <a:endParaRPr lang="en-IN" dirty="0">
              <a:solidFill>
                <a:schemeClr val="accent2"/>
              </a:solidFill>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0037582C-0E9A-9AE2-CE48-2CB388D1D875}"/>
              </a:ext>
            </a:extLst>
          </p:cNvPr>
          <p:cNvSpPr txBox="1"/>
          <p:nvPr/>
        </p:nvSpPr>
        <p:spPr>
          <a:xfrm>
            <a:off x="616349" y="3561262"/>
            <a:ext cx="2798364" cy="954107"/>
          </a:xfrm>
          <a:prstGeom prst="rect">
            <a:avLst/>
          </a:prstGeom>
          <a:noFill/>
        </p:spPr>
        <p:txBody>
          <a:bodyPr wrap="square" rtlCol="0">
            <a:spAutoFit/>
          </a:bodyPr>
          <a:lstStyle/>
          <a:p>
            <a:r>
              <a:rPr lang="en-US" dirty="0">
                <a:solidFill>
                  <a:schemeClr val="accent2"/>
                </a:solidFill>
                <a:latin typeface="Circular Std Medium" panose="020B0604020101010102" pitchFamily="34" charset="0"/>
                <a:cs typeface="Circular Std Medium" panose="020B0604020101010102" pitchFamily="34" charset="0"/>
              </a:rPr>
              <a:t>By:</a:t>
            </a:r>
          </a:p>
          <a:p>
            <a:r>
              <a:rPr lang="en-US" dirty="0" err="1">
                <a:solidFill>
                  <a:schemeClr val="accent2"/>
                </a:solidFill>
                <a:latin typeface="Circular Std Medium" panose="020B0604020101010102" pitchFamily="34" charset="0"/>
                <a:cs typeface="Circular Std Medium" panose="020B0604020101010102" pitchFamily="34" charset="0"/>
              </a:rPr>
              <a:t>Sanath</a:t>
            </a:r>
            <a:r>
              <a:rPr lang="en-US" dirty="0">
                <a:solidFill>
                  <a:schemeClr val="accent2"/>
                </a:solidFill>
                <a:latin typeface="Circular Std Medium" panose="020B0604020101010102" pitchFamily="34" charset="0"/>
                <a:cs typeface="Circular Std Medium" panose="020B0604020101010102" pitchFamily="34" charset="0"/>
              </a:rPr>
              <a:t> </a:t>
            </a:r>
            <a:r>
              <a:rPr lang="en-US" dirty="0" err="1">
                <a:solidFill>
                  <a:schemeClr val="accent2"/>
                </a:solidFill>
                <a:latin typeface="Circular Std Medium" panose="020B0604020101010102" pitchFamily="34" charset="0"/>
                <a:cs typeface="Circular Std Medium" panose="020B0604020101010102" pitchFamily="34" charset="0"/>
              </a:rPr>
              <a:t>Haritsa</a:t>
            </a:r>
            <a:r>
              <a:rPr lang="en-US" dirty="0">
                <a:solidFill>
                  <a:schemeClr val="accent2"/>
                </a:solidFill>
                <a:latin typeface="Circular Std Medium" panose="020B0604020101010102" pitchFamily="34" charset="0"/>
                <a:cs typeface="Circular Std Medium" panose="020B0604020101010102" pitchFamily="34" charset="0"/>
              </a:rPr>
              <a:t> (11038004)</a:t>
            </a:r>
          </a:p>
          <a:p>
            <a:r>
              <a:rPr lang="en-US" dirty="0">
                <a:solidFill>
                  <a:schemeClr val="accent2"/>
                </a:solidFill>
                <a:latin typeface="Circular Std Medium" panose="020B0604020101010102" pitchFamily="34" charset="0"/>
                <a:cs typeface="Circular Std Medium" panose="020B0604020101010102" pitchFamily="34" charset="0"/>
              </a:rPr>
              <a:t>Aniket </a:t>
            </a:r>
            <a:r>
              <a:rPr lang="en-US" dirty="0" err="1">
                <a:solidFill>
                  <a:schemeClr val="accent2"/>
                </a:solidFill>
                <a:latin typeface="Circular Std Medium" panose="020B0604020101010102" pitchFamily="34" charset="0"/>
                <a:cs typeface="Circular Std Medium" panose="020B0604020101010102" pitchFamily="34" charset="0"/>
              </a:rPr>
              <a:t>Ghetla</a:t>
            </a:r>
            <a:r>
              <a:rPr lang="en-US" dirty="0">
                <a:solidFill>
                  <a:schemeClr val="accent2"/>
                </a:solidFill>
                <a:latin typeface="Circular Std Medium" panose="020B0604020101010102" pitchFamily="34" charset="0"/>
                <a:cs typeface="Circular Std Medium" panose="020B0604020101010102" pitchFamily="34" charset="0"/>
              </a:rPr>
              <a:t> (11038043)</a:t>
            </a:r>
          </a:p>
          <a:p>
            <a:r>
              <a:rPr lang="en-US" dirty="0">
                <a:solidFill>
                  <a:schemeClr val="accent2"/>
                </a:solidFill>
                <a:latin typeface="Circular Std Medium" panose="020B0604020101010102" pitchFamily="34" charset="0"/>
                <a:cs typeface="Circular Std Medium" panose="020B0604020101010102" pitchFamily="34" charset="0"/>
              </a:rPr>
              <a:t>Vandit Bhalla (11038246)</a:t>
            </a:r>
            <a:endParaRPr lang="en-IN" dirty="0">
              <a:solidFill>
                <a:schemeClr val="accent2"/>
              </a:solidFill>
              <a:latin typeface="Circular Std Medium" panose="020B0604020101010102" pitchFamily="34" charset="0"/>
              <a:cs typeface="Circular Std Medium" panose="020B0604020101010102" pitchFamily="34" charset="0"/>
            </a:endParaRPr>
          </a:p>
        </p:txBody>
      </p:sp>
      <p:sp>
        <p:nvSpPr>
          <p:cNvPr id="5" name="Google Shape;288;p33">
            <a:extLst>
              <a:ext uri="{FF2B5EF4-FFF2-40B4-BE49-F238E27FC236}">
                <a16:creationId xmlns:a16="http://schemas.microsoft.com/office/drawing/2014/main" id="{D943F3B3-7225-97B0-CA68-1C3619E34974}"/>
              </a:ext>
            </a:extLst>
          </p:cNvPr>
          <p:cNvSpPr/>
          <p:nvPr/>
        </p:nvSpPr>
        <p:spPr>
          <a:xfrm>
            <a:off x="713225" y="3189286"/>
            <a:ext cx="1449900" cy="86226"/>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 name="TextBox 5">
            <a:extLst>
              <a:ext uri="{FF2B5EF4-FFF2-40B4-BE49-F238E27FC236}">
                <a16:creationId xmlns:a16="http://schemas.microsoft.com/office/drawing/2014/main" id="{9C8D0B33-7948-AE76-40DC-4D5C52F10C9B}"/>
              </a:ext>
            </a:extLst>
          </p:cNvPr>
          <p:cNvSpPr txBox="1"/>
          <p:nvPr/>
        </p:nvSpPr>
        <p:spPr>
          <a:xfrm>
            <a:off x="616349" y="2738634"/>
            <a:ext cx="4177107" cy="307777"/>
          </a:xfrm>
          <a:prstGeom prst="rect">
            <a:avLst/>
          </a:prstGeom>
          <a:noFill/>
        </p:spPr>
        <p:txBody>
          <a:bodyPr wrap="square" rtlCol="0">
            <a:spAutoFit/>
          </a:bodyPr>
          <a:lstStyle/>
          <a:p>
            <a:r>
              <a:rPr lang="en-US" dirty="0">
                <a:solidFill>
                  <a:schemeClr val="accent2"/>
                </a:solidFill>
                <a:latin typeface="Aharoni" panose="02010803020104030203" pitchFamily="2" charset="-79"/>
                <a:cs typeface="Aharoni" panose="02010803020104030203" pitchFamily="2" charset="-79"/>
              </a:rPr>
              <a:t>Data Engineering </a:t>
            </a:r>
            <a:r>
              <a:rPr lang="en-US" dirty="0">
                <a:solidFill>
                  <a:schemeClr val="accent2"/>
                </a:solidFill>
                <a:latin typeface="Aptos Black" panose="020F0502020204030204" pitchFamily="34" charset="0"/>
                <a:cs typeface="Aharoni" panose="02010803020104030203" pitchFamily="2" charset="-79"/>
              </a:rPr>
              <a:t>2: </a:t>
            </a:r>
            <a:r>
              <a:rPr lang="en-US" dirty="0">
                <a:solidFill>
                  <a:schemeClr val="accent2"/>
                </a:solidFill>
                <a:latin typeface="Aharoni" panose="02010803020104030203" pitchFamily="2" charset="-79"/>
                <a:cs typeface="Aharoni" panose="02010803020104030203" pitchFamily="2" charset="-79"/>
              </a:rPr>
              <a:t>Big Data Architectures</a:t>
            </a:r>
            <a:endParaRPr lang="en-IN" dirty="0">
              <a:solidFill>
                <a:schemeClr val="accent2"/>
              </a:solidFill>
              <a:latin typeface="Aharoni" panose="02010803020104030203" pitchFamily="2" charset="-79"/>
              <a:cs typeface="Aharoni" panose="02010803020104030203" pitchFamily="2" charset="-79"/>
            </a:endParaRPr>
          </a:p>
        </p:txBody>
      </p:sp>
      <p:pic>
        <p:nvPicPr>
          <p:cNvPr id="8" name="Picture 7">
            <a:extLst>
              <a:ext uri="{FF2B5EF4-FFF2-40B4-BE49-F238E27FC236}">
                <a16:creationId xmlns:a16="http://schemas.microsoft.com/office/drawing/2014/main" id="{A4764866-B589-4C5D-7298-DD197DE56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239" y="37331"/>
            <a:ext cx="726085" cy="7260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2" name="Google Shape;286;p33">
            <a:extLst>
              <a:ext uri="{FF2B5EF4-FFF2-40B4-BE49-F238E27FC236}">
                <a16:creationId xmlns:a16="http://schemas.microsoft.com/office/drawing/2014/main" id="{0075885E-C8F5-BCF1-7F04-5949A90643EB}"/>
              </a:ext>
            </a:extLst>
          </p:cNvPr>
          <p:cNvSpPr txBox="1">
            <a:spLocks/>
          </p:cNvSpPr>
          <p:nvPr/>
        </p:nvSpPr>
        <p:spPr>
          <a:xfrm>
            <a:off x="620353" y="539500"/>
            <a:ext cx="5073215" cy="69262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9pPr>
          </a:lstStyle>
          <a:p>
            <a:r>
              <a:rPr lang="en-US" sz="2800" dirty="0"/>
              <a:t>Conclusion</a:t>
            </a:r>
            <a:endParaRPr lang="en-US" sz="2800" dirty="0">
              <a:solidFill>
                <a:schemeClr val="accent2"/>
              </a:solidFill>
            </a:endParaRPr>
          </a:p>
        </p:txBody>
      </p:sp>
      <p:sp>
        <p:nvSpPr>
          <p:cNvPr id="5" name="TextBox 4">
            <a:extLst>
              <a:ext uri="{FF2B5EF4-FFF2-40B4-BE49-F238E27FC236}">
                <a16:creationId xmlns:a16="http://schemas.microsoft.com/office/drawing/2014/main" id="{0A5DD026-E9DF-D2EF-E077-1627FC9AC476}"/>
              </a:ext>
            </a:extLst>
          </p:cNvPr>
          <p:cNvSpPr txBox="1"/>
          <p:nvPr/>
        </p:nvSpPr>
        <p:spPr>
          <a:xfrm>
            <a:off x="620353" y="1408937"/>
            <a:ext cx="6586538" cy="160043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solidFill>
                <a:latin typeface="Circular Std Book" panose="020B0604020101020102" pitchFamily="34" charset="0"/>
                <a:cs typeface="Circular Std Book" panose="020B0604020101020102" pitchFamily="34" charset="0"/>
              </a:rPr>
              <a:t>By using the tools available on GCP we were able to build a prototype for streaming, processing, &amp; visualizing  real-time data.</a:t>
            </a:r>
          </a:p>
          <a:p>
            <a:endParaRPr lang="en-US" dirty="0">
              <a:solidFill>
                <a:schemeClr val="accent2"/>
              </a:solidFill>
              <a:latin typeface="Circular Std Book" panose="020B0604020101020102" pitchFamily="34" charset="0"/>
              <a:cs typeface="Circular Std Book" panose="020B0604020101020102" pitchFamily="34" charset="0"/>
            </a:endParaRPr>
          </a:p>
          <a:p>
            <a:pPr marL="285750" indent="-285750">
              <a:buFont typeface="Arial" panose="020B0604020202020204" pitchFamily="34" charset="0"/>
              <a:buChar char="•"/>
            </a:pPr>
            <a:r>
              <a:rPr lang="en-US" dirty="0">
                <a:solidFill>
                  <a:schemeClr val="accent2"/>
                </a:solidFill>
                <a:latin typeface="Circular Std Book" panose="020B0604020101020102" pitchFamily="34" charset="0"/>
                <a:cs typeface="Circular Std Book" panose="020B0604020101020102" pitchFamily="34" charset="0"/>
              </a:rPr>
              <a:t>By using the interactive dashboard created on Looker Studio one can easily see the number of defective bikes and docks, as well as the available bikes at various stations spread across Washington DC, thus fulfilling both user stories.</a:t>
            </a:r>
            <a:endParaRPr lang="en-IN" dirty="0">
              <a:solidFill>
                <a:schemeClr val="accent2"/>
              </a:solidFill>
              <a:latin typeface="Circular Std Book" panose="020B0604020101020102" pitchFamily="34" charset="0"/>
              <a:cs typeface="Circular Std Book" panose="020B0604020101020102" pitchFamily="34" charset="0"/>
            </a:endParaRPr>
          </a:p>
        </p:txBody>
      </p:sp>
      <p:pic>
        <p:nvPicPr>
          <p:cNvPr id="9" name="Picture 8">
            <a:extLst>
              <a:ext uri="{FF2B5EF4-FFF2-40B4-BE49-F238E27FC236}">
                <a16:creationId xmlns:a16="http://schemas.microsoft.com/office/drawing/2014/main" id="{010A0618-88E0-F725-475B-612A6878A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239" y="3950494"/>
            <a:ext cx="726085" cy="726085"/>
          </a:xfrm>
          <a:prstGeom prst="rect">
            <a:avLst/>
          </a:prstGeom>
        </p:spPr>
      </p:pic>
      <p:sp>
        <p:nvSpPr>
          <p:cNvPr id="3" name="TextBox 2">
            <a:extLst>
              <a:ext uri="{FF2B5EF4-FFF2-40B4-BE49-F238E27FC236}">
                <a16:creationId xmlns:a16="http://schemas.microsoft.com/office/drawing/2014/main" id="{BC9EF256-889D-5384-A382-CAFB08B68B33}"/>
              </a:ext>
            </a:extLst>
          </p:cNvPr>
          <p:cNvSpPr txBox="1"/>
          <p:nvPr/>
        </p:nvSpPr>
        <p:spPr>
          <a:xfrm>
            <a:off x="4129087" y="4436269"/>
            <a:ext cx="885825" cy="276999"/>
          </a:xfrm>
          <a:prstGeom prst="rect">
            <a:avLst/>
          </a:prstGeom>
          <a:noFill/>
        </p:spPr>
        <p:txBody>
          <a:bodyPr wrap="square" rtlCol="0">
            <a:spAutoFit/>
          </a:bodyPr>
          <a:lstStyle/>
          <a:p>
            <a:pPr algn="ctr"/>
            <a:r>
              <a:rPr lang="en-IN" sz="1200" dirty="0">
                <a:solidFill>
                  <a:schemeClr val="accent2"/>
                </a:solidFill>
                <a:latin typeface="Circular Std Book" panose="020B0604020101020102" pitchFamily="34" charset="0"/>
                <a:cs typeface="Circular Std Book" panose="020B0604020101020102" pitchFamily="34" charset="0"/>
              </a:rPr>
              <a:t>10</a:t>
            </a:r>
          </a:p>
        </p:txBody>
      </p:sp>
    </p:spTree>
    <p:extLst>
      <p:ext uri="{BB962C8B-B14F-4D97-AF65-F5344CB8AC3E}">
        <p14:creationId xmlns:p14="http://schemas.microsoft.com/office/powerpoint/2010/main" val="918714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4" name="Google Shape;286;p33">
            <a:extLst>
              <a:ext uri="{FF2B5EF4-FFF2-40B4-BE49-F238E27FC236}">
                <a16:creationId xmlns:a16="http://schemas.microsoft.com/office/drawing/2014/main" id="{8CDADFD6-CDFA-DD5E-A106-78BB441BCA7D}"/>
              </a:ext>
            </a:extLst>
          </p:cNvPr>
          <p:cNvSpPr txBox="1">
            <a:spLocks/>
          </p:cNvSpPr>
          <p:nvPr/>
        </p:nvSpPr>
        <p:spPr>
          <a:xfrm>
            <a:off x="620353" y="539500"/>
            <a:ext cx="5073215" cy="69262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9pPr>
          </a:lstStyle>
          <a:p>
            <a:r>
              <a:rPr lang="en-US" sz="2800" dirty="0"/>
              <a:t>References</a:t>
            </a:r>
            <a:endParaRPr lang="en-US" sz="2800" dirty="0">
              <a:solidFill>
                <a:schemeClr val="accent2"/>
              </a:solidFill>
            </a:endParaRPr>
          </a:p>
        </p:txBody>
      </p:sp>
      <p:pic>
        <p:nvPicPr>
          <p:cNvPr id="30" name="Picture 29">
            <a:extLst>
              <a:ext uri="{FF2B5EF4-FFF2-40B4-BE49-F238E27FC236}">
                <a16:creationId xmlns:a16="http://schemas.microsoft.com/office/drawing/2014/main" id="{519B7B35-E69A-3859-7283-6F67F51FAE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708" y="4350544"/>
            <a:ext cx="726085" cy="726085"/>
          </a:xfrm>
          <a:prstGeom prst="rect">
            <a:avLst/>
          </a:prstGeom>
        </p:spPr>
      </p:pic>
      <p:sp>
        <p:nvSpPr>
          <p:cNvPr id="31" name="TextBox 30">
            <a:extLst>
              <a:ext uri="{FF2B5EF4-FFF2-40B4-BE49-F238E27FC236}">
                <a16:creationId xmlns:a16="http://schemas.microsoft.com/office/drawing/2014/main" id="{DB275A7E-DD4E-804D-77A5-86ACEA48BFC1}"/>
              </a:ext>
            </a:extLst>
          </p:cNvPr>
          <p:cNvSpPr txBox="1"/>
          <p:nvPr/>
        </p:nvSpPr>
        <p:spPr>
          <a:xfrm>
            <a:off x="4129087" y="4436269"/>
            <a:ext cx="885825" cy="276999"/>
          </a:xfrm>
          <a:prstGeom prst="rect">
            <a:avLst/>
          </a:prstGeom>
          <a:noFill/>
        </p:spPr>
        <p:txBody>
          <a:bodyPr wrap="square" rtlCol="0">
            <a:spAutoFit/>
          </a:bodyPr>
          <a:lstStyle/>
          <a:p>
            <a:pPr algn="ctr"/>
            <a:r>
              <a:rPr lang="en-IN" sz="1200" dirty="0">
                <a:solidFill>
                  <a:schemeClr val="accent2"/>
                </a:solidFill>
                <a:latin typeface="Circular Std Book" panose="020B0604020101020102" pitchFamily="34" charset="0"/>
                <a:cs typeface="Circular Std Book" panose="020B0604020101020102" pitchFamily="34" charset="0"/>
              </a:rPr>
              <a:t>11</a:t>
            </a:r>
          </a:p>
        </p:txBody>
      </p:sp>
      <p:sp>
        <p:nvSpPr>
          <p:cNvPr id="2" name="TextBox 1">
            <a:extLst>
              <a:ext uri="{FF2B5EF4-FFF2-40B4-BE49-F238E27FC236}">
                <a16:creationId xmlns:a16="http://schemas.microsoft.com/office/drawing/2014/main" id="{9818BDA3-FE21-8ACE-2BC2-48559412AD93}"/>
              </a:ext>
            </a:extLst>
          </p:cNvPr>
          <p:cNvSpPr txBox="1"/>
          <p:nvPr/>
        </p:nvSpPr>
        <p:spPr>
          <a:xfrm>
            <a:off x="620353" y="1408937"/>
            <a:ext cx="6586538" cy="3108543"/>
          </a:xfrm>
          <a:prstGeom prst="rect">
            <a:avLst/>
          </a:prstGeom>
          <a:noFill/>
        </p:spPr>
        <p:txBody>
          <a:bodyPr wrap="square" rtlCol="0">
            <a:spAutoFit/>
          </a:bodyPr>
          <a:lstStyle/>
          <a:p>
            <a:r>
              <a:rPr lang="en-US" dirty="0">
                <a:solidFill>
                  <a:schemeClr val="accent2"/>
                </a:solidFill>
                <a:latin typeface="Circular Std Book" panose="020B0604020101020102" pitchFamily="34" charset="0"/>
                <a:cs typeface="Circular Std Book" panose="020B0604020101020102" pitchFamily="34" charset="0"/>
              </a:rPr>
              <a:t>[1] https://capitalbikeshare.com/system-data</a:t>
            </a:r>
          </a:p>
          <a:p>
            <a:r>
              <a:rPr lang="en-US" dirty="0">
                <a:solidFill>
                  <a:schemeClr val="accent2"/>
                </a:solidFill>
                <a:latin typeface="Circular Std Book" panose="020B0604020101020102" pitchFamily="34" charset="0"/>
                <a:cs typeface="Circular Std Book" panose="020B0604020101020102" pitchFamily="34" charset="0"/>
              </a:rPr>
              <a:t>[2] https://cloud.google.com/scheduler/docs</a:t>
            </a:r>
          </a:p>
          <a:p>
            <a:r>
              <a:rPr lang="en-US" dirty="0">
                <a:solidFill>
                  <a:schemeClr val="accent2"/>
                </a:solidFill>
                <a:latin typeface="Circular Std Book" panose="020B0604020101020102" pitchFamily="34" charset="0"/>
                <a:cs typeface="Circular Std Book" panose="020B0604020101020102" pitchFamily="34" charset="0"/>
              </a:rPr>
              <a:t>[3] https://cloud.google.com/pubsub/docs</a:t>
            </a:r>
          </a:p>
          <a:p>
            <a:r>
              <a:rPr lang="en-US" dirty="0">
                <a:solidFill>
                  <a:schemeClr val="accent2"/>
                </a:solidFill>
                <a:latin typeface="Circular Std Book" panose="020B0604020101020102" pitchFamily="34" charset="0"/>
                <a:cs typeface="Circular Std Book" panose="020B0604020101020102" pitchFamily="34" charset="0"/>
              </a:rPr>
              <a:t>[4] https://cloud.google.com/functions/docs</a:t>
            </a:r>
          </a:p>
          <a:p>
            <a:r>
              <a:rPr lang="en-US" dirty="0">
                <a:solidFill>
                  <a:schemeClr val="accent2"/>
                </a:solidFill>
                <a:latin typeface="Circular Std Book" panose="020B0604020101020102" pitchFamily="34" charset="0"/>
                <a:cs typeface="Circular Std Book" panose="020B0604020101020102" pitchFamily="34" charset="0"/>
              </a:rPr>
              <a:t>[5] https://docs.python.org/3/</a:t>
            </a:r>
          </a:p>
          <a:p>
            <a:r>
              <a:rPr lang="en-US" dirty="0">
                <a:solidFill>
                  <a:schemeClr val="accent2"/>
                </a:solidFill>
                <a:latin typeface="Circular Std Book" panose="020B0604020101020102" pitchFamily="34" charset="0"/>
                <a:cs typeface="Circular Std Book" panose="020B0604020101020102" pitchFamily="34" charset="0"/>
              </a:rPr>
              <a:t>[6] https://pypi.org/project/requests/</a:t>
            </a:r>
          </a:p>
          <a:p>
            <a:r>
              <a:rPr lang="en-US" dirty="0">
                <a:solidFill>
                  <a:schemeClr val="accent2"/>
                </a:solidFill>
                <a:latin typeface="Circular Std Book" panose="020B0604020101020102" pitchFamily="34" charset="0"/>
                <a:cs typeface="Circular Std Book" panose="020B0604020101020102" pitchFamily="34" charset="0"/>
              </a:rPr>
              <a:t>[7] https://pandas.pydata.org/docs/</a:t>
            </a:r>
          </a:p>
          <a:p>
            <a:r>
              <a:rPr lang="en-US" dirty="0">
                <a:solidFill>
                  <a:schemeClr val="accent2"/>
                </a:solidFill>
                <a:latin typeface="Circular Std Book" panose="020B0604020101020102" pitchFamily="34" charset="0"/>
                <a:cs typeface="Circular Std Book" panose="020B0604020101020102" pitchFamily="34" charset="0"/>
              </a:rPr>
              <a:t>[8] https://cloud.google.com/bigquery/docs</a:t>
            </a:r>
          </a:p>
          <a:p>
            <a:r>
              <a:rPr lang="en-US" dirty="0">
                <a:solidFill>
                  <a:schemeClr val="accent2"/>
                </a:solidFill>
                <a:latin typeface="Circular Std Book" panose="020B0604020101020102" pitchFamily="34" charset="0"/>
                <a:cs typeface="Circular Std Book" panose="020B0604020101020102" pitchFamily="34" charset="0"/>
              </a:rPr>
              <a:t>[9] https://cloud.google.com/dataflow/docs</a:t>
            </a:r>
          </a:p>
          <a:p>
            <a:r>
              <a:rPr lang="en-US" dirty="0">
                <a:solidFill>
                  <a:schemeClr val="accent2"/>
                </a:solidFill>
                <a:latin typeface="Circular Std Book" panose="020B0604020101020102" pitchFamily="34" charset="0"/>
                <a:cs typeface="Circular Std Book" panose="020B0604020101020102" pitchFamily="34" charset="0"/>
              </a:rPr>
              <a:t>[10] https://developers.google.com/looker-studio</a:t>
            </a:r>
          </a:p>
          <a:p>
            <a:r>
              <a:rPr lang="en-US" dirty="0">
                <a:solidFill>
                  <a:schemeClr val="accent2"/>
                </a:solidFill>
                <a:latin typeface="Circular Std Book" panose="020B0604020101020102" pitchFamily="34" charset="0"/>
                <a:cs typeface="Circular Std Book" panose="020B0604020101020102" pitchFamily="34" charset="0"/>
              </a:rPr>
              <a:t>[11] https://medium.com/@dogukannulu/gcp-cloud-engineering-project-part-1-[12] google-cloud-storage-bigquery-functions-scheduler-c2c68b092561</a:t>
            </a:r>
          </a:p>
          <a:p>
            <a:r>
              <a:rPr lang="en-US" dirty="0">
                <a:solidFill>
                  <a:schemeClr val="accent2"/>
                </a:solidFill>
                <a:latin typeface="Circular Std Book" panose="020B0604020101020102" pitchFamily="34" charset="0"/>
                <a:cs typeface="Circular Std Book" panose="020B0604020101020102" pitchFamily="34" charset="0"/>
              </a:rPr>
              <a:t>[13] https://www.youtube.com/watch?v=6ahfcLa3oG8</a:t>
            </a:r>
          </a:p>
          <a:p>
            <a:endParaRPr lang="en-IN" dirty="0">
              <a:solidFill>
                <a:schemeClr val="accent2"/>
              </a:solidFill>
              <a:latin typeface="Circular Std Book" panose="020B0604020101020102" pitchFamily="34" charset="0"/>
              <a:cs typeface="Circular Std Book" panose="020B0604020101020102"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9" name="Picture 8">
            <a:extLst>
              <a:ext uri="{FF2B5EF4-FFF2-40B4-BE49-F238E27FC236}">
                <a16:creationId xmlns:a16="http://schemas.microsoft.com/office/drawing/2014/main" id="{010A0618-88E0-F725-475B-612A6878A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239" y="3950494"/>
            <a:ext cx="726085" cy="726085"/>
          </a:xfrm>
          <a:prstGeom prst="rect">
            <a:avLst/>
          </a:prstGeom>
        </p:spPr>
      </p:pic>
      <p:sp>
        <p:nvSpPr>
          <p:cNvPr id="3" name="Google Shape;286;p33">
            <a:extLst>
              <a:ext uri="{FF2B5EF4-FFF2-40B4-BE49-F238E27FC236}">
                <a16:creationId xmlns:a16="http://schemas.microsoft.com/office/drawing/2014/main" id="{4B3647ED-AFC0-F18B-DDC2-39AA70D72EB8}"/>
              </a:ext>
            </a:extLst>
          </p:cNvPr>
          <p:cNvSpPr txBox="1">
            <a:spLocks/>
          </p:cNvSpPr>
          <p:nvPr/>
        </p:nvSpPr>
        <p:spPr>
          <a:xfrm>
            <a:off x="2035392" y="1879125"/>
            <a:ext cx="5073215" cy="69262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9pPr>
          </a:lstStyle>
          <a:p>
            <a:pPr algn="ctr"/>
            <a:r>
              <a:rPr lang="en-US" sz="3200" dirty="0"/>
              <a:t>Thanks</a:t>
            </a:r>
            <a:endParaRPr lang="en-US" sz="3200" dirty="0">
              <a:solidFill>
                <a:schemeClr val="accent2"/>
              </a:solidFill>
            </a:endParaRPr>
          </a:p>
        </p:txBody>
      </p:sp>
    </p:spTree>
    <p:extLst>
      <p:ext uri="{BB962C8B-B14F-4D97-AF65-F5344CB8AC3E}">
        <p14:creationId xmlns:p14="http://schemas.microsoft.com/office/powerpoint/2010/main" val="50504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5" name="Google Shape;295;p34"/>
          <p:cNvSpPr txBox="1"/>
          <p:nvPr/>
        </p:nvSpPr>
        <p:spPr>
          <a:xfrm>
            <a:off x="620353" y="1344713"/>
            <a:ext cx="7704000" cy="2927250"/>
          </a:xfrm>
          <a:prstGeom prst="rect">
            <a:avLst/>
          </a:prstGeom>
          <a:noFill/>
          <a:ln>
            <a:noFill/>
          </a:ln>
        </p:spPr>
        <p:txBody>
          <a:bodyPr spcFirstLastPara="1" wrap="square" lIns="91425" tIns="91425" rIns="91425" bIns="91425" anchor="t" anchorCtr="0">
            <a:noAutofit/>
          </a:bodyPr>
          <a:lstStyle/>
          <a:p>
            <a:r>
              <a:rPr lang="en-US" dirty="0">
                <a:latin typeface="Circular Std Book" panose="020B0604020101020102" pitchFamily="34" charset="0"/>
                <a:cs typeface="Circular Std Book" panose="020B0604020101020102" pitchFamily="34" charset="0"/>
              </a:rPr>
              <a:t>Name of the Data Source: Capital Bikeshare</a:t>
            </a:r>
          </a:p>
          <a:p>
            <a:pPr marL="285750" indent="-285750">
              <a:buFont typeface="Arial" panose="020B0604020202020204" pitchFamily="34" charset="0"/>
              <a:buChar char="•"/>
            </a:pPr>
            <a:endParaRPr lang="en-US" dirty="0">
              <a:latin typeface="Circular Std Book" panose="020B0604020101020102" pitchFamily="34" charset="0"/>
              <a:cs typeface="Circular Std Book" panose="020B0604020101020102" pitchFamily="34" charset="0"/>
            </a:endParaRPr>
          </a:p>
          <a:p>
            <a:pPr marL="285750" indent="-285750">
              <a:buFont typeface="Arial" panose="020B0604020202020204" pitchFamily="34" charset="0"/>
              <a:buChar char="•"/>
            </a:pPr>
            <a:r>
              <a:rPr lang="en-US" dirty="0">
                <a:latin typeface="Circular Std Book" panose="020B0604020101020102" pitchFamily="34" charset="0"/>
                <a:cs typeface="Circular Std Book" panose="020B0604020101020102" pitchFamily="34" charset="0"/>
              </a:rPr>
              <a:t>It is the “</a:t>
            </a:r>
            <a:r>
              <a:rPr lang="en-US" dirty="0" err="1">
                <a:latin typeface="Circular Std Book" panose="020B0604020101020102" pitchFamily="34" charset="0"/>
                <a:cs typeface="Circular Std Book" panose="020B0604020101020102" pitchFamily="34" charset="0"/>
              </a:rPr>
              <a:t>Bikesharing</a:t>
            </a:r>
            <a:r>
              <a:rPr lang="en-US" dirty="0">
                <a:latin typeface="Circular Std Book" panose="020B0604020101020102" pitchFamily="34" charset="0"/>
                <a:cs typeface="Circular Std Book" panose="020B0604020101020102" pitchFamily="34" charset="0"/>
              </a:rPr>
              <a:t>” or the bikes for rent publicly available in Washington DC data.</a:t>
            </a:r>
          </a:p>
          <a:p>
            <a:pPr marL="285750" indent="-285750">
              <a:buFont typeface="Arial" panose="020B0604020202020204" pitchFamily="34" charset="0"/>
              <a:buChar char="•"/>
            </a:pPr>
            <a:r>
              <a:rPr lang="en-US" dirty="0">
                <a:latin typeface="Circular Std Book" panose="020B0604020101020102" pitchFamily="34" charset="0"/>
                <a:cs typeface="Circular Std Book" panose="020B0604020101020102" pitchFamily="34" charset="0"/>
              </a:rPr>
              <a:t>The source provides system data in two forms:</a:t>
            </a:r>
          </a:p>
          <a:p>
            <a:endParaRPr lang="en-US" dirty="0">
              <a:latin typeface="Circular Std Book" panose="020B0604020101020102" pitchFamily="34" charset="0"/>
              <a:cs typeface="Circular Std Book" panose="020B0604020101020102" pitchFamily="34" charset="0"/>
            </a:endParaRPr>
          </a:p>
          <a:p>
            <a:pPr lvl="8"/>
            <a:r>
              <a:rPr lang="en-US" dirty="0">
                <a:latin typeface="Circular Std Book" panose="020B0604020101020102" pitchFamily="34" charset="0"/>
                <a:cs typeface="Circular Std Book" panose="020B0604020101020102" pitchFamily="34" charset="0"/>
              </a:rPr>
              <a:t>                       Trip History Data (Zipped CSVs)</a:t>
            </a:r>
          </a:p>
          <a:p>
            <a:pPr lvl="6"/>
            <a:r>
              <a:rPr lang="en-US" dirty="0">
                <a:latin typeface="Circular Std Book" panose="020B0604020101020102" pitchFamily="34" charset="0"/>
                <a:cs typeface="Circular Std Book" panose="020B0604020101020102" pitchFamily="34" charset="0"/>
              </a:rPr>
              <a:t>                       Real-Time System Data</a:t>
            </a:r>
          </a:p>
          <a:p>
            <a:pPr marL="285750" indent="-285750">
              <a:buFont typeface="Arial" panose="020B0604020202020204" pitchFamily="34" charset="0"/>
              <a:buChar char="•"/>
            </a:pPr>
            <a:endParaRPr lang="en-IN" dirty="0">
              <a:latin typeface="Circular Std Book" panose="020B0604020101020102" pitchFamily="34" charset="0"/>
              <a:cs typeface="Circular Std Book" panose="020B0604020101020102" pitchFamily="34" charset="0"/>
            </a:endParaRPr>
          </a:p>
          <a:p>
            <a:pPr marL="285750" indent="-285750">
              <a:buFont typeface="Arial" panose="020B0604020202020204" pitchFamily="34" charset="0"/>
              <a:buChar char="•"/>
            </a:pPr>
            <a:r>
              <a:rPr lang="en-IN" dirty="0">
                <a:latin typeface="Circular Std Book" panose="020B0604020101020102" pitchFamily="34" charset="0"/>
                <a:cs typeface="Circular Std Book" panose="020B0604020101020102" pitchFamily="34" charset="0"/>
              </a:rPr>
              <a:t>Data features: Trip History are entirely different from the data features available in the Real-Time System Data.</a:t>
            </a:r>
          </a:p>
          <a:p>
            <a:pPr marL="285750" indent="-285750">
              <a:buFont typeface="Arial" panose="020B0604020202020204" pitchFamily="34" charset="0"/>
              <a:buChar char="•"/>
            </a:pPr>
            <a:r>
              <a:rPr lang="en-IN" dirty="0">
                <a:latin typeface="Circular Std Book" panose="020B0604020101020102" pitchFamily="34" charset="0"/>
                <a:cs typeface="Circular Std Book" panose="020B0604020101020102" pitchFamily="34" charset="0"/>
              </a:rPr>
              <a:t>Project Focus: As this project focuses on stream processing, Real-Time System Data was chosen.</a:t>
            </a:r>
          </a:p>
        </p:txBody>
      </p:sp>
      <p:sp>
        <p:nvSpPr>
          <p:cNvPr id="2" name="Google Shape;286;p33">
            <a:extLst>
              <a:ext uri="{FF2B5EF4-FFF2-40B4-BE49-F238E27FC236}">
                <a16:creationId xmlns:a16="http://schemas.microsoft.com/office/drawing/2014/main" id="{B58DC937-29D7-B61C-2773-F743710D8179}"/>
              </a:ext>
            </a:extLst>
          </p:cNvPr>
          <p:cNvSpPr txBox="1">
            <a:spLocks/>
          </p:cNvSpPr>
          <p:nvPr/>
        </p:nvSpPr>
        <p:spPr>
          <a:xfrm>
            <a:off x="620353" y="539500"/>
            <a:ext cx="5073215" cy="69262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9pPr>
          </a:lstStyle>
          <a:p>
            <a:r>
              <a:rPr lang="en-US" sz="2800" dirty="0"/>
              <a:t>About the Data Source</a:t>
            </a:r>
            <a:endParaRPr lang="en-US" sz="2800" dirty="0">
              <a:solidFill>
                <a:schemeClr val="accent2"/>
              </a:solidFill>
            </a:endParaRPr>
          </a:p>
        </p:txBody>
      </p:sp>
      <p:sp>
        <p:nvSpPr>
          <p:cNvPr id="6" name="Oval 5">
            <a:extLst>
              <a:ext uri="{FF2B5EF4-FFF2-40B4-BE49-F238E27FC236}">
                <a16:creationId xmlns:a16="http://schemas.microsoft.com/office/drawing/2014/main" id="{3452B45D-60D1-700D-D120-99B67A95DF36}"/>
              </a:ext>
            </a:extLst>
          </p:cNvPr>
          <p:cNvSpPr/>
          <p:nvPr/>
        </p:nvSpPr>
        <p:spPr>
          <a:xfrm>
            <a:off x="1614012" y="2585737"/>
            <a:ext cx="45719" cy="4571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F183F5F-1D65-889E-3762-43270D3DEC03}"/>
              </a:ext>
            </a:extLst>
          </p:cNvPr>
          <p:cNvSpPr/>
          <p:nvPr/>
        </p:nvSpPr>
        <p:spPr>
          <a:xfrm>
            <a:off x="1612106" y="2794050"/>
            <a:ext cx="45719" cy="4571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021D836F-3F54-DB58-3459-3DF44ABB9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239" y="3950494"/>
            <a:ext cx="726085" cy="726085"/>
          </a:xfrm>
          <a:prstGeom prst="rect">
            <a:avLst/>
          </a:prstGeom>
        </p:spPr>
      </p:pic>
      <p:sp>
        <p:nvSpPr>
          <p:cNvPr id="10" name="TextBox 9">
            <a:extLst>
              <a:ext uri="{FF2B5EF4-FFF2-40B4-BE49-F238E27FC236}">
                <a16:creationId xmlns:a16="http://schemas.microsoft.com/office/drawing/2014/main" id="{7E95ECD1-EA28-7A8A-C310-8EF248E41341}"/>
              </a:ext>
            </a:extLst>
          </p:cNvPr>
          <p:cNvSpPr txBox="1"/>
          <p:nvPr/>
        </p:nvSpPr>
        <p:spPr>
          <a:xfrm>
            <a:off x="4129087" y="4436269"/>
            <a:ext cx="885825" cy="276999"/>
          </a:xfrm>
          <a:prstGeom prst="rect">
            <a:avLst/>
          </a:prstGeom>
          <a:noFill/>
        </p:spPr>
        <p:txBody>
          <a:bodyPr wrap="square" rtlCol="0">
            <a:spAutoFit/>
          </a:bodyPr>
          <a:lstStyle/>
          <a:p>
            <a:pPr algn="ctr"/>
            <a:r>
              <a:rPr lang="en-IN" sz="1200" dirty="0">
                <a:solidFill>
                  <a:schemeClr val="accent2"/>
                </a:solidFill>
                <a:latin typeface="Circular Std Book" panose="020B0604020101020102" pitchFamily="34" charset="0"/>
                <a:cs typeface="Circular Std Book" panose="020B0604020101020102" pitchFamily="34" charset="0"/>
              </a:rPr>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8"/>
          <p:cNvSpPr txBox="1">
            <a:spLocks noGrp="1"/>
          </p:cNvSpPr>
          <p:nvPr>
            <p:ph type="subTitle" idx="4"/>
          </p:nvPr>
        </p:nvSpPr>
        <p:spPr>
          <a:xfrm>
            <a:off x="620353" y="2436471"/>
            <a:ext cx="6267600" cy="35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Data Features</a:t>
            </a:r>
            <a:endParaRPr sz="1600" dirty="0"/>
          </a:p>
        </p:txBody>
      </p:sp>
      <p:sp>
        <p:nvSpPr>
          <p:cNvPr id="338" name="Google Shape;338;p38"/>
          <p:cNvSpPr txBox="1">
            <a:spLocks noGrp="1"/>
          </p:cNvSpPr>
          <p:nvPr>
            <p:ph type="subTitle" idx="3"/>
          </p:nvPr>
        </p:nvSpPr>
        <p:spPr>
          <a:xfrm>
            <a:off x="620353" y="1378606"/>
            <a:ext cx="6267600" cy="35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APIs</a:t>
            </a:r>
            <a:endParaRPr sz="1600" dirty="0"/>
          </a:p>
        </p:txBody>
      </p:sp>
      <p:sp>
        <p:nvSpPr>
          <p:cNvPr id="2" name="Google Shape;286;p33">
            <a:extLst>
              <a:ext uri="{FF2B5EF4-FFF2-40B4-BE49-F238E27FC236}">
                <a16:creationId xmlns:a16="http://schemas.microsoft.com/office/drawing/2014/main" id="{0075885E-C8F5-BCF1-7F04-5949A90643EB}"/>
              </a:ext>
            </a:extLst>
          </p:cNvPr>
          <p:cNvSpPr txBox="1">
            <a:spLocks/>
          </p:cNvSpPr>
          <p:nvPr/>
        </p:nvSpPr>
        <p:spPr>
          <a:xfrm>
            <a:off x="620353" y="539500"/>
            <a:ext cx="5073215" cy="69262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9pPr>
          </a:lstStyle>
          <a:p>
            <a:r>
              <a:rPr lang="en-US" sz="2800" dirty="0"/>
              <a:t>APIs and Data Features</a:t>
            </a:r>
            <a:endParaRPr lang="en-US" sz="2800" dirty="0">
              <a:solidFill>
                <a:schemeClr val="accent2"/>
              </a:solidFill>
            </a:endParaRPr>
          </a:p>
        </p:txBody>
      </p:sp>
      <p:sp>
        <p:nvSpPr>
          <p:cNvPr id="5" name="TextBox 4">
            <a:extLst>
              <a:ext uri="{FF2B5EF4-FFF2-40B4-BE49-F238E27FC236}">
                <a16:creationId xmlns:a16="http://schemas.microsoft.com/office/drawing/2014/main" id="{0A5DD026-E9DF-D2EF-E077-1627FC9AC476}"/>
              </a:ext>
            </a:extLst>
          </p:cNvPr>
          <p:cNvSpPr txBox="1"/>
          <p:nvPr/>
        </p:nvSpPr>
        <p:spPr>
          <a:xfrm>
            <a:off x="620353" y="1729271"/>
            <a:ext cx="6586538" cy="523220"/>
          </a:xfrm>
          <a:prstGeom prst="rect">
            <a:avLst/>
          </a:prstGeom>
          <a:noFill/>
        </p:spPr>
        <p:txBody>
          <a:bodyPr wrap="square" rtlCol="0">
            <a:spAutoFit/>
          </a:bodyPr>
          <a:lstStyle/>
          <a:p>
            <a:pPr marL="285750" lvl="1" indent="-285750">
              <a:buFont typeface="Arial" panose="020B0604020202020204" pitchFamily="34" charset="0"/>
              <a:buChar char="•"/>
            </a:pPr>
            <a:r>
              <a:rPr lang="en-US" dirty="0">
                <a:solidFill>
                  <a:schemeClr val="accent2"/>
                </a:solidFill>
                <a:latin typeface="Circular Std Book" panose="020B0604020101020102" pitchFamily="34" charset="0"/>
                <a:cs typeface="Circular Std Book" panose="020B0604020101020102" pitchFamily="34" charset="0"/>
              </a:rPr>
              <a:t>[GET] https://gbfs.lyft.com/gbfs/2.3/dca-cabi/en/station_information.json</a:t>
            </a:r>
          </a:p>
          <a:p>
            <a:pPr marL="285750" lvl="1" indent="-285750">
              <a:buFont typeface="Arial" panose="020B0604020202020204" pitchFamily="34" charset="0"/>
              <a:buChar char="•"/>
            </a:pPr>
            <a:r>
              <a:rPr lang="en-US" dirty="0">
                <a:solidFill>
                  <a:schemeClr val="accent2"/>
                </a:solidFill>
                <a:latin typeface="Circular Std Book" panose="020B0604020101020102" pitchFamily="34" charset="0"/>
                <a:cs typeface="Circular Std Book" panose="020B0604020101020102" pitchFamily="34" charset="0"/>
              </a:rPr>
              <a:t>[GET] https://gbfs.lyft.com/gbfs/2.3/dca-cabi/en/station_status.json</a:t>
            </a:r>
            <a:endParaRPr lang="en-IN" dirty="0">
              <a:solidFill>
                <a:schemeClr val="accent2"/>
              </a:solidFill>
              <a:latin typeface="Circular Std Book" panose="020B0604020101020102" pitchFamily="34" charset="0"/>
              <a:cs typeface="Circular Std Book" panose="020B0604020101020102" pitchFamily="34" charset="0"/>
            </a:endParaRPr>
          </a:p>
        </p:txBody>
      </p:sp>
      <p:sp>
        <p:nvSpPr>
          <p:cNvPr id="8" name="TextBox 7">
            <a:extLst>
              <a:ext uri="{FF2B5EF4-FFF2-40B4-BE49-F238E27FC236}">
                <a16:creationId xmlns:a16="http://schemas.microsoft.com/office/drawing/2014/main" id="{9043F60E-C51B-3447-E828-C8526B5D447C}"/>
              </a:ext>
            </a:extLst>
          </p:cNvPr>
          <p:cNvSpPr txBox="1"/>
          <p:nvPr/>
        </p:nvSpPr>
        <p:spPr>
          <a:xfrm>
            <a:off x="620353" y="2820442"/>
            <a:ext cx="6586538" cy="1754326"/>
          </a:xfrm>
          <a:prstGeom prst="rect">
            <a:avLst/>
          </a:prstGeom>
          <a:noFill/>
        </p:spPr>
        <p:txBody>
          <a:bodyPr wrap="square" rtlCol="0">
            <a:spAutoFit/>
          </a:bodyPr>
          <a:lstStyle/>
          <a:p>
            <a:pPr marL="171450" lvl="1" indent="-171450">
              <a:buFont typeface="Arial" panose="020B0604020202020204" pitchFamily="34" charset="0"/>
              <a:buChar char="•"/>
            </a:pPr>
            <a:r>
              <a:rPr lang="en-IN" sz="1200" dirty="0">
                <a:solidFill>
                  <a:schemeClr val="accent2"/>
                </a:solidFill>
                <a:latin typeface="Circular Std Book" panose="020B0604020101020102" pitchFamily="34" charset="0"/>
                <a:cs typeface="Circular Std Book" panose="020B0604020101020102" pitchFamily="34" charset="0"/>
              </a:rPr>
              <a:t>Station ID</a:t>
            </a:r>
          </a:p>
          <a:p>
            <a:pPr marL="171450" lvl="1" indent="-171450">
              <a:buFont typeface="Arial" panose="020B0604020202020204" pitchFamily="34" charset="0"/>
              <a:buChar char="•"/>
            </a:pPr>
            <a:r>
              <a:rPr lang="en-IN" sz="1200" dirty="0">
                <a:solidFill>
                  <a:schemeClr val="accent2"/>
                </a:solidFill>
                <a:latin typeface="Circular Std Book" panose="020B0604020101020102" pitchFamily="34" charset="0"/>
                <a:cs typeface="Circular Std Book" panose="020B0604020101020102" pitchFamily="34" charset="0"/>
              </a:rPr>
              <a:t>Timestamp</a:t>
            </a:r>
          </a:p>
          <a:p>
            <a:pPr marL="171450" lvl="1" indent="-171450">
              <a:buFont typeface="Arial" panose="020B0604020202020204" pitchFamily="34" charset="0"/>
              <a:buChar char="•"/>
            </a:pPr>
            <a:r>
              <a:rPr lang="en-IN" sz="1200" dirty="0">
                <a:solidFill>
                  <a:schemeClr val="accent2"/>
                </a:solidFill>
                <a:latin typeface="Circular Std Book" panose="020B0604020101020102" pitchFamily="34" charset="0"/>
                <a:cs typeface="Circular Std Book" panose="020B0604020101020102" pitchFamily="34" charset="0"/>
              </a:rPr>
              <a:t>Name</a:t>
            </a:r>
          </a:p>
          <a:p>
            <a:pPr marL="171450" lvl="1" indent="-171450">
              <a:buFont typeface="Arial" panose="020B0604020202020204" pitchFamily="34" charset="0"/>
              <a:buChar char="•"/>
            </a:pPr>
            <a:r>
              <a:rPr lang="en-IN" sz="1200" dirty="0">
                <a:solidFill>
                  <a:schemeClr val="accent2"/>
                </a:solidFill>
                <a:latin typeface="Circular Std Book" panose="020B0604020101020102" pitchFamily="34" charset="0"/>
                <a:cs typeface="Circular Std Book" panose="020B0604020101020102" pitchFamily="34" charset="0"/>
              </a:rPr>
              <a:t>Latitude</a:t>
            </a:r>
          </a:p>
          <a:p>
            <a:pPr marL="171450" lvl="1" indent="-171450">
              <a:buFont typeface="Arial" panose="020B0604020202020204" pitchFamily="34" charset="0"/>
              <a:buChar char="•"/>
            </a:pPr>
            <a:r>
              <a:rPr lang="en-IN" sz="1200" dirty="0">
                <a:solidFill>
                  <a:schemeClr val="accent2"/>
                </a:solidFill>
                <a:latin typeface="Circular Std Book" panose="020B0604020101020102" pitchFamily="34" charset="0"/>
                <a:cs typeface="Circular Std Book" panose="020B0604020101020102" pitchFamily="34" charset="0"/>
              </a:rPr>
              <a:t>Longitude</a:t>
            </a:r>
          </a:p>
          <a:p>
            <a:pPr marL="171450" lvl="1" indent="-171450">
              <a:buFont typeface="Arial" panose="020B0604020202020204" pitchFamily="34" charset="0"/>
              <a:buChar char="•"/>
            </a:pPr>
            <a:r>
              <a:rPr lang="en-IN" sz="1200" dirty="0">
                <a:solidFill>
                  <a:schemeClr val="accent2"/>
                </a:solidFill>
                <a:latin typeface="Circular Std Book" panose="020B0604020101020102" pitchFamily="34" charset="0"/>
                <a:cs typeface="Circular Std Book" panose="020B0604020101020102" pitchFamily="34" charset="0"/>
              </a:rPr>
              <a:t>Number of Bikes Available</a:t>
            </a:r>
          </a:p>
          <a:p>
            <a:pPr marL="171450" lvl="1" indent="-171450">
              <a:buFont typeface="Arial" panose="020B0604020202020204" pitchFamily="34" charset="0"/>
              <a:buChar char="•"/>
            </a:pPr>
            <a:r>
              <a:rPr lang="en-IN" sz="1200" dirty="0">
                <a:solidFill>
                  <a:schemeClr val="accent2"/>
                </a:solidFill>
                <a:latin typeface="Circular Std Book" panose="020B0604020101020102" pitchFamily="34" charset="0"/>
                <a:cs typeface="Circular Std Book" panose="020B0604020101020102" pitchFamily="34" charset="0"/>
              </a:rPr>
              <a:t>Number of E-Bikes Available</a:t>
            </a:r>
          </a:p>
          <a:p>
            <a:pPr marL="171450" lvl="1" indent="-171450">
              <a:buFont typeface="Arial" panose="020B0604020202020204" pitchFamily="34" charset="0"/>
              <a:buChar char="•"/>
            </a:pPr>
            <a:r>
              <a:rPr lang="en-IN" sz="1200" dirty="0">
                <a:solidFill>
                  <a:schemeClr val="accent2"/>
                </a:solidFill>
                <a:latin typeface="Circular Std Book" panose="020B0604020101020102" pitchFamily="34" charset="0"/>
                <a:cs typeface="Circular Std Book" panose="020B0604020101020102" pitchFamily="34" charset="0"/>
              </a:rPr>
              <a:t>Number of Docks Disabled</a:t>
            </a:r>
          </a:p>
          <a:p>
            <a:pPr marL="171450" lvl="1" indent="-171450">
              <a:buFont typeface="Arial" panose="020B0604020202020204" pitchFamily="34" charset="0"/>
              <a:buChar char="•"/>
            </a:pPr>
            <a:r>
              <a:rPr lang="en-IN" sz="1200" dirty="0">
                <a:solidFill>
                  <a:schemeClr val="accent2"/>
                </a:solidFill>
                <a:latin typeface="Circular Std Book" panose="020B0604020101020102" pitchFamily="34" charset="0"/>
                <a:cs typeface="Circular Std Book" panose="020B0604020101020102" pitchFamily="34" charset="0"/>
              </a:rPr>
              <a:t>Number of Bikes Disabled</a:t>
            </a:r>
          </a:p>
        </p:txBody>
      </p:sp>
      <p:pic>
        <p:nvPicPr>
          <p:cNvPr id="9" name="Picture 8">
            <a:extLst>
              <a:ext uri="{FF2B5EF4-FFF2-40B4-BE49-F238E27FC236}">
                <a16:creationId xmlns:a16="http://schemas.microsoft.com/office/drawing/2014/main" id="{010A0618-88E0-F725-475B-612A6878A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239" y="3950494"/>
            <a:ext cx="726085" cy="726085"/>
          </a:xfrm>
          <a:prstGeom prst="rect">
            <a:avLst/>
          </a:prstGeom>
        </p:spPr>
      </p:pic>
      <p:sp>
        <p:nvSpPr>
          <p:cNvPr id="10" name="TextBox 9">
            <a:extLst>
              <a:ext uri="{FF2B5EF4-FFF2-40B4-BE49-F238E27FC236}">
                <a16:creationId xmlns:a16="http://schemas.microsoft.com/office/drawing/2014/main" id="{0F94C374-67EE-6780-B4F3-FA795A268AA1}"/>
              </a:ext>
            </a:extLst>
          </p:cNvPr>
          <p:cNvSpPr txBox="1"/>
          <p:nvPr/>
        </p:nvSpPr>
        <p:spPr>
          <a:xfrm>
            <a:off x="4129087" y="4436269"/>
            <a:ext cx="885825" cy="276999"/>
          </a:xfrm>
          <a:prstGeom prst="rect">
            <a:avLst/>
          </a:prstGeom>
          <a:noFill/>
        </p:spPr>
        <p:txBody>
          <a:bodyPr wrap="square" rtlCol="0">
            <a:spAutoFit/>
          </a:bodyPr>
          <a:lstStyle/>
          <a:p>
            <a:pPr algn="ctr"/>
            <a:r>
              <a:rPr lang="en-IN" sz="1200" dirty="0">
                <a:solidFill>
                  <a:schemeClr val="accent2"/>
                </a:solidFill>
                <a:latin typeface="Circular Std Book" panose="020B0604020101020102" pitchFamily="34" charset="0"/>
                <a:cs typeface="Circular Std Book" panose="020B0604020101020102" pitchFamily="34" charset="0"/>
              </a:rPr>
              <a:t>3</a:t>
            </a:r>
          </a:p>
        </p:txBody>
      </p:sp>
    </p:spTree>
    <p:extLst>
      <p:ext uri="{BB962C8B-B14F-4D97-AF65-F5344CB8AC3E}">
        <p14:creationId xmlns:p14="http://schemas.microsoft.com/office/powerpoint/2010/main" val="3750578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8" name="Google Shape;338;p38"/>
          <p:cNvSpPr txBox="1">
            <a:spLocks noGrp="1"/>
          </p:cNvSpPr>
          <p:nvPr>
            <p:ph type="subTitle" idx="3"/>
          </p:nvPr>
        </p:nvSpPr>
        <p:spPr>
          <a:xfrm>
            <a:off x="620353" y="1378606"/>
            <a:ext cx="6267600" cy="35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User Stories</a:t>
            </a:r>
            <a:endParaRPr sz="1600" dirty="0"/>
          </a:p>
        </p:txBody>
      </p:sp>
      <p:sp>
        <p:nvSpPr>
          <p:cNvPr id="2" name="Google Shape;286;p33">
            <a:extLst>
              <a:ext uri="{FF2B5EF4-FFF2-40B4-BE49-F238E27FC236}">
                <a16:creationId xmlns:a16="http://schemas.microsoft.com/office/drawing/2014/main" id="{0075885E-C8F5-BCF1-7F04-5949A90643EB}"/>
              </a:ext>
            </a:extLst>
          </p:cNvPr>
          <p:cNvSpPr txBox="1">
            <a:spLocks/>
          </p:cNvSpPr>
          <p:nvPr/>
        </p:nvSpPr>
        <p:spPr>
          <a:xfrm>
            <a:off x="620353" y="539500"/>
            <a:ext cx="5073215" cy="69262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9pPr>
          </a:lstStyle>
          <a:p>
            <a:r>
              <a:rPr lang="en-US" sz="2800" dirty="0"/>
              <a:t>Motivation</a:t>
            </a:r>
            <a:endParaRPr lang="en-US" sz="2800" dirty="0">
              <a:solidFill>
                <a:schemeClr val="accent2"/>
              </a:solidFill>
            </a:endParaRPr>
          </a:p>
        </p:txBody>
      </p:sp>
      <p:sp>
        <p:nvSpPr>
          <p:cNvPr id="5" name="TextBox 4">
            <a:extLst>
              <a:ext uri="{FF2B5EF4-FFF2-40B4-BE49-F238E27FC236}">
                <a16:creationId xmlns:a16="http://schemas.microsoft.com/office/drawing/2014/main" id="{0A5DD026-E9DF-D2EF-E077-1627FC9AC476}"/>
              </a:ext>
            </a:extLst>
          </p:cNvPr>
          <p:cNvSpPr txBox="1"/>
          <p:nvPr/>
        </p:nvSpPr>
        <p:spPr>
          <a:xfrm>
            <a:off x="620353" y="1733806"/>
            <a:ext cx="6586538" cy="1384995"/>
          </a:xfrm>
          <a:prstGeom prst="rect">
            <a:avLst/>
          </a:prstGeom>
          <a:noFill/>
        </p:spPr>
        <p:txBody>
          <a:bodyPr wrap="square" rtlCol="0">
            <a:spAutoFit/>
          </a:bodyPr>
          <a:lstStyle/>
          <a:p>
            <a:pPr marL="285750" lvl="1" indent="-285750">
              <a:buFont typeface="Arial" panose="020B0604020202020204" pitchFamily="34" charset="0"/>
              <a:buChar char="•"/>
            </a:pPr>
            <a:r>
              <a:rPr lang="en-US" dirty="0">
                <a:solidFill>
                  <a:schemeClr val="accent2"/>
                </a:solidFill>
                <a:latin typeface="Circular Std Book" panose="020B0604020101020102" pitchFamily="34" charset="0"/>
                <a:cs typeface="Circular Std Book" panose="020B0604020101020102" pitchFamily="34" charset="0"/>
              </a:rPr>
              <a:t>As a Maintenance Supervisor, I want to schedule maintenance based on bike usage data, so that we can minimize downtime and maintain a high level of service quality.</a:t>
            </a:r>
          </a:p>
          <a:p>
            <a:pPr marL="285750" lvl="1" indent="-285750">
              <a:buFont typeface="Arial" panose="020B0604020202020204" pitchFamily="34" charset="0"/>
              <a:buChar char="•"/>
            </a:pPr>
            <a:endParaRPr lang="en-US" dirty="0">
              <a:solidFill>
                <a:schemeClr val="accent2"/>
              </a:solidFill>
              <a:latin typeface="Circular Std Book" panose="020B0604020101020102" pitchFamily="34" charset="0"/>
              <a:cs typeface="Circular Std Book" panose="020B0604020101020102" pitchFamily="34" charset="0"/>
            </a:endParaRPr>
          </a:p>
          <a:p>
            <a:pPr marL="285750" lvl="1" indent="-285750">
              <a:buFont typeface="Arial" panose="020B0604020202020204" pitchFamily="34" charset="0"/>
              <a:buChar char="•"/>
            </a:pPr>
            <a:r>
              <a:rPr lang="en-US" dirty="0">
                <a:solidFill>
                  <a:schemeClr val="accent2"/>
                </a:solidFill>
                <a:latin typeface="Circular Std Book" panose="020B0604020101020102" pitchFamily="34" charset="0"/>
                <a:cs typeface="Circular Std Book" panose="020B0604020101020102" pitchFamily="34" charset="0"/>
              </a:rPr>
              <a:t>As a customer, I want to find the nearest bike station to the location entered using a map interface, so that I can see the number of bikes available.</a:t>
            </a:r>
          </a:p>
        </p:txBody>
      </p:sp>
      <p:pic>
        <p:nvPicPr>
          <p:cNvPr id="9" name="Picture 8">
            <a:extLst>
              <a:ext uri="{FF2B5EF4-FFF2-40B4-BE49-F238E27FC236}">
                <a16:creationId xmlns:a16="http://schemas.microsoft.com/office/drawing/2014/main" id="{010A0618-88E0-F725-475B-612A6878A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239" y="3950494"/>
            <a:ext cx="726085" cy="726085"/>
          </a:xfrm>
          <a:prstGeom prst="rect">
            <a:avLst/>
          </a:prstGeom>
        </p:spPr>
      </p:pic>
      <p:sp>
        <p:nvSpPr>
          <p:cNvPr id="6" name="TextBox 5">
            <a:extLst>
              <a:ext uri="{FF2B5EF4-FFF2-40B4-BE49-F238E27FC236}">
                <a16:creationId xmlns:a16="http://schemas.microsoft.com/office/drawing/2014/main" id="{9EB0362B-9462-AD2E-F374-22B2E764FDA0}"/>
              </a:ext>
            </a:extLst>
          </p:cNvPr>
          <p:cNvSpPr txBox="1"/>
          <p:nvPr/>
        </p:nvSpPr>
        <p:spPr>
          <a:xfrm>
            <a:off x="4129087" y="4436269"/>
            <a:ext cx="885825" cy="276999"/>
          </a:xfrm>
          <a:prstGeom prst="rect">
            <a:avLst/>
          </a:prstGeom>
          <a:noFill/>
        </p:spPr>
        <p:txBody>
          <a:bodyPr wrap="square" rtlCol="0">
            <a:spAutoFit/>
          </a:bodyPr>
          <a:lstStyle/>
          <a:p>
            <a:pPr algn="ctr"/>
            <a:r>
              <a:rPr lang="en-IN" sz="1200" dirty="0">
                <a:solidFill>
                  <a:schemeClr val="accent2"/>
                </a:solidFill>
                <a:latin typeface="Circular Std Book" panose="020B0604020101020102" pitchFamily="34" charset="0"/>
                <a:cs typeface="Circular Std Book" panose="020B0604020101020102" pitchFamily="34" charset="0"/>
              </a:rPr>
              <a:t>4</a:t>
            </a:r>
          </a:p>
        </p:txBody>
      </p:sp>
    </p:spTree>
    <p:extLst>
      <p:ext uri="{BB962C8B-B14F-4D97-AF65-F5344CB8AC3E}">
        <p14:creationId xmlns:p14="http://schemas.microsoft.com/office/powerpoint/2010/main" val="197075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8" name="Google Shape;338;p38"/>
          <p:cNvSpPr txBox="1">
            <a:spLocks noGrp="1"/>
          </p:cNvSpPr>
          <p:nvPr>
            <p:ph type="subTitle" idx="3"/>
          </p:nvPr>
        </p:nvSpPr>
        <p:spPr>
          <a:xfrm>
            <a:off x="620353" y="1314450"/>
            <a:ext cx="6267600" cy="63366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latin typeface="Circular Std Book" panose="020B0604020101020102" pitchFamily="34" charset="0"/>
                <a:cs typeface="Circular Std Book" panose="020B0604020101020102" pitchFamily="34" charset="0"/>
              </a:rPr>
              <a:t>Since one of our goals was to achieve seemless integration, we decided to use the tools only provided by GCP</a:t>
            </a:r>
            <a:endParaRPr sz="1600" dirty="0">
              <a:latin typeface="Circular Std Book" panose="020B0604020101020102" pitchFamily="34" charset="0"/>
              <a:cs typeface="Circular Std Book" panose="020B0604020101020102" pitchFamily="34" charset="0"/>
            </a:endParaRPr>
          </a:p>
        </p:txBody>
      </p:sp>
      <p:sp>
        <p:nvSpPr>
          <p:cNvPr id="2" name="Google Shape;286;p33">
            <a:extLst>
              <a:ext uri="{FF2B5EF4-FFF2-40B4-BE49-F238E27FC236}">
                <a16:creationId xmlns:a16="http://schemas.microsoft.com/office/drawing/2014/main" id="{0075885E-C8F5-BCF1-7F04-5949A90643EB}"/>
              </a:ext>
            </a:extLst>
          </p:cNvPr>
          <p:cNvSpPr txBox="1">
            <a:spLocks/>
          </p:cNvSpPr>
          <p:nvPr/>
        </p:nvSpPr>
        <p:spPr>
          <a:xfrm>
            <a:off x="620353" y="539500"/>
            <a:ext cx="5073215" cy="69262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9pPr>
          </a:lstStyle>
          <a:p>
            <a:r>
              <a:rPr lang="en-US" sz="2800" dirty="0"/>
              <a:t>Technologies Used</a:t>
            </a:r>
            <a:endParaRPr lang="en-US" sz="2800" dirty="0">
              <a:solidFill>
                <a:schemeClr val="accent2"/>
              </a:solidFill>
            </a:endParaRPr>
          </a:p>
        </p:txBody>
      </p:sp>
      <p:sp>
        <p:nvSpPr>
          <p:cNvPr id="5" name="TextBox 4">
            <a:extLst>
              <a:ext uri="{FF2B5EF4-FFF2-40B4-BE49-F238E27FC236}">
                <a16:creationId xmlns:a16="http://schemas.microsoft.com/office/drawing/2014/main" id="{0A5DD026-E9DF-D2EF-E077-1627FC9AC476}"/>
              </a:ext>
            </a:extLst>
          </p:cNvPr>
          <p:cNvSpPr txBox="1"/>
          <p:nvPr/>
        </p:nvSpPr>
        <p:spPr>
          <a:xfrm>
            <a:off x="620353" y="2030443"/>
            <a:ext cx="6586538" cy="160043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solidFill>
                <a:latin typeface="Circular Std Book" panose="020B0604020101020102" pitchFamily="34" charset="0"/>
                <a:cs typeface="Circular Std Book" panose="020B0604020101020102" pitchFamily="34" charset="0"/>
              </a:rPr>
              <a:t>Cloud Scheduler</a:t>
            </a:r>
          </a:p>
          <a:p>
            <a:pPr marL="285750" indent="-285750">
              <a:buFont typeface="Arial" panose="020B0604020202020204" pitchFamily="34" charset="0"/>
              <a:buChar char="•"/>
            </a:pPr>
            <a:r>
              <a:rPr lang="en-US" dirty="0">
                <a:solidFill>
                  <a:schemeClr val="accent2"/>
                </a:solidFill>
                <a:latin typeface="Circular Std Book" panose="020B0604020101020102" pitchFamily="34" charset="0"/>
                <a:cs typeface="Circular Std Book" panose="020B0604020101020102" pitchFamily="34" charset="0"/>
              </a:rPr>
              <a:t>Pub/Sub</a:t>
            </a:r>
          </a:p>
          <a:p>
            <a:pPr marL="285750" indent="-285750">
              <a:buFont typeface="Arial" panose="020B0604020202020204" pitchFamily="34" charset="0"/>
              <a:buChar char="•"/>
            </a:pPr>
            <a:r>
              <a:rPr lang="en-US" dirty="0">
                <a:solidFill>
                  <a:schemeClr val="accent2"/>
                </a:solidFill>
                <a:latin typeface="Circular Std Book" panose="020B0604020101020102" pitchFamily="34" charset="0"/>
                <a:cs typeface="Circular Std Book" panose="020B0604020101020102" pitchFamily="34" charset="0"/>
              </a:rPr>
              <a:t>Cloud Function</a:t>
            </a:r>
          </a:p>
          <a:p>
            <a:pPr marL="285750" indent="-285750">
              <a:buFont typeface="Arial" panose="020B0604020202020204" pitchFamily="34" charset="0"/>
              <a:buChar char="•"/>
            </a:pPr>
            <a:r>
              <a:rPr lang="en-US" dirty="0">
                <a:solidFill>
                  <a:schemeClr val="accent2"/>
                </a:solidFill>
                <a:latin typeface="Circular Std Book" panose="020B0604020101020102" pitchFamily="34" charset="0"/>
                <a:cs typeface="Circular Std Book" panose="020B0604020101020102" pitchFamily="34" charset="0"/>
              </a:rPr>
              <a:t>Python3 (Libraries – requests, pandas, </a:t>
            </a:r>
            <a:r>
              <a:rPr lang="en-US" dirty="0" err="1">
                <a:solidFill>
                  <a:schemeClr val="accent2"/>
                </a:solidFill>
                <a:latin typeface="Circular Std Book" panose="020B0604020101020102" pitchFamily="34" charset="0"/>
                <a:cs typeface="Circular Std Book" panose="020B0604020101020102" pitchFamily="34" charset="0"/>
              </a:rPr>
              <a:t>google.cloud</a:t>
            </a:r>
            <a:r>
              <a:rPr lang="en-US" dirty="0">
                <a:solidFill>
                  <a:schemeClr val="accent2"/>
                </a:solidFill>
                <a:latin typeface="Circular Std Book" panose="020B0604020101020102" pitchFamily="34" charset="0"/>
                <a:cs typeface="Circular Std Book" panose="020B0604020101020102" pitchFamily="34" charset="0"/>
              </a:rPr>
              <a:t> </a:t>
            </a:r>
            <a:r>
              <a:rPr lang="en-US" dirty="0" err="1">
                <a:solidFill>
                  <a:schemeClr val="accent2"/>
                </a:solidFill>
                <a:latin typeface="Circular Std Book" panose="020B0604020101020102" pitchFamily="34" charset="0"/>
                <a:cs typeface="Circular Std Book" panose="020B0604020101020102" pitchFamily="34" charset="0"/>
              </a:rPr>
              <a:t>pubsub</a:t>
            </a:r>
            <a:r>
              <a:rPr lang="en-US" dirty="0">
                <a:solidFill>
                  <a:schemeClr val="accent2"/>
                </a:solidFill>
                <a:latin typeface="Circular Std Book" panose="020B0604020101020102" pitchFamily="34" charset="0"/>
                <a:cs typeface="Circular Std Book" panose="020B0604020101020102" pitchFamily="34" charset="0"/>
              </a:rPr>
              <a:t>, time, </a:t>
            </a:r>
            <a:r>
              <a:rPr lang="en-US" dirty="0" err="1">
                <a:solidFill>
                  <a:schemeClr val="accent2"/>
                </a:solidFill>
                <a:latin typeface="Circular Std Book" panose="020B0604020101020102" pitchFamily="34" charset="0"/>
                <a:cs typeface="Circular Std Book" panose="020B0604020101020102" pitchFamily="34" charset="0"/>
              </a:rPr>
              <a:t>os</a:t>
            </a:r>
            <a:r>
              <a:rPr lang="en-US" dirty="0">
                <a:solidFill>
                  <a:schemeClr val="accent2"/>
                </a:solidFill>
                <a:latin typeface="Circular Std Book" panose="020B0604020101020102" pitchFamily="34" charset="0"/>
                <a:cs typeface="Circular Std Book" panose="020B0604020101020102" pitchFamily="34" charset="0"/>
              </a:rPr>
              <a:t>)</a:t>
            </a:r>
          </a:p>
          <a:p>
            <a:pPr marL="285750" indent="-285750">
              <a:buFont typeface="Arial" panose="020B0604020202020204" pitchFamily="34" charset="0"/>
              <a:buChar char="•"/>
            </a:pPr>
            <a:r>
              <a:rPr lang="en-IN" dirty="0" err="1">
                <a:solidFill>
                  <a:schemeClr val="accent2"/>
                </a:solidFill>
                <a:latin typeface="Circular Std Book" panose="020B0604020101020102" pitchFamily="34" charset="0"/>
                <a:cs typeface="Circular Std Book" panose="020B0604020101020102" pitchFamily="34" charset="0"/>
              </a:rPr>
              <a:t>DataFlow</a:t>
            </a:r>
            <a:endParaRPr lang="en-IN" dirty="0">
              <a:solidFill>
                <a:schemeClr val="accent2"/>
              </a:solidFill>
              <a:latin typeface="Circular Std Book" panose="020B0604020101020102" pitchFamily="34" charset="0"/>
              <a:cs typeface="Circular Std Book" panose="020B0604020101020102" pitchFamily="34" charset="0"/>
            </a:endParaRPr>
          </a:p>
          <a:p>
            <a:pPr marL="285750" indent="-285750">
              <a:buFont typeface="Arial" panose="020B0604020202020204" pitchFamily="34" charset="0"/>
              <a:buChar char="•"/>
            </a:pPr>
            <a:r>
              <a:rPr lang="en-IN" dirty="0" err="1">
                <a:solidFill>
                  <a:schemeClr val="accent2"/>
                </a:solidFill>
                <a:latin typeface="Circular Std Book" panose="020B0604020101020102" pitchFamily="34" charset="0"/>
                <a:cs typeface="Circular Std Book" panose="020B0604020101020102" pitchFamily="34" charset="0"/>
              </a:rPr>
              <a:t>BigQuery</a:t>
            </a:r>
            <a:endParaRPr lang="en-IN" dirty="0">
              <a:solidFill>
                <a:schemeClr val="accent2"/>
              </a:solidFill>
              <a:latin typeface="Circular Std Book" panose="020B0604020101020102" pitchFamily="34" charset="0"/>
              <a:cs typeface="Circular Std Book" panose="020B0604020101020102" pitchFamily="34" charset="0"/>
            </a:endParaRPr>
          </a:p>
          <a:p>
            <a:pPr marL="285750" indent="-285750">
              <a:buFont typeface="Arial" panose="020B0604020202020204" pitchFamily="34" charset="0"/>
              <a:buChar char="•"/>
            </a:pPr>
            <a:r>
              <a:rPr lang="en-IN" dirty="0">
                <a:solidFill>
                  <a:schemeClr val="accent2"/>
                </a:solidFill>
                <a:latin typeface="Circular Std Book" panose="020B0604020101020102" pitchFamily="34" charset="0"/>
                <a:cs typeface="Circular Std Book" panose="020B0604020101020102" pitchFamily="34" charset="0"/>
              </a:rPr>
              <a:t>Looker Studio</a:t>
            </a:r>
          </a:p>
        </p:txBody>
      </p:sp>
      <p:pic>
        <p:nvPicPr>
          <p:cNvPr id="9" name="Picture 8">
            <a:extLst>
              <a:ext uri="{FF2B5EF4-FFF2-40B4-BE49-F238E27FC236}">
                <a16:creationId xmlns:a16="http://schemas.microsoft.com/office/drawing/2014/main" id="{010A0618-88E0-F725-475B-612A6878A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239" y="3950494"/>
            <a:ext cx="726085" cy="726085"/>
          </a:xfrm>
          <a:prstGeom prst="rect">
            <a:avLst/>
          </a:prstGeom>
        </p:spPr>
      </p:pic>
      <p:sp>
        <p:nvSpPr>
          <p:cNvPr id="3" name="TextBox 2">
            <a:extLst>
              <a:ext uri="{FF2B5EF4-FFF2-40B4-BE49-F238E27FC236}">
                <a16:creationId xmlns:a16="http://schemas.microsoft.com/office/drawing/2014/main" id="{AF1ED7D8-2064-AD4D-AE60-A78B1465854C}"/>
              </a:ext>
            </a:extLst>
          </p:cNvPr>
          <p:cNvSpPr txBox="1"/>
          <p:nvPr/>
        </p:nvSpPr>
        <p:spPr>
          <a:xfrm>
            <a:off x="4129087" y="4436269"/>
            <a:ext cx="885825" cy="276999"/>
          </a:xfrm>
          <a:prstGeom prst="rect">
            <a:avLst/>
          </a:prstGeom>
          <a:noFill/>
        </p:spPr>
        <p:txBody>
          <a:bodyPr wrap="square" rtlCol="0">
            <a:spAutoFit/>
          </a:bodyPr>
          <a:lstStyle/>
          <a:p>
            <a:pPr algn="ctr"/>
            <a:r>
              <a:rPr lang="en-IN" sz="1200" dirty="0">
                <a:solidFill>
                  <a:schemeClr val="accent2"/>
                </a:solidFill>
                <a:latin typeface="Circular Std Book" panose="020B0604020101020102" pitchFamily="34" charset="0"/>
                <a:cs typeface="Circular Std Book" panose="020B0604020101020102" pitchFamily="34" charset="0"/>
              </a:rPr>
              <a:t>5</a:t>
            </a:r>
          </a:p>
        </p:txBody>
      </p:sp>
    </p:spTree>
    <p:extLst>
      <p:ext uri="{BB962C8B-B14F-4D97-AF65-F5344CB8AC3E}">
        <p14:creationId xmlns:p14="http://schemas.microsoft.com/office/powerpoint/2010/main" val="247750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44" name="Google Shape;944;p54"/>
          <p:cNvSpPr/>
          <p:nvPr/>
        </p:nvSpPr>
        <p:spPr>
          <a:xfrm>
            <a:off x="8853994" y="-5978"/>
            <a:ext cx="811500" cy="34179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Raleway Medium"/>
              <a:ea typeface="Raleway Medium"/>
              <a:cs typeface="Raleway Medium"/>
              <a:sym typeface="Raleway Medium"/>
            </a:endParaRPr>
          </a:p>
        </p:txBody>
      </p:sp>
      <p:sp>
        <p:nvSpPr>
          <p:cNvPr id="6" name="Google Shape;286;p33">
            <a:extLst>
              <a:ext uri="{FF2B5EF4-FFF2-40B4-BE49-F238E27FC236}">
                <a16:creationId xmlns:a16="http://schemas.microsoft.com/office/drawing/2014/main" id="{ACC037BF-DF39-D4F0-6633-8499B140D78A}"/>
              </a:ext>
            </a:extLst>
          </p:cNvPr>
          <p:cNvSpPr txBox="1">
            <a:spLocks/>
          </p:cNvSpPr>
          <p:nvPr/>
        </p:nvSpPr>
        <p:spPr>
          <a:xfrm>
            <a:off x="620353" y="539500"/>
            <a:ext cx="5073215" cy="69262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9pPr>
          </a:lstStyle>
          <a:p>
            <a:r>
              <a:rPr lang="en-US" sz="2800" dirty="0"/>
              <a:t>Data Pipeline</a:t>
            </a:r>
            <a:endParaRPr lang="en-US" sz="2800" dirty="0">
              <a:solidFill>
                <a:schemeClr val="accent2"/>
              </a:solidFill>
            </a:endParaRPr>
          </a:p>
        </p:txBody>
      </p:sp>
      <p:pic>
        <p:nvPicPr>
          <p:cNvPr id="8" name="Picture 7">
            <a:extLst>
              <a:ext uri="{FF2B5EF4-FFF2-40B4-BE49-F238E27FC236}">
                <a16:creationId xmlns:a16="http://schemas.microsoft.com/office/drawing/2014/main" id="{D36AF3C3-DD52-6B27-49C9-3E1BEDF01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239" y="3950494"/>
            <a:ext cx="726085" cy="726085"/>
          </a:xfrm>
          <a:prstGeom prst="rect">
            <a:avLst/>
          </a:prstGeom>
        </p:spPr>
      </p:pic>
      <p:sp>
        <p:nvSpPr>
          <p:cNvPr id="9" name="TextBox 8">
            <a:extLst>
              <a:ext uri="{FF2B5EF4-FFF2-40B4-BE49-F238E27FC236}">
                <a16:creationId xmlns:a16="http://schemas.microsoft.com/office/drawing/2014/main" id="{60115526-45B6-6557-BC7D-6D4AA55CF3B3}"/>
              </a:ext>
            </a:extLst>
          </p:cNvPr>
          <p:cNvSpPr txBox="1"/>
          <p:nvPr/>
        </p:nvSpPr>
        <p:spPr>
          <a:xfrm>
            <a:off x="4129087" y="4745624"/>
            <a:ext cx="885825" cy="276999"/>
          </a:xfrm>
          <a:prstGeom prst="rect">
            <a:avLst/>
          </a:prstGeom>
          <a:noFill/>
        </p:spPr>
        <p:txBody>
          <a:bodyPr wrap="square" rtlCol="0">
            <a:spAutoFit/>
          </a:bodyPr>
          <a:lstStyle/>
          <a:p>
            <a:pPr algn="ctr"/>
            <a:r>
              <a:rPr lang="en-IN" sz="1200" dirty="0">
                <a:solidFill>
                  <a:schemeClr val="accent2"/>
                </a:solidFill>
                <a:latin typeface="Circular Std Book" panose="020B0604020101020102" pitchFamily="34" charset="0"/>
                <a:cs typeface="Circular Std Book" panose="020B0604020101020102" pitchFamily="34" charset="0"/>
              </a:rPr>
              <a:t>6</a:t>
            </a:r>
          </a:p>
        </p:txBody>
      </p:sp>
      <p:pic>
        <p:nvPicPr>
          <p:cNvPr id="11" name="Picture 10">
            <a:extLst>
              <a:ext uri="{FF2B5EF4-FFF2-40B4-BE49-F238E27FC236}">
                <a16:creationId xmlns:a16="http://schemas.microsoft.com/office/drawing/2014/main" id="{45B871E5-A56B-EBD2-7914-30615C1209F1}"/>
              </a:ext>
            </a:extLst>
          </p:cNvPr>
          <p:cNvPicPr>
            <a:picLocks noChangeAspect="1"/>
          </p:cNvPicPr>
          <p:nvPr/>
        </p:nvPicPr>
        <p:blipFill>
          <a:blip r:embed="rId4"/>
          <a:stretch>
            <a:fillRect/>
          </a:stretch>
        </p:blipFill>
        <p:spPr>
          <a:xfrm>
            <a:off x="1522014" y="1314391"/>
            <a:ext cx="6099970" cy="3431233"/>
          </a:xfrm>
          <a:prstGeom prst="rect">
            <a:avLst/>
          </a:prstGeom>
        </p:spPr>
      </p:pic>
    </p:spTree>
    <p:extLst>
      <p:ext uri="{BB962C8B-B14F-4D97-AF65-F5344CB8AC3E}">
        <p14:creationId xmlns:p14="http://schemas.microsoft.com/office/powerpoint/2010/main" val="2739383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2" name="Google Shape;286;p33">
            <a:extLst>
              <a:ext uri="{FF2B5EF4-FFF2-40B4-BE49-F238E27FC236}">
                <a16:creationId xmlns:a16="http://schemas.microsoft.com/office/drawing/2014/main" id="{0075885E-C8F5-BCF1-7F04-5949A90643EB}"/>
              </a:ext>
            </a:extLst>
          </p:cNvPr>
          <p:cNvSpPr txBox="1">
            <a:spLocks/>
          </p:cNvSpPr>
          <p:nvPr/>
        </p:nvSpPr>
        <p:spPr>
          <a:xfrm>
            <a:off x="620353" y="539500"/>
            <a:ext cx="5073215" cy="69262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9pPr>
          </a:lstStyle>
          <a:p>
            <a:r>
              <a:rPr lang="en-US" sz="2800" dirty="0"/>
              <a:t>Live Pipeline Demo</a:t>
            </a:r>
            <a:endParaRPr lang="en-US" sz="2800" dirty="0">
              <a:solidFill>
                <a:schemeClr val="accent2"/>
              </a:solidFill>
            </a:endParaRPr>
          </a:p>
        </p:txBody>
      </p:sp>
      <p:pic>
        <p:nvPicPr>
          <p:cNvPr id="9" name="Picture 8">
            <a:extLst>
              <a:ext uri="{FF2B5EF4-FFF2-40B4-BE49-F238E27FC236}">
                <a16:creationId xmlns:a16="http://schemas.microsoft.com/office/drawing/2014/main" id="{010A0618-88E0-F725-475B-612A6878A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239" y="3950494"/>
            <a:ext cx="726085" cy="726085"/>
          </a:xfrm>
          <a:prstGeom prst="rect">
            <a:avLst/>
          </a:prstGeom>
        </p:spPr>
      </p:pic>
      <p:sp>
        <p:nvSpPr>
          <p:cNvPr id="6" name="TextBox 5">
            <a:extLst>
              <a:ext uri="{FF2B5EF4-FFF2-40B4-BE49-F238E27FC236}">
                <a16:creationId xmlns:a16="http://schemas.microsoft.com/office/drawing/2014/main" id="{27A6D13C-9509-98FB-A320-C97D6B0B106C}"/>
              </a:ext>
            </a:extLst>
          </p:cNvPr>
          <p:cNvSpPr txBox="1"/>
          <p:nvPr/>
        </p:nvSpPr>
        <p:spPr>
          <a:xfrm>
            <a:off x="4129087" y="4436269"/>
            <a:ext cx="885825" cy="276999"/>
          </a:xfrm>
          <a:prstGeom prst="rect">
            <a:avLst/>
          </a:prstGeom>
          <a:noFill/>
        </p:spPr>
        <p:txBody>
          <a:bodyPr wrap="square" rtlCol="0">
            <a:spAutoFit/>
          </a:bodyPr>
          <a:lstStyle/>
          <a:p>
            <a:pPr algn="ctr"/>
            <a:r>
              <a:rPr lang="en-IN" sz="1200" dirty="0">
                <a:solidFill>
                  <a:schemeClr val="accent2"/>
                </a:solidFill>
                <a:latin typeface="Circular Std Book" panose="020B0604020101020102" pitchFamily="34" charset="0"/>
                <a:cs typeface="Circular Std Book" panose="020B0604020101020102" pitchFamily="34" charset="0"/>
              </a:rPr>
              <a:t>7</a:t>
            </a:r>
          </a:p>
        </p:txBody>
      </p:sp>
    </p:spTree>
    <p:extLst>
      <p:ext uri="{BB962C8B-B14F-4D97-AF65-F5344CB8AC3E}">
        <p14:creationId xmlns:p14="http://schemas.microsoft.com/office/powerpoint/2010/main" val="2217705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8" name="Google Shape;338;p38"/>
          <p:cNvSpPr txBox="1">
            <a:spLocks noGrp="1"/>
          </p:cNvSpPr>
          <p:nvPr>
            <p:ph type="subTitle" idx="3"/>
          </p:nvPr>
        </p:nvSpPr>
        <p:spPr>
          <a:xfrm>
            <a:off x="620353" y="1314450"/>
            <a:ext cx="6267600" cy="63366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latin typeface="Circular Std Book" panose="020B0604020101020102" pitchFamily="34" charset="0"/>
                <a:cs typeface="Circular Std Book" panose="020B0604020101020102" pitchFamily="34" charset="0"/>
              </a:rPr>
              <a:t>Apart from the learning curve of GCP tools, the difficulties that we faced were:</a:t>
            </a:r>
            <a:endParaRPr sz="1600" dirty="0">
              <a:latin typeface="Circular Std Book" panose="020B0604020101020102" pitchFamily="34" charset="0"/>
              <a:cs typeface="Circular Std Book" panose="020B0604020101020102" pitchFamily="34" charset="0"/>
            </a:endParaRPr>
          </a:p>
        </p:txBody>
      </p:sp>
      <p:sp>
        <p:nvSpPr>
          <p:cNvPr id="2" name="Google Shape;286;p33">
            <a:extLst>
              <a:ext uri="{FF2B5EF4-FFF2-40B4-BE49-F238E27FC236}">
                <a16:creationId xmlns:a16="http://schemas.microsoft.com/office/drawing/2014/main" id="{0075885E-C8F5-BCF1-7F04-5949A90643EB}"/>
              </a:ext>
            </a:extLst>
          </p:cNvPr>
          <p:cNvSpPr txBox="1">
            <a:spLocks/>
          </p:cNvSpPr>
          <p:nvPr/>
        </p:nvSpPr>
        <p:spPr>
          <a:xfrm>
            <a:off x="620353" y="539500"/>
            <a:ext cx="5073215" cy="69262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9pPr>
          </a:lstStyle>
          <a:p>
            <a:r>
              <a:rPr lang="en-US" sz="2800" dirty="0"/>
              <a:t>Problems Faced</a:t>
            </a:r>
            <a:endParaRPr lang="en-US" sz="2800" dirty="0">
              <a:solidFill>
                <a:schemeClr val="accent2"/>
              </a:solidFill>
            </a:endParaRPr>
          </a:p>
        </p:txBody>
      </p:sp>
      <p:sp>
        <p:nvSpPr>
          <p:cNvPr id="5" name="TextBox 4">
            <a:extLst>
              <a:ext uri="{FF2B5EF4-FFF2-40B4-BE49-F238E27FC236}">
                <a16:creationId xmlns:a16="http://schemas.microsoft.com/office/drawing/2014/main" id="{0A5DD026-E9DF-D2EF-E077-1627FC9AC476}"/>
              </a:ext>
            </a:extLst>
          </p:cNvPr>
          <p:cNvSpPr txBox="1"/>
          <p:nvPr/>
        </p:nvSpPr>
        <p:spPr>
          <a:xfrm>
            <a:off x="620353" y="2030443"/>
            <a:ext cx="6586538" cy="2092881"/>
          </a:xfrm>
          <a:prstGeom prst="rect">
            <a:avLst/>
          </a:prstGeom>
          <a:noFill/>
        </p:spPr>
        <p:txBody>
          <a:bodyPr wrap="square" rtlCol="0">
            <a:spAutoFit/>
          </a:bodyPr>
          <a:lstStyle/>
          <a:p>
            <a:pPr marL="285750" indent="-285750">
              <a:buFont typeface="Arial" panose="020B0604020202020204" pitchFamily="34" charset="0"/>
              <a:buChar char="•"/>
            </a:pPr>
            <a:r>
              <a:rPr lang="en-US" sz="1300" dirty="0">
                <a:solidFill>
                  <a:schemeClr val="accent2"/>
                </a:solidFill>
                <a:latin typeface="Circular Std Book" panose="020B0604020101020102" pitchFamily="34" charset="0"/>
                <a:cs typeface="Circular Std Book" panose="020B0604020101020102" pitchFamily="34" charset="0"/>
              </a:rPr>
              <a:t>Discrepancy between the values of certain data points between the two APIs.</a:t>
            </a:r>
          </a:p>
          <a:p>
            <a:pPr marL="285750" indent="-285750">
              <a:buFont typeface="Arial" panose="020B0604020202020204" pitchFamily="34" charset="0"/>
              <a:buChar char="•"/>
            </a:pPr>
            <a:r>
              <a:rPr lang="en-US" sz="1300" dirty="0">
                <a:solidFill>
                  <a:schemeClr val="accent2"/>
                </a:solidFill>
                <a:latin typeface="Circular Std Book" panose="020B0604020101020102" pitchFamily="34" charset="0"/>
                <a:cs typeface="Circular Std Book" panose="020B0604020101020102" pitchFamily="34" charset="0"/>
              </a:rPr>
              <a:t>Lack of proper API documentation resulting in increased time needed for understanding. </a:t>
            </a:r>
          </a:p>
          <a:p>
            <a:pPr marL="285750" indent="-285750">
              <a:buFont typeface="Arial" panose="020B0604020202020204" pitchFamily="34" charset="0"/>
              <a:buChar char="•"/>
            </a:pPr>
            <a:r>
              <a:rPr lang="en-US" sz="1300" dirty="0">
                <a:solidFill>
                  <a:schemeClr val="accent2"/>
                </a:solidFill>
                <a:latin typeface="Circular Std Book" panose="020B0604020101020102" pitchFamily="34" charset="0"/>
                <a:cs typeface="Circular Std Book" panose="020B0604020101020102" pitchFamily="34" charset="0"/>
              </a:rPr>
              <a:t>GCP Cloud shell was not being provisioned hence had to resort to using GUI for performing all actions.</a:t>
            </a:r>
          </a:p>
          <a:p>
            <a:pPr marL="285750" indent="-285750">
              <a:buFont typeface="Arial" panose="020B0604020202020204" pitchFamily="34" charset="0"/>
              <a:buChar char="•"/>
            </a:pPr>
            <a:r>
              <a:rPr lang="en-US" sz="1300" dirty="0">
                <a:solidFill>
                  <a:schemeClr val="accent2"/>
                </a:solidFill>
                <a:latin typeface="Circular Std Book" panose="020B0604020101020102" pitchFamily="34" charset="0"/>
                <a:cs typeface="Circular Std Book" panose="020B0604020101020102" pitchFamily="34" charset="0"/>
              </a:rPr>
              <a:t>Dataflow VM was not getting created, after debugging it was found out that “Europe-West3 (Frankfurt)” region was the issue, thus had to deploy in another region.</a:t>
            </a:r>
          </a:p>
          <a:p>
            <a:pPr marL="285750" indent="-285750">
              <a:buFont typeface="Arial" panose="020B0604020202020204" pitchFamily="34" charset="0"/>
              <a:buChar char="•"/>
            </a:pPr>
            <a:r>
              <a:rPr lang="en-US" sz="1300" dirty="0">
                <a:solidFill>
                  <a:schemeClr val="accent2"/>
                </a:solidFill>
                <a:latin typeface="Circular Std Book" panose="020B0604020101020102" pitchFamily="34" charset="0"/>
                <a:cs typeface="Circular Std Book" panose="020B0604020101020102" pitchFamily="34" charset="0"/>
              </a:rPr>
              <a:t>Lack of experience with Looker Studio, thus leading to increased time for dashboard creation.  </a:t>
            </a:r>
            <a:endParaRPr lang="en-IN" sz="1300" dirty="0">
              <a:solidFill>
                <a:schemeClr val="accent2"/>
              </a:solidFill>
              <a:latin typeface="Circular Std Book" panose="020B0604020101020102" pitchFamily="34" charset="0"/>
              <a:cs typeface="Circular Std Book" panose="020B0604020101020102" pitchFamily="34" charset="0"/>
            </a:endParaRPr>
          </a:p>
        </p:txBody>
      </p:sp>
      <p:pic>
        <p:nvPicPr>
          <p:cNvPr id="9" name="Picture 8">
            <a:extLst>
              <a:ext uri="{FF2B5EF4-FFF2-40B4-BE49-F238E27FC236}">
                <a16:creationId xmlns:a16="http://schemas.microsoft.com/office/drawing/2014/main" id="{010A0618-88E0-F725-475B-612A6878A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239" y="3950494"/>
            <a:ext cx="726085" cy="726085"/>
          </a:xfrm>
          <a:prstGeom prst="rect">
            <a:avLst/>
          </a:prstGeom>
        </p:spPr>
      </p:pic>
      <p:sp>
        <p:nvSpPr>
          <p:cNvPr id="3" name="TextBox 2">
            <a:extLst>
              <a:ext uri="{FF2B5EF4-FFF2-40B4-BE49-F238E27FC236}">
                <a16:creationId xmlns:a16="http://schemas.microsoft.com/office/drawing/2014/main" id="{F4CA256E-06B7-DBCF-49E6-56AC0446B5DB}"/>
              </a:ext>
            </a:extLst>
          </p:cNvPr>
          <p:cNvSpPr txBox="1"/>
          <p:nvPr/>
        </p:nvSpPr>
        <p:spPr>
          <a:xfrm>
            <a:off x="4129087" y="4436269"/>
            <a:ext cx="885825" cy="276999"/>
          </a:xfrm>
          <a:prstGeom prst="rect">
            <a:avLst/>
          </a:prstGeom>
          <a:noFill/>
        </p:spPr>
        <p:txBody>
          <a:bodyPr wrap="square" rtlCol="0">
            <a:spAutoFit/>
          </a:bodyPr>
          <a:lstStyle/>
          <a:p>
            <a:pPr algn="ctr"/>
            <a:r>
              <a:rPr lang="en-IN" sz="1200" dirty="0">
                <a:solidFill>
                  <a:schemeClr val="accent2"/>
                </a:solidFill>
                <a:latin typeface="Circular Std Book" panose="020B0604020101020102" pitchFamily="34" charset="0"/>
                <a:cs typeface="Circular Std Book" panose="020B0604020101020102" pitchFamily="34" charset="0"/>
              </a:rPr>
              <a:t>8</a:t>
            </a:r>
          </a:p>
        </p:txBody>
      </p:sp>
    </p:spTree>
    <p:extLst>
      <p:ext uri="{BB962C8B-B14F-4D97-AF65-F5344CB8AC3E}">
        <p14:creationId xmlns:p14="http://schemas.microsoft.com/office/powerpoint/2010/main" val="657251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2" name="Google Shape;286;p33">
            <a:extLst>
              <a:ext uri="{FF2B5EF4-FFF2-40B4-BE49-F238E27FC236}">
                <a16:creationId xmlns:a16="http://schemas.microsoft.com/office/drawing/2014/main" id="{0075885E-C8F5-BCF1-7F04-5949A90643EB}"/>
              </a:ext>
            </a:extLst>
          </p:cNvPr>
          <p:cNvSpPr txBox="1">
            <a:spLocks/>
          </p:cNvSpPr>
          <p:nvPr/>
        </p:nvSpPr>
        <p:spPr>
          <a:xfrm>
            <a:off x="620353" y="539500"/>
            <a:ext cx="5073215" cy="69262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9pPr>
          </a:lstStyle>
          <a:p>
            <a:r>
              <a:rPr lang="en-US" sz="2800" dirty="0"/>
              <a:t>Future Scope</a:t>
            </a:r>
            <a:endParaRPr lang="en-US" sz="2800" dirty="0">
              <a:solidFill>
                <a:schemeClr val="accent2"/>
              </a:solidFill>
            </a:endParaRPr>
          </a:p>
        </p:txBody>
      </p:sp>
      <p:sp>
        <p:nvSpPr>
          <p:cNvPr id="5" name="TextBox 4">
            <a:extLst>
              <a:ext uri="{FF2B5EF4-FFF2-40B4-BE49-F238E27FC236}">
                <a16:creationId xmlns:a16="http://schemas.microsoft.com/office/drawing/2014/main" id="{0A5DD026-E9DF-D2EF-E077-1627FC9AC476}"/>
              </a:ext>
            </a:extLst>
          </p:cNvPr>
          <p:cNvSpPr txBox="1"/>
          <p:nvPr/>
        </p:nvSpPr>
        <p:spPr>
          <a:xfrm>
            <a:off x="620353" y="1408937"/>
            <a:ext cx="6586538" cy="138499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solidFill>
                <a:latin typeface="Circular Std Book" panose="020B0604020101020102" pitchFamily="34" charset="0"/>
                <a:cs typeface="Circular Std Book" panose="020B0604020101020102" pitchFamily="34" charset="0"/>
              </a:rPr>
              <a:t>Use Apache Beam with Dataflow, currently Big Query only supports batch processing, and its functionality is limited. Using Apache Beam will enable us achieve stream processing and calculate aggregations in real-time.</a:t>
            </a:r>
          </a:p>
          <a:p>
            <a:endParaRPr lang="en-US" dirty="0">
              <a:solidFill>
                <a:schemeClr val="accent2"/>
              </a:solidFill>
              <a:latin typeface="Circular Std Book" panose="020B0604020101020102" pitchFamily="34" charset="0"/>
              <a:cs typeface="Circular Std Book" panose="020B0604020101020102" pitchFamily="34" charset="0"/>
            </a:endParaRPr>
          </a:p>
          <a:p>
            <a:pPr marL="285750" indent="-285750">
              <a:buFont typeface="Arial" panose="020B0604020202020204" pitchFamily="34" charset="0"/>
              <a:buChar char="•"/>
            </a:pPr>
            <a:r>
              <a:rPr lang="en-US" dirty="0">
                <a:solidFill>
                  <a:schemeClr val="accent2"/>
                </a:solidFill>
                <a:latin typeface="Circular Std Book" panose="020B0604020101020102" pitchFamily="34" charset="0"/>
                <a:cs typeface="Circular Std Book" panose="020B0604020101020102" pitchFamily="34" charset="0"/>
              </a:rPr>
              <a:t>Use a visualization tool that gets refreshed automatically as Looker Studio needs to be refreshed manually to see changes in the free version.</a:t>
            </a:r>
            <a:endParaRPr lang="en-IN" dirty="0">
              <a:solidFill>
                <a:schemeClr val="accent2"/>
              </a:solidFill>
              <a:latin typeface="Circular Std Book" panose="020B0604020101020102" pitchFamily="34" charset="0"/>
              <a:cs typeface="Circular Std Book" panose="020B0604020101020102" pitchFamily="34" charset="0"/>
            </a:endParaRPr>
          </a:p>
        </p:txBody>
      </p:sp>
      <p:pic>
        <p:nvPicPr>
          <p:cNvPr id="9" name="Picture 8">
            <a:extLst>
              <a:ext uri="{FF2B5EF4-FFF2-40B4-BE49-F238E27FC236}">
                <a16:creationId xmlns:a16="http://schemas.microsoft.com/office/drawing/2014/main" id="{010A0618-88E0-F725-475B-612A6878A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239" y="3950494"/>
            <a:ext cx="726085" cy="726085"/>
          </a:xfrm>
          <a:prstGeom prst="rect">
            <a:avLst/>
          </a:prstGeom>
        </p:spPr>
      </p:pic>
      <p:sp>
        <p:nvSpPr>
          <p:cNvPr id="6" name="TextBox 5">
            <a:extLst>
              <a:ext uri="{FF2B5EF4-FFF2-40B4-BE49-F238E27FC236}">
                <a16:creationId xmlns:a16="http://schemas.microsoft.com/office/drawing/2014/main" id="{0ACA413B-9A47-3E50-4EDD-C7A059FE7B3D}"/>
              </a:ext>
            </a:extLst>
          </p:cNvPr>
          <p:cNvSpPr txBox="1"/>
          <p:nvPr/>
        </p:nvSpPr>
        <p:spPr>
          <a:xfrm>
            <a:off x="4129087" y="4436269"/>
            <a:ext cx="885825" cy="276999"/>
          </a:xfrm>
          <a:prstGeom prst="rect">
            <a:avLst/>
          </a:prstGeom>
          <a:noFill/>
        </p:spPr>
        <p:txBody>
          <a:bodyPr wrap="square" rtlCol="0">
            <a:spAutoFit/>
          </a:bodyPr>
          <a:lstStyle/>
          <a:p>
            <a:pPr algn="ctr"/>
            <a:r>
              <a:rPr lang="en-IN" sz="1200" dirty="0">
                <a:solidFill>
                  <a:schemeClr val="accent2"/>
                </a:solidFill>
                <a:latin typeface="Circular Std Book" panose="020B0604020101020102" pitchFamily="34" charset="0"/>
                <a:cs typeface="Circular Std Book" panose="020B0604020101020102" pitchFamily="34" charset="0"/>
              </a:rPr>
              <a:t>9</a:t>
            </a:r>
          </a:p>
        </p:txBody>
      </p:sp>
    </p:spTree>
    <p:extLst>
      <p:ext uri="{BB962C8B-B14F-4D97-AF65-F5344CB8AC3E}">
        <p14:creationId xmlns:p14="http://schemas.microsoft.com/office/powerpoint/2010/main" val="3948056098"/>
      </p:ext>
    </p:extLst>
  </p:cSld>
  <p:clrMapOvr>
    <a:masterClrMapping/>
  </p:clrMapOvr>
</p:sld>
</file>

<file path=ppt/theme/theme1.xml><?xml version="1.0" encoding="utf-8"?>
<a:theme xmlns:a="http://schemas.openxmlformats.org/drawingml/2006/main" name="Succession Planning Project Proposal by Slidesgo">
  <a:themeElements>
    <a:clrScheme name="Simple Light">
      <a:dk1>
        <a:srgbClr val="0E1D35"/>
      </a:dk1>
      <a:lt1>
        <a:srgbClr val="FAFAFA"/>
      </a:lt1>
      <a:dk2>
        <a:srgbClr val="C3C3C3"/>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6999930213C6CA4DA25A2A06E633BB85" ma:contentTypeVersion="14" ma:contentTypeDescription="Ein neues Dokument erstellen." ma:contentTypeScope="" ma:versionID="a0b88efec4f6595177e895d22f546665">
  <xsd:schema xmlns:xsd="http://www.w3.org/2001/XMLSchema" xmlns:xs="http://www.w3.org/2001/XMLSchema" xmlns:p="http://schemas.microsoft.com/office/2006/metadata/properties" xmlns:ns3="16ac8bc3-83d6-463c-b984-3f668d583f3a" xmlns:ns4="d52b608f-148c-47b1-9b3d-5097556c6ec5" targetNamespace="http://schemas.microsoft.com/office/2006/metadata/properties" ma:root="true" ma:fieldsID="11f344a927df206d788832a8833a4689" ns3:_="" ns4:_="">
    <xsd:import namespace="16ac8bc3-83d6-463c-b984-3f668d583f3a"/>
    <xsd:import namespace="d52b608f-148c-47b1-9b3d-5097556c6ec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ObjectDetectorVersions" minOccurs="0"/>
                <xsd:element ref="ns4:MediaServiceSystemTags" minOccurs="0"/>
                <xsd:element ref="ns4:MediaServiceGenerationTime" minOccurs="0"/>
                <xsd:element ref="ns4:MediaServiceEventHashCode" minOccurs="0"/>
                <xsd:element ref="ns4:MediaServiceOCR" minOccurs="0"/>
                <xsd:element ref="ns4:_activity" minOccurs="0"/>
                <xsd:element ref="ns4:MediaServiceSearchPropertie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ac8bc3-83d6-463c-b984-3f668d583f3a"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internalName="SharedWithDetails" ma:readOnly="true">
      <xsd:simpleType>
        <xsd:restriction base="dms:Note">
          <xsd:maxLength value="255"/>
        </xsd:restriction>
      </xsd:simpleType>
    </xsd:element>
    <xsd:element name="SharingHintHash" ma:index="10" nillable="true" ma:displayName="Freigabehinweis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2b608f-148c-47b1-9b3d-5097556c6ec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_activity" ma:index="19" nillable="true" ma:displayName="_activity" ma:hidden="true" ma:internalName="_activity">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LengthInSeconds" ma:index="2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52b608f-148c-47b1-9b3d-5097556c6ec5" xsi:nil="true"/>
  </documentManagement>
</p:properties>
</file>

<file path=customXml/itemProps1.xml><?xml version="1.0" encoding="utf-8"?>
<ds:datastoreItem xmlns:ds="http://schemas.openxmlformats.org/officeDocument/2006/customXml" ds:itemID="{54E5ED5B-81B5-4D44-BA02-9C309DE844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ac8bc3-83d6-463c-b984-3f668d583f3a"/>
    <ds:schemaRef ds:uri="d52b608f-148c-47b1-9b3d-5097556c6e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EF29B4E-BF5D-4679-8DA0-461C224B9089}">
  <ds:schemaRefs>
    <ds:schemaRef ds:uri="http://schemas.microsoft.com/sharepoint/v3/contenttype/forms"/>
  </ds:schemaRefs>
</ds:datastoreItem>
</file>

<file path=customXml/itemProps3.xml><?xml version="1.0" encoding="utf-8"?>
<ds:datastoreItem xmlns:ds="http://schemas.openxmlformats.org/officeDocument/2006/customXml" ds:itemID="{735D2052-4A1B-4BC4-A0E3-9AFE9D70D92D}">
  <ds:schemaRefs>
    <ds:schemaRef ds:uri="http://schemas.microsoft.com/office/2006/metadata/properties"/>
    <ds:schemaRef ds:uri="http://www.w3.org/XML/1998/namespace"/>
    <ds:schemaRef ds:uri="http://schemas.microsoft.com/office/2006/documentManagement/types"/>
    <ds:schemaRef ds:uri="http://purl.org/dc/terms/"/>
    <ds:schemaRef ds:uri="d52b608f-148c-47b1-9b3d-5097556c6ec5"/>
    <ds:schemaRef ds:uri="http://schemas.openxmlformats.org/package/2006/metadata/core-properties"/>
    <ds:schemaRef ds:uri="http://purl.org/dc/dcmitype/"/>
    <ds:schemaRef ds:uri="http://schemas.microsoft.com/office/infopath/2007/PartnerControls"/>
    <ds:schemaRef ds:uri="16ac8bc3-83d6-463c-b984-3f668d583f3a"/>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84</TotalTime>
  <Words>735</Words>
  <Application>Microsoft Office PowerPoint</Application>
  <PresentationFormat>On-screen Show (16:9)</PresentationFormat>
  <Paragraphs>88</Paragraphs>
  <Slides>12</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Circular Std Medium</vt:lpstr>
      <vt:lpstr>Aharoni</vt:lpstr>
      <vt:lpstr>Raleway</vt:lpstr>
      <vt:lpstr>Arial</vt:lpstr>
      <vt:lpstr>Open Sans</vt:lpstr>
      <vt:lpstr>Circular Std Book</vt:lpstr>
      <vt:lpstr>Raleway Light</vt:lpstr>
      <vt:lpstr>Aptos Black</vt:lpstr>
      <vt:lpstr>Nunito Light</vt:lpstr>
      <vt:lpstr>Raleway Medium</vt:lpstr>
      <vt:lpstr>Raleway ExtraBold</vt:lpstr>
      <vt:lpstr>Succession Planning Project Proposal by Slidesgo</vt:lpstr>
      <vt:lpstr>Streaming, Processing, &amp; Visualization of BikeShare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Streaming, Processing, &amp; Visualization of BikeShare Data</dc:title>
  <dc:creator>Vandit Bhalla</dc:creator>
  <cp:lastModifiedBy>Bhalla, Vandit (SRH Hochschule Heidelberg Student)</cp:lastModifiedBy>
  <cp:revision>14</cp:revision>
  <dcterms:modified xsi:type="dcterms:W3CDTF">2024-06-07T09:13:39Z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0x0101006999930213C6CA4DA25A2A06E633BB85</vt:lpwstr>
  </property>
</Properties>
</file>