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65" r:id="rId2"/>
    <p:sldId id="310" r:id="rId3"/>
    <p:sldId id="320" r:id="rId4"/>
    <p:sldId id="311" r:id="rId5"/>
    <p:sldId id="313" r:id="rId6"/>
    <p:sldId id="312" r:id="rId7"/>
    <p:sldId id="315" r:id="rId8"/>
    <p:sldId id="316" r:id="rId9"/>
    <p:sldId id="317" r:id="rId10"/>
    <p:sldId id="321" r:id="rId11"/>
  </p:sldIdLst>
  <p:sldSz cx="12188825" cy="6858000"/>
  <p:notesSz cx="6858000" cy="9144000"/>
  <p:custDataLst>
    <p:tags r:id="rId1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29" autoAdjust="0"/>
  </p:normalViewPr>
  <p:slideViewPr>
    <p:cSldViewPr showGuides="1">
      <p:cViewPr varScale="1">
        <p:scale>
          <a:sx n="100" d="100"/>
          <a:sy n="100" d="100"/>
        </p:scale>
        <p:origin x="533" y="71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7/12/2022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7/12/2022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7/12/2022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7/12/2022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7/12/2022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7/12/2022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7/12/2022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7/12/2022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7/12/2022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7/12/2022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7/12/2022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7/12/2022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7/12/2022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TOR: The Onion Router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Sanath n upadhyaya</a:t>
            </a:r>
          </a:p>
          <a:p>
            <a:r>
              <a:rPr lang="it-IT" dirty="0"/>
              <a:t>1BM19EC139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01ABB1-FD07-4986-9A47-D907A8DD4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6620" y="1839194"/>
            <a:ext cx="3438735" cy="1993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8187C4-65CB-4574-A35D-6E77F0F5606C}"/>
              </a:ext>
            </a:extLst>
          </p:cNvPr>
          <p:cNvSpPr/>
          <p:nvPr/>
        </p:nvSpPr>
        <p:spPr>
          <a:xfrm>
            <a:off x="4355188" y="2967335"/>
            <a:ext cx="34784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802259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/>
              <a:t>Introduction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Decentralized internet is a people-powered kind of internet that makes the web more democratic.</a:t>
            </a:r>
          </a:p>
          <a:p>
            <a:r>
              <a:rPr lang="en-US" dirty="0"/>
              <a:t>The workings of  Tor, a popular tool is discussed here. </a:t>
            </a:r>
          </a:p>
          <a:p>
            <a:r>
              <a:rPr lang="en-US" dirty="0"/>
              <a:t>The main mission statement of Tor is:</a:t>
            </a:r>
          </a:p>
          <a:p>
            <a:pPr marL="231775" lvl="1" indent="0" algn="ctr">
              <a:buNone/>
            </a:pPr>
            <a:r>
              <a:rPr lang="en-GB" dirty="0">
                <a:effectLst/>
                <a:latin typeface="Arial" panose="020B0604020202020204" pitchFamily="34" charset="0"/>
              </a:rPr>
              <a:t>“To advance human rights and freedoms by</a:t>
            </a:r>
            <a:br>
              <a:rPr lang="en-GB" dirty="0"/>
            </a:br>
            <a:r>
              <a:rPr lang="en-GB" dirty="0">
                <a:effectLst/>
                <a:latin typeface="Arial" panose="020B0604020202020204" pitchFamily="34" charset="0"/>
              </a:rPr>
              <a:t>creating and deploying free and open source</a:t>
            </a:r>
            <a:br>
              <a:rPr lang="en-GB" dirty="0"/>
            </a:br>
            <a:r>
              <a:rPr lang="en-GB" dirty="0">
                <a:effectLst/>
                <a:latin typeface="Arial" panose="020B0604020202020204" pitchFamily="34" charset="0"/>
              </a:rPr>
              <a:t>anonymity and privacy technologies,</a:t>
            </a:r>
            <a:br>
              <a:rPr lang="en-GB" dirty="0"/>
            </a:br>
            <a:r>
              <a:rPr lang="en-GB" dirty="0">
                <a:effectLst/>
                <a:latin typeface="Arial" panose="020B0604020202020204" pitchFamily="34" charset="0"/>
              </a:rPr>
              <a:t>supporting their unrestricted availability and</a:t>
            </a:r>
            <a:br>
              <a:rPr lang="en-GB" dirty="0"/>
            </a:br>
            <a:r>
              <a:rPr lang="en-GB" dirty="0">
                <a:effectLst/>
                <a:latin typeface="Arial" panose="020B0604020202020204" pitchFamily="34" charset="0"/>
              </a:rPr>
              <a:t>use, and furthering their scientific and popular</a:t>
            </a:r>
            <a:br>
              <a:rPr lang="en-GB" dirty="0"/>
            </a:br>
            <a:r>
              <a:rPr lang="en-GB" dirty="0">
                <a:effectLst/>
                <a:latin typeface="Arial" panose="020B0604020202020204" pitchFamily="34" charset="0"/>
              </a:rPr>
              <a:t>understanding.”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FB8115-2DF5-4E79-B0AB-EA3259E54C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2764" y="263926"/>
            <a:ext cx="2520280" cy="1605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/>
              <a:t>Introduction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Tor works on basically on the Onion Routing Protocol, which is a technique for anonymous communication over the internet.</a:t>
            </a:r>
          </a:p>
          <a:p>
            <a:r>
              <a:rPr lang="en-GB" dirty="0"/>
              <a:t>Tor can help a person anonymize web browsing and publishing, instant messaging and other applications.</a:t>
            </a:r>
          </a:p>
          <a:p>
            <a:r>
              <a:rPr lang="en-GB" dirty="0"/>
              <a:t>Onion Routing aims to defend against traffic analysis, a form of network surveillance that threatens personal anonymity and privacy, confidential business activities and relationships, and state security.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498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/>
              <a:t>How the Tor Network Works?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8DA63-4A90-4E7C-8AF3-2AADCA2EE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2023" y="1916832"/>
            <a:ext cx="9134391" cy="4114801"/>
          </a:xfrm>
        </p:spPr>
        <p:txBody>
          <a:bodyPr>
            <a:normAutofit/>
          </a:bodyPr>
          <a:lstStyle/>
          <a:p>
            <a:r>
              <a:rPr lang="en-GB" sz="2000" dirty="0"/>
              <a:t>The basic element of the network is a Node or a computer with internet connection. There are mainly 3 types of nodes:</a:t>
            </a:r>
          </a:p>
          <a:p>
            <a:r>
              <a:rPr lang="en-GB" sz="2000" dirty="0"/>
              <a:t> </a:t>
            </a:r>
            <a:r>
              <a:rPr lang="en-GB" sz="2000" i="1" u="sng" dirty="0"/>
              <a:t>Entry Node: </a:t>
            </a:r>
            <a:r>
              <a:rPr lang="en-GB" sz="2000" dirty="0"/>
              <a:t>The client enters this network first.</a:t>
            </a:r>
          </a:p>
          <a:p>
            <a:r>
              <a:rPr lang="en-GB" sz="2000" dirty="0"/>
              <a:t> </a:t>
            </a:r>
            <a:r>
              <a:rPr lang="en-GB" sz="2000" i="1" u="sng" dirty="0"/>
              <a:t>Relay Node: </a:t>
            </a:r>
            <a:r>
              <a:rPr lang="en-GB" sz="2000" dirty="0"/>
              <a:t>The intermediate node, which only knows its previous and next nodes</a:t>
            </a:r>
          </a:p>
          <a:p>
            <a:r>
              <a:rPr lang="en-GB" sz="2000" i="1" u="sng" dirty="0"/>
              <a:t>Exit Node: </a:t>
            </a:r>
            <a:r>
              <a:rPr lang="en-GB" sz="2000" dirty="0"/>
              <a:t>The final node which relays the data to the destination server</a:t>
            </a:r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21CD9D-8285-4C2D-B8DD-A6670AEB55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2201" y="4311653"/>
            <a:ext cx="3936787" cy="183939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C7B5C5E-6C3C-4D68-8A35-DC98DBFF84B3}"/>
              </a:ext>
            </a:extLst>
          </p:cNvPr>
          <p:cNvSpPr txBox="1"/>
          <p:nvPr/>
        </p:nvSpPr>
        <p:spPr>
          <a:xfrm>
            <a:off x="1634207" y="4338936"/>
            <a:ext cx="508581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The final component of the Tor network are Directory Servers. The main purpose of these is to</a:t>
            </a:r>
          </a:p>
          <a:p>
            <a:r>
              <a:rPr lang="en-IN" dirty="0"/>
              <a:t>maintain the updates of the Tor nodes.</a:t>
            </a:r>
          </a:p>
        </p:txBody>
      </p:sp>
    </p:spTree>
    <p:extLst>
      <p:ext uri="{BB962C8B-B14F-4D97-AF65-F5344CB8AC3E}">
        <p14:creationId xmlns:p14="http://schemas.microsoft.com/office/powerpoint/2010/main" val="31062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733647" cy="4114800"/>
          </a:xfrm>
        </p:spPr>
        <p:txBody>
          <a:bodyPr>
            <a:normAutofit/>
          </a:bodyPr>
          <a:lstStyle/>
          <a:p>
            <a:r>
              <a:rPr lang="en-GB" dirty="0"/>
              <a:t> Traffic is forwarded along connections in fixed-size cells. Each cell is 512 bytes long, consisting of header and payload.</a:t>
            </a:r>
          </a:p>
          <a:p>
            <a:r>
              <a:rPr lang="en-GB" dirty="0"/>
              <a:t>There are two types of cells, control cells and relay cells. </a:t>
            </a:r>
          </a:p>
          <a:p>
            <a:r>
              <a:rPr lang="en-GB" dirty="0"/>
              <a:t>These have multiple parameters which determines the type of message that is sent.</a:t>
            </a:r>
            <a:endParaRPr lang="en-US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1BA27586-A9D9-49D7-963D-404E19982CB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39859" y="4074725"/>
            <a:ext cx="3515997" cy="1004571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33ED76E-9CCB-491C-8E51-0ED1AB1143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3159" y="2708920"/>
            <a:ext cx="3429396" cy="92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98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Connection Establishment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F808065-06EB-4029-B623-4DF9DBFAB8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0924" y="1905000"/>
            <a:ext cx="7797452" cy="4114800"/>
          </a:xfrm>
        </p:spPr>
      </p:pic>
    </p:spTree>
    <p:extLst>
      <p:ext uri="{BB962C8B-B14F-4D97-AF65-F5344CB8AC3E}">
        <p14:creationId xmlns:p14="http://schemas.microsoft.com/office/powerpoint/2010/main" val="46223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/>
              <a:t>Hidden Services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1988840"/>
            <a:ext cx="5292079" cy="4104456"/>
          </a:xfrm>
        </p:spPr>
        <p:txBody>
          <a:bodyPr/>
          <a:lstStyle/>
          <a:p>
            <a:r>
              <a:rPr lang="en-GB" dirty="0"/>
              <a:t>Tor can also provide anonymity to websites and other servers . Rather than revealing a server's IP address (and thus its network location), an onion service is accessed through its onion address, usually via the Tor Browser.</a:t>
            </a:r>
          </a:p>
          <a:p>
            <a:r>
              <a:rPr lang="en-GB" dirty="0"/>
              <a:t>Since the service is “Hidden” from the normal nodes of the network, this is known as hidden services.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1A69A6-A818-4A04-B84B-D6E186C5D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4532" y="2204864"/>
            <a:ext cx="4350356" cy="3172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42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/>
              <a:t>Alternative Protocols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1CE766-6991-4931-97BA-DA02A2CB9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868" y="2132856"/>
            <a:ext cx="2967963" cy="17807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1B51AA1-2F51-4FAE-BAD2-3A84E9E70429}"/>
              </a:ext>
            </a:extLst>
          </p:cNvPr>
          <p:cNvSpPr txBox="1"/>
          <p:nvPr/>
        </p:nvSpPr>
        <p:spPr>
          <a:xfrm>
            <a:off x="1557908" y="4221088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Mix Nets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D6C356-F243-4564-A39D-E21D26ECAD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4372" y="2160052"/>
            <a:ext cx="3784460" cy="11258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B1A7E58-10F0-4863-B62D-EC3E5CD035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292" y="3789040"/>
            <a:ext cx="3459596" cy="181008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21BE393-30CF-45CB-B4D7-77DA34180B8B}"/>
              </a:ext>
            </a:extLst>
          </p:cNvPr>
          <p:cNvSpPr txBox="1"/>
          <p:nvPr/>
        </p:nvSpPr>
        <p:spPr>
          <a:xfrm>
            <a:off x="9406780" y="5949280"/>
            <a:ext cx="2016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And many more….!</a:t>
            </a:r>
          </a:p>
        </p:txBody>
      </p:sp>
    </p:spTree>
    <p:extLst>
      <p:ext uri="{BB962C8B-B14F-4D97-AF65-F5344CB8AC3E}">
        <p14:creationId xmlns:p14="http://schemas.microsoft.com/office/powerpoint/2010/main" val="2590506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F56C1-68E7-4F72-B2FA-D7D4DD20F8E5}"/>
              </a:ext>
            </a:extLst>
          </p:cNvPr>
          <p:cNvSpPr txBox="1">
            <a:spLocks/>
          </p:cNvSpPr>
          <p:nvPr/>
        </p:nvSpPr>
        <p:spPr>
          <a:xfrm>
            <a:off x="1629916" y="116632"/>
            <a:ext cx="9144001" cy="1371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b="1" i="1" dirty="0"/>
              <a:t>Conclusion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F13B6013-8616-43FF-ACFB-EF387EB8C923}"/>
              </a:ext>
            </a:extLst>
          </p:cNvPr>
          <p:cNvSpPr txBox="1">
            <a:spLocks/>
          </p:cNvSpPr>
          <p:nvPr/>
        </p:nvSpPr>
        <p:spPr>
          <a:xfrm>
            <a:off x="1522413" y="1988840"/>
            <a:ext cx="8676455" cy="4104456"/>
          </a:xfrm>
          <a:prstGeom prst="rect">
            <a:avLst/>
          </a:prstGeom>
        </p:spPr>
        <p:txBody>
          <a:bodyPr/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 this presentation, we discussed how Tor, a very popular routing protocol works .</a:t>
            </a:r>
          </a:p>
          <a:p>
            <a:r>
              <a:rPr lang="en-US" dirty="0"/>
              <a:t>Tor is a very special protocol which has been successful and has technically been very successful in anonymizing users except for certain type of attacks.</a:t>
            </a:r>
          </a:p>
          <a:p>
            <a:r>
              <a:rPr lang="en-US" dirty="0"/>
              <a:t>More such decentralized and secure protocols should be adopted in the future for a much more secure and free future.</a:t>
            </a:r>
          </a:p>
        </p:txBody>
      </p:sp>
    </p:spTree>
    <p:extLst>
      <p:ext uri="{BB962C8B-B14F-4D97-AF65-F5344CB8AC3E}">
        <p14:creationId xmlns:p14="http://schemas.microsoft.com/office/powerpoint/2010/main" val="1735722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4CBF9558-C12D-4F51-9AA3-9D0796951DBC}" vid="{FFC159E6-A134-46E7-B1A0-C306E39FC295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420</TotalTime>
  <Words>445</Words>
  <Application>Microsoft Office PowerPoint</Application>
  <PresentationFormat>Custom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Corbel</vt:lpstr>
      <vt:lpstr>Digital Blue Tunnel 16x9</vt:lpstr>
      <vt:lpstr>TOR: The Onion Router</vt:lpstr>
      <vt:lpstr>Introduction</vt:lpstr>
      <vt:lpstr>Introduction</vt:lpstr>
      <vt:lpstr>How the Tor Network Works?</vt:lpstr>
      <vt:lpstr>Protocol</vt:lpstr>
      <vt:lpstr>Connection Establishment</vt:lpstr>
      <vt:lpstr>Hidden Services</vt:lpstr>
      <vt:lpstr>Alternative Protocols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TOR: The Onion Router</dc:title>
  <dc:creator>FranticUser</dc:creator>
  <cp:lastModifiedBy>FranticUser</cp:lastModifiedBy>
  <cp:revision>9</cp:revision>
  <dcterms:created xsi:type="dcterms:W3CDTF">2022-07-11T08:04:24Z</dcterms:created>
  <dcterms:modified xsi:type="dcterms:W3CDTF">2022-07-12T04:19:12Z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