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ATH\Downloads\Account%20Sales%20Data%20for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ATH\Downloads\Account%20Sales%20Data%20for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ATH\Downloads\Account%20Sales%20Data%20for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ATH\Downloads\Account%20Sales%20Data%20for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Analysis.xlsx]Sheet12!PivotTable9</c:name>
    <c:fmtId val="68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8150481189851271E-2"/>
          <c:y val="0.19444444444444445"/>
          <c:w val="0.64460848643919511"/>
          <c:h val="0.7213043161271507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Sheet12!$A$3</c:f>
              <c:strCache>
                <c:ptCount val="1"/>
                <c:pt idx="0">
                  <c:v>Average of 2021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Sheet12!$A$4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Sheet12!$A$4</c:f>
              <c:numCache>
                <c:formatCode>#,##0</c:formatCode>
                <c:ptCount val="1"/>
                <c:pt idx="0">
                  <c:v>6819.9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05-433A-BAA9-4E33509EAB32}"/>
            </c:ext>
          </c:extLst>
        </c:ser>
        <c:ser>
          <c:idx val="1"/>
          <c:order val="1"/>
          <c:tx>
            <c:strRef>
              <c:f>Sheet12!$B$3</c:f>
              <c:strCache>
                <c:ptCount val="1"/>
                <c:pt idx="0">
                  <c:v>Average of 2020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Sheet12!$A$4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Sheet12!$B$4</c:f>
              <c:numCache>
                <c:formatCode>#,##0</c:formatCode>
                <c:ptCount val="1"/>
                <c:pt idx="0">
                  <c:v>5837.2333333333336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05-433A-BAA9-4E33509EAB32}"/>
            </c:ext>
          </c:extLst>
        </c:ser>
        <c:ser>
          <c:idx val="2"/>
          <c:order val="2"/>
          <c:tx>
            <c:strRef>
              <c:f>Sheet12!$C$3</c:f>
              <c:strCache>
                <c:ptCount val="1"/>
                <c:pt idx="0">
                  <c:v>Average of 2019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Sheet12!$A$4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Sheet12!$C$4</c:f>
              <c:numCache>
                <c:formatCode>#,##0</c:formatCode>
                <c:ptCount val="1"/>
                <c:pt idx="0">
                  <c:v>4807.4833333333336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05-433A-BAA9-4E33509EAB32}"/>
            </c:ext>
          </c:extLst>
        </c:ser>
        <c:ser>
          <c:idx val="3"/>
          <c:order val="3"/>
          <c:tx>
            <c:strRef>
              <c:f>Sheet12!$D$3</c:f>
              <c:strCache>
                <c:ptCount val="1"/>
                <c:pt idx="0">
                  <c:v>Average of 2018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Sheet12!$A$4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Sheet12!$D$4</c:f>
              <c:numCache>
                <c:formatCode>#,##0</c:formatCode>
                <c:ptCount val="1"/>
                <c:pt idx="0">
                  <c:v>4049.9166666666665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05-433A-BAA9-4E33509EAB32}"/>
            </c:ext>
          </c:extLst>
        </c:ser>
        <c:ser>
          <c:idx val="4"/>
          <c:order val="4"/>
          <c:tx>
            <c:strRef>
              <c:f>Sheet12!$E$3</c:f>
              <c:strCache>
                <c:ptCount val="1"/>
                <c:pt idx="0">
                  <c:v>Average of 2017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Sheet12!$A$4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Sheet12!$E$4</c:f>
              <c:numCache>
                <c:formatCode>#,##0</c:formatCode>
                <c:ptCount val="1"/>
                <c:pt idx="0">
                  <c:v>3166.2666666666669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05-433A-BAA9-4E33509EAB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10427663"/>
        <c:axId val="760986079"/>
        <c:axId val="0"/>
      </c:bar3DChart>
      <c:catAx>
        <c:axId val="201042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986079"/>
        <c:crosses val="autoZero"/>
        <c:auto val="1"/>
        <c:lblAlgn val="ctr"/>
        <c:lblOffset val="100"/>
        <c:noMultiLvlLbl val="0"/>
      </c:catAx>
      <c:valAx>
        <c:axId val="760986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42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Analysis.xlsx]Sheet11!PivotTable8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Sales</a:t>
            </a:r>
            <a:r>
              <a:rPr lang="en-IN" baseline="0"/>
              <a:t> by Business Types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C5F4-4CE9-B12A-01E1D5862A5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C5F4-4CE9-B12A-01E1D5862A5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C5F4-4CE9-B12A-01E1D5862A5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C5F4-4CE9-B12A-01E1D5862A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Sheet11!$A$4:$A$8</c:f>
              <c:strCache>
                <c:ptCount val="4"/>
                <c:pt idx="0">
                  <c:v>Medium Business</c:v>
                </c:pt>
                <c:pt idx="1">
                  <c:v>Online Retailer</c:v>
                </c:pt>
                <c:pt idx="2">
                  <c:v>Small Business</c:v>
                </c:pt>
                <c:pt idx="3">
                  <c:v>Wholesale Distributor</c:v>
                </c:pt>
              </c:strCache>
            </c:strRef>
          </c:cat>
          <c:val>
            <c:numRef>
              <c:f>Sheet11!$B$4:$B$8</c:f>
              <c:numCache>
                <c:formatCode>General</c:formatCode>
                <c:ptCount val="4"/>
                <c:pt idx="0">
                  <c:v>380568</c:v>
                </c:pt>
                <c:pt idx="1">
                  <c:v>408515</c:v>
                </c:pt>
                <c:pt idx="2">
                  <c:v>342823</c:v>
                </c:pt>
                <c:pt idx="3">
                  <c:v>348942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5F4-4CE9-B12A-01E1D5862A5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Analysis.xlsx]Sheet15!PivotTable12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baseline="0"/>
              <a:t>Proportion of Marketing Programs in Total Sales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0EFC-4D5D-A496-8DB6B56996C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0EFC-4D5D-A496-8DB6B56996C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0EFC-4D5D-A496-8DB6B56996C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0EFC-4D5D-A496-8DB6B56996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Sheet15!$A$4:$A$8</c:f>
              <c:strCache>
                <c:ptCount val="4"/>
                <c:pt idx="0">
                  <c:v>Catalog Inclusion</c:v>
                </c:pt>
                <c:pt idx="1">
                  <c:v>Coupons</c:v>
                </c:pt>
                <c:pt idx="2">
                  <c:v>Posters</c:v>
                </c:pt>
                <c:pt idx="3">
                  <c:v>Social Media</c:v>
                </c:pt>
              </c:strCache>
            </c:strRef>
          </c:cat>
          <c:val>
            <c:numRef>
              <c:f>Sheet15!$B$4:$B$8</c:f>
              <c:numCache>
                <c:formatCode>General</c:formatCode>
                <c:ptCount val="4"/>
                <c:pt idx="0">
                  <c:v>42</c:v>
                </c:pt>
                <c:pt idx="1">
                  <c:v>19</c:v>
                </c:pt>
                <c:pt idx="2">
                  <c:v>17</c:v>
                </c:pt>
                <c:pt idx="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FC-4D5D-A496-8DB6B56996C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Analysis.xlsx]Sheet16!PivotTable13</c:name>
    <c:fmtId val="5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Share</a:t>
            </a:r>
            <a:r>
              <a:rPr lang="en-US" baseline="0"/>
              <a:t> of Products sold in Total Sales</a:t>
            </a:r>
            <a:endParaRPr lang="en-US"/>
          </a:p>
        </c:rich>
      </c:tx>
      <c:layout>
        <c:manualLayout>
          <c:xMode val="edge"/>
          <c:yMode val="edge"/>
          <c:x val="0.1700842742486483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Sheet16!$B$3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6599-4124-9FEE-7D301BA7D6B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6599-4124-9FEE-7D301BA7D6B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6599-4124-9FEE-7D301BA7D6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Sheet16!$A$4:$A$7</c:f>
              <c:strCache>
                <c:ptCount val="3"/>
                <c:pt idx="0">
                  <c:v>Product 1</c:v>
                </c:pt>
                <c:pt idx="1">
                  <c:v>Product 2</c:v>
                </c:pt>
                <c:pt idx="2">
                  <c:v>Product 3</c:v>
                </c:pt>
              </c:strCache>
            </c:strRef>
          </c:cat>
          <c:val>
            <c:numRef>
              <c:f>Sheet16!$B$4:$B$7</c:f>
              <c:numCache>
                <c:formatCode>General</c:formatCode>
                <c:ptCount val="3"/>
                <c:pt idx="0">
                  <c:v>60</c:v>
                </c:pt>
                <c:pt idx="1">
                  <c:v>46</c:v>
                </c:pt>
                <c:pt idx="2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599-4124-9FEE-7D301BA7D6B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985136"/>
            <a:ext cx="82287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IN" sz="3200"/>
              <a:t>Tale of our Business: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IN" sz="3200"/>
              <a:t>Products and Marketing Strategies</a:t>
            </a:r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IN"/>
              <a:t>Sales: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3885009" y="1526381"/>
            <a:ext cx="4571300" cy="474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/>
              <a:t>The sales of the products seen a gradual increase in numbers over the years from 2017 to 2021.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/>
              <a:t>The Total sales have been tripled by 2021 since 2017.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IN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/>
              <a:t>Most Sales were recorded through Online Retailers followed by Medium scale Businesses.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/>
              <a:t>  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ACCB825-A7AB-3E98-DF07-4AE2F03A4B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402268"/>
              </p:ext>
            </p:extLst>
          </p:nvPr>
        </p:nvGraphicFramePr>
        <p:xfrm>
          <a:off x="3827159" y="949299"/>
          <a:ext cx="4629151" cy="276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5646CE4-EE77-F8BE-74A4-6F43CE6A18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127120"/>
              </p:ext>
            </p:extLst>
          </p:nvPr>
        </p:nvGraphicFramePr>
        <p:xfrm>
          <a:off x="3827159" y="3806019"/>
          <a:ext cx="4629150" cy="2498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6A0AD7B-2636-324C-BA7E-55F0E2056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279083"/>
              </p:ext>
            </p:extLst>
          </p:nvPr>
        </p:nvGraphicFramePr>
        <p:xfrm>
          <a:off x="3964095" y="997450"/>
          <a:ext cx="4340919" cy="270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D50808A-FB1A-BF6C-DA10-4430176B3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114937"/>
              </p:ext>
            </p:extLst>
          </p:nvPr>
        </p:nvGraphicFramePr>
        <p:xfrm>
          <a:off x="3964095" y="3774450"/>
          <a:ext cx="4340919" cy="2494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5A10BF-6266-8FFB-654B-C3601B55E823}"/>
              </a:ext>
            </a:extLst>
          </p:cNvPr>
          <p:cNvSpPr txBox="1"/>
          <p:nvPr/>
        </p:nvSpPr>
        <p:spPr>
          <a:xfrm>
            <a:off x="593890" y="1385740"/>
            <a:ext cx="3063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of the total sales recorded, Product 1 has occupied 45% of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the products by Catalog have resulted in 41% of the total sales generated.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539552" y="1556792"/>
            <a:ext cx="743903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Enhancing our online shopping experience for cutomers can further increase the online sales recorded.</a:t>
            </a:r>
          </a:p>
          <a:p>
            <a:pPr marL="3873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Tailoring our Marketing programs for our top customers may lead to increased loyalty.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On-screen Show (4:3)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Sales: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Sanath Chandra Challa</cp:lastModifiedBy>
  <cp:revision>1</cp:revision>
  <dcterms:created xsi:type="dcterms:W3CDTF">2020-03-26T22:50:15Z</dcterms:created>
  <dcterms:modified xsi:type="dcterms:W3CDTF">2023-11-26T05:27:06Z</dcterms:modified>
</cp:coreProperties>
</file>