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Helvetica Neue" panose="020B0604020202020204"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Maven Pro" panose="020B0604020202020204" charset="0"/>
      <p:regular r:id="rId42"/>
      <p:bold r:id="rId43"/>
    </p:embeddedFont>
    <p:embeddedFont>
      <p:font typeface="Nunito"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KOdndwnKFJ/hLksMfrvOweV1G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72906-47CC-4A80-BBA5-C41DC574883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0DC635F3-58DE-407A-B1D8-89024DF69583}">
      <dgm:prSet phldrT="[Text]"/>
      <dgm:spPr/>
      <dgm:t>
        <a:bodyPr/>
        <a:lstStyle/>
        <a:p>
          <a:r>
            <a:rPr lang="en-IN" dirty="0">
              <a:solidFill>
                <a:srgbClr val="FF0000"/>
              </a:solidFill>
              <a:latin typeface="Lato"/>
              <a:ea typeface="Lato"/>
              <a:cs typeface="Lato"/>
              <a:sym typeface="Lato"/>
            </a:rPr>
            <a:t>Imbalanced data </a:t>
          </a:r>
          <a:endParaRPr lang="en-IN" dirty="0"/>
        </a:p>
      </dgm:t>
    </dgm:pt>
    <dgm:pt modelId="{A66FB233-2D7A-4A39-B8DB-6BB3CB1D6B64}" type="parTrans" cxnId="{F5638B47-55F2-4597-A1A7-1EA499AAF4D8}">
      <dgm:prSet/>
      <dgm:spPr/>
      <dgm:t>
        <a:bodyPr/>
        <a:lstStyle/>
        <a:p>
          <a:endParaRPr lang="en-IN"/>
        </a:p>
      </dgm:t>
    </dgm:pt>
    <dgm:pt modelId="{8757E7A1-15D1-48B6-B5A0-56960F8118E5}" type="sibTrans" cxnId="{F5638B47-55F2-4597-A1A7-1EA499AAF4D8}">
      <dgm:prSet/>
      <dgm:spPr/>
      <dgm:t>
        <a:bodyPr/>
        <a:lstStyle/>
        <a:p>
          <a:endParaRPr lang="en-IN"/>
        </a:p>
      </dgm:t>
    </dgm:pt>
    <dgm:pt modelId="{029134AB-C8A7-413A-9F05-137704344289}">
      <dgm:prSet phldrT="[Text]" custT="1"/>
      <dgm:spPr/>
      <dgm:t>
        <a:bodyPr/>
        <a:lstStyle/>
        <a:p>
          <a:pPr>
            <a:buFont typeface="Arial" panose="020B0604020202020204" pitchFamily="34" charset="0"/>
            <a:buChar char="•"/>
          </a:pPr>
          <a:r>
            <a:rPr lang="en-US" sz="1400" dirty="0">
              <a:latin typeface="Lato"/>
              <a:ea typeface="Lato"/>
              <a:cs typeface="Lato"/>
              <a:sym typeface="Lato"/>
            </a:rPr>
            <a:t>Predictive modelling is challenged by imbalanced classifications because the majority of machine learning methods for classification are built on the premise that there should be an equal number of samples for each class. As a result, models perform poorly in terms of prediction, notably for the minority class.</a:t>
          </a:r>
          <a:endParaRPr lang="en-IN" sz="1400" dirty="0"/>
        </a:p>
      </dgm:t>
    </dgm:pt>
    <dgm:pt modelId="{49FA76FB-36A3-41D5-A2EB-34D588600DE7}" type="parTrans" cxnId="{D0041559-1C12-479E-B0F0-75040B31405A}">
      <dgm:prSet/>
      <dgm:spPr/>
      <dgm:t>
        <a:bodyPr/>
        <a:lstStyle/>
        <a:p>
          <a:endParaRPr lang="en-IN"/>
        </a:p>
      </dgm:t>
    </dgm:pt>
    <dgm:pt modelId="{600DD4EC-B88B-40C3-8AD4-19FEAC027034}" type="sibTrans" cxnId="{D0041559-1C12-479E-B0F0-75040B31405A}">
      <dgm:prSet/>
      <dgm:spPr/>
      <dgm:t>
        <a:bodyPr/>
        <a:lstStyle/>
        <a:p>
          <a:endParaRPr lang="en-IN"/>
        </a:p>
      </dgm:t>
    </dgm:pt>
    <dgm:pt modelId="{889BC56A-0DC8-409A-85A7-744A79A4EA24}">
      <dgm:prSet phldrT="[Text]"/>
      <dgm:spPr/>
      <dgm:t>
        <a:bodyPr/>
        <a:lstStyle/>
        <a:p>
          <a:r>
            <a:rPr lang="en-IN" dirty="0">
              <a:solidFill>
                <a:srgbClr val="FF0000"/>
              </a:solidFill>
              <a:latin typeface="Lato"/>
              <a:ea typeface="Lato"/>
              <a:cs typeface="Lato"/>
              <a:sym typeface="Lato"/>
            </a:rPr>
            <a:t>Multiple </a:t>
          </a:r>
          <a:r>
            <a:rPr lang="en-IN">
              <a:solidFill>
                <a:srgbClr val="FF0000"/>
              </a:solidFill>
              <a:latin typeface="Lato"/>
              <a:ea typeface="Lato"/>
              <a:cs typeface="Lato"/>
              <a:sym typeface="Lato"/>
            </a:rPr>
            <a:t>outliers </a:t>
          </a:r>
          <a:endParaRPr lang="en-IN" dirty="0"/>
        </a:p>
      </dgm:t>
    </dgm:pt>
    <dgm:pt modelId="{1CC40F66-289C-453F-8282-3A34CB2EEBDD}" type="parTrans" cxnId="{A331764F-1645-4FE5-AF6A-841EE5F5794C}">
      <dgm:prSet/>
      <dgm:spPr/>
      <dgm:t>
        <a:bodyPr/>
        <a:lstStyle/>
        <a:p>
          <a:endParaRPr lang="en-IN"/>
        </a:p>
      </dgm:t>
    </dgm:pt>
    <dgm:pt modelId="{758D0422-AA79-4AE8-AC16-32AED794970F}" type="sibTrans" cxnId="{A331764F-1645-4FE5-AF6A-841EE5F5794C}">
      <dgm:prSet/>
      <dgm:spPr/>
      <dgm:t>
        <a:bodyPr/>
        <a:lstStyle/>
        <a:p>
          <a:endParaRPr lang="en-IN"/>
        </a:p>
      </dgm:t>
    </dgm:pt>
    <dgm:pt modelId="{6E5FFFC1-3A49-4CFC-A96D-4D3435CF8DF7}">
      <dgm:prSet phldrT="[Text]"/>
      <dgm:spPr/>
      <dgm:t>
        <a:bodyPr/>
        <a:lstStyle/>
        <a:p>
          <a:r>
            <a:rPr lang="en-US" dirty="0">
              <a:solidFill>
                <a:srgbClr val="FF0000"/>
              </a:solidFill>
              <a:latin typeface="Lato"/>
              <a:ea typeface="Lato"/>
              <a:cs typeface="Lato"/>
              <a:sym typeface="Lato"/>
            </a:rPr>
            <a:t>Over fitting</a:t>
          </a:r>
          <a:r>
            <a:rPr lang="en-US" dirty="0">
              <a:latin typeface="Lato"/>
              <a:ea typeface="Lato"/>
              <a:cs typeface="Lato"/>
              <a:sym typeface="Lato"/>
            </a:rPr>
            <a:t> </a:t>
          </a:r>
          <a:endParaRPr lang="en-IN" dirty="0"/>
        </a:p>
      </dgm:t>
    </dgm:pt>
    <dgm:pt modelId="{63D8F2E7-39A1-4CA4-8F91-DD04F6746FC0}" type="parTrans" cxnId="{0EAA3928-3D6C-4FBE-9C99-98CC87D5477B}">
      <dgm:prSet/>
      <dgm:spPr/>
      <dgm:t>
        <a:bodyPr/>
        <a:lstStyle/>
        <a:p>
          <a:endParaRPr lang="en-IN"/>
        </a:p>
      </dgm:t>
    </dgm:pt>
    <dgm:pt modelId="{D0B3611E-3E03-43D3-83A3-496FAA41F0F9}" type="sibTrans" cxnId="{0EAA3928-3D6C-4FBE-9C99-98CC87D5477B}">
      <dgm:prSet/>
      <dgm:spPr/>
      <dgm:t>
        <a:bodyPr/>
        <a:lstStyle/>
        <a:p>
          <a:endParaRPr lang="en-IN"/>
        </a:p>
      </dgm:t>
    </dgm:pt>
    <dgm:pt modelId="{5313D663-5E9B-4C27-953A-751178A9DA5D}">
      <dgm:prSet phldrT="[Text]"/>
      <dgm:spPr/>
      <dgm:t>
        <a:bodyPr/>
        <a:lstStyle/>
        <a:p>
          <a:pPr>
            <a:buFont typeface="Arial" panose="020B0604020202020204" pitchFamily="34" charset="0"/>
            <a:buChar char="•"/>
          </a:pPr>
          <a:r>
            <a:rPr lang="en-US" dirty="0">
              <a:latin typeface="Lato"/>
              <a:ea typeface="Lato"/>
              <a:cs typeface="Lato"/>
              <a:sym typeface="Lato"/>
            </a:rPr>
            <a:t>The model learns the information and noise in the </a:t>
          </a:r>
          <a:r>
            <a:rPr lang="en-US" dirty="0" err="1">
              <a:latin typeface="Lato"/>
              <a:ea typeface="Lato"/>
              <a:cs typeface="Lato"/>
              <a:sym typeface="Lato"/>
            </a:rPr>
            <a:t>the</a:t>
          </a:r>
          <a:r>
            <a:rPr lang="en-US" dirty="0">
              <a:latin typeface="Lato"/>
              <a:ea typeface="Lato"/>
              <a:cs typeface="Lato"/>
              <a:sym typeface="Lato"/>
            </a:rPr>
            <a:t> training data to the point where it adversely affects the model's performance on fresh data</a:t>
          </a:r>
          <a:endParaRPr lang="en-IN" dirty="0"/>
        </a:p>
      </dgm:t>
    </dgm:pt>
    <dgm:pt modelId="{2F948F3E-79FF-4102-A65E-E926FB1142F4}" type="parTrans" cxnId="{86477648-7FD1-41F2-99B7-060C8104D9A1}">
      <dgm:prSet/>
      <dgm:spPr/>
      <dgm:t>
        <a:bodyPr/>
        <a:lstStyle/>
        <a:p>
          <a:endParaRPr lang="en-IN"/>
        </a:p>
      </dgm:t>
    </dgm:pt>
    <dgm:pt modelId="{7C8571A9-0966-4D76-8B73-23F2FBD3B529}" type="sibTrans" cxnId="{86477648-7FD1-41F2-99B7-060C8104D9A1}">
      <dgm:prSet/>
      <dgm:spPr/>
      <dgm:t>
        <a:bodyPr/>
        <a:lstStyle/>
        <a:p>
          <a:endParaRPr lang="en-IN"/>
        </a:p>
      </dgm:t>
    </dgm:pt>
    <dgm:pt modelId="{07CFF8B9-E4C3-4758-AA12-D5F15DE0DC47}">
      <dgm:prSet phldrT="[Text]" custT="1"/>
      <dgm:spPr/>
      <dgm:t>
        <a:bodyPr/>
        <a:lstStyle/>
        <a:p>
          <a:r>
            <a:rPr lang="en-US" sz="1400" dirty="0">
              <a:latin typeface="Lato"/>
              <a:ea typeface="Lato"/>
              <a:cs typeface="Lato"/>
              <a:sym typeface="Lato"/>
            </a:rPr>
            <a:t>Multiple </a:t>
          </a:r>
          <a:r>
            <a:rPr lang="en-US" sz="1400" dirty="0">
              <a:latin typeface="Lato"/>
              <a:ea typeface="Lato"/>
              <a:cs typeface="Lato"/>
            </a:rPr>
            <a:t>data points that differ significantly from other observations</a:t>
          </a:r>
          <a:endParaRPr lang="en-IN" sz="1400" dirty="0"/>
        </a:p>
      </dgm:t>
    </dgm:pt>
    <dgm:pt modelId="{70A0158F-425C-40DF-BF86-100B37681A11}" type="sibTrans" cxnId="{46E89D86-CE98-44AF-98E0-5E052DCD2A26}">
      <dgm:prSet/>
      <dgm:spPr/>
      <dgm:t>
        <a:bodyPr/>
        <a:lstStyle/>
        <a:p>
          <a:endParaRPr lang="en-IN"/>
        </a:p>
      </dgm:t>
    </dgm:pt>
    <dgm:pt modelId="{F93DBB36-546E-4A3C-9C08-62C4A53FAB11}" type="parTrans" cxnId="{46E89D86-CE98-44AF-98E0-5E052DCD2A26}">
      <dgm:prSet/>
      <dgm:spPr/>
      <dgm:t>
        <a:bodyPr/>
        <a:lstStyle/>
        <a:p>
          <a:endParaRPr lang="en-IN"/>
        </a:p>
      </dgm:t>
    </dgm:pt>
    <dgm:pt modelId="{14A96802-9ACB-4775-91F2-7DCB939E3EFA}" type="pres">
      <dgm:prSet presAssocID="{37472906-47CC-4A80-BBA5-C41DC5748836}" presName="rootnode" presStyleCnt="0">
        <dgm:presLayoutVars>
          <dgm:chMax/>
          <dgm:chPref/>
          <dgm:dir/>
          <dgm:animLvl val="lvl"/>
        </dgm:presLayoutVars>
      </dgm:prSet>
      <dgm:spPr/>
    </dgm:pt>
    <dgm:pt modelId="{CF20020D-958A-414A-922F-8F7E73C80742}" type="pres">
      <dgm:prSet presAssocID="{0DC635F3-58DE-407A-B1D8-89024DF69583}" presName="composite" presStyleCnt="0"/>
      <dgm:spPr/>
    </dgm:pt>
    <dgm:pt modelId="{B867070F-8CB8-415C-8A4F-F04FA8067B31}" type="pres">
      <dgm:prSet presAssocID="{0DC635F3-58DE-407A-B1D8-89024DF69583}" presName="bentUpArrow1" presStyleLbl="alignImgPlace1" presStyleIdx="0" presStyleCnt="2"/>
      <dgm:spPr/>
    </dgm:pt>
    <dgm:pt modelId="{8C5F572E-A0C6-4AA0-8914-721C867A1019}" type="pres">
      <dgm:prSet presAssocID="{0DC635F3-58DE-407A-B1D8-89024DF69583}" presName="ParentText" presStyleLbl="node1" presStyleIdx="0" presStyleCnt="3">
        <dgm:presLayoutVars>
          <dgm:chMax val="1"/>
          <dgm:chPref val="1"/>
          <dgm:bulletEnabled val="1"/>
        </dgm:presLayoutVars>
      </dgm:prSet>
      <dgm:spPr/>
    </dgm:pt>
    <dgm:pt modelId="{790583B6-9B6F-4C81-A51F-6F87F460A841}" type="pres">
      <dgm:prSet presAssocID="{0DC635F3-58DE-407A-B1D8-89024DF69583}" presName="ChildText" presStyleLbl="revTx" presStyleIdx="0" presStyleCnt="3" custScaleX="396358" custScaleY="178225" custLinFactX="65684" custLinFactNeighborX="100000" custLinFactNeighborY="-9221">
        <dgm:presLayoutVars>
          <dgm:chMax val="0"/>
          <dgm:chPref val="0"/>
          <dgm:bulletEnabled val="1"/>
        </dgm:presLayoutVars>
      </dgm:prSet>
      <dgm:spPr/>
    </dgm:pt>
    <dgm:pt modelId="{DA0643E8-C080-494E-B8C9-275654EDD19F}" type="pres">
      <dgm:prSet presAssocID="{8757E7A1-15D1-48B6-B5A0-56960F8118E5}" presName="sibTrans" presStyleCnt="0"/>
      <dgm:spPr/>
    </dgm:pt>
    <dgm:pt modelId="{9839C7BB-8FB9-4F40-9EF7-457FCF4DA543}" type="pres">
      <dgm:prSet presAssocID="{889BC56A-0DC8-409A-85A7-744A79A4EA24}" presName="composite" presStyleCnt="0"/>
      <dgm:spPr/>
    </dgm:pt>
    <dgm:pt modelId="{2C3DB166-841D-452A-A758-6F9927CB7E01}" type="pres">
      <dgm:prSet presAssocID="{889BC56A-0DC8-409A-85A7-744A79A4EA24}" presName="bentUpArrow1" presStyleLbl="alignImgPlace1" presStyleIdx="1" presStyleCnt="2" custLinFactNeighborX="-35358" custLinFactNeighborY="13418"/>
      <dgm:spPr/>
    </dgm:pt>
    <dgm:pt modelId="{10A30364-82DA-4481-A1A8-FFA6C7607C2E}" type="pres">
      <dgm:prSet presAssocID="{889BC56A-0DC8-409A-85A7-744A79A4EA24}" presName="ParentText" presStyleLbl="node1" presStyleIdx="1" presStyleCnt="3" custLinFactNeighborX="-54023" custLinFactNeighborY="4778">
        <dgm:presLayoutVars>
          <dgm:chMax val="1"/>
          <dgm:chPref val="1"/>
          <dgm:bulletEnabled val="1"/>
        </dgm:presLayoutVars>
      </dgm:prSet>
      <dgm:spPr/>
    </dgm:pt>
    <dgm:pt modelId="{3810C368-84D0-47D9-93B6-9F58F48A9C42}" type="pres">
      <dgm:prSet presAssocID="{889BC56A-0DC8-409A-85A7-744A79A4EA24}" presName="ChildText" presStyleLbl="revTx" presStyleIdx="1" presStyleCnt="3" custScaleX="155665" custLinFactNeighborX="30842" custLinFactNeighborY="-2766">
        <dgm:presLayoutVars>
          <dgm:chMax val="0"/>
          <dgm:chPref val="0"/>
          <dgm:bulletEnabled val="1"/>
        </dgm:presLayoutVars>
      </dgm:prSet>
      <dgm:spPr/>
    </dgm:pt>
    <dgm:pt modelId="{E5CBCD47-8674-4C7C-A4BF-2D335072F6DD}" type="pres">
      <dgm:prSet presAssocID="{758D0422-AA79-4AE8-AC16-32AED794970F}" presName="sibTrans" presStyleCnt="0"/>
      <dgm:spPr/>
    </dgm:pt>
    <dgm:pt modelId="{6285FF61-2322-4CA3-B3E7-F8B4744DF887}" type="pres">
      <dgm:prSet presAssocID="{6E5FFFC1-3A49-4CFC-A96D-4D3435CF8DF7}" presName="composite" presStyleCnt="0"/>
      <dgm:spPr/>
    </dgm:pt>
    <dgm:pt modelId="{C2C82F28-2E63-4507-8B61-7AFC750B4862}" type="pres">
      <dgm:prSet presAssocID="{6E5FFFC1-3A49-4CFC-A96D-4D3435CF8DF7}" presName="ParentText" presStyleLbl="node1" presStyleIdx="2" presStyleCnt="3" custLinFactNeighborX="-82363" custLinFactNeighborY="-633">
        <dgm:presLayoutVars>
          <dgm:chMax val="1"/>
          <dgm:chPref val="1"/>
          <dgm:bulletEnabled val="1"/>
        </dgm:presLayoutVars>
      </dgm:prSet>
      <dgm:spPr/>
    </dgm:pt>
    <dgm:pt modelId="{7672ADEA-D97E-469D-8084-B47E3A831BF5}" type="pres">
      <dgm:prSet presAssocID="{6E5FFFC1-3A49-4CFC-A96D-4D3435CF8DF7}" presName="FinalChildText" presStyleLbl="revTx" presStyleIdx="2" presStyleCnt="3" custScaleX="208436" custLinFactNeighborX="-38419" custLinFactNeighborY="-852">
        <dgm:presLayoutVars>
          <dgm:chMax val="0"/>
          <dgm:chPref val="0"/>
          <dgm:bulletEnabled val="1"/>
        </dgm:presLayoutVars>
      </dgm:prSet>
      <dgm:spPr/>
    </dgm:pt>
  </dgm:ptLst>
  <dgm:cxnLst>
    <dgm:cxn modelId="{0EAA3928-3D6C-4FBE-9C99-98CC87D5477B}" srcId="{37472906-47CC-4A80-BBA5-C41DC5748836}" destId="{6E5FFFC1-3A49-4CFC-A96D-4D3435CF8DF7}" srcOrd="2" destOrd="0" parTransId="{63D8F2E7-39A1-4CA4-8F91-DD04F6746FC0}" sibTransId="{D0B3611E-3E03-43D3-83A3-496FAA41F0F9}"/>
    <dgm:cxn modelId="{4B765965-6BA3-4DEB-BCD2-C518673D55C6}" type="presOf" srcId="{37472906-47CC-4A80-BBA5-C41DC5748836}" destId="{14A96802-9ACB-4775-91F2-7DCB939E3EFA}" srcOrd="0" destOrd="0" presId="urn:microsoft.com/office/officeart/2005/8/layout/StepDownProcess"/>
    <dgm:cxn modelId="{F5638B47-55F2-4597-A1A7-1EA499AAF4D8}" srcId="{37472906-47CC-4A80-BBA5-C41DC5748836}" destId="{0DC635F3-58DE-407A-B1D8-89024DF69583}" srcOrd="0" destOrd="0" parTransId="{A66FB233-2D7A-4A39-B8DB-6BB3CB1D6B64}" sibTransId="{8757E7A1-15D1-48B6-B5A0-56960F8118E5}"/>
    <dgm:cxn modelId="{3868C347-767F-4B8D-8440-E525D3F7BE4A}" type="presOf" srcId="{07CFF8B9-E4C3-4758-AA12-D5F15DE0DC47}" destId="{3810C368-84D0-47D9-93B6-9F58F48A9C42}" srcOrd="0" destOrd="0" presId="urn:microsoft.com/office/officeart/2005/8/layout/StepDownProcess"/>
    <dgm:cxn modelId="{86477648-7FD1-41F2-99B7-060C8104D9A1}" srcId="{6E5FFFC1-3A49-4CFC-A96D-4D3435CF8DF7}" destId="{5313D663-5E9B-4C27-953A-751178A9DA5D}" srcOrd="0" destOrd="0" parTransId="{2F948F3E-79FF-4102-A65E-E926FB1142F4}" sibTransId="{7C8571A9-0966-4D76-8B73-23F2FBD3B529}"/>
    <dgm:cxn modelId="{ADF4BA4E-25CE-48DD-B437-4AC813D40171}" type="presOf" srcId="{029134AB-C8A7-413A-9F05-137704344289}" destId="{790583B6-9B6F-4C81-A51F-6F87F460A841}" srcOrd="0" destOrd="0" presId="urn:microsoft.com/office/officeart/2005/8/layout/StepDownProcess"/>
    <dgm:cxn modelId="{A331764F-1645-4FE5-AF6A-841EE5F5794C}" srcId="{37472906-47CC-4A80-BBA5-C41DC5748836}" destId="{889BC56A-0DC8-409A-85A7-744A79A4EA24}" srcOrd="1" destOrd="0" parTransId="{1CC40F66-289C-453F-8282-3A34CB2EEBDD}" sibTransId="{758D0422-AA79-4AE8-AC16-32AED794970F}"/>
    <dgm:cxn modelId="{EDB7D470-3C7A-4C52-A8F6-F2B1460C645D}" type="presOf" srcId="{0DC635F3-58DE-407A-B1D8-89024DF69583}" destId="{8C5F572E-A0C6-4AA0-8914-721C867A1019}" srcOrd="0" destOrd="0" presId="urn:microsoft.com/office/officeart/2005/8/layout/StepDownProcess"/>
    <dgm:cxn modelId="{D0041559-1C12-479E-B0F0-75040B31405A}" srcId="{0DC635F3-58DE-407A-B1D8-89024DF69583}" destId="{029134AB-C8A7-413A-9F05-137704344289}" srcOrd="0" destOrd="0" parTransId="{49FA76FB-36A3-41D5-A2EB-34D588600DE7}" sibTransId="{600DD4EC-B88B-40C3-8AD4-19FEAC027034}"/>
    <dgm:cxn modelId="{E5B2497F-44B8-4B4A-996C-717F1097E008}" type="presOf" srcId="{5313D663-5E9B-4C27-953A-751178A9DA5D}" destId="{7672ADEA-D97E-469D-8084-B47E3A831BF5}" srcOrd="0" destOrd="0" presId="urn:microsoft.com/office/officeart/2005/8/layout/StepDownProcess"/>
    <dgm:cxn modelId="{46E89D86-CE98-44AF-98E0-5E052DCD2A26}" srcId="{889BC56A-0DC8-409A-85A7-744A79A4EA24}" destId="{07CFF8B9-E4C3-4758-AA12-D5F15DE0DC47}" srcOrd="0" destOrd="0" parTransId="{F93DBB36-546E-4A3C-9C08-62C4A53FAB11}" sibTransId="{70A0158F-425C-40DF-BF86-100B37681A11}"/>
    <dgm:cxn modelId="{64384888-19CA-4C00-8816-3F8ADCB26ED6}" type="presOf" srcId="{889BC56A-0DC8-409A-85A7-744A79A4EA24}" destId="{10A30364-82DA-4481-A1A8-FFA6C7607C2E}" srcOrd="0" destOrd="0" presId="urn:microsoft.com/office/officeart/2005/8/layout/StepDownProcess"/>
    <dgm:cxn modelId="{8D371ECC-E670-4645-99A6-CFDD8ECE374A}" type="presOf" srcId="{6E5FFFC1-3A49-4CFC-A96D-4D3435CF8DF7}" destId="{C2C82F28-2E63-4507-8B61-7AFC750B4862}" srcOrd="0" destOrd="0" presId="urn:microsoft.com/office/officeart/2005/8/layout/StepDownProcess"/>
    <dgm:cxn modelId="{B50A882F-BA48-432A-9FA1-3A6250D541C9}" type="presParOf" srcId="{14A96802-9ACB-4775-91F2-7DCB939E3EFA}" destId="{CF20020D-958A-414A-922F-8F7E73C80742}" srcOrd="0" destOrd="0" presId="urn:microsoft.com/office/officeart/2005/8/layout/StepDownProcess"/>
    <dgm:cxn modelId="{CC1B0B2A-73F7-4E6F-A6D1-5C2C886FD23A}" type="presParOf" srcId="{CF20020D-958A-414A-922F-8F7E73C80742}" destId="{B867070F-8CB8-415C-8A4F-F04FA8067B31}" srcOrd="0" destOrd="0" presId="urn:microsoft.com/office/officeart/2005/8/layout/StepDownProcess"/>
    <dgm:cxn modelId="{0B2B5348-1917-40FA-9C44-47A6AB155928}" type="presParOf" srcId="{CF20020D-958A-414A-922F-8F7E73C80742}" destId="{8C5F572E-A0C6-4AA0-8914-721C867A1019}" srcOrd="1" destOrd="0" presId="urn:microsoft.com/office/officeart/2005/8/layout/StepDownProcess"/>
    <dgm:cxn modelId="{DB3B8CA1-A469-4020-B6B0-AD1572CD583A}" type="presParOf" srcId="{CF20020D-958A-414A-922F-8F7E73C80742}" destId="{790583B6-9B6F-4C81-A51F-6F87F460A841}" srcOrd="2" destOrd="0" presId="urn:microsoft.com/office/officeart/2005/8/layout/StepDownProcess"/>
    <dgm:cxn modelId="{FD3F021D-37B7-44D4-928E-A968A4342E78}" type="presParOf" srcId="{14A96802-9ACB-4775-91F2-7DCB939E3EFA}" destId="{DA0643E8-C080-494E-B8C9-275654EDD19F}" srcOrd="1" destOrd="0" presId="urn:microsoft.com/office/officeart/2005/8/layout/StepDownProcess"/>
    <dgm:cxn modelId="{4E387F5A-E524-45F8-B2EB-FAF59FCEC28F}" type="presParOf" srcId="{14A96802-9ACB-4775-91F2-7DCB939E3EFA}" destId="{9839C7BB-8FB9-4F40-9EF7-457FCF4DA543}" srcOrd="2" destOrd="0" presId="urn:microsoft.com/office/officeart/2005/8/layout/StepDownProcess"/>
    <dgm:cxn modelId="{86C73F29-90FE-416B-8A91-E8C9E34D263B}" type="presParOf" srcId="{9839C7BB-8FB9-4F40-9EF7-457FCF4DA543}" destId="{2C3DB166-841D-452A-A758-6F9927CB7E01}" srcOrd="0" destOrd="0" presId="urn:microsoft.com/office/officeart/2005/8/layout/StepDownProcess"/>
    <dgm:cxn modelId="{574CFC48-FE10-41F4-AE98-D7D3C25D2216}" type="presParOf" srcId="{9839C7BB-8FB9-4F40-9EF7-457FCF4DA543}" destId="{10A30364-82DA-4481-A1A8-FFA6C7607C2E}" srcOrd="1" destOrd="0" presId="urn:microsoft.com/office/officeart/2005/8/layout/StepDownProcess"/>
    <dgm:cxn modelId="{8DCEA2D0-9229-4671-90F2-4FEFBED3B1EB}" type="presParOf" srcId="{9839C7BB-8FB9-4F40-9EF7-457FCF4DA543}" destId="{3810C368-84D0-47D9-93B6-9F58F48A9C42}" srcOrd="2" destOrd="0" presId="urn:microsoft.com/office/officeart/2005/8/layout/StepDownProcess"/>
    <dgm:cxn modelId="{5DA219AF-4E3B-4579-B444-A752B491FE8E}" type="presParOf" srcId="{14A96802-9ACB-4775-91F2-7DCB939E3EFA}" destId="{E5CBCD47-8674-4C7C-A4BF-2D335072F6DD}" srcOrd="3" destOrd="0" presId="urn:microsoft.com/office/officeart/2005/8/layout/StepDownProcess"/>
    <dgm:cxn modelId="{1930A708-B0C9-4DC2-9152-F45ABAAD0386}" type="presParOf" srcId="{14A96802-9ACB-4775-91F2-7DCB939E3EFA}" destId="{6285FF61-2322-4CA3-B3E7-F8B4744DF887}" srcOrd="4" destOrd="0" presId="urn:microsoft.com/office/officeart/2005/8/layout/StepDownProcess"/>
    <dgm:cxn modelId="{19ADB999-3FEE-4967-8C55-21A934DC1149}" type="presParOf" srcId="{6285FF61-2322-4CA3-B3E7-F8B4744DF887}" destId="{C2C82F28-2E63-4507-8B61-7AFC750B4862}" srcOrd="0" destOrd="0" presId="urn:microsoft.com/office/officeart/2005/8/layout/StepDownProcess"/>
    <dgm:cxn modelId="{F96D0B71-BE81-4F9B-864F-E36075F687D9}" type="presParOf" srcId="{6285FF61-2322-4CA3-B3E7-F8B4744DF887}" destId="{7672ADEA-D97E-469D-8084-B47E3A831BF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CCF5BC-8A8D-4203-BFD1-B48A9566FFD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31F648F3-8DB8-4C1C-B84D-51858D2CDC87}">
      <dgm:prSet phldrT="[Text]">
        <dgm:style>
          <a:lnRef idx="1">
            <a:schemeClr val="accent4"/>
          </a:lnRef>
          <a:fillRef idx="3">
            <a:schemeClr val="accent4"/>
          </a:fillRef>
          <a:effectRef idx="2">
            <a:schemeClr val="accent4"/>
          </a:effectRef>
          <a:fontRef idx="minor">
            <a:schemeClr val="lt1"/>
          </a:fontRef>
        </dgm:style>
      </dgm:prSet>
      <dgm:spPr/>
      <dgm:t>
        <a:bodyPr/>
        <a:lstStyle/>
        <a:p>
          <a:r>
            <a:rPr lang="en-IN" dirty="0">
              <a:solidFill>
                <a:schemeClr val="accent3">
                  <a:lumMod val="50000"/>
                </a:schemeClr>
              </a:solidFill>
              <a:latin typeface="Lato"/>
              <a:ea typeface="Lato"/>
              <a:cs typeface="Lato"/>
              <a:sym typeface="Lato"/>
            </a:rPr>
            <a:t>Imbalanced data </a:t>
          </a:r>
          <a:endParaRPr lang="en-IN" dirty="0">
            <a:solidFill>
              <a:schemeClr val="accent3">
                <a:lumMod val="50000"/>
              </a:schemeClr>
            </a:solidFill>
          </a:endParaRPr>
        </a:p>
      </dgm:t>
    </dgm:pt>
    <dgm:pt modelId="{4953947B-1921-4FBC-AA7F-BF13C6C15DBB}" type="parTrans" cxnId="{D62A9809-486A-4997-BD58-2994D514ADB2}">
      <dgm:prSet/>
      <dgm:spPr/>
      <dgm:t>
        <a:bodyPr/>
        <a:lstStyle/>
        <a:p>
          <a:endParaRPr lang="en-IN"/>
        </a:p>
      </dgm:t>
    </dgm:pt>
    <dgm:pt modelId="{082D5095-EA67-4B79-8B1D-0FF7599F174A}" type="sibTrans" cxnId="{D62A9809-486A-4997-BD58-2994D514ADB2}">
      <dgm:prSet/>
      <dgm:spPr/>
      <dgm:t>
        <a:bodyPr/>
        <a:lstStyle/>
        <a:p>
          <a:endParaRPr lang="en-IN"/>
        </a:p>
      </dgm:t>
    </dgm:pt>
    <dgm:pt modelId="{5DDA1A2F-2DA0-47E1-8571-44D152144923}">
      <dgm:prSet phldrT="[Text]" custT="1"/>
      <dgm:spPr/>
      <dgm:t>
        <a:bodyPr/>
        <a:lstStyle/>
        <a:p>
          <a:r>
            <a:rPr lang="en-IN" sz="2000" dirty="0">
              <a:solidFill>
                <a:schemeClr val="bg2"/>
              </a:solidFill>
              <a:latin typeface="Lato"/>
              <a:ea typeface="Lato"/>
              <a:cs typeface="Lato"/>
              <a:sym typeface="Lato"/>
            </a:rPr>
            <a:t>Using imbalanced-learn library and applied SMOTE enabling a balance for the target variable in our dataset – CHURN</a:t>
          </a:r>
          <a:endParaRPr lang="en-IN" sz="2000" dirty="0">
            <a:solidFill>
              <a:schemeClr val="bg2"/>
            </a:solidFill>
          </a:endParaRPr>
        </a:p>
      </dgm:t>
    </dgm:pt>
    <dgm:pt modelId="{00D0B1AE-EB6F-4B56-B68D-D0DA4113C3C2}" type="parTrans" cxnId="{98115A8F-852E-46A4-98A4-D0AA771EFCAF}">
      <dgm:prSet/>
      <dgm:spPr/>
      <dgm:t>
        <a:bodyPr/>
        <a:lstStyle/>
        <a:p>
          <a:endParaRPr lang="en-IN"/>
        </a:p>
      </dgm:t>
    </dgm:pt>
    <dgm:pt modelId="{88343B65-E55E-4664-9582-F618DEB50A8C}" type="sibTrans" cxnId="{98115A8F-852E-46A4-98A4-D0AA771EFCAF}">
      <dgm:prSet/>
      <dgm:spPr/>
      <dgm:t>
        <a:bodyPr/>
        <a:lstStyle/>
        <a:p>
          <a:endParaRPr lang="en-IN"/>
        </a:p>
      </dgm:t>
    </dgm:pt>
    <dgm:pt modelId="{836386CF-24EC-4604-A68E-E7B17CFA035D}">
      <dgm:prSet phldrT="[Text]">
        <dgm:style>
          <a:lnRef idx="1">
            <a:schemeClr val="accent4"/>
          </a:lnRef>
          <a:fillRef idx="3">
            <a:schemeClr val="accent4"/>
          </a:fillRef>
          <a:effectRef idx="2">
            <a:schemeClr val="accent4"/>
          </a:effectRef>
          <a:fontRef idx="minor">
            <a:schemeClr val="lt1"/>
          </a:fontRef>
        </dgm:style>
      </dgm:prSet>
      <dgm:spPr/>
      <dgm:t>
        <a:bodyPr/>
        <a:lstStyle/>
        <a:p>
          <a:r>
            <a:rPr lang="en-IN" dirty="0">
              <a:solidFill>
                <a:schemeClr val="tx2">
                  <a:lumMod val="50000"/>
                </a:schemeClr>
              </a:solidFill>
              <a:latin typeface="Lato"/>
              <a:ea typeface="Lato"/>
              <a:cs typeface="Lato"/>
              <a:sym typeface="Lato"/>
            </a:rPr>
            <a:t>Outliers</a:t>
          </a:r>
          <a:endParaRPr lang="en-IN" dirty="0">
            <a:solidFill>
              <a:schemeClr val="tx2">
                <a:lumMod val="50000"/>
              </a:schemeClr>
            </a:solidFill>
          </a:endParaRPr>
        </a:p>
      </dgm:t>
    </dgm:pt>
    <dgm:pt modelId="{E2624AB7-E56D-4526-BC8E-EDFA56AC91C6}" type="parTrans" cxnId="{F3F0C50F-6467-41C2-B60E-719F2639EE13}">
      <dgm:prSet/>
      <dgm:spPr/>
      <dgm:t>
        <a:bodyPr/>
        <a:lstStyle/>
        <a:p>
          <a:endParaRPr lang="en-IN"/>
        </a:p>
      </dgm:t>
    </dgm:pt>
    <dgm:pt modelId="{F6D3A51F-B95F-447A-B631-4A2429520BDC}" type="sibTrans" cxnId="{F3F0C50F-6467-41C2-B60E-719F2639EE13}">
      <dgm:prSet/>
      <dgm:spPr/>
      <dgm:t>
        <a:bodyPr/>
        <a:lstStyle/>
        <a:p>
          <a:endParaRPr lang="en-IN"/>
        </a:p>
      </dgm:t>
    </dgm:pt>
    <dgm:pt modelId="{1860C652-AB91-4638-AF00-9864B7D7CE6B}">
      <dgm:prSet phldrT="[Text]" custT="1"/>
      <dgm:spPr/>
      <dgm:t>
        <a:bodyPr/>
        <a:lstStyle/>
        <a:p>
          <a:pPr>
            <a:buFont typeface="Arial" panose="020B0604020202020204" pitchFamily="34" charset="0"/>
            <a:buChar char="•"/>
          </a:pPr>
          <a:r>
            <a:rPr lang="en-IN" sz="2000" dirty="0">
              <a:solidFill>
                <a:schemeClr val="bg2"/>
              </a:solidFill>
              <a:latin typeface="Lato"/>
              <a:ea typeface="Lato"/>
              <a:cs typeface="Lato"/>
              <a:sym typeface="Lato"/>
            </a:rPr>
            <a:t>Normalized the data set by feature scaling using RFC and </a:t>
          </a:r>
          <a:r>
            <a:rPr lang="en-IN" sz="2000" dirty="0" err="1">
              <a:solidFill>
                <a:schemeClr val="bg2"/>
              </a:solidFill>
              <a:latin typeface="Lato"/>
              <a:ea typeface="Lato"/>
              <a:cs typeface="Lato"/>
              <a:sym typeface="Lato"/>
            </a:rPr>
            <a:t>XGBoost</a:t>
          </a:r>
          <a:r>
            <a:rPr lang="en-IN" sz="2000" dirty="0">
              <a:solidFill>
                <a:schemeClr val="bg2"/>
              </a:solidFill>
              <a:latin typeface="Lato"/>
              <a:ea typeface="Lato"/>
              <a:cs typeface="Lato"/>
              <a:sym typeface="Lato"/>
            </a:rPr>
            <a:t> due to the difference in training and testing accuracy that may lead to overfitting.</a:t>
          </a:r>
          <a:endParaRPr lang="en-IN" sz="2000" dirty="0">
            <a:solidFill>
              <a:schemeClr val="bg2"/>
            </a:solidFill>
          </a:endParaRPr>
        </a:p>
      </dgm:t>
    </dgm:pt>
    <dgm:pt modelId="{CE304533-9B67-4887-82B1-47EC2C1B38D2}" type="parTrans" cxnId="{181B888C-9376-4A18-81ED-EDA085285465}">
      <dgm:prSet/>
      <dgm:spPr/>
      <dgm:t>
        <a:bodyPr/>
        <a:lstStyle/>
        <a:p>
          <a:endParaRPr lang="en-IN"/>
        </a:p>
      </dgm:t>
    </dgm:pt>
    <dgm:pt modelId="{1894BAA6-0081-44CB-9791-D43B691FDCF0}" type="sibTrans" cxnId="{181B888C-9376-4A18-81ED-EDA085285465}">
      <dgm:prSet/>
      <dgm:spPr/>
      <dgm:t>
        <a:bodyPr/>
        <a:lstStyle/>
        <a:p>
          <a:endParaRPr lang="en-IN"/>
        </a:p>
      </dgm:t>
    </dgm:pt>
    <dgm:pt modelId="{102FE1C5-8F34-4E15-810F-162979B191CA}">
      <dgm:prSet phldrT="[Text]">
        <dgm:style>
          <a:lnRef idx="1">
            <a:schemeClr val="accent4"/>
          </a:lnRef>
          <a:fillRef idx="3">
            <a:schemeClr val="accent4"/>
          </a:fillRef>
          <a:effectRef idx="2">
            <a:schemeClr val="accent4"/>
          </a:effectRef>
          <a:fontRef idx="minor">
            <a:schemeClr val="lt1"/>
          </a:fontRef>
        </dgm:style>
      </dgm:prSet>
      <dgm:spPr/>
      <dgm:t>
        <a:bodyPr/>
        <a:lstStyle/>
        <a:p>
          <a:r>
            <a:rPr lang="en-IN" dirty="0">
              <a:solidFill>
                <a:schemeClr val="accent4">
                  <a:lumMod val="50000"/>
                </a:schemeClr>
              </a:solidFill>
              <a:latin typeface="Lato"/>
              <a:ea typeface="Lato"/>
              <a:cs typeface="Lato"/>
              <a:sym typeface="Lato"/>
            </a:rPr>
            <a:t>Overfitting</a:t>
          </a:r>
          <a:endParaRPr lang="en-IN" dirty="0">
            <a:solidFill>
              <a:schemeClr val="accent4">
                <a:lumMod val="50000"/>
              </a:schemeClr>
            </a:solidFill>
          </a:endParaRPr>
        </a:p>
      </dgm:t>
    </dgm:pt>
    <dgm:pt modelId="{5FDA6525-FC8E-4493-9787-A4E4E99B7A2F}" type="parTrans" cxnId="{731C5071-0005-41E7-A118-BD8C571AA3F1}">
      <dgm:prSet/>
      <dgm:spPr/>
      <dgm:t>
        <a:bodyPr/>
        <a:lstStyle/>
        <a:p>
          <a:endParaRPr lang="en-IN"/>
        </a:p>
      </dgm:t>
    </dgm:pt>
    <dgm:pt modelId="{BA18A2ED-C1EE-48C3-8957-0C3F90372CFE}" type="sibTrans" cxnId="{731C5071-0005-41E7-A118-BD8C571AA3F1}">
      <dgm:prSet/>
      <dgm:spPr/>
      <dgm:t>
        <a:bodyPr/>
        <a:lstStyle/>
        <a:p>
          <a:endParaRPr lang="en-IN"/>
        </a:p>
      </dgm:t>
    </dgm:pt>
    <dgm:pt modelId="{27D4F327-DF9E-4661-A4DB-CB3030CC2657}">
      <dgm:prSet phldrT="[Text]" custT="1"/>
      <dgm:spPr/>
      <dgm:t>
        <a:bodyPr/>
        <a:lstStyle/>
        <a:p>
          <a:r>
            <a:rPr lang="en-IN" sz="2000" kern="1200" dirty="0">
              <a:solidFill>
                <a:srgbClr val="424242"/>
              </a:solidFill>
              <a:latin typeface="Lato"/>
              <a:ea typeface="Lato"/>
              <a:cs typeface="Lato"/>
              <a:sym typeface="Lato"/>
            </a:rPr>
            <a:t>Chose the </a:t>
          </a:r>
          <a:r>
            <a:rPr lang="en-IN" sz="2000" kern="1200" dirty="0" err="1">
              <a:solidFill>
                <a:srgbClr val="424242"/>
              </a:solidFill>
              <a:latin typeface="Lato"/>
              <a:ea typeface="Lato"/>
              <a:cs typeface="Lato"/>
              <a:sym typeface="Lato"/>
            </a:rPr>
            <a:t>DecisionTreeClassifier</a:t>
          </a:r>
          <a:r>
            <a:rPr lang="en-IN" sz="2000" kern="1200" dirty="0">
              <a:solidFill>
                <a:srgbClr val="424242"/>
              </a:solidFill>
              <a:latin typeface="Lato"/>
              <a:ea typeface="Lato"/>
              <a:cs typeface="Lato"/>
              <a:sym typeface="Lato"/>
            </a:rPr>
            <a:t> model for better accuracy of the training and testing datasets.</a:t>
          </a:r>
          <a:endParaRPr lang="en-IN" sz="2000" kern="1200" dirty="0">
            <a:solidFill>
              <a:srgbClr val="424242"/>
            </a:solidFill>
            <a:latin typeface="Lato"/>
            <a:ea typeface="Lato"/>
            <a:cs typeface="Lato"/>
          </a:endParaRPr>
        </a:p>
      </dgm:t>
    </dgm:pt>
    <dgm:pt modelId="{ADDFE26D-F9DB-4ABA-8C87-F4F6BE2B482F}" type="parTrans" cxnId="{8B117CCA-F639-4AD1-9E36-7A572023D5DF}">
      <dgm:prSet/>
      <dgm:spPr/>
      <dgm:t>
        <a:bodyPr/>
        <a:lstStyle/>
        <a:p>
          <a:endParaRPr lang="en-IN"/>
        </a:p>
      </dgm:t>
    </dgm:pt>
    <dgm:pt modelId="{D8E3B8BB-A6BA-4B1C-B77F-321EBF977544}" type="sibTrans" cxnId="{8B117CCA-F639-4AD1-9E36-7A572023D5DF}">
      <dgm:prSet/>
      <dgm:spPr/>
      <dgm:t>
        <a:bodyPr/>
        <a:lstStyle/>
        <a:p>
          <a:endParaRPr lang="en-IN"/>
        </a:p>
      </dgm:t>
    </dgm:pt>
    <dgm:pt modelId="{E23F77CE-144A-4B14-BAFC-5FE24012833B}" type="pres">
      <dgm:prSet presAssocID="{3ECCF5BC-8A8D-4203-BFD1-B48A9566FFD9}" presName="linearFlow" presStyleCnt="0">
        <dgm:presLayoutVars>
          <dgm:dir/>
          <dgm:animLvl val="lvl"/>
          <dgm:resizeHandles val="exact"/>
        </dgm:presLayoutVars>
      </dgm:prSet>
      <dgm:spPr/>
    </dgm:pt>
    <dgm:pt modelId="{24892DDC-50FD-4255-836E-EC01DF2DAFDB}" type="pres">
      <dgm:prSet presAssocID="{31F648F3-8DB8-4C1C-B84D-51858D2CDC87}" presName="composite" presStyleCnt="0"/>
      <dgm:spPr/>
    </dgm:pt>
    <dgm:pt modelId="{962F7D2D-4C69-49D4-9D12-A31541B33DB4}" type="pres">
      <dgm:prSet presAssocID="{31F648F3-8DB8-4C1C-B84D-51858D2CDC87}" presName="parTx" presStyleLbl="node1" presStyleIdx="0" presStyleCnt="3">
        <dgm:presLayoutVars>
          <dgm:chMax val="0"/>
          <dgm:chPref val="0"/>
          <dgm:bulletEnabled val="1"/>
        </dgm:presLayoutVars>
      </dgm:prSet>
      <dgm:spPr/>
    </dgm:pt>
    <dgm:pt modelId="{DB5E65D7-EAC2-4A80-90F3-BC0E1C951F88}" type="pres">
      <dgm:prSet presAssocID="{31F648F3-8DB8-4C1C-B84D-51858D2CDC87}" presName="parSh" presStyleLbl="node1" presStyleIdx="0" presStyleCnt="3"/>
      <dgm:spPr/>
    </dgm:pt>
    <dgm:pt modelId="{77D6FCDF-97BD-43A2-8D95-9D1FC74208FA}" type="pres">
      <dgm:prSet presAssocID="{31F648F3-8DB8-4C1C-B84D-51858D2CDC87}" presName="desTx" presStyleLbl="fgAcc1" presStyleIdx="0" presStyleCnt="3" custScaleX="125739">
        <dgm:presLayoutVars>
          <dgm:bulletEnabled val="1"/>
        </dgm:presLayoutVars>
      </dgm:prSet>
      <dgm:spPr/>
    </dgm:pt>
    <dgm:pt modelId="{AD5D4D32-D17D-4D2E-A20D-A740AB3B353F}" type="pres">
      <dgm:prSet presAssocID="{082D5095-EA67-4B79-8B1D-0FF7599F174A}" presName="sibTrans" presStyleLbl="sibTrans2D1" presStyleIdx="0" presStyleCnt="2"/>
      <dgm:spPr/>
    </dgm:pt>
    <dgm:pt modelId="{C6B232AC-90AF-43F5-AC80-2FAC7F7293DB}" type="pres">
      <dgm:prSet presAssocID="{082D5095-EA67-4B79-8B1D-0FF7599F174A}" presName="connTx" presStyleLbl="sibTrans2D1" presStyleIdx="0" presStyleCnt="2"/>
      <dgm:spPr/>
    </dgm:pt>
    <dgm:pt modelId="{0DF243D4-41B6-4880-908F-3580B76EF321}" type="pres">
      <dgm:prSet presAssocID="{836386CF-24EC-4604-A68E-E7B17CFA035D}" presName="composite" presStyleCnt="0"/>
      <dgm:spPr/>
    </dgm:pt>
    <dgm:pt modelId="{3A9E7586-8405-4496-A6AA-E920CFBEA1A5}" type="pres">
      <dgm:prSet presAssocID="{836386CF-24EC-4604-A68E-E7B17CFA035D}" presName="parTx" presStyleLbl="node1" presStyleIdx="0" presStyleCnt="3">
        <dgm:presLayoutVars>
          <dgm:chMax val="0"/>
          <dgm:chPref val="0"/>
          <dgm:bulletEnabled val="1"/>
        </dgm:presLayoutVars>
      </dgm:prSet>
      <dgm:spPr/>
    </dgm:pt>
    <dgm:pt modelId="{3D690FE0-001F-442F-9A87-669D3CB4EAF6}" type="pres">
      <dgm:prSet presAssocID="{836386CF-24EC-4604-A68E-E7B17CFA035D}" presName="parSh" presStyleLbl="node1" presStyleIdx="1" presStyleCnt="3"/>
      <dgm:spPr/>
    </dgm:pt>
    <dgm:pt modelId="{D8E77F9A-0DD4-4C31-9EC2-7723713E2039}" type="pres">
      <dgm:prSet presAssocID="{836386CF-24EC-4604-A68E-E7B17CFA035D}" presName="desTx" presStyleLbl="fgAcc1" presStyleIdx="1" presStyleCnt="3" custScaleX="116953">
        <dgm:presLayoutVars>
          <dgm:bulletEnabled val="1"/>
        </dgm:presLayoutVars>
      </dgm:prSet>
      <dgm:spPr/>
    </dgm:pt>
    <dgm:pt modelId="{3970CE15-6E9C-46C3-8AA7-92A865787E02}" type="pres">
      <dgm:prSet presAssocID="{F6D3A51F-B95F-447A-B631-4A2429520BDC}" presName="sibTrans" presStyleLbl="sibTrans2D1" presStyleIdx="1" presStyleCnt="2"/>
      <dgm:spPr/>
    </dgm:pt>
    <dgm:pt modelId="{F2F503B5-DD6F-4DA3-9A48-6892E80546F6}" type="pres">
      <dgm:prSet presAssocID="{F6D3A51F-B95F-447A-B631-4A2429520BDC}" presName="connTx" presStyleLbl="sibTrans2D1" presStyleIdx="1" presStyleCnt="2"/>
      <dgm:spPr/>
    </dgm:pt>
    <dgm:pt modelId="{C0185F90-0D37-4E62-BD5B-6B31E5966FA8}" type="pres">
      <dgm:prSet presAssocID="{102FE1C5-8F34-4E15-810F-162979B191CA}" presName="composite" presStyleCnt="0"/>
      <dgm:spPr/>
    </dgm:pt>
    <dgm:pt modelId="{53B81D7C-5A17-471D-9430-A946696291BE}" type="pres">
      <dgm:prSet presAssocID="{102FE1C5-8F34-4E15-810F-162979B191CA}" presName="parTx" presStyleLbl="node1" presStyleIdx="1" presStyleCnt="3">
        <dgm:presLayoutVars>
          <dgm:chMax val="0"/>
          <dgm:chPref val="0"/>
          <dgm:bulletEnabled val="1"/>
        </dgm:presLayoutVars>
      </dgm:prSet>
      <dgm:spPr/>
    </dgm:pt>
    <dgm:pt modelId="{CBBFCC67-E185-46AD-B8D6-837B3D38CB40}" type="pres">
      <dgm:prSet presAssocID="{102FE1C5-8F34-4E15-810F-162979B191CA}" presName="parSh" presStyleLbl="node1" presStyleIdx="2" presStyleCnt="3"/>
      <dgm:spPr/>
    </dgm:pt>
    <dgm:pt modelId="{B7F06BFA-1E2E-4D0C-BA7C-3078B491EC1D}" type="pres">
      <dgm:prSet presAssocID="{102FE1C5-8F34-4E15-810F-162979B191CA}" presName="desTx" presStyleLbl="fgAcc1" presStyleIdx="2" presStyleCnt="3" custLinFactNeighborX="-8404" custLinFactNeighborY="-251">
        <dgm:presLayoutVars>
          <dgm:bulletEnabled val="1"/>
        </dgm:presLayoutVars>
      </dgm:prSet>
      <dgm:spPr/>
    </dgm:pt>
  </dgm:ptLst>
  <dgm:cxnLst>
    <dgm:cxn modelId="{0DF29F01-27D2-4E72-A00F-AC1B519B697B}" type="presOf" srcId="{102FE1C5-8F34-4E15-810F-162979B191CA}" destId="{CBBFCC67-E185-46AD-B8D6-837B3D38CB40}" srcOrd="1" destOrd="0" presId="urn:microsoft.com/office/officeart/2005/8/layout/process3"/>
    <dgm:cxn modelId="{82461208-A039-41F9-B613-7B9677CDDEF3}" type="presOf" srcId="{082D5095-EA67-4B79-8B1D-0FF7599F174A}" destId="{C6B232AC-90AF-43F5-AC80-2FAC7F7293DB}" srcOrd="1" destOrd="0" presId="urn:microsoft.com/office/officeart/2005/8/layout/process3"/>
    <dgm:cxn modelId="{D62A9809-486A-4997-BD58-2994D514ADB2}" srcId="{3ECCF5BC-8A8D-4203-BFD1-B48A9566FFD9}" destId="{31F648F3-8DB8-4C1C-B84D-51858D2CDC87}" srcOrd="0" destOrd="0" parTransId="{4953947B-1921-4FBC-AA7F-BF13C6C15DBB}" sibTransId="{082D5095-EA67-4B79-8B1D-0FF7599F174A}"/>
    <dgm:cxn modelId="{F3F0C50F-6467-41C2-B60E-719F2639EE13}" srcId="{3ECCF5BC-8A8D-4203-BFD1-B48A9566FFD9}" destId="{836386CF-24EC-4604-A68E-E7B17CFA035D}" srcOrd="1" destOrd="0" parTransId="{E2624AB7-E56D-4526-BC8E-EDFA56AC91C6}" sibTransId="{F6D3A51F-B95F-447A-B631-4A2429520BDC}"/>
    <dgm:cxn modelId="{BE784411-E835-4ABE-9B64-F951DCCF2327}" type="presOf" srcId="{31F648F3-8DB8-4C1C-B84D-51858D2CDC87}" destId="{DB5E65D7-EAC2-4A80-90F3-BC0E1C951F88}" srcOrd="1" destOrd="0" presId="urn:microsoft.com/office/officeart/2005/8/layout/process3"/>
    <dgm:cxn modelId="{AAB7B911-25E0-4A6B-83BD-620C87BBE056}" type="presOf" srcId="{836386CF-24EC-4604-A68E-E7B17CFA035D}" destId="{3A9E7586-8405-4496-A6AA-E920CFBEA1A5}" srcOrd="0" destOrd="0" presId="urn:microsoft.com/office/officeart/2005/8/layout/process3"/>
    <dgm:cxn modelId="{44A7DB26-8781-45D9-956E-7A010CBE1911}" type="presOf" srcId="{102FE1C5-8F34-4E15-810F-162979B191CA}" destId="{53B81D7C-5A17-471D-9430-A946696291BE}" srcOrd="0" destOrd="0" presId="urn:microsoft.com/office/officeart/2005/8/layout/process3"/>
    <dgm:cxn modelId="{2D59992A-38DB-47E2-8C38-107BBA9EC8D8}" type="presOf" srcId="{F6D3A51F-B95F-447A-B631-4A2429520BDC}" destId="{3970CE15-6E9C-46C3-8AA7-92A865787E02}" srcOrd="0" destOrd="0" presId="urn:microsoft.com/office/officeart/2005/8/layout/process3"/>
    <dgm:cxn modelId="{022C5548-9BBA-4805-BE5F-CA726FFF1049}" type="presOf" srcId="{27D4F327-DF9E-4661-A4DB-CB3030CC2657}" destId="{B7F06BFA-1E2E-4D0C-BA7C-3078B491EC1D}" srcOrd="0" destOrd="0" presId="urn:microsoft.com/office/officeart/2005/8/layout/process3"/>
    <dgm:cxn modelId="{70E1C868-C8DB-4F4D-A6AD-C3DE85093114}" type="presOf" srcId="{31F648F3-8DB8-4C1C-B84D-51858D2CDC87}" destId="{962F7D2D-4C69-49D4-9D12-A31541B33DB4}" srcOrd="0" destOrd="0" presId="urn:microsoft.com/office/officeart/2005/8/layout/process3"/>
    <dgm:cxn modelId="{731C5071-0005-41E7-A118-BD8C571AA3F1}" srcId="{3ECCF5BC-8A8D-4203-BFD1-B48A9566FFD9}" destId="{102FE1C5-8F34-4E15-810F-162979B191CA}" srcOrd="2" destOrd="0" parTransId="{5FDA6525-FC8E-4493-9787-A4E4E99B7A2F}" sibTransId="{BA18A2ED-C1EE-48C3-8957-0C3F90372CFE}"/>
    <dgm:cxn modelId="{8529CF75-5F96-4C8E-9A05-7A2B139270B5}" type="presOf" srcId="{5DDA1A2F-2DA0-47E1-8571-44D152144923}" destId="{77D6FCDF-97BD-43A2-8D95-9D1FC74208FA}" srcOrd="0" destOrd="0" presId="urn:microsoft.com/office/officeart/2005/8/layout/process3"/>
    <dgm:cxn modelId="{AB81EA57-51CA-4BF2-85B5-8B4B46316D70}" type="presOf" srcId="{836386CF-24EC-4604-A68E-E7B17CFA035D}" destId="{3D690FE0-001F-442F-9A87-669D3CB4EAF6}" srcOrd="1" destOrd="0" presId="urn:microsoft.com/office/officeart/2005/8/layout/process3"/>
    <dgm:cxn modelId="{181B888C-9376-4A18-81ED-EDA085285465}" srcId="{836386CF-24EC-4604-A68E-E7B17CFA035D}" destId="{1860C652-AB91-4638-AF00-9864B7D7CE6B}" srcOrd="0" destOrd="0" parTransId="{CE304533-9B67-4887-82B1-47EC2C1B38D2}" sibTransId="{1894BAA6-0081-44CB-9791-D43B691FDCF0}"/>
    <dgm:cxn modelId="{98115A8F-852E-46A4-98A4-D0AA771EFCAF}" srcId="{31F648F3-8DB8-4C1C-B84D-51858D2CDC87}" destId="{5DDA1A2F-2DA0-47E1-8571-44D152144923}" srcOrd="0" destOrd="0" parTransId="{00D0B1AE-EB6F-4B56-B68D-D0DA4113C3C2}" sibTransId="{88343B65-E55E-4664-9582-F618DEB50A8C}"/>
    <dgm:cxn modelId="{0C102D91-D02B-4D67-953B-2CA09163CD94}" type="presOf" srcId="{082D5095-EA67-4B79-8B1D-0FF7599F174A}" destId="{AD5D4D32-D17D-4D2E-A20D-A740AB3B353F}" srcOrd="0" destOrd="0" presId="urn:microsoft.com/office/officeart/2005/8/layout/process3"/>
    <dgm:cxn modelId="{17EB8CA0-28E6-40D9-8239-5163DB8952BB}" type="presOf" srcId="{F6D3A51F-B95F-447A-B631-4A2429520BDC}" destId="{F2F503B5-DD6F-4DA3-9A48-6892E80546F6}" srcOrd="1" destOrd="0" presId="urn:microsoft.com/office/officeart/2005/8/layout/process3"/>
    <dgm:cxn modelId="{8B117CCA-F639-4AD1-9E36-7A572023D5DF}" srcId="{102FE1C5-8F34-4E15-810F-162979B191CA}" destId="{27D4F327-DF9E-4661-A4DB-CB3030CC2657}" srcOrd="0" destOrd="0" parTransId="{ADDFE26D-F9DB-4ABA-8C87-F4F6BE2B482F}" sibTransId="{D8E3B8BB-A6BA-4B1C-B77F-321EBF977544}"/>
    <dgm:cxn modelId="{1FC6DDCA-B99F-474F-B603-5103DA6672BB}" type="presOf" srcId="{3ECCF5BC-8A8D-4203-BFD1-B48A9566FFD9}" destId="{E23F77CE-144A-4B14-BAFC-5FE24012833B}" srcOrd="0" destOrd="0" presId="urn:microsoft.com/office/officeart/2005/8/layout/process3"/>
    <dgm:cxn modelId="{8C44C2F3-9CB7-4896-99CA-E49BD14A1BC9}" type="presOf" srcId="{1860C652-AB91-4638-AF00-9864B7D7CE6B}" destId="{D8E77F9A-0DD4-4C31-9EC2-7723713E2039}" srcOrd="0" destOrd="0" presId="urn:microsoft.com/office/officeart/2005/8/layout/process3"/>
    <dgm:cxn modelId="{306C996A-37A5-4754-A920-B9C7B8A4E2A7}" type="presParOf" srcId="{E23F77CE-144A-4B14-BAFC-5FE24012833B}" destId="{24892DDC-50FD-4255-836E-EC01DF2DAFDB}" srcOrd="0" destOrd="0" presId="urn:microsoft.com/office/officeart/2005/8/layout/process3"/>
    <dgm:cxn modelId="{FF74F6E7-1DCC-442C-8226-D7DF17EC4682}" type="presParOf" srcId="{24892DDC-50FD-4255-836E-EC01DF2DAFDB}" destId="{962F7D2D-4C69-49D4-9D12-A31541B33DB4}" srcOrd="0" destOrd="0" presId="urn:microsoft.com/office/officeart/2005/8/layout/process3"/>
    <dgm:cxn modelId="{8051994C-5619-4176-B759-D09EEEBA1441}" type="presParOf" srcId="{24892DDC-50FD-4255-836E-EC01DF2DAFDB}" destId="{DB5E65D7-EAC2-4A80-90F3-BC0E1C951F88}" srcOrd="1" destOrd="0" presId="urn:microsoft.com/office/officeart/2005/8/layout/process3"/>
    <dgm:cxn modelId="{F2FF88C7-937F-4DCA-A7DA-5A33CE96AD7B}" type="presParOf" srcId="{24892DDC-50FD-4255-836E-EC01DF2DAFDB}" destId="{77D6FCDF-97BD-43A2-8D95-9D1FC74208FA}" srcOrd="2" destOrd="0" presId="urn:microsoft.com/office/officeart/2005/8/layout/process3"/>
    <dgm:cxn modelId="{BCAFECC0-9816-40DC-B178-C563DE4D5610}" type="presParOf" srcId="{E23F77CE-144A-4B14-BAFC-5FE24012833B}" destId="{AD5D4D32-D17D-4D2E-A20D-A740AB3B353F}" srcOrd="1" destOrd="0" presId="urn:microsoft.com/office/officeart/2005/8/layout/process3"/>
    <dgm:cxn modelId="{F8533EAD-B48A-4DED-8EC9-8CBEBF191D9B}" type="presParOf" srcId="{AD5D4D32-D17D-4D2E-A20D-A740AB3B353F}" destId="{C6B232AC-90AF-43F5-AC80-2FAC7F7293DB}" srcOrd="0" destOrd="0" presId="urn:microsoft.com/office/officeart/2005/8/layout/process3"/>
    <dgm:cxn modelId="{43D99EC0-FE6A-4B58-907C-879F1F1E469B}" type="presParOf" srcId="{E23F77CE-144A-4B14-BAFC-5FE24012833B}" destId="{0DF243D4-41B6-4880-908F-3580B76EF321}" srcOrd="2" destOrd="0" presId="urn:microsoft.com/office/officeart/2005/8/layout/process3"/>
    <dgm:cxn modelId="{52E997DD-9FE7-46E1-BD07-777503D2C53C}" type="presParOf" srcId="{0DF243D4-41B6-4880-908F-3580B76EF321}" destId="{3A9E7586-8405-4496-A6AA-E920CFBEA1A5}" srcOrd="0" destOrd="0" presId="urn:microsoft.com/office/officeart/2005/8/layout/process3"/>
    <dgm:cxn modelId="{6807BAA6-63AC-4038-B6F4-B88D0B925538}" type="presParOf" srcId="{0DF243D4-41B6-4880-908F-3580B76EF321}" destId="{3D690FE0-001F-442F-9A87-669D3CB4EAF6}" srcOrd="1" destOrd="0" presId="urn:microsoft.com/office/officeart/2005/8/layout/process3"/>
    <dgm:cxn modelId="{AFF25362-F26C-4252-9BAF-DB72170CEE5D}" type="presParOf" srcId="{0DF243D4-41B6-4880-908F-3580B76EF321}" destId="{D8E77F9A-0DD4-4C31-9EC2-7723713E2039}" srcOrd="2" destOrd="0" presId="urn:microsoft.com/office/officeart/2005/8/layout/process3"/>
    <dgm:cxn modelId="{3F74410A-E79A-455A-8C56-16D342E0654D}" type="presParOf" srcId="{E23F77CE-144A-4B14-BAFC-5FE24012833B}" destId="{3970CE15-6E9C-46C3-8AA7-92A865787E02}" srcOrd="3" destOrd="0" presId="urn:microsoft.com/office/officeart/2005/8/layout/process3"/>
    <dgm:cxn modelId="{B0061FEA-69DA-49AA-816C-9638DCDE29AF}" type="presParOf" srcId="{3970CE15-6E9C-46C3-8AA7-92A865787E02}" destId="{F2F503B5-DD6F-4DA3-9A48-6892E80546F6}" srcOrd="0" destOrd="0" presId="urn:microsoft.com/office/officeart/2005/8/layout/process3"/>
    <dgm:cxn modelId="{37F329D0-B1F0-4245-B852-91BE0E426EA7}" type="presParOf" srcId="{E23F77CE-144A-4B14-BAFC-5FE24012833B}" destId="{C0185F90-0D37-4E62-BD5B-6B31E5966FA8}" srcOrd="4" destOrd="0" presId="urn:microsoft.com/office/officeart/2005/8/layout/process3"/>
    <dgm:cxn modelId="{7696AAAD-7EBC-4D65-840F-F054D9040EEB}" type="presParOf" srcId="{C0185F90-0D37-4E62-BD5B-6B31E5966FA8}" destId="{53B81D7C-5A17-471D-9430-A946696291BE}" srcOrd="0" destOrd="0" presId="urn:microsoft.com/office/officeart/2005/8/layout/process3"/>
    <dgm:cxn modelId="{58AD50A1-495A-43AC-AAB8-DEA6E3837DED}" type="presParOf" srcId="{C0185F90-0D37-4E62-BD5B-6B31E5966FA8}" destId="{CBBFCC67-E185-46AD-B8D6-837B3D38CB40}" srcOrd="1" destOrd="0" presId="urn:microsoft.com/office/officeart/2005/8/layout/process3"/>
    <dgm:cxn modelId="{72486A5D-ED7D-4038-B576-21688FD72368}" type="presParOf" srcId="{C0185F90-0D37-4E62-BD5B-6B31E5966FA8}" destId="{B7F06BFA-1E2E-4D0C-BA7C-3078B491EC1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7070F-8CB8-415C-8A4F-F04FA8067B31}">
      <dsp:nvSpPr>
        <dsp:cNvPr id="0" name=""/>
        <dsp:cNvSpPr/>
      </dsp:nvSpPr>
      <dsp:spPr>
        <a:xfrm rot="5400000">
          <a:off x="467619" y="1925613"/>
          <a:ext cx="1162367" cy="132331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5F572E-A0C6-4AA0-8914-721C867A1019}">
      <dsp:nvSpPr>
        <dsp:cNvPr id="0" name=""/>
        <dsp:cNvSpPr/>
      </dsp:nvSpPr>
      <dsp:spPr>
        <a:xfrm>
          <a:off x="159663" y="637106"/>
          <a:ext cx="1956742" cy="13696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rgbClr val="FF0000"/>
              </a:solidFill>
              <a:latin typeface="Lato"/>
              <a:ea typeface="Lato"/>
              <a:cs typeface="Lato"/>
              <a:sym typeface="Lato"/>
            </a:rPr>
            <a:t>Imbalanced data </a:t>
          </a:r>
          <a:endParaRPr lang="en-IN" sz="2500" kern="1200" dirty="0"/>
        </a:p>
      </dsp:txBody>
      <dsp:txXfrm>
        <a:off x="226536" y="703979"/>
        <a:ext cx="1822996" cy="1235910"/>
      </dsp:txXfrm>
    </dsp:sp>
    <dsp:sp modelId="{790583B6-9B6F-4C81-A51F-6F87F460A841}">
      <dsp:nvSpPr>
        <dsp:cNvPr id="0" name=""/>
        <dsp:cNvSpPr/>
      </dsp:nvSpPr>
      <dsp:spPr>
        <a:xfrm>
          <a:off x="2365527" y="232674"/>
          <a:ext cx="5640761" cy="1972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Lato"/>
              <a:ea typeface="Lato"/>
              <a:cs typeface="Lato"/>
              <a:sym typeface="Lato"/>
            </a:rPr>
            <a:t>Predictive modelling is challenged by imbalanced classifications because the majority of machine learning methods for classification are built on the premise that there should be an equal number of samples for each class. As a result, models perform poorly in terms of prediction, notably for the minority class.</a:t>
          </a:r>
          <a:endParaRPr lang="en-IN" sz="1400" kern="1200" dirty="0"/>
        </a:p>
      </dsp:txBody>
      <dsp:txXfrm>
        <a:off x="2365527" y="232674"/>
        <a:ext cx="5640761" cy="1972980"/>
      </dsp:txXfrm>
    </dsp:sp>
    <dsp:sp modelId="{2C3DB166-841D-452A-A758-6F9927CB7E01}">
      <dsp:nvSpPr>
        <dsp:cNvPr id="0" name=""/>
        <dsp:cNvSpPr/>
      </dsp:nvSpPr>
      <dsp:spPr>
        <a:xfrm rot="5400000">
          <a:off x="2555224" y="3620156"/>
          <a:ext cx="1162367" cy="132331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A30364-82DA-4481-A1A8-FFA6C7607C2E}">
      <dsp:nvSpPr>
        <dsp:cNvPr id="0" name=""/>
        <dsp:cNvSpPr/>
      </dsp:nvSpPr>
      <dsp:spPr>
        <a:xfrm>
          <a:off x="1658073" y="2241124"/>
          <a:ext cx="1956742" cy="13696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rgbClr val="FF0000"/>
              </a:solidFill>
              <a:latin typeface="Lato"/>
              <a:ea typeface="Lato"/>
              <a:cs typeface="Lato"/>
              <a:sym typeface="Lato"/>
            </a:rPr>
            <a:t>Multiple </a:t>
          </a:r>
          <a:r>
            <a:rPr lang="en-IN" sz="2500" kern="1200">
              <a:solidFill>
                <a:srgbClr val="FF0000"/>
              </a:solidFill>
              <a:latin typeface="Lato"/>
              <a:ea typeface="Lato"/>
              <a:cs typeface="Lato"/>
              <a:sym typeface="Lato"/>
            </a:rPr>
            <a:t>outliers </a:t>
          </a:r>
          <a:endParaRPr lang="en-IN" sz="2500" kern="1200" dirty="0"/>
        </a:p>
      </dsp:txBody>
      <dsp:txXfrm>
        <a:off x="1724946" y="2307997"/>
        <a:ext cx="1822996" cy="1235910"/>
      </dsp:txXfrm>
    </dsp:sp>
    <dsp:sp modelId="{3810C368-84D0-47D9-93B6-9F58F48A9C42}">
      <dsp:nvSpPr>
        <dsp:cNvPr id="0" name=""/>
        <dsp:cNvSpPr/>
      </dsp:nvSpPr>
      <dsp:spPr>
        <a:xfrm>
          <a:off x="4714737" y="2275690"/>
          <a:ext cx="2215343" cy="110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Lato"/>
              <a:ea typeface="Lato"/>
              <a:cs typeface="Lato"/>
              <a:sym typeface="Lato"/>
            </a:rPr>
            <a:t>Multiple </a:t>
          </a:r>
          <a:r>
            <a:rPr lang="en-US" sz="1400" kern="1200" dirty="0">
              <a:latin typeface="Lato"/>
              <a:ea typeface="Lato"/>
              <a:cs typeface="Lato"/>
            </a:rPr>
            <a:t>data points that differ significantly from other observations</a:t>
          </a:r>
          <a:endParaRPr lang="en-IN" sz="1400" kern="1200" dirty="0"/>
        </a:p>
      </dsp:txBody>
      <dsp:txXfrm>
        <a:off x="4714737" y="2275690"/>
        <a:ext cx="2215343" cy="1107016"/>
      </dsp:txXfrm>
    </dsp:sp>
    <dsp:sp modelId="{C2C82F28-2E63-4507-8B61-7AFC750B4862}">
      <dsp:nvSpPr>
        <dsp:cNvPr id="0" name=""/>
        <dsp:cNvSpPr/>
      </dsp:nvSpPr>
      <dsp:spPr>
        <a:xfrm>
          <a:off x="3811098" y="3705588"/>
          <a:ext cx="1956742" cy="13696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FF0000"/>
              </a:solidFill>
              <a:latin typeface="Lato"/>
              <a:ea typeface="Lato"/>
              <a:cs typeface="Lato"/>
              <a:sym typeface="Lato"/>
            </a:rPr>
            <a:t>Over fitting</a:t>
          </a:r>
          <a:r>
            <a:rPr lang="en-US" sz="2500" kern="1200" dirty="0">
              <a:latin typeface="Lato"/>
              <a:ea typeface="Lato"/>
              <a:cs typeface="Lato"/>
              <a:sym typeface="Lato"/>
            </a:rPr>
            <a:t> </a:t>
          </a:r>
          <a:endParaRPr lang="en-IN" sz="2500" kern="1200" dirty="0"/>
        </a:p>
      </dsp:txBody>
      <dsp:txXfrm>
        <a:off x="3877971" y="3772461"/>
        <a:ext cx="1822996" cy="1235910"/>
      </dsp:txXfrm>
    </dsp:sp>
    <dsp:sp modelId="{7672ADEA-D97E-469D-8084-B47E3A831BF5}">
      <dsp:nvSpPr>
        <dsp:cNvPr id="0" name=""/>
        <dsp:cNvSpPr/>
      </dsp:nvSpPr>
      <dsp:spPr>
        <a:xfrm>
          <a:off x="6061111" y="3835454"/>
          <a:ext cx="2966353" cy="110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Lato"/>
              <a:ea typeface="Lato"/>
              <a:cs typeface="Lato"/>
              <a:sym typeface="Lato"/>
            </a:rPr>
            <a:t>The model learns the information and noise in the </a:t>
          </a:r>
          <a:r>
            <a:rPr lang="en-US" sz="1400" kern="1200" dirty="0" err="1">
              <a:latin typeface="Lato"/>
              <a:ea typeface="Lato"/>
              <a:cs typeface="Lato"/>
              <a:sym typeface="Lato"/>
            </a:rPr>
            <a:t>the</a:t>
          </a:r>
          <a:r>
            <a:rPr lang="en-US" sz="1400" kern="1200" dirty="0">
              <a:latin typeface="Lato"/>
              <a:ea typeface="Lato"/>
              <a:cs typeface="Lato"/>
              <a:sym typeface="Lato"/>
            </a:rPr>
            <a:t> training data to the point where it adversely affects the model's performance on fresh data</a:t>
          </a:r>
          <a:endParaRPr lang="en-IN" sz="1400" kern="1200" dirty="0"/>
        </a:p>
      </dsp:txBody>
      <dsp:txXfrm>
        <a:off x="6061111" y="3835454"/>
        <a:ext cx="2966353" cy="1107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E65D7-EAC2-4A80-90F3-BC0E1C951F88}">
      <dsp:nvSpPr>
        <dsp:cNvPr id="0" name=""/>
        <dsp:cNvSpPr/>
      </dsp:nvSpPr>
      <dsp:spPr>
        <a:xfrm>
          <a:off x="8304" y="533272"/>
          <a:ext cx="2355633" cy="820800"/>
        </a:xfrm>
        <a:prstGeom prst="roundRect">
          <a:avLst>
            <a:gd name="adj" fmla="val 1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accent3">
                  <a:lumMod val="50000"/>
                </a:schemeClr>
              </a:solidFill>
              <a:latin typeface="Lato"/>
              <a:ea typeface="Lato"/>
              <a:cs typeface="Lato"/>
              <a:sym typeface="Lato"/>
            </a:rPr>
            <a:t>Imbalanced data </a:t>
          </a:r>
          <a:endParaRPr lang="en-IN" sz="1900" kern="1200" dirty="0">
            <a:solidFill>
              <a:schemeClr val="accent3">
                <a:lumMod val="50000"/>
              </a:schemeClr>
            </a:solidFill>
          </a:endParaRPr>
        </a:p>
      </dsp:txBody>
      <dsp:txXfrm>
        <a:off x="8304" y="533272"/>
        <a:ext cx="2355633" cy="547200"/>
      </dsp:txXfrm>
    </dsp:sp>
    <dsp:sp modelId="{77D6FCDF-97BD-43A2-8D95-9D1FC74208FA}">
      <dsp:nvSpPr>
        <dsp:cNvPr id="0" name=""/>
        <dsp:cNvSpPr/>
      </dsp:nvSpPr>
      <dsp:spPr>
        <a:xfrm>
          <a:off x="187625" y="1080472"/>
          <a:ext cx="2961949" cy="37171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solidFill>
                <a:schemeClr val="bg2"/>
              </a:solidFill>
              <a:latin typeface="Lato"/>
              <a:ea typeface="Lato"/>
              <a:cs typeface="Lato"/>
              <a:sym typeface="Lato"/>
            </a:rPr>
            <a:t>Using imbalanced-learn library and applied SMOTE enabling a balance for the target variable in our dataset – CHURN</a:t>
          </a:r>
          <a:endParaRPr lang="en-IN" sz="2000" kern="1200" dirty="0">
            <a:solidFill>
              <a:schemeClr val="bg2"/>
            </a:solidFill>
          </a:endParaRPr>
        </a:p>
      </dsp:txBody>
      <dsp:txXfrm>
        <a:off x="274378" y="1167225"/>
        <a:ext cx="2788443" cy="3543606"/>
      </dsp:txXfrm>
    </dsp:sp>
    <dsp:sp modelId="{AD5D4D32-D17D-4D2E-A20D-A740AB3B353F}">
      <dsp:nvSpPr>
        <dsp:cNvPr id="0" name=""/>
        <dsp:cNvSpPr/>
      </dsp:nvSpPr>
      <dsp:spPr>
        <a:xfrm>
          <a:off x="2796833" y="513630"/>
          <a:ext cx="917737" cy="5864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796833" y="630927"/>
        <a:ext cx="741792" cy="351890"/>
      </dsp:txXfrm>
    </dsp:sp>
    <dsp:sp modelId="{3D690FE0-001F-442F-9A87-669D3CB4EAF6}">
      <dsp:nvSpPr>
        <dsp:cNvPr id="0" name=""/>
        <dsp:cNvSpPr/>
      </dsp:nvSpPr>
      <dsp:spPr>
        <a:xfrm>
          <a:off x="4095518" y="533272"/>
          <a:ext cx="2355633" cy="820800"/>
        </a:xfrm>
        <a:prstGeom prst="roundRect">
          <a:avLst>
            <a:gd name="adj" fmla="val 1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tx2">
                  <a:lumMod val="50000"/>
                </a:schemeClr>
              </a:solidFill>
              <a:latin typeface="Lato"/>
              <a:ea typeface="Lato"/>
              <a:cs typeface="Lato"/>
              <a:sym typeface="Lato"/>
            </a:rPr>
            <a:t>Outliers</a:t>
          </a:r>
          <a:endParaRPr lang="en-IN" sz="1900" kern="1200" dirty="0">
            <a:solidFill>
              <a:schemeClr val="tx2">
                <a:lumMod val="50000"/>
              </a:schemeClr>
            </a:solidFill>
          </a:endParaRPr>
        </a:p>
      </dsp:txBody>
      <dsp:txXfrm>
        <a:off x="4095518" y="533272"/>
        <a:ext cx="2355633" cy="547200"/>
      </dsp:txXfrm>
    </dsp:sp>
    <dsp:sp modelId="{D8E77F9A-0DD4-4C31-9EC2-7723713E2039}">
      <dsp:nvSpPr>
        <dsp:cNvPr id="0" name=""/>
        <dsp:cNvSpPr/>
      </dsp:nvSpPr>
      <dsp:spPr>
        <a:xfrm>
          <a:off x="4378322" y="1080472"/>
          <a:ext cx="2754983" cy="37171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IN" sz="2000" kern="1200" dirty="0">
              <a:solidFill>
                <a:schemeClr val="bg2"/>
              </a:solidFill>
              <a:latin typeface="Lato"/>
              <a:ea typeface="Lato"/>
              <a:cs typeface="Lato"/>
              <a:sym typeface="Lato"/>
            </a:rPr>
            <a:t>Normalized the data set by feature scaling using RFC and </a:t>
          </a:r>
          <a:r>
            <a:rPr lang="en-IN" sz="2000" kern="1200" dirty="0" err="1">
              <a:solidFill>
                <a:schemeClr val="bg2"/>
              </a:solidFill>
              <a:latin typeface="Lato"/>
              <a:ea typeface="Lato"/>
              <a:cs typeface="Lato"/>
              <a:sym typeface="Lato"/>
            </a:rPr>
            <a:t>XGBoost</a:t>
          </a:r>
          <a:r>
            <a:rPr lang="en-IN" sz="2000" kern="1200" dirty="0">
              <a:solidFill>
                <a:schemeClr val="bg2"/>
              </a:solidFill>
              <a:latin typeface="Lato"/>
              <a:ea typeface="Lato"/>
              <a:cs typeface="Lato"/>
              <a:sym typeface="Lato"/>
            </a:rPr>
            <a:t> due to the difference in training and testing accuracy that may lead to overfitting.</a:t>
          </a:r>
          <a:endParaRPr lang="en-IN" sz="2000" kern="1200" dirty="0">
            <a:solidFill>
              <a:schemeClr val="bg2"/>
            </a:solidFill>
          </a:endParaRPr>
        </a:p>
      </dsp:txBody>
      <dsp:txXfrm>
        <a:off x="4459013" y="1161163"/>
        <a:ext cx="2593601" cy="3555730"/>
      </dsp:txXfrm>
    </dsp:sp>
    <dsp:sp modelId="{3970CE15-6E9C-46C3-8AA7-92A865787E02}">
      <dsp:nvSpPr>
        <dsp:cNvPr id="0" name=""/>
        <dsp:cNvSpPr/>
      </dsp:nvSpPr>
      <dsp:spPr>
        <a:xfrm>
          <a:off x="6858175" y="513630"/>
          <a:ext cx="862891" cy="5864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6858175" y="630927"/>
        <a:ext cx="686946" cy="351890"/>
      </dsp:txXfrm>
    </dsp:sp>
    <dsp:sp modelId="{CBBFCC67-E185-46AD-B8D6-837B3D38CB40}">
      <dsp:nvSpPr>
        <dsp:cNvPr id="0" name=""/>
        <dsp:cNvSpPr/>
      </dsp:nvSpPr>
      <dsp:spPr>
        <a:xfrm>
          <a:off x="8079248" y="533272"/>
          <a:ext cx="2355633" cy="820800"/>
        </a:xfrm>
        <a:prstGeom prst="roundRect">
          <a:avLst>
            <a:gd name="adj" fmla="val 1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accent4">
                  <a:lumMod val="50000"/>
                </a:schemeClr>
              </a:solidFill>
              <a:latin typeface="Lato"/>
              <a:ea typeface="Lato"/>
              <a:cs typeface="Lato"/>
              <a:sym typeface="Lato"/>
            </a:rPr>
            <a:t>Overfitting</a:t>
          </a:r>
          <a:endParaRPr lang="en-IN" sz="1900" kern="1200" dirty="0">
            <a:solidFill>
              <a:schemeClr val="accent4">
                <a:lumMod val="50000"/>
              </a:schemeClr>
            </a:solidFill>
          </a:endParaRPr>
        </a:p>
      </dsp:txBody>
      <dsp:txXfrm>
        <a:off x="8079248" y="533272"/>
        <a:ext cx="2355633" cy="547200"/>
      </dsp:txXfrm>
    </dsp:sp>
    <dsp:sp modelId="{B7F06BFA-1E2E-4D0C-BA7C-3078B491EC1D}">
      <dsp:nvSpPr>
        <dsp:cNvPr id="0" name=""/>
        <dsp:cNvSpPr/>
      </dsp:nvSpPr>
      <dsp:spPr>
        <a:xfrm>
          <a:off x="8363760" y="1071142"/>
          <a:ext cx="2355633" cy="37171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solidFill>
                <a:srgbClr val="424242"/>
              </a:solidFill>
              <a:latin typeface="Lato"/>
              <a:ea typeface="Lato"/>
              <a:cs typeface="Lato"/>
              <a:sym typeface="Lato"/>
            </a:rPr>
            <a:t>Chose the </a:t>
          </a:r>
          <a:r>
            <a:rPr lang="en-IN" sz="2000" kern="1200" dirty="0" err="1">
              <a:solidFill>
                <a:srgbClr val="424242"/>
              </a:solidFill>
              <a:latin typeface="Lato"/>
              <a:ea typeface="Lato"/>
              <a:cs typeface="Lato"/>
              <a:sym typeface="Lato"/>
            </a:rPr>
            <a:t>DecisionTreeClassifier</a:t>
          </a:r>
          <a:r>
            <a:rPr lang="en-IN" sz="2000" kern="1200" dirty="0">
              <a:solidFill>
                <a:srgbClr val="424242"/>
              </a:solidFill>
              <a:latin typeface="Lato"/>
              <a:ea typeface="Lato"/>
              <a:cs typeface="Lato"/>
              <a:sym typeface="Lato"/>
            </a:rPr>
            <a:t> model for better accuracy of the training and testing datasets.</a:t>
          </a:r>
          <a:endParaRPr lang="en-IN" sz="2000" kern="1200" dirty="0">
            <a:solidFill>
              <a:srgbClr val="424242"/>
            </a:solidFill>
            <a:latin typeface="Lato"/>
            <a:ea typeface="Lato"/>
            <a:cs typeface="Lato"/>
          </a:endParaRPr>
        </a:p>
      </dsp:txBody>
      <dsp:txXfrm>
        <a:off x="8432754" y="1140136"/>
        <a:ext cx="2217645" cy="357912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29b69ec3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529b69ec3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8" name="Google Shape;3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0" name="Google Shape;4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4" name="Google Shape;4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9" name="Google Shape;4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52e313da4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g152e313da4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529b69ec37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529b69ec37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529b69ec37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529b69ec37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529b69ec37_0_10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529b69ec37_0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2" name="Google Shape;3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1529b69ec37_0_1140"/>
          <p:cNvGrpSpPr/>
          <p:nvPr/>
        </p:nvGrpSpPr>
        <p:grpSpPr>
          <a:xfrm>
            <a:off x="9790426" y="4546120"/>
            <a:ext cx="2255173" cy="2310006"/>
            <a:chOff x="7343003" y="3409675"/>
            <a:chExt cx="1691422" cy="1732548"/>
          </a:xfrm>
        </p:grpSpPr>
        <p:grpSp>
          <p:nvGrpSpPr>
            <p:cNvPr id="11" name="Google Shape;11;g1529b69ec37_0_1140"/>
            <p:cNvGrpSpPr/>
            <p:nvPr/>
          </p:nvGrpSpPr>
          <p:grpSpPr>
            <a:xfrm>
              <a:off x="7343003" y="4453711"/>
              <a:ext cx="316800" cy="688513"/>
              <a:chOff x="7343003" y="4453711"/>
              <a:chExt cx="316800" cy="688513"/>
            </a:xfrm>
          </p:grpSpPr>
          <p:sp>
            <p:nvSpPr>
              <p:cNvPr id="12" name="Google Shape;12;g1529b69ec37_0_1140"/>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1529b69ec37_0_1140"/>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g1529b69ec37_0_1140"/>
            <p:cNvGrpSpPr/>
            <p:nvPr/>
          </p:nvGrpSpPr>
          <p:grpSpPr>
            <a:xfrm>
              <a:off x="7801210" y="4105700"/>
              <a:ext cx="316800" cy="1036523"/>
              <a:chOff x="7801210" y="4105700"/>
              <a:chExt cx="316800" cy="1036523"/>
            </a:xfrm>
          </p:grpSpPr>
          <p:sp>
            <p:nvSpPr>
              <p:cNvPr id="15" name="Google Shape;15;g1529b69ec37_0_1140"/>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1529b69ec37_0_1140"/>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1529b69ec37_0_1140"/>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g1529b69ec37_0_1140"/>
            <p:cNvGrpSpPr/>
            <p:nvPr/>
          </p:nvGrpSpPr>
          <p:grpSpPr>
            <a:xfrm>
              <a:off x="8259418" y="3757688"/>
              <a:ext cx="316800" cy="1384535"/>
              <a:chOff x="8259418" y="3757688"/>
              <a:chExt cx="316800" cy="1384535"/>
            </a:xfrm>
          </p:grpSpPr>
          <p:sp>
            <p:nvSpPr>
              <p:cNvPr id="19" name="Google Shape;19;g1529b69ec37_0_1140"/>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1529b69ec37_0_114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1529b69ec37_0_1140"/>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529b69ec37_0_1140"/>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g1529b69ec37_0_1140"/>
            <p:cNvGrpSpPr/>
            <p:nvPr/>
          </p:nvGrpSpPr>
          <p:grpSpPr>
            <a:xfrm>
              <a:off x="8717625" y="3409675"/>
              <a:ext cx="316800" cy="1732548"/>
              <a:chOff x="8717625" y="3409675"/>
              <a:chExt cx="316800" cy="1732548"/>
            </a:xfrm>
          </p:grpSpPr>
          <p:sp>
            <p:nvSpPr>
              <p:cNvPr id="24" name="Google Shape;24;g1529b69ec37_0_1140"/>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1529b69ec37_0_1140"/>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1529b69ec37_0_1140"/>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529b69ec37_0_1140"/>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1529b69ec37_0_1140"/>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g1529b69ec37_0_1140"/>
          <p:cNvGrpSpPr/>
          <p:nvPr/>
        </p:nvGrpSpPr>
        <p:grpSpPr>
          <a:xfrm>
            <a:off x="6724502" y="0"/>
            <a:ext cx="5085303" cy="5118675"/>
            <a:chOff x="5043503" y="0"/>
            <a:chExt cx="3814072" cy="3839102"/>
          </a:xfrm>
        </p:grpSpPr>
        <p:sp>
          <p:nvSpPr>
            <p:cNvPr id="30" name="Google Shape;30;g1529b69ec37_0_1140"/>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1529b69ec37_0_1140"/>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g1529b69ec37_0_1140"/>
            <p:cNvGrpSpPr/>
            <p:nvPr/>
          </p:nvGrpSpPr>
          <p:grpSpPr>
            <a:xfrm>
              <a:off x="7647812" y="2704283"/>
              <a:ext cx="635219" cy="635219"/>
              <a:chOff x="6725724" y="2701260"/>
              <a:chExt cx="1208101" cy="1208100"/>
            </a:xfrm>
          </p:grpSpPr>
          <p:sp>
            <p:nvSpPr>
              <p:cNvPr id="33" name="Google Shape;33;g1529b69ec37_0_1140"/>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1529b69ec37_0_1140"/>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1529b69ec37_0_1140"/>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g1529b69ec37_0_1140"/>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g1529b69ec37_0_1140"/>
            <p:cNvGrpSpPr/>
            <p:nvPr/>
          </p:nvGrpSpPr>
          <p:grpSpPr>
            <a:xfrm>
              <a:off x="7952720" y="179238"/>
              <a:ext cx="873165" cy="873003"/>
              <a:chOff x="7754428" y="208725"/>
              <a:chExt cx="541800" cy="541800"/>
            </a:xfrm>
          </p:grpSpPr>
          <p:sp>
            <p:nvSpPr>
              <p:cNvPr id="38" name="Google Shape;38;g1529b69ec37_0_1140"/>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1529b69ec37_0_1140"/>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g1529b69ec37_0_1140"/>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1529b69ec37_0_1140"/>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1529b69ec37_0_1140"/>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g1529b69ec37_0_1140"/>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1529b69ec37_0_1140"/>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1529b69ec37_0_1140"/>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g1529b69ec37_0_1140"/>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g1529b69ec37_0_1140"/>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g1529b69ec37_0_114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1529b69ec37_0_1272"/>
          <p:cNvGrpSpPr/>
          <p:nvPr/>
        </p:nvGrpSpPr>
        <p:grpSpPr>
          <a:xfrm>
            <a:off x="69" y="5465463"/>
            <a:ext cx="12191743" cy="1392365"/>
            <a:chOff x="52" y="4099200"/>
            <a:chExt cx="9144036" cy="1044300"/>
          </a:xfrm>
        </p:grpSpPr>
        <p:grpSp>
          <p:nvGrpSpPr>
            <p:cNvPr id="143" name="Google Shape;143;g1529b69ec37_0_1272"/>
            <p:cNvGrpSpPr/>
            <p:nvPr/>
          </p:nvGrpSpPr>
          <p:grpSpPr>
            <a:xfrm>
              <a:off x="52" y="4309200"/>
              <a:ext cx="231622" cy="834300"/>
              <a:chOff x="2688737" y="4301380"/>
              <a:chExt cx="231900" cy="834300"/>
            </a:xfrm>
          </p:grpSpPr>
          <p:sp>
            <p:nvSpPr>
              <p:cNvPr id="144" name="Google Shape;144;g1529b69ec37_0_127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g1529b69ec37_0_127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g1529b69ec37_0_127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g1529b69ec37_0_127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g1529b69ec37_0_1272"/>
            <p:cNvGrpSpPr/>
            <p:nvPr/>
          </p:nvGrpSpPr>
          <p:grpSpPr>
            <a:xfrm>
              <a:off x="371406" y="4099200"/>
              <a:ext cx="231622" cy="1044300"/>
              <a:chOff x="2688737" y="4091380"/>
              <a:chExt cx="231900" cy="1044300"/>
            </a:xfrm>
          </p:grpSpPr>
          <p:sp>
            <p:nvSpPr>
              <p:cNvPr id="149" name="Google Shape;149;g1529b69ec37_0_127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g1529b69ec37_0_127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g1529b69ec37_0_127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g1529b69ec37_0_127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g1529b69ec37_0_127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g1529b69ec37_0_1272"/>
            <p:cNvGrpSpPr/>
            <p:nvPr/>
          </p:nvGrpSpPr>
          <p:grpSpPr>
            <a:xfrm>
              <a:off x="742761" y="4309200"/>
              <a:ext cx="231622" cy="834300"/>
              <a:chOff x="2688737" y="4301380"/>
              <a:chExt cx="231900" cy="834300"/>
            </a:xfrm>
          </p:grpSpPr>
          <p:sp>
            <p:nvSpPr>
              <p:cNvPr id="155" name="Google Shape;155;g1529b69ec37_0_127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g1529b69ec37_0_127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g1529b69ec37_0_127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g1529b69ec37_0_127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g1529b69ec37_0_1272"/>
            <p:cNvGrpSpPr/>
            <p:nvPr/>
          </p:nvGrpSpPr>
          <p:grpSpPr>
            <a:xfrm>
              <a:off x="1114115" y="4518900"/>
              <a:ext cx="231622" cy="624600"/>
              <a:chOff x="2688737" y="4511080"/>
              <a:chExt cx="231900" cy="624600"/>
            </a:xfrm>
          </p:grpSpPr>
          <p:sp>
            <p:nvSpPr>
              <p:cNvPr id="160" name="Google Shape;160;g1529b69ec37_0_127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g1529b69ec37_0_127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g1529b69ec37_0_127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g1529b69ec37_0_1272"/>
            <p:cNvGrpSpPr/>
            <p:nvPr/>
          </p:nvGrpSpPr>
          <p:grpSpPr>
            <a:xfrm>
              <a:off x="1856753" y="4099200"/>
              <a:ext cx="231600" cy="1044300"/>
              <a:chOff x="1856753" y="4099200"/>
              <a:chExt cx="231600" cy="1044300"/>
            </a:xfrm>
          </p:grpSpPr>
          <p:sp>
            <p:nvSpPr>
              <p:cNvPr id="164" name="Google Shape;164;g1529b69ec37_0_1272"/>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g1529b69ec37_0_1272"/>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g1529b69ec37_0_1272"/>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g1529b69ec37_0_1272"/>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g1529b69ec37_0_1272"/>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g1529b69ec37_0_1272"/>
            <p:cNvGrpSpPr/>
            <p:nvPr/>
          </p:nvGrpSpPr>
          <p:grpSpPr>
            <a:xfrm>
              <a:off x="2228107" y="4309200"/>
              <a:ext cx="231600" cy="834300"/>
              <a:chOff x="2228107" y="4309200"/>
              <a:chExt cx="231600" cy="834300"/>
            </a:xfrm>
          </p:grpSpPr>
          <p:sp>
            <p:nvSpPr>
              <p:cNvPr id="170" name="Google Shape;170;g1529b69ec37_0_1272"/>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g1529b69ec37_0_1272"/>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g1529b69ec37_0_12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g1529b69ec37_0_1272"/>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g1529b69ec37_0_1272"/>
            <p:cNvGrpSpPr/>
            <p:nvPr/>
          </p:nvGrpSpPr>
          <p:grpSpPr>
            <a:xfrm>
              <a:off x="2599462" y="4518900"/>
              <a:ext cx="231600" cy="624600"/>
              <a:chOff x="2599462" y="4518900"/>
              <a:chExt cx="231600" cy="624600"/>
            </a:xfrm>
          </p:grpSpPr>
          <p:sp>
            <p:nvSpPr>
              <p:cNvPr id="175" name="Google Shape;175;g1529b69ec37_0_1272"/>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g1529b69ec37_0_1272"/>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g1529b69ec37_0_1272"/>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g1529b69ec37_0_1272"/>
            <p:cNvGrpSpPr/>
            <p:nvPr/>
          </p:nvGrpSpPr>
          <p:grpSpPr>
            <a:xfrm>
              <a:off x="3342171" y="4099200"/>
              <a:ext cx="231600" cy="1044300"/>
              <a:chOff x="3342171" y="4099200"/>
              <a:chExt cx="231600" cy="1044300"/>
            </a:xfrm>
          </p:grpSpPr>
          <p:sp>
            <p:nvSpPr>
              <p:cNvPr id="179" name="Google Shape;179;g1529b69ec37_0_1272"/>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g1529b69ec37_0_1272"/>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g1529b69ec37_0_1272"/>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g1529b69ec37_0_127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g1529b69ec37_0_1272"/>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g1529b69ec37_0_1272"/>
            <p:cNvGrpSpPr/>
            <p:nvPr/>
          </p:nvGrpSpPr>
          <p:grpSpPr>
            <a:xfrm>
              <a:off x="3713525" y="4309200"/>
              <a:ext cx="231600" cy="834300"/>
              <a:chOff x="3713525" y="4309200"/>
              <a:chExt cx="231600" cy="834300"/>
            </a:xfrm>
          </p:grpSpPr>
          <p:sp>
            <p:nvSpPr>
              <p:cNvPr id="185" name="Google Shape;185;g1529b69ec37_0_1272"/>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g1529b69ec37_0_1272"/>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g1529b69ec37_0_1272"/>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g1529b69ec37_0_1272"/>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g1529b69ec37_0_1272"/>
            <p:cNvGrpSpPr/>
            <p:nvPr/>
          </p:nvGrpSpPr>
          <p:grpSpPr>
            <a:xfrm>
              <a:off x="1485398" y="4309200"/>
              <a:ext cx="231600" cy="834300"/>
              <a:chOff x="1485398" y="4309200"/>
              <a:chExt cx="231600" cy="834300"/>
            </a:xfrm>
          </p:grpSpPr>
          <p:sp>
            <p:nvSpPr>
              <p:cNvPr id="190" name="Google Shape;190;g1529b69ec37_0_1272"/>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g1529b69ec37_0_1272"/>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g1529b69ec37_0_127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g1529b69ec37_0_1272"/>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g1529b69ec37_0_1272"/>
            <p:cNvGrpSpPr/>
            <p:nvPr/>
          </p:nvGrpSpPr>
          <p:grpSpPr>
            <a:xfrm>
              <a:off x="4084879" y="4518900"/>
              <a:ext cx="231600" cy="624600"/>
              <a:chOff x="4084879" y="4518900"/>
              <a:chExt cx="231600" cy="624600"/>
            </a:xfrm>
          </p:grpSpPr>
          <p:sp>
            <p:nvSpPr>
              <p:cNvPr id="195" name="Google Shape;195;g1529b69ec37_0_1272"/>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g1529b69ec37_0_1272"/>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g1529b69ec37_0_1272"/>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g1529b69ec37_0_1272"/>
            <p:cNvGrpSpPr/>
            <p:nvPr/>
          </p:nvGrpSpPr>
          <p:grpSpPr>
            <a:xfrm>
              <a:off x="2970816" y="4309200"/>
              <a:ext cx="231600" cy="834300"/>
              <a:chOff x="2970816" y="4309200"/>
              <a:chExt cx="231600" cy="834300"/>
            </a:xfrm>
          </p:grpSpPr>
          <p:sp>
            <p:nvSpPr>
              <p:cNvPr id="199" name="Google Shape;199;g1529b69ec37_0_1272"/>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g1529b69ec37_0_1272"/>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g1529b69ec37_0_1272"/>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g1529b69ec37_0_127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g1529b69ec37_0_1272"/>
            <p:cNvGrpSpPr/>
            <p:nvPr/>
          </p:nvGrpSpPr>
          <p:grpSpPr>
            <a:xfrm>
              <a:off x="4456234" y="4309200"/>
              <a:ext cx="231600" cy="834300"/>
              <a:chOff x="4456234" y="4309200"/>
              <a:chExt cx="231600" cy="834300"/>
            </a:xfrm>
          </p:grpSpPr>
          <p:sp>
            <p:nvSpPr>
              <p:cNvPr id="204" name="Google Shape;204;g1529b69ec37_0_1272"/>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g1529b69ec37_0_1272"/>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g1529b69ec37_0_1272"/>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g1529b69ec37_0_1272"/>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g1529b69ec37_0_1272"/>
            <p:cNvGrpSpPr/>
            <p:nvPr/>
          </p:nvGrpSpPr>
          <p:grpSpPr>
            <a:xfrm>
              <a:off x="4827588" y="4099200"/>
              <a:ext cx="231600" cy="1044300"/>
              <a:chOff x="4827588" y="4099200"/>
              <a:chExt cx="231600" cy="1044300"/>
            </a:xfrm>
          </p:grpSpPr>
          <p:sp>
            <p:nvSpPr>
              <p:cNvPr id="209" name="Google Shape;209;g1529b69ec37_0_1272"/>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g1529b69ec37_0_1272"/>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g1529b69ec37_0_1272"/>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g1529b69ec37_0_127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g1529b69ec37_0_1272"/>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g1529b69ec37_0_1272"/>
            <p:cNvGrpSpPr/>
            <p:nvPr/>
          </p:nvGrpSpPr>
          <p:grpSpPr>
            <a:xfrm>
              <a:off x="5198943" y="4309200"/>
              <a:ext cx="231600" cy="834300"/>
              <a:chOff x="5198943" y="4309200"/>
              <a:chExt cx="231600" cy="834300"/>
            </a:xfrm>
          </p:grpSpPr>
          <p:sp>
            <p:nvSpPr>
              <p:cNvPr id="215" name="Google Shape;215;g1529b69ec37_0_1272"/>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g1529b69ec37_0_1272"/>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g1529b69ec37_0_1272"/>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g1529b69ec37_0_1272"/>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g1529b69ec37_0_1272"/>
            <p:cNvGrpSpPr/>
            <p:nvPr/>
          </p:nvGrpSpPr>
          <p:grpSpPr>
            <a:xfrm>
              <a:off x="5570297" y="4518900"/>
              <a:ext cx="231600" cy="624600"/>
              <a:chOff x="5570297" y="4518900"/>
              <a:chExt cx="231600" cy="624600"/>
            </a:xfrm>
          </p:grpSpPr>
          <p:sp>
            <p:nvSpPr>
              <p:cNvPr id="220" name="Google Shape;220;g1529b69ec37_0_1272"/>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g1529b69ec37_0_1272"/>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g1529b69ec37_0_127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g1529b69ec37_0_1272"/>
            <p:cNvGrpSpPr/>
            <p:nvPr/>
          </p:nvGrpSpPr>
          <p:grpSpPr>
            <a:xfrm>
              <a:off x="5941652" y="4309200"/>
              <a:ext cx="231600" cy="834300"/>
              <a:chOff x="5941652" y="4309200"/>
              <a:chExt cx="231600" cy="834300"/>
            </a:xfrm>
          </p:grpSpPr>
          <p:sp>
            <p:nvSpPr>
              <p:cNvPr id="224" name="Google Shape;224;g1529b69ec37_0_1272"/>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g1529b69ec37_0_1272"/>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g1529b69ec37_0_1272"/>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g1529b69ec37_0_1272"/>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g1529b69ec37_0_1272"/>
            <p:cNvGrpSpPr/>
            <p:nvPr/>
          </p:nvGrpSpPr>
          <p:grpSpPr>
            <a:xfrm>
              <a:off x="6313006" y="4099200"/>
              <a:ext cx="231600" cy="1044300"/>
              <a:chOff x="6313006" y="4099200"/>
              <a:chExt cx="231600" cy="1044300"/>
            </a:xfrm>
          </p:grpSpPr>
          <p:sp>
            <p:nvSpPr>
              <p:cNvPr id="229" name="Google Shape;229;g1529b69ec37_0_1272"/>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g1529b69ec37_0_1272"/>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g1529b69ec37_0_1272"/>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g1529b69ec37_0_127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g1529b69ec37_0_1272"/>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g1529b69ec37_0_1272"/>
            <p:cNvGrpSpPr/>
            <p:nvPr/>
          </p:nvGrpSpPr>
          <p:grpSpPr>
            <a:xfrm>
              <a:off x="6684361" y="4309200"/>
              <a:ext cx="231600" cy="834300"/>
              <a:chOff x="6684361" y="4309200"/>
              <a:chExt cx="231600" cy="834300"/>
            </a:xfrm>
          </p:grpSpPr>
          <p:sp>
            <p:nvSpPr>
              <p:cNvPr id="235" name="Google Shape;235;g1529b69ec37_0_1272"/>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g1529b69ec37_0_1272"/>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g1529b69ec37_0_1272"/>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g1529b69ec37_0_1272"/>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g1529b69ec37_0_1272"/>
            <p:cNvGrpSpPr/>
            <p:nvPr/>
          </p:nvGrpSpPr>
          <p:grpSpPr>
            <a:xfrm>
              <a:off x="7055715" y="4518900"/>
              <a:ext cx="231600" cy="624600"/>
              <a:chOff x="7055715" y="4518900"/>
              <a:chExt cx="231600" cy="624600"/>
            </a:xfrm>
          </p:grpSpPr>
          <p:sp>
            <p:nvSpPr>
              <p:cNvPr id="240" name="Google Shape;240;g1529b69ec37_0_1272"/>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g1529b69ec37_0_1272"/>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g1529b69ec37_0_127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g1529b69ec37_0_1272"/>
            <p:cNvGrpSpPr/>
            <p:nvPr/>
          </p:nvGrpSpPr>
          <p:grpSpPr>
            <a:xfrm>
              <a:off x="7798424" y="4099200"/>
              <a:ext cx="231600" cy="1044300"/>
              <a:chOff x="7798424" y="4099200"/>
              <a:chExt cx="231600" cy="1044300"/>
            </a:xfrm>
          </p:grpSpPr>
          <p:sp>
            <p:nvSpPr>
              <p:cNvPr id="244" name="Google Shape;244;g1529b69ec37_0_1272"/>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g1529b69ec37_0_1272"/>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g1529b69ec37_0_1272"/>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g1529b69ec37_0_1272"/>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g1529b69ec37_0_1272"/>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g1529b69ec37_0_1272"/>
            <p:cNvGrpSpPr/>
            <p:nvPr/>
          </p:nvGrpSpPr>
          <p:grpSpPr>
            <a:xfrm>
              <a:off x="8169779" y="4309200"/>
              <a:ext cx="231600" cy="834300"/>
              <a:chOff x="8169779" y="4309200"/>
              <a:chExt cx="231600" cy="834300"/>
            </a:xfrm>
          </p:grpSpPr>
          <p:sp>
            <p:nvSpPr>
              <p:cNvPr id="250" name="Google Shape;250;g1529b69ec37_0_1272"/>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g1529b69ec37_0_1272"/>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g1529b69ec37_0_127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g1529b69ec37_0_1272"/>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g1529b69ec37_0_1272"/>
            <p:cNvGrpSpPr/>
            <p:nvPr/>
          </p:nvGrpSpPr>
          <p:grpSpPr>
            <a:xfrm>
              <a:off x="7427070" y="4309200"/>
              <a:ext cx="231600" cy="834300"/>
              <a:chOff x="7427070" y="4309200"/>
              <a:chExt cx="231600" cy="834300"/>
            </a:xfrm>
          </p:grpSpPr>
          <p:sp>
            <p:nvSpPr>
              <p:cNvPr id="255" name="Google Shape;255;g1529b69ec37_0_1272"/>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g1529b69ec37_0_1272"/>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g1529b69ec37_0_1272"/>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g1529b69ec37_0_1272"/>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g1529b69ec37_0_1272"/>
            <p:cNvGrpSpPr/>
            <p:nvPr/>
          </p:nvGrpSpPr>
          <p:grpSpPr>
            <a:xfrm>
              <a:off x="8541133" y="4518900"/>
              <a:ext cx="231600" cy="624600"/>
              <a:chOff x="8541133" y="4518900"/>
              <a:chExt cx="231600" cy="624600"/>
            </a:xfrm>
          </p:grpSpPr>
          <p:sp>
            <p:nvSpPr>
              <p:cNvPr id="260" name="Google Shape;260;g1529b69ec37_0_1272"/>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g1529b69ec37_0_1272"/>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g1529b69ec37_0_127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g1529b69ec37_0_1272"/>
            <p:cNvGrpSpPr/>
            <p:nvPr/>
          </p:nvGrpSpPr>
          <p:grpSpPr>
            <a:xfrm>
              <a:off x="8912488" y="4309200"/>
              <a:ext cx="231600" cy="834300"/>
              <a:chOff x="8912488" y="4309200"/>
              <a:chExt cx="231600" cy="834300"/>
            </a:xfrm>
          </p:grpSpPr>
          <p:sp>
            <p:nvSpPr>
              <p:cNvPr id="264" name="Google Shape;264;g1529b69ec37_0_1272"/>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g1529b69ec37_0_1272"/>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g1529b69ec37_0_1272"/>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g1529b69ec37_0_1272"/>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g1529b69ec37_0_1272"/>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1529b69ec37_0_1272"/>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g1529b69ec37_0_127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1529b69ec37_0_140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3"/>
        <p:cNvGrpSpPr/>
        <p:nvPr/>
      </p:nvGrpSpPr>
      <p:grpSpPr>
        <a:xfrm>
          <a:off x="0" y="0"/>
          <a:ext cx="0" cy="0"/>
          <a:chOff x="0" y="0"/>
          <a:chExt cx="0" cy="0"/>
        </a:xfrm>
      </p:grpSpPr>
      <p:sp>
        <p:nvSpPr>
          <p:cNvPr id="274" name="Google Shape;274;g1529b69ec37_0_1404"/>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5" name="Google Shape;275;g1529b69ec37_0_1404"/>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276" name="Google Shape;276;g1529b69ec37_0_1404"/>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277" name="Google Shape;277;g1529b69ec37_0_140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8" name="Google Shape;278;g1529b69ec37_0_140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9" name="Google Shape;279;g1529b69ec37_0_140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0"/>
        <p:cNvGrpSpPr/>
        <p:nvPr/>
      </p:nvGrpSpPr>
      <p:grpSpPr>
        <a:xfrm>
          <a:off x="0" y="0"/>
          <a:ext cx="0" cy="0"/>
          <a:chOff x="0" y="0"/>
          <a:chExt cx="0" cy="0"/>
        </a:xfrm>
      </p:grpSpPr>
      <p:sp>
        <p:nvSpPr>
          <p:cNvPr id="281" name="Google Shape;281;g1529b69ec37_0_14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2" name="Google Shape;282;g1529b69ec37_0_141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3" name="Google Shape;283;g1529b69ec37_0_14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4" name="Google Shape;284;g1529b69ec37_0_14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5" name="Google Shape;285;g1529b69ec37_0_14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1529b69ec37_0_1180"/>
          <p:cNvGrpSpPr/>
          <p:nvPr/>
        </p:nvGrpSpPr>
        <p:grpSpPr>
          <a:xfrm>
            <a:off x="195687" y="4541"/>
            <a:ext cx="1644245" cy="1846001"/>
            <a:chOff x="146769" y="3406"/>
            <a:chExt cx="1233215" cy="1384535"/>
          </a:xfrm>
        </p:grpSpPr>
        <p:grpSp>
          <p:nvGrpSpPr>
            <p:cNvPr id="51" name="Google Shape;51;g1529b69ec37_0_1180"/>
            <p:cNvGrpSpPr/>
            <p:nvPr/>
          </p:nvGrpSpPr>
          <p:grpSpPr>
            <a:xfrm>
              <a:off x="1063183" y="3406"/>
              <a:ext cx="316800" cy="688513"/>
              <a:chOff x="1063183" y="3406"/>
              <a:chExt cx="316800" cy="688513"/>
            </a:xfrm>
          </p:grpSpPr>
          <p:sp>
            <p:nvSpPr>
              <p:cNvPr id="52" name="Google Shape;52;g1529b69ec37_0_1180"/>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1529b69ec37_0_1180"/>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g1529b69ec37_0_1180"/>
            <p:cNvGrpSpPr/>
            <p:nvPr/>
          </p:nvGrpSpPr>
          <p:grpSpPr>
            <a:xfrm>
              <a:off x="604976" y="3406"/>
              <a:ext cx="316800" cy="1036524"/>
              <a:chOff x="604976" y="3406"/>
              <a:chExt cx="316800" cy="1036524"/>
            </a:xfrm>
          </p:grpSpPr>
          <p:sp>
            <p:nvSpPr>
              <p:cNvPr id="55" name="Google Shape;55;g1529b69ec37_0_1180"/>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1529b69ec37_0_1180"/>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1529b69ec37_0_1180"/>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g1529b69ec37_0_1180"/>
            <p:cNvGrpSpPr/>
            <p:nvPr/>
          </p:nvGrpSpPr>
          <p:grpSpPr>
            <a:xfrm>
              <a:off x="146769" y="3406"/>
              <a:ext cx="316800" cy="1384535"/>
              <a:chOff x="146769" y="3406"/>
              <a:chExt cx="316800" cy="1384535"/>
            </a:xfrm>
          </p:grpSpPr>
          <p:sp>
            <p:nvSpPr>
              <p:cNvPr id="59" name="Google Shape;59;g1529b69ec37_0_1180"/>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g1529b69ec37_0_118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g1529b69ec37_0_1180"/>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g1529b69ec37_0_1180"/>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g1529b69ec37_0_1180"/>
          <p:cNvGrpSpPr/>
          <p:nvPr/>
        </p:nvGrpSpPr>
        <p:grpSpPr>
          <a:xfrm>
            <a:off x="9033219" y="3871914"/>
            <a:ext cx="2914791" cy="2985925"/>
            <a:chOff x="6775084" y="2904008"/>
            <a:chExt cx="2186148" cy="2239500"/>
          </a:xfrm>
        </p:grpSpPr>
        <p:grpSp>
          <p:nvGrpSpPr>
            <p:cNvPr id="64" name="Google Shape;64;g1529b69ec37_0_1180"/>
            <p:cNvGrpSpPr/>
            <p:nvPr/>
          </p:nvGrpSpPr>
          <p:grpSpPr>
            <a:xfrm>
              <a:off x="6775084" y="4253708"/>
              <a:ext cx="409500" cy="889800"/>
              <a:chOff x="6775084" y="4253708"/>
              <a:chExt cx="409500" cy="889800"/>
            </a:xfrm>
          </p:grpSpPr>
          <p:sp>
            <p:nvSpPr>
              <p:cNvPr id="65" name="Google Shape;65;g1529b69ec37_0_1180"/>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g1529b69ec37_0_1180"/>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g1529b69ec37_0_1180"/>
            <p:cNvGrpSpPr/>
            <p:nvPr/>
          </p:nvGrpSpPr>
          <p:grpSpPr>
            <a:xfrm>
              <a:off x="7367299" y="3804008"/>
              <a:ext cx="409500" cy="1339500"/>
              <a:chOff x="7367299" y="3804008"/>
              <a:chExt cx="409500" cy="1339500"/>
            </a:xfrm>
          </p:grpSpPr>
          <p:sp>
            <p:nvSpPr>
              <p:cNvPr id="68" name="Google Shape;68;g1529b69ec37_0_1180"/>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g1529b69ec37_0_1180"/>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g1529b69ec37_0_118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g1529b69ec37_0_1180"/>
            <p:cNvGrpSpPr/>
            <p:nvPr/>
          </p:nvGrpSpPr>
          <p:grpSpPr>
            <a:xfrm>
              <a:off x="7959516" y="3354008"/>
              <a:ext cx="409500" cy="1789500"/>
              <a:chOff x="7959516" y="3354008"/>
              <a:chExt cx="409500" cy="1789500"/>
            </a:xfrm>
          </p:grpSpPr>
          <p:sp>
            <p:nvSpPr>
              <p:cNvPr id="72" name="Google Shape;72;g1529b69ec37_0_1180"/>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1529b69ec37_0_1180"/>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1529b69ec37_0_1180"/>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1529b69ec37_0_1180"/>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g1529b69ec37_0_1180"/>
            <p:cNvGrpSpPr/>
            <p:nvPr/>
          </p:nvGrpSpPr>
          <p:grpSpPr>
            <a:xfrm>
              <a:off x="8551731" y="2904008"/>
              <a:ext cx="409500" cy="2239500"/>
              <a:chOff x="8551731" y="2904008"/>
              <a:chExt cx="409500" cy="2239500"/>
            </a:xfrm>
          </p:grpSpPr>
          <p:sp>
            <p:nvSpPr>
              <p:cNvPr id="77" name="Google Shape;77;g1529b69ec37_0_1180"/>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1529b69ec37_0_1180"/>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1529b69ec37_0_1180"/>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1529b69ec37_0_11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1529b69ec37_0_1180"/>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g1529b69ec37_0_1180"/>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g1529b69ec37_0_118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1529b69ec37_0_1215"/>
          <p:cNvGrpSpPr/>
          <p:nvPr/>
        </p:nvGrpSpPr>
        <p:grpSpPr>
          <a:xfrm>
            <a:off x="834621" y="399168"/>
            <a:ext cx="1332416" cy="1332416"/>
            <a:chOff x="348199" y="179450"/>
            <a:chExt cx="1116300" cy="1116300"/>
          </a:xfrm>
        </p:grpSpPr>
        <p:sp>
          <p:nvSpPr>
            <p:cNvPr id="86" name="Google Shape;86;g1529b69ec37_0_121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1529b69ec37_0_121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g1529b69ec37_0_121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g1529b69ec37_0_1215"/>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g1529b69ec37_0_121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g1529b69ec37_0_1222"/>
          <p:cNvGrpSpPr/>
          <p:nvPr/>
        </p:nvGrpSpPr>
        <p:grpSpPr>
          <a:xfrm>
            <a:off x="834621" y="399168"/>
            <a:ext cx="1332416" cy="1332416"/>
            <a:chOff x="348199" y="179450"/>
            <a:chExt cx="1116300" cy="1116300"/>
          </a:xfrm>
        </p:grpSpPr>
        <p:sp>
          <p:nvSpPr>
            <p:cNvPr id="93" name="Google Shape;93;g1529b69ec37_0_12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1529b69ec37_0_12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1529b69ec37_0_1222"/>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g1529b69ec37_0_1222"/>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g1529b69ec37_0_1222"/>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g1529b69ec37_0_122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1529b69ec37_0_1230"/>
          <p:cNvGrpSpPr/>
          <p:nvPr/>
        </p:nvGrpSpPr>
        <p:grpSpPr>
          <a:xfrm>
            <a:off x="834621" y="399168"/>
            <a:ext cx="1332416" cy="1332416"/>
            <a:chOff x="348199" y="179450"/>
            <a:chExt cx="1116300" cy="1116300"/>
          </a:xfrm>
        </p:grpSpPr>
        <p:sp>
          <p:nvSpPr>
            <p:cNvPr id="101" name="Google Shape;101;g1529b69ec37_0_123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1529b69ec37_0_12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1529b69ec37_0_1230"/>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g1529b69ec37_0_123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1529b69ec37_0_1236"/>
          <p:cNvGrpSpPr/>
          <p:nvPr/>
        </p:nvGrpSpPr>
        <p:grpSpPr>
          <a:xfrm>
            <a:off x="834621" y="399168"/>
            <a:ext cx="1332416" cy="1332416"/>
            <a:chOff x="348199" y="179450"/>
            <a:chExt cx="1116300" cy="1116300"/>
          </a:xfrm>
        </p:grpSpPr>
        <p:sp>
          <p:nvSpPr>
            <p:cNvPr id="107" name="Google Shape;107;g1529b69ec37_0_123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1529b69ec37_0_123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g1529b69ec37_0_1236"/>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g1529b69ec37_0_1236"/>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g1529b69ec37_0_123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1529b69ec37_0_1243"/>
          <p:cNvGrpSpPr/>
          <p:nvPr/>
        </p:nvGrpSpPr>
        <p:grpSpPr>
          <a:xfrm>
            <a:off x="9155392" y="1742"/>
            <a:ext cx="3023192" cy="3468833"/>
            <a:chOff x="6790514" y="1306"/>
            <a:chExt cx="2267451" cy="2601690"/>
          </a:xfrm>
        </p:grpSpPr>
        <p:grpSp>
          <p:nvGrpSpPr>
            <p:cNvPr id="114" name="Google Shape;114;g1529b69ec37_0_1243"/>
            <p:cNvGrpSpPr/>
            <p:nvPr/>
          </p:nvGrpSpPr>
          <p:grpSpPr>
            <a:xfrm>
              <a:off x="7067465" y="1306"/>
              <a:ext cx="1990500" cy="1990200"/>
              <a:chOff x="7067465" y="1306"/>
              <a:chExt cx="1990500" cy="1990200"/>
            </a:xfrm>
          </p:grpSpPr>
          <p:sp>
            <p:nvSpPr>
              <p:cNvPr id="115" name="Google Shape;115;g1529b69ec37_0_1243"/>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1529b69ec37_0_124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1529b69ec37_0_1243"/>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g1529b69ec37_0_1243"/>
            <p:cNvGrpSpPr/>
            <p:nvPr/>
          </p:nvGrpSpPr>
          <p:grpSpPr>
            <a:xfrm>
              <a:off x="8207126" y="1807996"/>
              <a:ext cx="795000" cy="795000"/>
              <a:chOff x="8207126" y="1807996"/>
              <a:chExt cx="795000" cy="795000"/>
            </a:xfrm>
          </p:grpSpPr>
          <p:sp>
            <p:nvSpPr>
              <p:cNvPr id="119" name="Google Shape;119;g1529b69ec37_0_1243"/>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1529b69ec37_0_1243"/>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1529b69ec37_0_124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g1529b69ec37_0_1243"/>
            <p:cNvGrpSpPr/>
            <p:nvPr/>
          </p:nvGrpSpPr>
          <p:grpSpPr>
            <a:xfrm>
              <a:off x="6790514" y="118857"/>
              <a:ext cx="548700" cy="548700"/>
              <a:chOff x="6790514" y="118857"/>
              <a:chExt cx="548700" cy="548700"/>
            </a:xfrm>
          </p:grpSpPr>
          <p:sp>
            <p:nvSpPr>
              <p:cNvPr id="123" name="Google Shape;123;g1529b69ec37_0_1243"/>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1529b69ec37_0_124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g1529b69ec37_0_1243"/>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g1529b69ec37_0_124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g1529b69ec37_0_1258"/>
          <p:cNvGrpSpPr/>
          <p:nvPr/>
        </p:nvGrpSpPr>
        <p:grpSpPr>
          <a:xfrm>
            <a:off x="834621" y="399168"/>
            <a:ext cx="1332416" cy="1332416"/>
            <a:chOff x="348199" y="179450"/>
            <a:chExt cx="1116300" cy="1116300"/>
          </a:xfrm>
        </p:grpSpPr>
        <p:sp>
          <p:nvSpPr>
            <p:cNvPr id="129" name="Google Shape;129;g1529b69ec37_0_125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g1529b69ec37_0_125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g1529b69ec37_0_1258"/>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g1529b69ec37_0_1258"/>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g1529b69ec37_0_1258"/>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g1529b69ec37_0_125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1529b69ec37_0_1266"/>
          <p:cNvGrpSpPr/>
          <p:nvPr/>
        </p:nvGrpSpPr>
        <p:grpSpPr>
          <a:xfrm>
            <a:off x="951176" y="5129497"/>
            <a:ext cx="1100560" cy="1100560"/>
            <a:chOff x="348199" y="179450"/>
            <a:chExt cx="1116300" cy="1116300"/>
          </a:xfrm>
        </p:grpSpPr>
        <p:sp>
          <p:nvSpPr>
            <p:cNvPr id="137" name="Google Shape;137;g1529b69ec37_0_126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g1529b69ec37_0_126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g1529b69ec37_0_1266"/>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g1529b69ec37_0_126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1529b69ec37_0_113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g1529b69ec37_0_1136"/>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g1529b69ec37_0_1136"/>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529b69ec37_0_90"/>
          <p:cNvSpPr txBox="1">
            <a:spLocks noGrp="1"/>
          </p:cNvSpPr>
          <p:nvPr>
            <p:ph type="ctrTitle"/>
          </p:nvPr>
        </p:nvSpPr>
        <p:spPr>
          <a:xfrm>
            <a:off x="970651" y="771425"/>
            <a:ext cx="6134400" cy="2497200"/>
          </a:xfrm>
          <a:prstGeom prst="rect">
            <a:avLst/>
          </a:prstGeom>
        </p:spPr>
        <p:txBody>
          <a:bodyPr spcFirstLastPara="1" wrap="square" lIns="121900" tIns="121900" rIns="121900" bIns="1219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IN">
                <a:solidFill>
                  <a:srgbClr val="002060"/>
                </a:solidFill>
                <a:latin typeface="Calibri"/>
                <a:ea typeface="Calibri"/>
                <a:cs typeface="Calibri"/>
                <a:sym typeface="Calibri"/>
              </a:rPr>
              <a:t>Telecommunications Customer Churn Prediction</a:t>
            </a:r>
            <a:endParaRPr>
              <a:solidFill>
                <a:srgbClr val="002060"/>
              </a:solidFill>
            </a:endParaRPr>
          </a:p>
        </p:txBody>
      </p:sp>
      <p:sp>
        <p:nvSpPr>
          <p:cNvPr id="291" name="Google Shape;291;g1529b69ec37_0_90"/>
          <p:cNvSpPr txBox="1">
            <a:spLocks noGrp="1"/>
          </p:cNvSpPr>
          <p:nvPr>
            <p:ph type="subTitle" idx="1"/>
          </p:nvPr>
        </p:nvSpPr>
        <p:spPr>
          <a:xfrm>
            <a:off x="970650" y="3678374"/>
            <a:ext cx="10250700" cy="2627400"/>
          </a:xfrm>
          <a:prstGeom prst="rect">
            <a:avLst/>
          </a:prstGeom>
        </p:spPr>
        <p:txBody>
          <a:bodyPr spcFirstLastPara="1" wrap="square" lIns="121900" tIns="121900" rIns="121900" bIns="121900" anchor="t" anchorCtr="0">
            <a:noAutofit/>
          </a:bodyPr>
          <a:lstStyle/>
          <a:p>
            <a:pPr marL="0" lvl="0" indent="0" algn="ctr" rtl="0">
              <a:lnSpc>
                <a:spcPct val="80000"/>
              </a:lnSpc>
              <a:spcBef>
                <a:spcPts val="0"/>
              </a:spcBef>
              <a:spcAft>
                <a:spcPts val="0"/>
              </a:spcAft>
              <a:buSzPts val="605"/>
              <a:buNone/>
            </a:pPr>
            <a:r>
              <a:rPr lang="en-IN" sz="2500" b="1" u="sng" dirty="0">
                <a:solidFill>
                  <a:srgbClr val="002060"/>
                </a:solidFill>
                <a:latin typeface="Calibri"/>
                <a:ea typeface="Calibri"/>
                <a:cs typeface="Calibri"/>
                <a:sym typeface="Calibri"/>
              </a:rPr>
              <a:t>Trainer: </a:t>
            </a:r>
            <a:r>
              <a:rPr lang="en-IN" sz="2500" b="1" u="sng" dirty="0" err="1">
                <a:solidFill>
                  <a:srgbClr val="002060"/>
                </a:solidFill>
                <a:latin typeface="Calibri"/>
                <a:ea typeface="Calibri"/>
                <a:cs typeface="Calibri"/>
                <a:sym typeface="Calibri"/>
              </a:rPr>
              <a:t>Rajashekar</a:t>
            </a:r>
            <a:endParaRPr sz="2500" b="1" u="sng"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500" b="1" u="sng" dirty="0">
                <a:solidFill>
                  <a:srgbClr val="002060"/>
                </a:solidFill>
                <a:latin typeface="Calibri"/>
                <a:ea typeface="Calibri"/>
                <a:cs typeface="Calibri"/>
                <a:sym typeface="Calibri"/>
              </a:rPr>
              <a:t>Group 2</a:t>
            </a:r>
            <a:endParaRPr sz="1950" b="1" u="sng"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chemeClr val="dk1"/>
              </a:buClr>
              <a:buSzPts val="605"/>
              <a:buFont typeface="Arial"/>
              <a:buNone/>
            </a:pPr>
            <a:r>
              <a:rPr lang="en-IN" sz="2225" dirty="0">
                <a:solidFill>
                  <a:srgbClr val="002060"/>
                </a:solidFill>
                <a:latin typeface="Calibri"/>
                <a:ea typeface="Calibri"/>
                <a:cs typeface="Calibri"/>
                <a:sym typeface="Calibri"/>
              </a:rPr>
              <a:t>Sangeetha Ranjit</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chemeClr val="dk1"/>
              </a:buClr>
              <a:buSzPts val="605"/>
              <a:buFont typeface="Arial"/>
              <a:buNone/>
            </a:pPr>
            <a:r>
              <a:rPr lang="en-IN" sz="2225" dirty="0" err="1">
                <a:solidFill>
                  <a:srgbClr val="002060"/>
                </a:solidFill>
                <a:latin typeface="Calibri"/>
                <a:ea typeface="Calibri"/>
                <a:cs typeface="Calibri"/>
                <a:sym typeface="Calibri"/>
              </a:rPr>
              <a:t>Devarakonda</a:t>
            </a:r>
            <a:r>
              <a:rPr lang="en-IN" sz="2225" dirty="0">
                <a:solidFill>
                  <a:srgbClr val="002060"/>
                </a:solidFill>
                <a:latin typeface="Calibri"/>
                <a:ea typeface="Calibri"/>
                <a:cs typeface="Calibri"/>
                <a:sym typeface="Calibri"/>
              </a:rPr>
              <a:t> Sai  </a:t>
            </a:r>
            <a:r>
              <a:rPr lang="en-IN" sz="2225" dirty="0" err="1">
                <a:solidFill>
                  <a:srgbClr val="002060"/>
                </a:solidFill>
                <a:latin typeface="Calibri"/>
                <a:ea typeface="Calibri"/>
                <a:cs typeface="Calibri"/>
                <a:sym typeface="Calibri"/>
              </a:rPr>
              <a:t>Sanath</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chemeClr val="dk1"/>
              </a:buClr>
              <a:buSzPts val="605"/>
              <a:buFont typeface="Arial"/>
              <a:buNone/>
            </a:pPr>
            <a:r>
              <a:rPr lang="en-IN" sz="2225" dirty="0" err="1">
                <a:solidFill>
                  <a:srgbClr val="002060"/>
                </a:solidFill>
                <a:latin typeface="Calibri"/>
                <a:ea typeface="Calibri"/>
                <a:cs typeface="Calibri"/>
                <a:sym typeface="Calibri"/>
              </a:rPr>
              <a:t>Madhumathi</a:t>
            </a:r>
            <a:r>
              <a:rPr lang="en-IN" sz="2225" dirty="0">
                <a:solidFill>
                  <a:srgbClr val="002060"/>
                </a:solidFill>
                <a:latin typeface="Calibri"/>
                <a:ea typeface="Calibri"/>
                <a:cs typeface="Calibri"/>
                <a:sym typeface="Calibri"/>
              </a:rPr>
              <a:t> Rajesh</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225" dirty="0">
                <a:solidFill>
                  <a:srgbClr val="002060"/>
                </a:solidFill>
                <a:latin typeface="Calibri"/>
                <a:ea typeface="Calibri"/>
                <a:cs typeface="Calibri"/>
                <a:sym typeface="Calibri"/>
              </a:rPr>
              <a:t>   </a:t>
            </a:r>
            <a:r>
              <a:rPr lang="en-IN" sz="2225" dirty="0" err="1">
                <a:solidFill>
                  <a:srgbClr val="002060"/>
                </a:solidFill>
                <a:latin typeface="Calibri"/>
                <a:ea typeface="Calibri"/>
                <a:cs typeface="Calibri"/>
                <a:sym typeface="Calibri"/>
              </a:rPr>
              <a:t>Jillela</a:t>
            </a:r>
            <a:r>
              <a:rPr lang="en-IN" sz="2225" dirty="0">
                <a:solidFill>
                  <a:srgbClr val="002060"/>
                </a:solidFill>
                <a:latin typeface="Calibri"/>
                <a:ea typeface="Calibri"/>
                <a:cs typeface="Calibri"/>
                <a:sym typeface="Calibri"/>
              </a:rPr>
              <a:t> Ravi Kiran</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225" dirty="0">
                <a:solidFill>
                  <a:srgbClr val="002060"/>
                </a:solidFill>
                <a:latin typeface="Calibri"/>
                <a:ea typeface="Calibri"/>
                <a:cs typeface="Calibri"/>
                <a:sym typeface="Calibri"/>
              </a:rPr>
              <a:t>Akhil </a:t>
            </a:r>
            <a:r>
              <a:rPr lang="en-IN" sz="2225" dirty="0" err="1">
                <a:solidFill>
                  <a:srgbClr val="002060"/>
                </a:solidFill>
                <a:latin typeface="Calibri"/>
                <a:ea typeface="Calibri"/>
                <a:cs typeface="Calibri"/>
                <a:sym typeface="Calibri"/>
              </a:rPr>
              <a:t>Vennavalli</a:t>
            </a:r>
            <a:endParaRPr lang="en-IN"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225" dirty="0" err="1">
                <a:solidFill>
                  <a:srgbClr val="002060"/>
                </a:solidFill>
                <a:latin typeface="Calibri"/>
                <a:ea typeface="Calibri"/>
                <a:cs typeface="Calibri"/>
                <a:sym typeface="Calibri"/>
              </a:rPr>
              <a:t>Shivam</a:t>
            </a:r>
            <a:r>
              <a:rPr lang="en-IN" sz="2225" dirty="0">
                <a:solidFill>
                  <a:srgbClr val="002060"/>
                </a:solidFill>
                <a:latin typeface="Calibri"/>
                <a:ea typeface="Calibri"/>
                <a:cs typeface="Calibri"/>
                <a:sym typeface="Calibri"/>
              </a:rPr>
              <a:t> Kumar </a:t>
            </a:r>
            <a:r>
              <a:rPr lang="en-IN" sz="2225" dirty="0" err="1">
                <a:solidFill>
                  <a:srgbClr val="002060"/>
                </a:solidFill>
                <a:latin typeface="Calibri"/>
                <a:ea typeface="Calibri"/>
                <a:cs typeface="Calibri"/>
                <a:sym typeface="Calibri"/>
              </a:rPr>
              <a:t>Sahu</a:t>
            </a:r>
            <a:r>
              <a:rPr lang="en-IN" sz="2225" dirty="0">
                <a:solidFill>
                  <a:srgbClr val="002060"/>
                </a:solidFill>
                <a:latin typeface="Calibri"/>
                <a:ea typeface="Calibri"/>
                <a:cs typeface="Calibri"/>
                <a:sym typeface="Calibri"/>
              </a:rPr>
              <a:t> </a:t>
            </a:r>
            <a:endParaRPr sz="2225" dirty="0">
              <a:solidFill>
                <a:srgbClr val="002060"/>
              </a:solidFill>
              <a:latin typeface="Calibri"/>
              <a:ea typeface="Calibri"/>
              <a:cs typeface="Calibri"/>
              <a:sym typeface="Calibri"/>
            </a:endParaRPr>
          </a:p>
          <a:p>
            <a:pPr marL="0" lvl="0" indent="0" algn="ctr" rtl="0">
              <a:lnSpc>
                <a:spcPct val="80000"/>
              </a:lnSpc>
              <a:spcBef>
                <a:spcPts val="0"/>
              </a:spcBef>
              <a:spcAft>
                <a:spcPts val="0"/>
              </a:spcAft>
              <a:buClr>
                <a:srgbClr val="000000"/>
              </a:buClr>
              <a:buSzPts val="605"/>
              <a:buFont typeface="Arial"/>
              <a:buNone/>
            </a:pPr>
            <a:r>
              <a:rPr lang="en-IN" sz="2225" dirty="0">
                <a:solidFill>
                  <a:srgbClr val="002060"/>
                </a:solidFill>
                <a:latin typeface="Calibri"/>
                <a:ea typeface="Calibri"/>
                <a:cs typeface="Calibri"/>
                <a:sym typeface="Calibri"/>
              </a:rPr>
              <a:t> </a:t>
            </a:r>
            <a:endParaRPr sz="145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10"/>
          <p:cNvGrpSpPr/>
          <p:nvPr/>
        </p:nvGrpSpPr>
        <p:grpSpPr>
          <a:xfrm>
            <a:off x="1129553" y="1479177"/>
            <a:ext cx="10210799" cy="5315435"/>
            <a:chOff x="0" y="0"/>
            <a:chExt cx="10210799" cy="5315435"/>
          </a:xfrm>
        </p:grpSpPr>
        <p:sp>
          <p:nvSpPr>
            <p:cNvPr id="401" name="Google Shape;401;p10"/>
            <p:cNvSpPr/>
            <p:nvPr/>
          </p:nvSpPr>
          <p:spPr>
            <a:xfrm>
              <a:off x="0" y="70986"/>
              <a:ext cx="4088308" cy="2452985"/>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0"/>
            <p:cNvSpPr txBox="1"/>
            <p:nvPr/>
          </p:nvSpPr>
          <p:spPr>
            <a:xfrm>
              <a:off x="0" y="70986"/>
              <a:ext cx="4088308" cy="245298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dk1"/>
                </a:buClr>
                <a:buSzPts val="2500"/>
                <a:buFont typeface="Calibri"/>
                <a:buNone/>
              </a:pPr>
              <a:r>
                <a:rPr lang="en-IN" sz="2500" b="1" i="0" u="sng" strike="noStrike" cap="none">
                  <a:solidFill>
                    <a:schemeClr val="dk1"/>
                  </a:solidFill>
                  <a:latin typeface="Calibri"/>
                  <a:ea typeface="Calibri"/>
                  <a:cs typeface="Calibri"/>
                  <a:sym typeface="Calibri"/>
                </a:rPr>
                <a:t>Day[minutes, calls, charge] </a:t>
              </a:r>
              <a:r>
                <a:rPr lang="en-IN" sz="2500" b="0" i="0" u="none" strike="noStrike" cap="none">
                  <a:solidFill>
                    <a:schemeClr val="dk1"/>
                  </a:solidFill>
                  <a:latin typeface="Calibri"/>
                  <a:ea typeface="Calibri"/>
                  <a:cs typeface="Calibri"/>
                  <a:sym typeface="Calibri"/>
                </a:rPr>
                <a:t>Day minutes and charges are  positively corelated. Higher day mins🡪Higher charges🡪Greater churn probabiliy</a:t>
              </a:r>
              <a:r>
                <a:rPr lang="en-IN" sz="2500" b="1" i="0" u="none" strike="noStrike" cap="none">
                  <a:solidFill>
                    <a:schemeClr val="dk1"/>
                  </a:solidFill>
                  <a:latin typeface="Calibri"/>
                  <a:ea typeface="Calibri"/>
                  <a:cs typeface="Calibri"/>
                  <a:sym typeface="Calibri"/>
                </a:rPr>
                <a:t> </a:t>
              </a:r>
              <a:endParaRPr sz="2500" b="0" i="0" u="none" strike="noStrike" cap="none">
                <a:solidFill>
                  <a:schemeClr val="dk1"/>
                </a:solidFill>
                <a:latin typeface="Calibri"/>
                <a:ea typeface="Calibri"/>
                <a:cs typeface="Calibri"/>
                <a:sym typeface="Calibri"/>
              </a:endParaRPr>
            </a:p>
          </p:txBody>
        </p:sp>
        <p:sp>
          <p:nvSpPr>
            <p:cNvPr id="403" name="Google Shape;403;p10"/>
            <p:cNvSpPr/>
            <p:nvPr/>
          </p:nvSpPr>
          <p:spPr>
            <a:xfrm>
              <a:off x="6122491" y="0"/>
              <a:ext cx="4088308" cy="2452985"/>
            </a:xfrm>
            <a:prstGeom prst="rect">
              <a:avLst/>
            </a:prstGeom>
            <a:gradFill>
              <a:gsLst>
                <a:gs pos="0">
                  <a:srgbClr val="A6B6DE"/>
                </a:gs>
                <a:gs pos="50000">
                  <a:srgbClr val="98AAD9"/>
                </a:gs>
                <a:gs pos="100000">
                  <a:srgbClr val="859CD7"/>
                </a:gs>
              </a:gsLst>
              <a:lin ang="5400000" scaled="0"/>
            </a:grad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0"/>
            <p:cNvSpPr txBox="1"/>
            <p:nvPr/>
          </p:nvSpPr>
          <p:spPr>
            <a:xfrm>
              <a:off x="6122491" y="0"/>
              <a:ext cx="4088308" cy="245298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dk1"/>
                </a:buClr>
                <a:buSzPts val="2500"/>
                <a:buFont typeface="Calibri"/>
                <a:buNone/>
              </a:pPr>
              <a:r>
                <a:rPr lang="en-IN" sz="2500" b="1" i="0" u="sng" strike="noStrike" cap="none">
                  <a:solidFill>
                    <a:schemeClr val="dk1"/>
                  </a:solidFill>
                  <a:latin typeface="Calibri"/>
                  <a:ea typeface="Calibri"/>
                  <a:cs typeface="Calibri"/>
                  <a:sym typeface="Calibri"/>
                </a:rPr>
                <a:t>Evening[minutes, calls, charge]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dk1"/>
                </a:buClr>
                <a:buSzPts val="2500"/>
                <a:buFont typeface="Calibri"/>
                <a:buNone/>
              </a:pPr>
              <a:r>
                <a:rPr lang="en-IN" sz="2500" b="0" i="0" u="none" strike="noStrike" cap="none">
                  <a:solidFill>
                    <a:schemeClr val="dk1"/>
                  </a:solidFill>
                  <a:latin typeface="Calibri"/>
                  <a:ea typeface="Calibri"/>
                  <a:cs typeface="Calibri"/>
                  <a:sym typeface="Calibri"/>
                </a:rPr>
                <a:t>Low corelation between evening minutes and charges [minutes, calls, charge]🡪No much churn</a:t>
              </a:r>
              <a:endParaRPr sz="2500" b="0" i="0" u="none" strike="noStrike" cap="none">
                <a:solidFill>
                  <a:schemeClr val="dk1"/>
                </a:solidFill>
                <a:latin typeface="Calibri"/>
                <a:ea typeface="Calibri"/>
                <a:cs typeface="Calibri"/>
                <a:sym typeface="Calibri"/>
              </a:endParaRPr>
            </a:p>
          </p:txBody>
        </p:sp>
        <p:sp>
          <p:nvSpPr>
            <p:cNvPr id="405" name="Google Shape;405;p10"/>
            <p:cNvSpPr/>
            <p:nvPr/>
          </p:nvSpPr>
          <p:spPr>
            <a:xfrm>
              <a:off x="3061245" y="2862450"/>
              <a:ext cx="4088308" cy="2452985"/>
            </a:xfrm>
            <a:prstGeom prst="rect">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0"/>
            <p:cNvSpPr txBox="1"/>
            <p:nvPr/>
          </p:nvSpPr>
          <p:spPr>
            <a:xfrm>
              <a:off x="3061245" y="2862450"/>
              <a:ext cx="4088308" cy="2452985"/>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Clr>
                  <a:schemeClr val="dk1"/>
                </a:buClr>
                <a:buSzPts val="2500"/>
                <a:buFont typeface="Calibri"/>
                <a:buNone/>
              </a:pPr>
              <a:r>
                <a:rPr lang="en-IN" sz="2500" b="1" i="0" u="sng" strike="noStrike" cap="none">
                  <a:solidFill>
                    <a:schemeClr val="dk1"/>
                  </a:solidFill>
                  <a:latin typeface="Calibri"/>
                  <a:ea typeface="Calibri"/>
                  <a:cs typeface="Calibri"/>
                  <a:sym typeface="Calibri"/>
                </a:rPr>
                <a:t>Night [minutes, calls, charge]</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875"/>
                </a:spcBef>
                <a:spcAft>
                  <a:spcPts val="0"/>
                </a:spcAft>
                <a:buClr>
                  <a:schemeClr val="dk1"/>
                </a:buClr>
                <a:buSzPts val="2500"/>
                <a:buFont typeface="Calibri"/>
                <a:buNone/>
              </a:pPr>
              <a:r>
                <a:rPr lang="en-IN" sz="2500" b="0" i="0" u="none" strike="noStrike" cap="none">
                  <a:solidFill>
                    <a:schemeClr val="dk1"/>
                  </a:solidFill>
                  <a:latin typeface="Calibri"/>
                  <a:ea typeface="Calibri"/>
                  <a:cs typeface="Calibri"/>
                  <a:sym typeface="Calibri"/>
                </a:rPr>
                <a:t>Low corelation between night minutes and🡪No much churn</a:t>
              </a:r>
              <a:endParaRPr sz="2500" b="0" i="0" u="none" strike="noStrike" cap="none">
                <a:solidFill>
                  <a:schemeClr val="dk1"/>
                </a:solidFill>
                <a:latin typeface="Calibri"/>
                <a:ea typeface="Calibri"/>
                <a:cs typeface="Calibri"/>
                <a:sym typeface="Calibri"/>
              </a:endParaRPr>
            </a:p>
            <a:p>
              <a:pPr marL="228600" marR="0" lvl="1" indent="-101600" algn="l" rtl="0">
                <a:lnSpc>
                  <a:spcPct val="90000"/>
                </a:lnSpc>
                <a:spcBef>
                  <a:spcPts val="875"/>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grpSp>
      <p:sp>
        <p:nvSpPr>
          <p:cNvPr id="407" name="Google Shape;407;p10"/>
          <p:cNvSpPr txBox="1"/>
          <p:nvPr/>
        </p:nvSpPr>
        <p:spPr>
          <a:xfrm>
            <a:off x="735106" y="564776"/>
            <a:ext cx="1060524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1" u="none" strike="noStrike" cap="none">
                <a:solidFill>
                  <a:srgbClr val="1F3864"/>
                </a:solidFill>
                <a:latin typeface="Helvetica Neue"/>
                <a:ea typeface="Helvetica Neue"/>
                <a:cs typeface="Helvetica Neue"/>
                <a:sym typeface="Helvetica Neue"/>
              </a:rPr>
              <a:t>Analyzing all calls minutes, all calls, all calls charge together - As these data sets are numerical and ‘churn’ being categorical type we are using mean, median, and box plots for the analysis.</a:t>
            </a:r>
            <a:endParaRPr sz="1800" b="0" i="0" u="none" strike="noStrike" cap="none">
              <a:solidFill>
                <a:srgbClr val="1F386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11" descr="Account length&lt;&gt;Churn"/>
          <p:cNvPicPr preferRelativeResize="0"/>
          <p:nvPr/>
        </p:nvPicPr>
        <p:blipFill rotWithShape="1">
          <a:blip r:embed="rId3">
            <a:alphaModFix/>
          </a:blip>
          <a:srcRect/>
          <a:stretch/>
        </p:blipFill>
        <p:spPr>
          <a:xfrm>
            <a:off x="45725" y="625900"/>
            <a:ext cx="4061812" cy="2758679"/>
          </a:xfrm>
          <a:prstGeom prst="rect">
            <a:avLst/>
          </a:prstGeom>
          <a:noFill/>
          <a:ln>
            <a:noFill/>
          </a:ln>
        </p:spPr>
      </p:pic>
      <p:pic>
        <p:nvPicPr>
          <p:cNvPr id="413" name="Google Shape;413;p11" descr="VMplan&lt;&gt;Churn"/>
          <p:cNvPicPr preferRelativeResize="0"/>
          <p:nvPr/>
        </p:nvPicPr>
        <p:blipFill rotWithShape="1">
          <a:blip r:embed="rId4">
            <a:alphaModFix/>
          </a:blip>
          <a:srcRect/>
          <a:stretch/>
        </p:blipFill>
        <p:spPr>
          <a:xfrm>
            <a:off x="4042233" y="670321"/>
            <a:ext cx="4122777" cy="2758679"/>
          </a:xfrm>
          <a:prstGeom prst="rect">
            <a:avLst/>
          </a:prstGeom>
          <a:noFill/>
          <a:ln>
            <a:noFill/>
          </a:ln>
        </p:spPr>
      </p:pic>
      <p:pic>
        <p:nvPicPr>
          <p:cNvPr id="414" name="Google Shape;414;p11" descr="Intnl Plan&lt;&gt;Churn"/>
          <p:cNvPicPr preferRelativeResize="0"/>
          <p:nvPr/>
        </p:nvPicPr>
        <p:blipFill rotWithShape="1">
          <a:blip r:embed="rId5">
            <a:alphaModFix/>
          </a:blip>
          <a:srcRect/>
          <a:stretch/>
        </p:blipFill>
        <p:spPr>
          <a:xfrm>
            <a:off x="8084464" y="625900"/>
            <a:ext cx="4107536" cy="2751058"/>
          </a:xfrm>
          <a:prstGeom prst="rect">
            <a:avLst/>
          </a:prstGeom>
          <a:noFill/>
          <a:ln>
            <a:noFill/>
          </a:ln>
        </p:spPr>
      </p:pic>
      <p:pic>
        <p:nvPicPr>
          <p:cNvPr id="415" name="Google Shape;415;p11" descr="VMmessages&lt;&gt;Churn&#10;"/>
          <p:cNvPicPr preferRelativeResize="0"/>
          <p:nvPr/>
        </p:nvPicPr>
        <p:blipFill rotWithShape="1">
          <a:blip r:embed="rId6">
            <a:alphaModFix/>
          </a:blip>
          <a:srcRect/>
          <a:stretch/>
        </p:blipFill>
        <p:spPr>
          <a:xfrm>
            <a:off x="0" y="3908804"/>
            <a:ext cx="3939881" cy="2949196"/>
          </a:xfrm>
          <a:prstGeom prst="rect">
            <a:avLst/>
          </a:prstGeom>
          <a:noFill/>
          <a:ln>
            <a:noFill/>
          </a:ln>
        </p:spPr>
      </p:pic>
      <p:pic>
        <p:nvPicPr>
          <p:cNvPr id="416" name="Google Shape;416;p11" descr="Custserv_calls&lt;&gt;Churn&#10;"/>
          <p:cNvPicPr preferRelativeResize="0"/>
          <p:nvPr/>
        </p:nvPicPr>
        <p:blipFill rotWithShape="1">
          <a:blip r:embed="rId7">
            <a:alphaModFix/>
          </a:blip>
          <a:srcRect/>
          <a:stretch/>
        </p:blipFill>
        <p:spPr>
          <a:xfrm>
            <a:off x="8165010" y="3786363"/>
            <a:ext cx="4077053" cy="2705334"/>
          </a:xfrm>
          <a:prstGeom prst="rect">
            <a:avLst/>
          </a:prstGeom>
          <a:noFill/>
          <a:ln>
            <a:noFill/>
          </a:ln>
        </p:spPr>
      </p:pic>
      <p:sp>
        <p:nvSpPr>
          <p:cNvPr id="417" name="Google Shape;417;p11"/>
          <p:cNvSpPr txBox="1"/>
          <p:nvPr/>
        </p:nvSpPr>
        <p:spPr>
          <a:xfrm>
            <a:off x="4034612" y="101675"/>
            <a:ext cx="421291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A8D08C"/>
                </a:solidFill>
                <a:latin typeface="Calibri"/>
                <a:ea typeface="Calibri"/>
                <a:cs typeface="Calibri"/>
                <a:sym typeface="Calibri"/>
              </a:rPr>
              <a:t>Graphical Representation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12" descr="Day_mins&lt;&gt;Churn"/>
          <p:cNvPicPr preferRelativeResize="0"/>
          <p:nvPr/>
        </p:nvPicPr>
        <p:blipFill rotWithShape="1">
          <a:blip r:embed="rId3">
            <a:alphaModFix/>
          </a:blip>
          <a:srcRect/>
          <a:stretch/>
        </p:blipFill>
        <p:spPr>
          <a:xfrm>
            <a:off x="152952" y="91258"/>
            <a:ext cx="4007411" cy="2705334"/>
          </a:xfrm>
          <a:prstGeom prst="rect">
            <a:avLst/>
          </a:prstGeom>
          <a:noFill/>
          <a:ln>
            <a:noFill/>
          </a:ln>
        </p:spPr>
      </p:pic>
      <p:pic>
        <p:nvPicPr>
          <p:cNvPr id="423" name="Google Shape;423;p12" descr="Evng_mins&lt;&gt;Churn&#10;"/>
          <p:cNvPicPr preferRelativeResize="0"/>
          <p:nvPr/>
        </p:nvPicPr>
        <p:blipFill rotWithShape="1">
          <a:blip r:embed="rId4">
            <a:alphaModFix/>
          </a:blip>
          <a:srcRect/>
          <a:stretch/>
        </p:blipFill>
        <p:spPr>
          <a:xfrm>
            <a:off x="4160363" y="37913"/>
            <a:ext cx="3970364" cy="2758679"/>
          </a:xfrm>
          <a:prstGeom prst="rect">
            <a:avLst/>
          </a:prstGeom>
          <a:noFill/>
          <a:ln>
            <a:noFill/>
          </a:ln>
        </p:spPr>
      </p:pic>
      <p:pic>
        <p:nvPicPr>
          <p:cNvPr id="424" name="Google Shape;424;p12" descr="Night_mins&lt;&gt;Churn&#10;"/>
          <p:cNvPicPr preferRelativeResize="0"/>
          <p:nvPr/>
        </p:nvPicPr>
        <p:blipFill rotWithShape="1">
          <a:blip r:embed="rId5">
            <a:alphaModFix/>
          </a:blip>
          <a:srcRect/>
          <a:stretch/>
        </p:blipFill>
        <p:spPr>
          <a:xfrm>
            <a:off x="8130727" y="70048"/>
            <a:ext cx="3970364" cy="2758679"/>
          </a:xfrm>
          <a:prstGeom prst="rect">
            <a:avLst/>
          </a:prstGeom>
          <a:noFill/>
          <a:ln>
            <a:noFill/>
          </a:ln>
        </p:spPr>
      </p:pic>
      <p:pic>
        <p:nvPicPr>
          <p:cNvPr id="425" name="Google Shape;425;p12" descr="Intl_mins&lt;&gt;Churn&#10;"/>
          <p:cNvPicPr preferRelativeResize="0"/>
          <p:nvPr/>
        </p:nvPicPr>
        <p:blipFill rotWithShape="1">
          <a:blip r:embed="rId6">
            <a:alphaModFix/>
          </a:blip>
          <a:srcRect/>
          <a:stretch/>
        </p:blipFill>
        <p:spPr>
          <a:xfrm>
            <a:off x="4194656" y="2828727"/>
            <a:ext cx="3901778" cy="27815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3"/>
          <p:cNvSpPr txBox="1"/>
          <p:nvPr/>
        </p:nvSpPr>
        <p:spPr>
          <a:xfrm>
            <a:off x="160256" y="103695"/>
            <a:ext cx="120317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292929"/>
                </a:solidFill>
                <a:latin typeface="Arial"/>
                <a:ea typeface="Arial"/>
                <a:cs typeface="Arial"/>
                <a:sym typeface="Arial"/>
              </a:rPr>
              <a:t>Feature -to-feature correlation is mapped out using a heatmap and features that are highly correlated to one another are dropped.</a:t>
            </a:r>
            <a:endParaRPr sz="1800" b="1" i="0" u="none" strike="noStrike" cap="none">
              <a:solidFill>
                <a:schemeClr val="dk1"/>
              </a:solidFill>
              <a:latin typeface="Calibri"/>
              <a:ea typeface="Calibri"/>
              <a:cs typeface="Calibri"/>
              <a:sym typeface="Calibri"/>
            </a:endParaRPr>
          </a:p>
        </p:txBody>
      </p:sp>
      <p:pic>
        <p:nvPicPr>
          <p:cNvPr id="431" name="Google Shape;431;p13"/>
          <p:cNvPicPr preferRelativeResize="0"/>
          <p:nvPr/>
        </p:nvPicPr>
        <p:blipFill rotWithShape="1">
          <a:blip r:embed="rId3">
            <a:alphaModFix/>
          </a:blip>
          <a:srcRect/>
          <a:stretch/>
        </p:blipFill>
        <p:spPr>
          <a:xfrm>
            <a:off x="1018095" y="750025"/>
            <a:ext cx="9792780" cy="60042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6" name="Google Shape;436;p14"/>
          <p:cNvGrpSpPr/>
          <p:nvPr/>
        </p:nvGrpSpPr>
        <p:grpSpPr>
          <a:xfrm>
            <a:off x="2032000" y="719666"/>
            <a:ext cx="8127999" cy="5418666"/>
            <a:chOff x="0" y="0"/>
            <a:chExt cx="8127999" cy="5418666"/>
          </a:xfrm>
        </p:grpSpPr>
        <p:sp>
          <p:nvSpPr>
            <p:cNvPr id="437" name="Google Shape;437;p14"/>
            <p:cNvSpPr/>
            <p:nvPr/>
          </p:nvSpPr>
          <p:spPr>
            <a:xfrm>
              <a:off x="0" y="0"/>
              <a:ext cx="6908800" cy="2438400"/>
            </a:xfrm>
            <a:prstGeom prst="roundRect">
              <a:avLst>
                <a:gd name="adj" fmla="val 10000"/>
              </a:avLst>
            </a:prstGeom>
            <a:solidFill>
              <a:schemeClr val="accent2">
                <a:alpha val="89411"/>
              </a:scheme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4"/>
            <p:cNvSpPr txBox="1"/>
            <p:nvPr/>
          </p:nvSpPr>
          <p:spPr>
            <a:xfrm>
              <a:off x="71418" y="71418"/>
              <a:ext cx="4388523" cy="2295564"/>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002060"/>
                </a:buClr>
                <a:buSzPts val="1600"/>
                <a:buFont typeface="Calibri"/>
                <a:buNone/>
              </a:pPr>
              <a:r>
                <a:rPr lang="en-IN" sz="1600" b="1" i="0" u="none" strike="noStrike" cap="none">
                  <a:solidFill>
                    <a:srgbClr val="002060"/>
                  </a:solidFill>
                  <a:latin typeface="Calibri"/>
                  <a:ea typeface="Calibri"/>
                  <a:cs typeface="Calibri"/>
                  <a:sym typeface="Calibri"/>
                </a:rPr>
                <a:t>Insights:</a:t>
              </a:r>
              <a:endParaRPr sz="1600" b="0" i="0" u="none" strike="noStrike" cap="none">
                <a:solidFill>
                  <a:srgbClr val="002060"/>
                </a:solidFill>
                <a:latin typeface="Calibri"/>
                <a:ea typeface="Calibri"/>
                <a:cs typeface="Calibri"/>
                <a:sym typeface="Calibri"/>
              </a:endParaRPr>
            </a:p>
            <a:p>
              <a:pPr marL="0" marR="0" lvl="0" indent="0" algn="l" rtl="0">
                <a:lnSpc>
                  <a:spcPct val="90000"/>
                </a:lnSpc>
                <a:spcBef>
                  <a:spcPts val="560"/>
                </a:spcBef>
                <a:spcAft>
                  <a:spcPts val="0"/>
                </a:spcAft>
                <a:buClr>
                  <a:srgbClr val="002060"/>
                </a:buClr>
                <a:buSzPts val="1600"/>
                <a:buFont typeface="Calibri"/>
                <a:buNone/>
              </a:pPr>
              <a:r>
                <a:rPr lang="en-IN" sz="1600" b="0" i="0" u="none" strike="noStrike" cap="none">
                  <a:solidFill>
                    <a:srgbClr val="002060"/>
                  </a:solidFill>
                  <a:latin typeface="Calibri"/>
                  <a:ea typeface="Calibri"/>
                  <a:cs typeface="Calibri"/>
                  <a:sym typeface="Calibri"/>
                </a:rPr>
                <a:t>Day charge and day minutes are highly correlated</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002060"/>
                </a:buClr>
                <a:buSzPts val="1600"/>
                <a:buFont typeface="Calibri"/>
                <a:buNone/>
              </a:pPr>
              <a:r>
                <a:rPr lang="en-IN" sz="1600" b="0" i="0" u="none" strike="noStrike" cap="none">
                  <a:solidFill>
                    <a:srgbClr val="002060"/>
                  </a:solidFill>
                  <a:latin typeface="Calibri"/>
                  <a:ea typeface="Calibri"/>
                  <a:cs typeface="Calibri"/>
                  <a:sym typeface="Calibri"/>
                </a:rPr>
                <a:t>Evening charge and Evening minutes are highly correlated</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002060"/>
                </a:buClr>
                <a:buSzPts val="1600"/>
                <a:buFont typeface="Calibri"/>
                <a:buNone/>
              </a:pPr>
              <a:r>
                <a:rPr lang="en-IN" sz="1600" b="0" i="0" u="none" strike="noStrike" cap="none">
                  <a:solidFill>
                    <a:srgbClr val="002060"/>
                  </a:solidFill>
                  <a:latin typeface="Calibri"/>
                  <a:ea typeface="Calibri"/>
                  <a:cs typeface="Calibri"/>
                  <a:sym typeface="Calibri"/>
                </a:rPr>
                <a:t>Night charge and Night minutes are highly correlated</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002060"/>
                </a:buClr>
                <a:buSzPts val="1600"/>
                <a:buFont typeface="Calibri"/>
                <a:buNone/>
              </a:pPr>
              <a:r>
                <a:rPr lang="en-IN" sz="1600" b="0" i="0" u="none" strike="noStrike" cap="none">
                  <a:solidFill>
                    <a:srgbClr val="002060"/>
                  </a:solidFill>
                  <a:latin typeface="Calibri"/>
                  <a:ea typeface="Calibri"/>
                  <a:cs typeface="Calibri"/>
                  <a:sym typeface="Calibri"/>
                </a:rPr>
                <a:t>International charge and International minutes are highly correlated</a:t>
              </a:r>
              <a:endParaRPr sz="1600" b="0" i="0" u="none" strike="noStrike" cap="none">
                <a:solidFill>
                  <a:srgbClr val="002060"/>
                </a:solidFill>
                <a:latin typeface="Calibri"/>
                <a:ea typeface="Calibri"/>
                <a:cs typeface="Calibri"/>
                <a:sym typeface="Calibri"/>
              </a:endParaRPr>
            </a:p>
          </p:txBody>
        </p:sp>
        <p:sp>
          <p:nvSpPr>
            <p:cNvPr id="439" name="Google Shape;439;p14"/>
            <p:cNvSpPr/>
            <p:nvPr/>
          </p:nvSpPr>
          <p:spPr>
            <a:xfrm>
              <a:off x="1219199" y="2980266"/>
              <a:ext cx="6908800" cy="2438400"/>
            </a:xfrm>
            <a:prstGeom prst="roundRect">
              <a:avLst>
                <a:gd name="adj" fmla="val 10000"/>
              </a:avLst>
            </a:prstGeom>
            <a:solidFill>
              <a:schemeClr val="accent2">
                <a:alpha val="49411"/>
              </a:scheme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4"/>
            <p:cNvSpPr txBox="1"/>
            <p:nvPr/>
          </p:nvSpPr>
          <p:spPr>
            <a:xfrm>
              <a:off x="1290617" y="3051684"/>
              <a:ext cx="3961803" cy="2295564"/>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1F3864"/>
                </a:buClr>
                <a:buSzPts val="1600"/>
                <a:buFont typeface="Calibri"/>
                <a:buNone/>
              </a:pPr>
              <a:r>
                <a:rPr lang="en-IN" sz="1600" b="1" i="0" u="none" strike="noStrike" cap="none">
                  <a:solidFill>
                    <a:srgbClr val="1F3864"/>
                  </a:solidFill>
                  <a:latin typeface="Calibri"/>
                  <a:ea typeface="Calibri"/>
                  <a:cs typeface="Calibri"/>
                  <a:sym typeface="Calibri"/>
                </a:rPr>
                <a:t>Churn Variable correlation with independent variables: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Day mins : 21%</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Customer Service Calls : 21%</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International Plans : 21%</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Day Charge : 21%</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60"/>
                </a:spcBef>
                <a:spcAft>
                  <a:spcPts val="0"/>
                </a:spcAft>
                <a:buClr>
                  <a:srgbClr val="1F3864"/>
                </a:buClr>
                <a:buSzPts val="1600"/>
                <a:buFont typeface="Calibri"/>
                <a:buNone/>
              </a:pPr>
              <a:r>
                <a:rPr lang="en-IN" sz="1600" b="0" i="0" u="none" strike="noStrike" cap="none">
                  <a:solidFill>
                    <a:srgbClr val="1F3864"/>
                  </a:solidFill>
                  <a:latin typeface="Calibri"/>
                  <a:ea typeface="Calibri"/>
                  <a:cs typeface="Calibri"/>
                  <a:sym typeface="Calibri"/>
                </a:rPr>
                <a:t>Total Charge : 23%</a:t>
              </a:r>
              <a:endParaRPr sz="1400" b="0" i="0" u="none" strike="noStrike" cap="none">
                <a:solidFill>
                  <a:srgbClr val="000000"/>
                </a:solidFill>
                <a:latin typeface="Arial"/>
                <a:ea typeface="Arial"/>
                <a:cs typeface="Arial"/>
                <a:sym typeface="Arial"/>
              </a:endParaRPr>
            </a:p>
          </p:txBody>
        </p:sp>
        <p:sp>
          <p:nvSpPr>
            <p:cNvPr id="441" name="Google Shape;441;p14"/>
            <p:cNvSpPr/>
            <p:nvPr/>
          </p:nvSpPr>
          <p:spPr>
            <a:xfrm>
              <a:off x="5323839" y="1916853"/>
              <a:ext cx="1584960" cy="1584960"/>
            </a:xfrm>
            <a:prstGeom prst="downArrow">
              <a:avLst>
                <a:gd name="adj1" fmla="val 55000"/>
                <a:gd name="adj2" fmla="val 45000"/>
              </a:avLst>
            </a:prstGeom>
            <a:solidFill>
              <a:srgbClr val="F7D5CB">
                <a:alpha val="89411"/>
              </a:srgbClr>
            </a:solidFill>
            <a:ln w="12700" cap="flat" cmpd="sng">
              <a:solidFill>
                <a:srgbClr val="F7D5CB">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4"/>
            <p:cNvSpPr txBox="1"/>
            <p:nvPr/>
          </p:nvSpPr>
          <p:spPr>
            <a:xfrm>
              <a:off x="5680455" y="1916853"/>
              <a:ext cx="871728" cy="1192682"/>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grpSp>
        <p:nvGrpSpPr>
          <p:cNvPr id="447" name="Google Shape;447;p28"/>
          <p:cNvGrpSpPr/>
          <p:nvPr/>
        </p:nvGrpSpPr>
        <p:grpSpPr>
          <a:xfrm>
            <a:off x="2032000" y="1565559"/>
            <a:ext cx="8128000" cy="3562622"/>
            <a:chOff x="0" y="844095"/>
            <a:chExt cx="8128000" cy="3667758"/>
          </a:xfrm>
        </p:grpSpPr>
        <p:sp>
          <p:nvSpPr>
            <p:cNvPr id="448" name="Google Shape;448;p28"/>
            <p:cNvSpPr/>
            <p:nvPr/>
          </p:nvSpPr>
          <p:spPr>
            <a:xfrm>
              <a:off x="0" y="844095"/>
              <a:ext cx="8128000" cy="982799"/>
            </a:xfrm>
            <a:prstGeom prst="roundRect">
              <a:avLst>
                <a:gd name="adj" fmla="val 16667"/>
              </a:avLst>
            </a:prstGeom>
            <a:solidFill>
              <a:srgbClr val="4372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txBox="1"/>
            <p:nvPr/>
          </p:nvSpPr>
          <p:spPr>
            <a:xfrm>
              <a:off x="95952" y="1050740"/>
              <a:ext cx="8032048" cy="886847"/>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IN" sz="2400" b="0" i="0" u="none" strike="noStrike" cap="none" dirty="0">
                  <a:solidFill>
                    <a:schemeClr val="lt1"/>
                  </a:solidFill>
                  <a:latin typeface="Helvetica Neue"/>
                  <a:ea typeface="Helvetica Neue"/>
                  <a:cs typeface="Helvetica Neue"/>
                  <a:sym typeface="Helvetica Neue"/>
                </a:rPr>
                <a:t>Oversampling the imbalanced Data</a:t>
              </a:r>
              <a:br>
                <a:rPr lang="en-IN" sz="2400" b="0" i="0" u="none" strike="noStrike" cap="none" dirty="0">
                  <a:solidFill>
                    <a:schemeClr val="lt1"/>
                  </a:solidFill>
                  <a:latin typeface="Helvetica Neue"/>
                  <a:ea typeface="Helvetica Neue"/>
                  <a:cs typeface="Helvetica Neue"/>
                  <a:sym typeface="Helvetica Neue"/>
                </a:rPr>
              </a:br>
              <a:endParaRPr sz="2400" b="0" i="0" u="none" strike="noStrike" cap="none" dirty="0">
                <a:solidFill>
                  <a:schemeClr val="lt1"/>
                </a:solidFill>
                <a:latin typeface="Helvetica Neue"/>
                <a:ea typeface="Helvetica Neue"/>
                <a:cs typeface="Helvetica Neue"/>
                <a:sym typeface="Helvetica Neue"/>
              </a:endParaRPr>
            </a:p>
          </p:txBody>
        </p:sp>
        <p:sp>
          <p:nvSpPr>
            <p:cNvPr id="450" name="Google Shape;450;p28"/>
            <p:cNvSpPr/>
            <p:nvPr/>
          </p:nvSpPr>
          <p:spPr>
            <a:xfrm>
              <a:off x="0" y="1889613"/>
              <a:ext cx="8128000" cy="1068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txBox="1"/>
            <p:nvPr/>
          </p:nvSpPr>
          <p:spPr>
            <a:xfrm>
              <a:off x="0" y="1889613"/>
              <a:ext cx="8128000" cy="1068120"/>
            </a:xfrm>
            <a:prstGeom prst="rect">
              <a:avLst/>
            </a:prstGeom>
            <a:noFill/>
            <a:ln>
              <a:noFill/>
            </a:ln>
          </p:spPr>
          <p:txBody>
            <a:bodyPr spcFirstLastPara="1" wrap="square" lIns="258050" tIns="30475" rIns="170675" bIns="30475" anchor="t" anchorCtr="0">
              <a:noAutofit/>
            </a:bodyPr>
            <a:lstStyle/>
            <a:p>
              <a:pPr marL="171450" marR="0" lvl="1" indent="-171450" algn="l" rtl="0">
                <a:lnSpc>
                  <a:spcPct val="90000"/>
                </a:lnSpc>
                <a:spcBef>
                  <a:spcPts val="0"/>
                </a:spcBef>
                <a:spcAft>
                  <a:spcPts val="0"/>
                </a:spcAft>
                <a:buClr>
                  <a:srgbClr val="000000"/>
                </a:buClr>
                <a:buSzPts val="1900"/>
                <a:buFont typeface="Arial"/>
                <a:buChar char="•"/>
              </a:pPr>
              <a:r>
                <a:rPr lang="en-IN" sz="1900" b="0" i="0" u="none" strike="noStrike" cap="none" dirty="0">
                  <a:solidFill>
                    <a:srgbClr val="000000"/>
                  </a:solidFill>
                  <a:latin typeface="Arial"/>
                  <a:ea typeface="Arial"/>
                  <a:cs typeface="Arial"/>
                  <a:sym typeface="Arial"/>
                </a:rPr>
                <a:t>Dropping features of less importance </a:t>
              </a:r>
              <a:r>
                <a:rPr lang="en-IN" sz="1900" b="0" i="0" u="none" strike="noStrike" cap="none" dirty="0">
                  <a:solidFill>
                    <a:srgbClr val="FF0000"/>
                  </a:solidFill>
                  <a:latin typeface="Arial"/>
                  <a:ea typeface="Arial"/>
                  <a:cs typeface="Arial"/>
                  <a:sym typeface="Arial"/>
                </a:rPr>
                <a:t>- account_length,day_calls,evening_calls,night_calls,international_calls</a:t>
              </a:r>
              <a:br>
                <a:rPr lang="en-IN" sz="1900" b="0" i="0" u="none" strike="noStrike" cap="none" dirty="0">
                  <a:solidFill>
                    <a:srgbClr val="FF0000"/>
                  </a:solidFill>
                  <a:latin typeface="Arial"/>
                  <a:ea typeface="Arial"/>
                  <a:cs typeface="Arial"/>
                  <a:sym typeface="Arial"/>
                </a:rPr>
              </a:br>
              <a:br>
                <a:rPr lang="en-IN" sz="1900" b="0" i="0" u="none" strike="noStrike" cap="none" dirty="0">
                  <a:solidFill>
                    <a:srgbClr val="FF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452" name="Google Shape;452;p28"/>
            <p:cNvSpPr/>
            <p:nvPr/>
          </p:nvSpPr>
          <p:spPr>
            <a:xfrm>
              <a:off x="0" y="2957733"/>
              <a:ext cx="8128000" cy="982799"/>
            </a:xfrm>
            <a:prstGeom prst="roundRect">
              <a:avLst>
                <a:gd name="adj" fmla="val 16667"/>
              </a:avLst>
            </a:prstGeom>
            <a:solidFill>
              <a:srgbClr val="4372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txBox="1"/>
            <p:nvPr/>
          </p:nvSpPr>
          <p:spPr>
            <a:xfrm>
              <a:off x="95952" y="2986637"/>
              <a:ext cx="8032048" cy="886847"/>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IN" sz="2400" b="0" i="0" u="none" strike="noStrike" cap="none" dirty="0">
                  <a:solidFill>
                    <a:schemeClr val="lt1"/>
                  </a:solidFill>
                  <a:latin typeface="Arial"/>
                  <a:ea typeface="Arial"/>
                  <a:cs typeface="Arial"/>
                  <a:sym typeface="Arial"/>
                </a:rPr>
                <a:t>Using SMOTE - </a:t>
              </a:r>
              <a:r>
                <a:rPr lang="en-IN" sz="2400" b="1" i="0" u="none" strike="noStrike" cap="none" dirty="0">
                  <a:solidFill>
                    <a:schemeClr val="lt1"/>
                  </a:solidFill>
                  <a:latin typeface="Arial"/>
                  <a:ea typeface="Arial"/>
                  <a:cs typeface="Arial"/>
                  <a:sym typeface="Arial"/>
                </a:rPr>
                <a:t>Synthetic Minority Oversampling Technique</a:t>
              </a:r>
              <a:endParaRPr sz="2400" b="0" i="0" u="none" strike="noStrike" cap="none" dirty="0">
                <a:solidFill>
                  <a:schemeClr val="lt1"/>
                </a:solidFill>
                <a:latin typeface="Arial"/>
                <a:ea typeface="Arial"/>
                <a:cs typeface="Arial"/>
                <a:sym typeface="Arial"/>
              </a:endParaRPr>
            </a:p>
          </p:txBody>
        </p:sp>
        <p:sp>
          <p:nvSpPr>
            <p:cNvPr id="454" name="Google Shape;454;p28"/>
            <p:cNvSpPr/>
            <p:nvPr/>
          </p:nvSpPr>
          <p:spPr>
            <a:xfrm>
              <a:off x="0" y="3940533"/>
              <a:ext cx="8128000" cy="5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txBox="1"/>
            <p:nvPr/>
          </p:nvSpPr>
          <p:spPr>
            <a:xfrm>
              <a:off x="0" y="3940533"/>
              <a:ext cx="8128000" cy="571320"/>
            </a:xfrm>
            <a:prstGeom prst="rect">
              <a:avLst/>
            </a:prstGeom>
            <a:noFill/>
            <a:ln>
              <a:noFill/>
            </a:ln>
          </p:spPr>
          <p:txBody>
            <a:bodyPr spcFirstLastPara="1" wrap="square" lIns="258050" tIns="30475" rIns="170675" bIns="30475" anchor="t" anchorCtr="0">
              <a:noAutofit/>
            </a:bodyPr>
            <a:lstStyle/>
            <a:p>
              <a:pPr marL="171450" marR="0" lvl="1" indent="-171450" algn="l" rtl="0">
                <a:lnSpc>
                  <a:spcPct val="90000"/>
                </a:lnSpc>
                <a:spcBef>
                  <a:spcPts val="0"/>
                </a:spcBef>
                <a:spcAft>
                  <a:spcPts val="0"/>
                </a:spcAft>
                <a:buClr>
                  <a:srgbClr val="000000"/>
                </a:buClr>
                <a:buSzPts val="1900"/>
                <a:buFont typeface="Arial"/>
                <a:buChar char="•"/>
              </a:pPr>
              <a:r>
                <a:rPr lang="en-IN" sz="1900" b="0" i="0" u="none" strike="noStrike" cap="none" dirty="0">
                  <a:solidFill>
                    <a:srgbClr val="000000"/>
                  </a:solidFill>
                  <a:latin typeface="Arial"/>
                  <a:ea typeface="Arial"/>
                  <a:cs typeface="Arial"/>
                  <a:sym typeface="Arial"/>
                </a:rPr>
                <a:t>Duplicating examples from the minority class in the training dataset prior to fitting a model</a:t>
              </a:r>
            </a:p>
            <a:p>
              <a:pPr marR="0" lvl="1" algn="l" rtl="0">
                <a:lnSpc>
                  <a:spcPct val="90000"/>
                </a:lnSpc>
                <a:spcBef>
                  <a:spcPts val="0"/>
                </a:spcBef>
                <a:spcAft>
                  <a:spcPts val="0"/>
                </a:spcAft>
                <a:buClr>
                  <a:srgbClr val="000000"/>
                </a:buClr>
                <a:buSzPts val="1900"/>
              </a:pPr>
              <a:endParaRPr lang="en-IN" sz="1900" dirty="0"/>
            </a:p>
            <a:p>
              <a:pPr marR="0" lvl="1" algn="l" rtl="0">
                <a:lnSpc>
                  <a:spcPct val="90000"/>
                </a:lnSpc>
                <a:spcBef>
                  <a:spcPts val="0"/>
                </a:spcBef>
                <a:spcAft>
                  <a:spcPts val="0"/>
                </a:spcAft>
                <a:buClr>
                  <a:srgbClr val="000000"/>
                </a:buClr>
                <a:buSzPts val="1900"/>
              </a:pPr>
              <a:r>
                <a:rPr lang="en-IN" sz="1900" dirty="0">
                  <a:solidFill>
                    <a:srgbClr val="FF0000"/>
                  </a:solidFill>
                </a:rPr>
                <a:t>Output</a:t>
              </a:r>
              <a:r>
                <a:rPr lang="en-IN" sz="1900" dirty="0"/>
                <a:t>:</a:t>
              </a:r>
            </a:p>
            <a:p>
              <a:pPr marL="171450" marR="0" lvl="1" indent="-171450" algn="l" rtl="0">
                <a:lnSpc>
                  <a:spcPct val="90000"/>
                </a:lnSpc>
                <a:spcBef>
                  <a:spcPts val="0"/>
                </a:spcBef>
                <a:spcAft>
                  <a:spcPts val="0"/>
                </a:spcAft>
                <a:buClr>
                  <a:srgbClr val="000000"/>
                </a:buClr>
                <a:buSzPts val="1900"/>
                <a:buFont typeface="Arial"/>
                <a:buChar char="•"/>
              </a:pPr>
              <a:endParaRPr sz="1900" b="0" i="0" u="none" strike="noStrike" cap="none" dirty="0">
                <a:solidFill>
                  <a:srgbClr val="000000"/>
                </a:solidFill>
                <a:latin typeface="Arial"/>
                <a:ea typeface="Arial"/>
                <a:cs typeface="Arial"/>
                <a:sym typeface="Arial"/>
              </a:endParaRPr>
            </a:p>
          </p:txBody>
        </p:sp>
      </p:grpSp>
      <p:sp>
        <p:nvSpPr>
          <p:cNvPr id="456" name="Google Shape;456;p28"/>
          <p:cNvSpPr/>
          <p:nvPr/>
        </p:nvSpPr>
        <p:spPr>
          <a:xfrm>
            <a:off x="2413262" y="3148553"/>
            <a:ext cx="292231" cy="348791"/>
          </a:xfrm>
          <a:prstGeom prst="down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917368D7-246A-119E-CDF9-47BA26EBF5AE}"/>
              </a:ext>
            </a:extLst>
          </p:cNvPr>
          <p:cNvPicPr>
            <a:picLocks noChangeAspect="1"/>
          </p:cNvPicPr>
          <p:nvPr/>
        </p:nvPicPr>
        <p:blipFill>
          <a:blip r:embed="rId3"/>
          <a:stretch>
            <a:fillRect/>
          </a:stretch>
        </p:blipFill>
        <p:spPr>
          <a:xfrm>
            <a:off x="4235052" y="5483276"/>
            <a:ext cx="3570341" cy="830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15"/>
          <p:cNvSpPr txBox="1"/>
          <p:nvPr/>
        </p:nvSpPr>
        <p:spPr>
          <a:xfrm>
            <a:off x="2077750" y="392300"/>
            <a:ext cx="7933200" cy="708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IN" sz="3400" b="0" i="0" u="none" strike="noStrike" cap="none">
                <a:solidFill>
                  <a:srgbClr val="000000"/>
                </a:solidFill>
                <a:latin typeface="Calibri"/>
                <a:ea typeface="Calibri"/>
                <a:cs typeface="Calibri"/>
                <a:sym typeface="Calibri"/>
              </a:rPr>
              <a:t>Feature Scaling</a:t>
            </a:r>
            <a:endParaRPr sz="3400" b="0" i="0" u="none" strike="noStrike" cap="none">
              <a:solidFill>
                <a:srgbClr val="000000"/>
              </a:solidFill>
              <a:latin typeface="Calibri"/>
              <a:ea typeface="Calibri"/>
              <a:cs typeface="Calibri"/>
              <a:sym typeface="Calibri"/>
            </a:endParaRPr>
          </a:p>
        </p:txBody>
      </p:sp>
      <p:sp>
        <p:nvSpPr>
          <p:cNvPr id="462" name="Google Shape;462;p15"/>
          <p:cNvSpPr txBox="1"/>
          <p:nvPr/>
        </p:nvSpPr>
        <p:spPr>
          <a:xfrm>
            <a:off x="828200" y="1423900"/>
            <a:ext cx="10955400" cy="96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700" b="0" i="0" u="none" strike="noStrike" cap="none">
                <a:solidFill>
                  <a:srgbClr val="212529"/>
                </a:solidFill>
                <a:highlight>
                  <a:srgbClr val="FFFFFF"/>
                </a:highlight>
                <a:latin typeface="Helvetica Neue"/>
                <a:ea typeface="Helvetica Neue"/>
                <a:cs typeface="Helvetica Neue"/>
                <a:sym typeface="Helvetica Neue"/>
              </a:rPr>
              <a:t>Feature scaling through standardization an important preprocessing step to rescale the features such that they have the properties of a standard normal distribution with a mean of zero and a standard deviation of one. </a:t>
            </a:r>
            <a:r>
              <a:rPr lang="en-IN" sz="1550" b="1" i="0" u="none" strike="noStrike" cap="none">
                <a:solidFill>
                  <a:srgbClr val="212529"/>
                </a:solidFill>
                <a:highlight>
                  <a:srgbClr val="FFFFFF"/>
                </a:highlight>
                <a:latin typeface="Helvetica Neue"/>
                <a:ea typeface="Helvetica Neue"/>
                <a:cs typeface="Helvetica Neue"/>
                <a:sym typeface="Helvetica Neue"/>
              </a:rPr>
              <a:t>StandardScaler</a:t>
            </a:r>
            <a:r>
              <a:rPr lang="en-IN" sz="1700" b="0" i="0" u="none" strike="noStrike" cap="none">
                <a:solidFill>
                  <a:srgbClr val="212529"/>
                </a:solidFill>
                <a:highlight>
                  <a:srgbClr val="FFFFFF"/>
                </a:highlight>
                <a:latin typeface="Helvetica Neue"/>
                <a:ea typeface="Helvetica Neue"/>
                <a:cs typeface="Helvetica Neue"/>
                <a:sym typeface="Helvetica Neue"/>
              </a:rPr>
              <a:t> applied, to unscaled data.</a:t>
            </a:r>
            <a:endParaRPr sz="1900" b="0" i="0" u="none" strike="noStrike" cap="none">
              <a:solidFill>
                <a:srgbClr val="000000"/>
              </a:solidFill>
              <a:latin typeface="Helvetica Neue"/>
              <a:ea typeface="Helvetica Neue"/>
              <a:cs typeface="Helvetica Neue"/>
              <a:sym typeface="Helvetica Neue"/>
            </a:endParaRPr>
          </a:p>
        </p:txBody>
      </p:sp>
      <p:pic>
        <p:nvPicPr>
          <p:cNvPr id="463" name="Google Shape;463;p15"/>
          <p:cNvPicPr preferRelativeResize="0"/>
          <p:nvPr/>
        </p:nvPicPr>
        <p:blipFill rotWithShape="1">
          <a:blip r:embed="rId3">
            <a:alphaModFix/>
          </a:blip>
          <a:srcRect/>
          <a:stretch/>
        </p:blipFill>
        <p:spPr>
          <a:xfrm>
            <a:off x="2077750" y="3127100"/>
            <a:ext cx="7639050" cy="242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152e313da4d_0_9"/>
          <p:cNvSpPr txBox="1">
            <a:spLocks noGrp="1"/>
          </p:cNvSpPr>
          <p:nvPr>
            <p:ph type="title"/>
          </p:nvPr>
        </p:nvSpPr>
        <p:spPr>
          <a:xfrm>
            <a:off x="838200" y="515954"/>
            <a:ext cx="10515600" cy="6152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64516"/>
              <a:buNone/>
            </a:pPr>
            <a:r>
              <a:rPr lang="en-IN" sz="3100"/>
              <a:t>Feature Engineering - Selection, manipulation, and transformation of raw data into features</a:t>
            </a:r>
            <a:endParaRPr sz="3100"/>
          </a:p>
          <a:p>
            <a:pPr marL="0" lvl="0" indent="0" algn="l" rtl="0">
              <a:lnSpc>
                <a:spcPct val="90000"/>
              </a:lnSpc>
              <a:spcBef>
                <a:spcPts val="0"/>
              </a:spcBef>
              <a:spcAft>
                <a:spcPts val="0"/>
              </a:spcAft>
              <a:buSzPct val="54054"/>
              <a:buNone/>
            </a:pPr>
            <a:endParaRPr/>
          </a:p>
        </p:txBody>
      </p:sp>
      <p:pic>
        <p:nvPicPr>
          <p:cNvPr id="469" name="Google Shape;469;g152e313da4d_0_9"/>
          <p:cNvPicPr preferRelativeResize="0"/>
          <p:nvPr/>
        </p:nvPicPr>
        <p:blipFill rotWithShape="1">
          <a:blip r:embed="rId3">
            <a:alphaModFix/>
          </a:blip>
          <a:srcRect/>
          <a:stretch/>
        </p:blipFill>
        <p:spPr>
          <a:xfrm>
            <a:off x="838200" y="1588652"/>
            <a:ext cx="3117830" cy="4515439"/>
          </a:xfrm>
          <a:prstGeom prst="rect">
            <a:avLst/>
          </a:prstGeom>
          <a:noFill/>
          <a:ln>
            <a:noFill/>
          </a:ln>
        </p:spPr>
      </p:pic>
      <p:sp>
        <p:nvSpPr>
          <p:cNvPr id="470" name="Google Shape;470;g152e313da4d_0_9"/>
          <p:cNvSpPr txBox="1"/>
          <p:nvPr/>
        </p:nvSpPr>
        <p:spPr>
          <a:xfrm rot="-5400000">
            <a:off x="-1412080" y="3461006"/>
            <a:ext cx="39405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200">
                <a:solidFill>
                  <a:srgbClr val="00B0F0"/>
                </a:solidFill>
                <a:highlight>
                  <a:srgbClr val="C0C0C0"/>
                </a:highlight>
              </a:rPr>
              <a:t>Recursive Feature Elimination</a:t>
            </a:r>
            <a:endParaRPr sz="2000"/>
          </a:p>
        </p:txBody>
      </p:sp>
      <p:pic>
        <p:nvPicPr>
          <p:cNvPr id="471" name="Google Shape;471;g152e313da4d_0_9"/>
          <p:cNvPicPr preferRelativeResize="0"/>
          <p:nvPr/>
        </p:nvPicPr>
        <p:blipFill rotWithShape="1">
          <a:blip r:embed="rId4">
            <a:alphaModFix/>
          </a:blip>
          <a:srcRect/>
          <a:stretch/>
        </p:blipFill>
        <p:spPr>
          <a:xfrm>
            <a:off x="5552388" y="2443892"/>
            <a:ext cx="4105565" cy="2465122"/>
          </a:xfrm>
          <a:prstGeom prst="rect">
            <a:avLst/>
          </a:prstGeom>
          <a:noFill/>
          <a:ln>
            <a:noFill/>
          </a:ln>
        </p:spPr>
      </p:pic>
      <p:sp>
        <p:nvSpPr>
          <p:cNvPr id="472" name="Google Shape;472;g152e313da4d_0_9"/>
          <p:cNvSpPr txBox="1"/>
          <p:nvPr/>
        </p:nvSpPr>
        <p:spPr>
          <a:xfrm>
            <a:off x="5860245" y="1475418"/>
            <a:ext cx="36104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0" i="0" u="none" strike="noStrike" cap="none">
                <a:solidFill>
                  <a:srgbClr val="00B0F0"/>
                </a:solidFill>
                <a:highlight>
                  <a:srgbClr val="C0C0C0"/>
                </a:highlight>
                <a:latin typeface="Arial"/>
                <a:ea typeface="Arial"/>
                <a:cs typeface="Arial"/>
                <a:sym typeface="Arial"/>
              </a:rPr>
              <a:t>Chi Squared Test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txBox="1">
            <a:spLocks noGrp="1"/>
          </p:cNvSpPr>
          <p:nvPr>
            <p:ph type="body" idx="1"/>
          </p:nvPr>
        </p:nvSpPr>
        <p:spPr>
          <a:xfrm>
            <a:off x="838200" y="641023"/>
            <a:ext cx="10515600" cy="553594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IN"/>
              <a:t>It is observed that total_charge, customer_service_calls, days_mins, day_charge and voice_mail plans are of more importance in affecting the churn probability of a customer. </a:t>
            </a:r>
            <a:endParaRPr/>
          </a:p>
        </p:txBody>
      </p:sp>
      <p:pic>
        <p:nvPicPr>
          <p:cNvPr id="478" name="Google Shape;478;p29"/>
          <p:cNvPicPr preferRelativeResize="0"/>
          <p:nvPr/>
        </p:nvPicPr>
        <p:blipFill rotWithShape="1">
          <a:blip r:embed="rId3">
            <a:alphaModFix/>
          </a:blip>
          <a:srcRect/>
          <a:stretch/>
        </p:blipFill>
        <p:spPr>
          <a:xfrm>
            <a:off x="2432116" y="2269378"/>
            <a:ext cx="6890993" cy="3730781"/>
          </a:xfrm>
          <a:prstGeom prst="rect">
            <a:avLst/>
          </a:prstGeom>
          <a:noFill/>
          <a:ln>
            <a:noFill/>
          </a:ln>
        </p:spPr>
      </p:pic>
      <p:sp>
        <p:nvSpPr>
          <p:cNvPr id="479" name="Google Shape;479;p29"/>
          <p:cNvSpPr txBox="1"/>
          <p:nvPr/>
        </p:nvSpPr>
        <p:spPr>
          <a:xfrm rot="-5400000">
            <a:off x="-53156" y="3857771"/>
            <a:ext cx="3495111"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400" b="0" i="0" u="none" strike="noStrike" cap="none">
                <a:solidFill>
                  <a:srgbClr val="00B0F0"/>
                </a:solidFill>
                <a:highlight>
                  <a:srgbClr val="C0C0C0"/>
                </a:highlight>
                <a:latin typeface="Arial"/>
                <a:ea typeface="Arial"/>
                <a:cs typeface="Arial"/>
                <a:sym typeface="Arial"/>
              </a:rPr>
              <a:t>Extra Trees Classifier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IN"/>
              <a:t>Model Building</a:t>
            </a:r>
            <a:endParaRPr/>
          </a:p>
        </p:txBody>
      </p:sp>
      <p:sp>
        <p:nvSpPr>
          <p:cNvPr id="485" name="Google Shape;485;p30"/>
          <p:cNvSpPr txBox="1">
            <a:spLocks noGrp="1"/>
          </p:cNvSpPr>
          <p:nvPr>
            <p:ph type="body" idx="1"/>
          </p:nvPr>
        </p:nvSpPr>
        <p:spPr>
          <a:xfrm>
            <a:off x="556762" y="1825625"/>
            <a:ext cx="10797038"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IN" b="1">
                <a:solidFill>
                  <a:srgbClr val="00B0F0"/>
                </a:solidFill>
                <a:latin typeface="Helvetica Neue"/>
                <a:ea typeface="Helvetica Neue"/>
                <a:cs typeface="Helvetica Neue"/>
                <a:sym typeface="Helvetica Neue"/>
              </a:rPr>
              <a:t>     L</a:t>
            </a:r>
            <a:r>
              <a:rPr lang="en-IN" b="1" i="0">
                <a:solidFill>
                  <a:srgbClr val="00B0F0"/>
                </a:solidFill>
                <a:latin typeface="Helvetica Neue"/>
                <a:ea typeface="Helvetica Neue"/>
                <a:cs typeface="Helvetica Neue"/>
                <a:sym typeface="Helvetica Neue"/>
              </a:rPr>
              <a:t>ogistic Regression                                                                        Decision Tree Classifier</a:t>
            </a:r>
            <a:endParaRPr/>
          </a:p>
          <a:p>
            <a:pPr marL="457200" lvl="0" indent="-228600" algn="l" rtl="0">
              <a:lnSpc>
                <a:spcPct val="90000"/>
              </a:lnSpc>
              <a:spcBef>
                <a:spcPts val="1000"/>
              </a:spcBef>
              <a:spcAft>
                <a:spcPts val="0"/>
              </a:spcAft>
              <a:buClr>
                <a:schemeClr val="dk1"/>
              </a:buClr>
              <a:buSzPts val="1800"/>
              <a:buNone/>
            </a:pPr>
            <a:endParaRPr/>
          </a:p>
        </p:txBody>
      </p:sp>
      <p:pic>
        <p:nvPicPr>
          <p:cNvPr id="486" name="Google Shape;486;p30"/>
          <p:cNvPicPr preferRelativeResize="0"/>
          <p:nvPr/>
        </p:nvPicPr>
        <p:blipFill rotWithShape="1">
          <a:blip r:embed="rId3">
            <a:alphaModFix/>
          </a:blip>
          <a:srcRect/>
          <a:stretch/>
        </p:blipFill>
        <p:spPr>
          <a:xfrm>
            <a:off x="556762" y="2865748"/>
            <a:ext cx="4724809" cy="2215299"/>
          </a:xfrm>
          <a:prstGeom prst="rect">
            <a:avLst/>
          </a:prstGeom>
          <a:noFill/>
          <a:ln>
            <a:noFill/>
          </a:ln>
        </p:spPr>
      </p:pic>
      <p:pic>
        <p:nvPicPr>
          <p:cNvPr id="487" name="Google Shape;487;p30"/>
          <p:cNvPicPr preferRelativeResize="0"/>
          <p:nvPr/>
        </p:nvPicPr>
        <p:blipFill rotWithShape="1">
          <a:blip r:embed="rId4">
            <a:alphaModFix/>
          </a:blip>
          <a:srcRect/>
          <a:stretch/>
        </p:blipFill>
        <p:spPr>
          <a:xfrm>
            <a:off x="6428844" y="2865748"/>
            <a:ext cx="4924955" cy="2215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296" name="Google Shape;296;p2"/>
          <p:cNvGrpSpPr/>
          <p:nvPr/>
        </p:nvGrpSpPr>
        <p:grpSpPr>
          <a:xfrm>
            <a:off x="627529" y="661981"/>
            <a:ext cx="10712823" cy="5408532"/>
            <a:chOff x="0" y="61345"/>
            <a:chExt cx="10712823" cy="5408532"/>
          </a:xfrm>
        </p:grpSpPr>
        <p:sp>
          <p:nvSpPr>
            <p:cNvPr id="297" name="Google Shape;297;p2"/>
            <p:cNvSpPr/>
            <p:nvPr/>
          </p:nvSpPr>
          <p:spPr>
            <a:xfrm>
              <a:off x="0" y="113030"/>
              <a:ext cx="2678206" cy="110261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
            <p:cNvSpPr txBox="1"/>
            <p:nvPr/>
          </p:nvSpPr>
          <p:spPr>
            <a:xfrm>
              <a:off x="0" y="113030"/>
              <a:ext cx="2678206" cy="1102612"/>
            </a:xfrm>
            <a:prstGeom prst="rect">
              <a:avLst/>
            </a:prstGeom>
            <a:noFill/>
            <a:ln>
              <a:noFill/>
            </a:ln>
          </p:spPr>
          <p:txBody>
            <a:bodyPr spcFirstLastPara="1" wrap="square" lIns="234675" tIns="83800" rIns="234675" bIns="83800" anchor="ctr" anchorCtr="0">
              <a:noAutofit/>
            </a:bodyPr>
            <a:lstStyle/>
            <a:p>
              <a:pPr marL="0" marR="0" lvl="0" indent="0" algn="r" rtl="0">
                <a:lnSpc>
                  <a:spcPct val="90000"/>
                </a:lnSpc>
                <a:spcBef>
                  <a:spcPts val="0"/>
                </a:spcBef>
                <a:spcAft>
                  <a:spcPts val="0"/>
                </a:spcAft>
                <a:buClr>
                  <a:schemeClr val="dk1"/>
                </a:buClr>
                <a:buSzPts val="3300"/>
                <a:buFont typeface="Calibri"/>
                <a:buNone/>
              </a:pPr>
              <a:r>
                <a:rPr lang="en-IN" sz="3300" b="0" i="0" u="none" strike="noStrike" cap="none">
                  <a:solidFill>
                    <a:schemeClr val="dk1"/>
                  </a:solidFill>
                  <a:latin typeface="Calibri"/>
                  <a:ea typeface="Calibri"/>
                  <a:cs typeface="Calibri"/>
                  <a:sym typeface="Calibri"/>
                </a:rPr>
                <a:t>Objective	</a:t>
              </a:r>
              <a:endParaRPr sz="1400" b="0" i="0" u="none" strike="noStrike" cap="none">
                <a:solidFill>
                  <a:srgbClr val="000000"/>
                </a:solidFill>
                <a:latin typeface="Arial"/>
                <a:ea typeface="Arial"/>
                <a:cs typeface="Arial"/>
                <a:sym typeface="Arial"/>
              </a:endParaRPr>
            </a:p>
          </p:txBody>
        </p:sp>
        <p:sp>
          <p:nvSpPr>
            <p:cNvPr id="299" name="Google Shape;299;p2"/>
            <p:cNvSpPr/>
            <p:nvPr/>
          </p:nvSpPr>
          <p:spPr>
            <a:xfrm>
              <a:off x="2678205" y="61345"/>
              <a:ext cx="535641" cy="1205982"/>
            </a:xfrm>
            <a:prstGeom prst="leftBrace">
              <a:avLst>
                <a:gd name="adj1" fmla="val 35000"/>
                <a:gd name="adj2" fmla="val 50000"/>
              </a:avLst>
            </a:pr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
            <p:cNvSpPr/>
            <p:nvPr/>
          </p:nvSpPr>
          <p:spPr>
            <a:xfrm>
              <a:off x="3428103" y="61345"/>
              <a:ext cx="7284720" cy="1205982"/>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
            <p:cNvSpPr txBox="1"/>
            <p:nvPr/>
          </p:nvSpPr>
          <p:spPr>
            <a:xfrm>
              <a:off x="3428103" y="61345"/>
              <a:ext cx="7284720" cy="1205982"/>
            </a:xfrm>
            <a:prstGeom prst="rect">
              <a:avLst/>
            </a:prstGeom>
            <a:noFill/>
            <a:ln>
              <a:noFill/>
            </a:ln>
          </p:spPr>
          <p:txBody>
            <a:bodyPr spcFirstLastPara="1" wrap="square" lIns="125725" tIns="125725" rIns="125725" bIns="125725" anchor="ctr" anchorCtr="0">
              <a:noAutofit/>
            </a:bodyPr>
            <a:lstStyle/>
            <a:p>
              <a:pPr marL="285750" marR="0" lvl="1" indent="-285750" algn="l" rtl="0">
                <a:lnSpc>
                  <a:spcPct val="90000"/>
                </a:lnSpc>
                <a:spcBef>
                  <a:spcPts val="0"/>
                </a:spcBef>
                <a:spcAft>
                  <a:spcPts val="0"/>
                </a:spcAft>
                <a:buClr>
                  <a:schemeClr val="lt1"/>
                </a:buClr>
                <a:buSzPts val="3300"/>
                <a:buFont typeface="Calibri"/>
                <a:buNone/>
              </a:pPr>
              <a:r>
                <a:rPr lang="en-IN" sz="3300" b="0" i="0" u="none" strike="noStrike" cap="none">
                  <a:solidFill>
                    <a:schemeClr val="lt1"/>
                  </a:solidFill>
                  <a:latin typeface="Calibri"/>
                  <a:ea typeface="Calibri"/>
                  <a:cs typeface="Calibri"/>
                  <a:sym typeface="Calibri"/>
                </a:rPr>
                <a:t>   To model churn probability, conditioned on the customer features.</a:t>
              </a:r>
              <a:endParaRPr sz="3300" b="0" i="0" u="none" strike="noStrike" cap="none">
                <a:solidFill>
                  <a:schemeClr val="lt1"/>
                </a:solidFill>
                <a:latin typeface="Calibri"/>
                <a:ea typeface="Calibri"/>
                <a:cs typeface="Calibri"/>
                <a:sym typeface="Calibri"/>
              </a:endParaRPr>
            </a:p>
          </p:txBody>
        </p:sp>
        <p:sp>
          <p:nvSpPr>
            <p:cNvPr id="302" name="Google Shape;302;p2"/>
            <p:cNvSpPr/>
            <p:nvPr/>
          </p:nvSpPr>
          <p:spPr>
            <a:xfrm>
              <a:off x="0" y="3101302"/>
              <a:ext cx="2675590" cy="65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
            <p:cNvSpPr txBox="1"/>
            <p:nvPr/>
          </p:nvSpPr>
          <p:spPr>
            <a:xfrm>
              <a:off x="0" y="3101302"/>
              <a:ext cx="2675590" cy="653400"/>
            </a:xfrm>
            <a:prstGeom prst="rect">
              <a:avLst/>
            </a:prstGeom>
            <a:noFill/>
            <a:ln>
              <a:noFill/>
            </a:ln>
          </p:spPr>
          <p:txBody>
            <a:bodyPr spcFirstLastPara="1" wrap="square" lIns="234675" tIns="83800" rIns="234675" bIns="83800" anchor="ctr" anchorCtr="0">
              <a:noAutofit/>
            </a:bodyPr>
            <a:lstStyle/>
            <a:p>
              <a:pPr marL="0" marR="0" lvl="0" indent="0" algn="r" rtl="0">
                <a:lnSpc>
                  <a:spcPct val="90000"/>
                </a:lnSpc>
                <a:spcBef>
                  <a:spcPts val="0"/>
                </a:spcBef>
                <a:spcAft>
                  <a:spcPts val="0"/>
                </a:spcAft>
                <a:buClr>
                  <a:schemeClr val="dk1"/>
                </a:buClr>
                <a:buSzPts val="3300"/>
                <a:buFont typeface="Calibri"/>
                <a:buNone/>
              </a:pPr>
              <a:r>
                <a:rPr lang="en-IN" sz="3300" b="0" i="0" u="none" strike="noStrike" cap="none">
                  <a:solidFill>
                    <a:schemeClr val="dk1"/>
                  </a:solidFill>
                  <a:latin typeface="Calibri"/>
                  <a:ea typeface="Calibri"/>
                  <a:cs typeface="Calibri"/>
                  <a:sym typeface="Calibri"/>
                </a:rPr>
                <a:t>Data Set</a:t>
              </a:r>
              <a:endParaRPr sz="3300" b="0" i="0" u="none" strike="noStrike" cap="none">
                <a:solidFill>
                  <a:schemeClr val="dk1"/>
                </a:solidFill>
                <a:latin typeface="Calibri"/>
                <a:ea typeface="Calibri"/>
                <a:cs typeface="Calibri"/>
                <a:sym typeface="Calibri"/>
              </a:endParaRPr>
            </a:p>
          </p:txBody>
        </p:sp>
        <p:sp>
          <p:nvSpPr>
            <p:cNvPr id="304" name="Google Shape;304;p2"/>
            <p:cNvSpPr/>
            <p:nvPr/>
          </p:nvSpPr>
          <p:spPr>
            <a:xfrm>
              <a:off x="2675590" y="1386127"/>
              <a:ext cx="535118" cy="4083750"/>
            </a:xfrm>
            <a:prstGeom prst="leftBrace">
              <a:avLst>
                <a:gd name="adj1" fmla="val 35000"/>
                <a:gd name="adj2" fmla="val 50000"/>
              </a:avLst>
            </a:pr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
            <p:cNvSpPr/>
            <p:nvPr/>
          </p:nvSpPr>
          <p:spPr>
            <a:xfrm>
              <a:off x="3424755" y="1386127"/>
              <a:ext cx="7277606" cy="408375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
            <p:cNvSpPr txBox="1"/>
            <p:nvPr/>
          </p:nvSpPr>
          <p:spPr>
            <a:xfrm>
              <a:off x="3424755" y="1386127"/>
              <a:ext cx="7277606" cy="4083750"/>
            </a:xfrm>
            <a:prstGeom prst="rect">
              <a:avLst/>
            </a:prstGeom>
            <a:noFill/>
            <a:ln>
              <a:noFill/>
            </a:ln>
          </p:spPr>
          <p:txBody>
            <a:bodyPr spcFirstLastPara="1" wrap="square" lIns="125725" tIns="125725" rIns="125725" bIns="125725" anchor="ctr" anchorCtr="0">
              <a:noAutofit/>
            </a:bodyPr>
            <a:lstStyle/>
            <a:p>
              <a:pPr marL="285750" marR="0" lvl="1" indent="-285750" algn="l" rtl="0">
                <a:lnSpc>
                  <a:spcPct val="90000"/>
                </a:lnSpc>
                <a:spcBef>
                  <a:spcPts val="0"/>
                </a:spcBef>
                <a:spcAft>
                  <a:spcPts val="0"/>
                </a:spcAft>
                <a:buClr>
                  <a:schemeClr val="lt1"/>
                </a:buClr>
                <a:buSzPts val="3300"/>
                <a:buFont typeface="Arial"/>
                <a:buChar char="•"/>
              </a:pPr>
              <a:r>
                <a:rPr lang="en-IN" sz="3300" b="0" i="0" u="none" strike="noStrike" cap="none">
                  <a:solidFill>
                    <a:schemeClr val="lt1"/>
                  </a:solidFill>
                  <a:latin typeface="Calibri"/>
                  <a:ea typeface="Calibri"/>
                  <a:cs typeface="Calibri"/>
                  <a:sym typeface="Calibri"/>
                </a:rPr>
                <a:t>The data provided contains a total of 19 features for 3333 customers. </a:t>
              </a:r>
              <a:endParaRPr sz="33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495"/>
                </a:spcBef>
                <a:spcAft>
                  <a:spcPts val="0"/>
                </a:spcAft>
                <a:buClr>
                  <a:schemeClr val="lt1"/>
                </a:buClr>
                <a:buSzPts val="3300"/>
                <a:buFont typeface="Calibri"/>
                <a:buChar char="•"/>
              </a:pPr>
              <a:r>
                <a:rPr lang="en-IN" sz="3300" b="0" i="0" u="none" strike="noStrike" cap="none">
                  <a:solidFill>
                    <a:schemeClr val="lt1"/>
                  </a:solidFill>
                  <a:latin typeface="Calibri"/>
                  <a:ea typeface="Calibri"/>
                  <a:cs typeface="Calibri"/>
                  <a:sym typeface="Calibri"/>
                </a:rPr>
                <a:t>Each row corresponds to a client of a telecommunications company. Information collected contains the type of plan they have contracted, the minutes they have talked, or the charge they pay every month.</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1"/>
          <p:cNvSpPr txBox="1"/>
          <p:nvPr/>
        </p:nvSpPr>
        <p:spPr>
          <a:xfrm>
            <a:off x="452487" y="669303"/>
            <a:ext cx="4911365" cy="6881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3" name="Google Shape;493;p31"/>
          <p:cNvSpPr txBox="1"/>
          <p:nvPr/>
        </p:nvSpPr>
        <p:spPr>
          <a:xfrm>
            <a:off x="300087" y="516903"/>
            <a:ext cx="4911365" cy="6881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p31"/>
          <p:cNvSpPr txBox="1"/>
          <p:nvPr/>
        </p:nvSpPr>
        <p:spPr>
          <a:xfrm>
            <a:off x="452486" y="669303"/>
            <a:ext cx="491136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0" i="0" u="none" strike="noStrike" cap="none">
              <a:solidFill>
                <a:srgbClr val="00B0F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IN" sz="2800" b="0" i="0" u="none" strike="noStrike" cap="none">
                <a:solidFill>
                  <a:srgbClr val="00B0F0"/>
                </a:solidFill>
                <a:latin typeface="Helvetica Neue"/>
                <a:ea typeface="Helvetica Neue"/>
                <a:cs typeface="Helvetica Neue"/>
                <a:sym typeface="Helvetica Neue"/>
              </a:rPr>
              <a:t>Random Forest Classifier</a:t>
            </a:r>
            <a:endParaRPr/>
          </a:p>
        </p:txBody>
      </p:sp>
      <p:pic>
        <p:nvPicPr>
          <p:cNvPr id="495" name="Google Shape;495;p31"/>
          <p:cNvPicPr preferRelativeResize="0"/>
          <p:nvPr/>
        </p:nvPicPr>
        <p:blipFill rotWithShape="1">
          <a:blip r:embed="rId3">
            <a:alphaModFix/>
          </a:blip>
          <a:srcRect/>
          <a:stretch/>
        </p:blipFill>
        <p:spPr>
          <a:xfrm>
            <a:off x="585711" y="2320567"/>
            <a:ext cx="4625741" cy="2298569"/>
          </a:xfrm>
          <a:prstGeom prst="rect">
            <a:avLst/>
          </a:prstGeom>
          <a:noFill/>
          <a:ln>
            <a:noFill/>
          </a:ln>
        </p:spPr>
      </p:pic>
      <p:pic>
        <p:nvPicPr>
          <p:cNvPr id="496" name="Google Shape;496;p31"/>
          <p:cNvPicPr preferRelativeResize="0"/>
          <p:nvPr/>
        </p:nvPicPr>
        <p:blipFill rotWithShape="1">
          <a:blip r:embed="rId4">
            <a:alphaModFix/>
          </a:blip>
          <a:srcRect/>
          <a:stretch/>
        </p:blipFill>
        <p:spPr>
          <a:xfrm>
            <a:off x="5676704" y="2402388"/>
            <a:ext cx="5013291" cy="2047063"/>
          </a:xfrm>
          <a:prstGeom prst="rect">
            <a:avLst/>
          </a:prstGeom>
          <a:noFill/>
          <a:ln>
            <a:noFill/>
          </a:ln>
        </p:spPr>
      </p:pic>
      <p:sp>
        <p:nvSpPr>
          <p:cNvPr id="497" name="Google Shape;497;p31"/>
          <p:cNvSpPr txBox="1"/>
          <p:nvPr/>
        </p:nvSpPr>
        <p:spPr>
          <a:xfrm>
            <a:off x="6828150" y="1100190"/>
            <a:ext cx="525073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800" b="0" i="0" u="none" strike="noStrike" cap="none">
                <a:solidFill>
                  <a:srgbClr val="00B0F0"/>
                </a:solidFill>
                <a:latin typeface="Helvetica Neue"/>
                <a:ea typeface="Helvetica Neue"/>
                <a:cs typeface="Helvetica Neue"/>
                <a:sym typeface="Helvetica Neue"/>
              </a:rPr>
              <a:t>XG Boost Classifier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g1529b69ec37_0_1029"/>
          <p:cNvSpPr txBox="1"/>
          <p:nvPr/>
        </p:nvSpPr>
        <p:spPr>
          <a:xfrm>
            <a:off x="726475" y="363250"/>
            <a:ext cx="305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a:solidFill>
                  <a:srgbClr val="00B0F0"/>
                </a:solidFill>
                <a:latin typeface="Lato"/>
                <a:ea typeface="Lato"/>
                <a:cs typeface="Lato"/>
                <a:sym typeface="Lato"/>
              </a:rPr>
              <a:t>SVM</a:t>
            </a:r>
            <a:endParaRPr sz="2400">
              <a:solidFill>
                <a:srgbClr val="00B0F0"/>
              </a:solidFill>
              <a:latin typeface="Lato"/>
              <a:ea typeface="Lato"/>
              <a:cs typeface="Lato"/>
              <a:sym typeface="Lato"/>
            </a:endParaRPr>
          </a:p>
        </p:txBody>
      </p:sp>
      <p:pic>
        <p:nvPicPr>
          <p:cNvPr id="503" name="Google Shape;503;g1529b69ec37_0_1029"/>
          <p:cNvPicPr preferRelativeResize="0"/>
          <p:nvPr/>
        </p:nvPicPr>
        <p:blipFill>
          <a:blip r:embed="rId3">
            <a:alphaModFix/>
          </a:blip>
          <a:stretch>
            <a:fillRect/>
          </a:stretch>
        </p:blipFill>
        <p:spPr>
          <a:xfrm>
            <a:off x="152400" y="917350"/>
            <a:ext cx="5543550" cy="2028825"/>
          </a:xfrm>
          <a:prstGeom prst="rect">
            <a:avLst/>
          </a:prstGeom>
          <a:noFill/>
          <a:ln>
            <a:noFill/>
          </a:ln>
        </p:spPr>
      </p:pic>
      <p:pic>
        <p:nvPicPr>
          <p:cNvPr id="504" name="Google Shape;504;g1529b69ec37_0_1029"/>
          <p:cNvPicPr preferRelativeResize="0"/>
          <p:nvPr/>
        </p:nvPicPr>
        <p:blipFill>
          <a:blip r:embed="rId4">
            <a:alphaModFix/>
          </a:blip>
          <a:stretch>
            <a:fillRect/>
          </a:stretch>
        </p:blipFill>
        <p:spPr>
          <a:xfrm>
            <a:off x="5571975" y="3854125"/>
            <a:ext cx="5734050" cy="1933575"/>
          </a:xfrm>
          <a:prstGeom prst="rect">
            <a:avLst/>
          </a:prstGeom>
          <a:noFill/>
          <a:ln>
            <a:noFill/>
          </a:ln>
        </p:spPr>
      </p:pic>
      <p:sp>
        <p:nvSpPr>
          <p:cNvPr id="505" name="Google Shape;505;g1529b69ec37_0_1029"/>
          <p:cNvSpPr txBox="1"/>
          <p:nvPr/>
        </p:nvSpPr>
        <p:spPr>
          <a:xfrm>
            <a:off x="6756300" y="3123875"/>
            <a:ext cx="3327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a:solidFill>
                  <a:srgbClr val="00B0F0"/>
                </a:solidFill>
                <a:latin typeface="Lato"/>
                <a:ea typeface="Lato"/>
                <a:cs typeface="Lato"/>
                <a:sym typeface="Lato"/>
              </a:rPr>
              <a:t>Categorical NB</a:t>
            </a:r>
            <a:endParaRPr sz="2400">
              <a:solidFill>
                <a:srgbClr val="00B0F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g1529b69ec37_0_1040"/>
          <p:cNvSpPr txBox="1"/>
          <p:nvPr/>
        </p:nvSpPr>
        <p:spPr>
          <a:xfrm>
            <a:off x="152400" y="3603375"/>
            <a:ext cx="11943600" cy="130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100">
                <a:latin typeface="Lato"/>
                <a:ea typeface="Lato"/>
                <a:cs typeface="Lato"/>
                <a:sym typeface="Lato"/>
              </a:rPr>
              <a:t>Insights from the Model Building:</a:t>
            </a:r>
            <a:endParaRPr sz="21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IN" sz="1900">
                <a:solidFill>
                  <a:schemeClr val="accent2"/>
                </a:solidFill>
                <a:latin typeface="Lato"/>
                <a:ea typeface="Lato"/>
                <a:cs typeface="Lato"/>
                <a:sym typeface="Lato"/>
              </a:rPr>
              <a:t>We observe that Decision Tree Classifier model has a fair recall and hence we proceed with the model deployment using the same.</a:t>
            </a:r>
            <a:endParaRPr sz="1600">
              <a:solidFill>
                <a:schemeClr val="accent2"/>
              </a:solidFill>
              <a:latin typeface="Lato"/>
              <a:ea typeface="Lato"/>
              <a:cs typeface="Lato"/>
              <a:sym typeface="Lato"/>
            </a:endParaRPr>
          </a:p>
        </p:txBody>
      </p:sp>
      <p:pic>
        <p:nvPicPr>
          <p:cNvPr id="511" name="Google Shape;511;g1529b69ec37_0_1040"/>
          <p:cNvPicPr preferRelativeResize="0"/>
          <p:nvPr/>
        </p:nvPicPr>
        <p:blipFill>
          <a:blip r:embed="rId3">
            <a:alphaModFix/>
          </a:blip>
          <a:stretch>
            <a:fillRect/>
          </a:stretch>
        </p:blipFill>
        <p:spPr>
          <a:xfrm>
            <a:off x="152400" y="152400"/>
            <a:ext cx="6410325" cy="268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g1529b69ec37_0_1036"/>
          <p:cNvSpPr txBox="1"/>
          <p:nvPr/>
        </p:nvSpPr>
        <p:spPr>
          <a:xfrm>
            <a:off x="1293150" y="479475"/>
            <a:ext cx="9444300" cy="53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i="1" u="sng" dirty="0">
                <a:latin typeface="Lato"/>
                <a:ea typeface="Lato"/>
                <a:cs typeface="Lato"/>
                <a:sym typeface="Lato"/>
              </a:rPr>
              <a:t>Major challenges faced</a:t>
            </a:r>
            <a:endParaRPr sz="2400" b="1" i="1" u="sng"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r>
              <a:rPr lang="en-IN" dirty="0">
                <a:solidFill>
                  <a:srgbClr val="FF0000"/>
                </a:solidFill>
                <a:latin typeface="Lato"/>
                <a:ea typeface="Lato"/>
                <a:cs typeface="Lato"/>
                <a:sym typeface="Lato"/>
              </a:rPr>
              <a:t>Imbalanced data </a:t>
            </a:r>
            <a:r>
              <a:rPr lang="en-IN" dirty="0">
                <a:latin typeface="Lato"/>
                <a:ea typeface="Lato"/>
                <a:cs typeface="Lato"/>
                <a:sym typeface="Lato"/>
              </a:rPr>
              <a:t>- </a:t>
            </a:r>
            <a:r>
              <a:rPr lang="en-US" dirty="0">
                <a:latin typeface="Lato"/>
                <a:ea typeface="Lato"/>
                <a:cs typeface="Lato"/>
                <a:sym typeface="Lato"/>
              </a:rPr>
              <a:t>Predictive modelling is challenged by imbalanced classifications because the majority of machine learning methods for classification are built on the premise that there should be an equal number of samples for each class. As a result, models perform poorly in terms of prediction, notably for the minority class.</a:t>
            </a:r>
            <a:endParaRPr lang="en-IN" dirty="0">
              <a:latin typeface="Lato"/>
              <a:ea typeface="Lato"/>
              <a:cs typeface="Lato"/>
              <a:sym typeface="Lato"/>
            </a:endParaRPr>
          </a:p>
          <a:p>
            <a:pPr marL="0" lvl="0" indent="0" algn="l" rtl="0">
              <a:spcBef>
                <a:spcPts val="0"/>
              </a:spcBef>
              <a:spcAft>
                <a:spcPts val="0"/>
              </a:spcAft>
              <a:buNone/>
            </a:pPr>
            <a:r>
              <a:rPr lang="en-IN" dirty="0">
                <a:solidFill>
                  <a:srgbClr val="FF0000"/>
                </a:solidFill>
                <a:latin typeface="Lato"/>
                <a:ea typeface="Lato"/>
                <a:cs typeface="Lato"/>
                <a:sym typeface="Lato"/>
              </a:rPr>
              <a:t>Multiple outliers </a:t>
            </a:r>
            <a:r>
              <a:rPr lang="en-IN" dirty="0">
                <a:latin typeface="Lato"/>
                <a:ea typeface="Lato"/>
                <a:cs typeface="Lato"/>
                <a:sym typeface="Lato"/>
              </a:rPr>
              <a:t>– </a:t>
            </a:r>
            <a:r>
              <a:rPr lang="en-US" dirty="0">
                <a:latin typeface="Lato"/>
                <a:ea typeface="Lato"/>
                <a:cs typeface="Lato"/>
                <a:sym typeface="Lato"/>
              </a:rPr>
              <a:t>Multiple </a:t>
            </a:r>
            <a:r>
              <a:rPr lang="en-US" dirty="0">
                <a:latin typeface="Lato"/>
                <a:ea typeface="Lato"/>
                <a:cs typeface="Lato"/>
              </a:rPr>
              <a:t>data points that differ significantly from other observations.</a:t>
            </a:r>
          </a:p>
          <a:p>
            <a:pPr marL="0" lvl="0" indent="0" algn="l" rtl="0">
              <a:spcBef>
                <a:spcPts val="0"/>
              </a:spcBef>
              <a:spcAft>
                <a:spcPts val="0"/>
              </a:spcAft>
              <a:buNone/>
            </a:pPr>
            <a:r>
              <a:rPr lang="en-US" dirty="0">
                <a:latin typeface="Lato"/>
                <a:ea typeface="Lato"/>
                <a:cs typeface="Lato"/>
                <a:sym typeface="Lato"/>
              </a:rPr>
              <a:t>– The model learns the information and noise in the </a:t>
            </a:r>
            <a:r>
              <a:rPr lang="en-US" dirty="0" err="1">
                <a:latin typeface="Lato"/>
                <a:ea typeface="Lato"/>
                <a:cs typeface="Lato"/>
                <a:sym typeface="Lato"/>
              </a:rPr>
              <a:t>the</a:t>
            </a:r>
            <a:r>
              <a:rPr lang="en-US" dirty="0">
                <a:latin typeface="Lato"/>
                <a:ea typeface="Lato"/>
                <a:cs typeface="Lato"/>
                <a:sym typeface="Lato"/>
              </a:rPr>
              <a:t> training data to the point where it adversely affects the model's performance on fresh data</a:t>
            </a:r>
            <a:endParaRPr lang="en-IN"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r>
              <a:rPr lang="en-IN" dirty="0">
                <a:latin typeface="Lato"/>
                <a:ea typeface="Lato"/>
                <a:cs typeface="Lato"/>
                <a:sym typeface="Lato"/>
              </a:rPr>
              <a:t>How did we overcome:</a:t>
            </a: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r>
              <a:rPr lang="en-IN" dirty="0">
                <a:solidFill>
                  <a:srgbClr val="FF0000"/>
                </a:solidFill>
                <a:latin typeface="Lato"/>
                <a:ea typeface="Lato"/>
                <a:cs typeface="Lato"/>
                <a:sym typeface="Lato"/>
              </a:rPr>
              <a:t>Imbalanced data: Using imbalanced-learn library and applied SMOTE enabling a balance for the target variable in our dataset – CHURN</a:t>
            </a:r>
          </a:p>
          <a:p>
            <a:pPr marL="0" lvl="0" indent="0" algn="l" rtl="0">
              <a:spcBef>
                <a:spcPts val="0"/>
              </a:spcBef>
              <a:spcAft>
                <a:spcPts val="0"/>
              </a:spcAft>
              <a:buNone/>
            </a:pPr>
            <a:endParaRPr lang="en-IN" dirty="0">
              <a:solidFill>
                <a:srgbClr val="FF0000"/>
              </a:solidFill>
              <a:latin typeface="Lato"/>
              <a:ea typeface="Lato"/>
              <a:cs typeface="Lato"/>
              <a:sym typeface="Lato"/>
            </a:endParaRPr>
          </a:p>
          <a:p>
            <a:pPr marL="0" lvl="0" indent="0" algn="l" rtl="0">
              <a:spcBef>
                <a:spcPts val="0"/>
              </a:spcBef>
              <a:spcAft>
                <a:spcPts val="0"/>
              </a:spcAft>
              <a:buNone/>
            </a:pPr>
            <a:r>
              <a:rPr lang="en-IN" dirty="0">
                <a:solidFill>
                  <a:srgbClr val="FF0000"/>
                </a:solidFill>
                <a:latin typeface="Lato"/>
                <a:ea typeface="Lato"/>
                <a:cs typeface="Lato"/>
                <a:sym typeface="Lato"/>
              </a:rPr>
              <a:t>Outliers: Normalized the data set by feature scaling using RFC and </a:t>
            </a:r>
            <a:r>
              <a:rPr lang="en-IN" dirty="0" err="1">
                <a:solidFill>
                  <a:srgbClr val="FF0000"/>
                </a:solidFill>
                <a:latin typeface="Lato"/>
                <a:ea typeface="Lato"/>
                <a:cs typeface="Lato"/>
                <a:sym typeface="Lato"/>
              </a:rPr>
              <a:t>XGBoost</a:t>
            </a:r>
            <a:r>
              <a:rPr lang="en-IN" dirty="0">
                <a:solidFill>
                  <a:srgbClr val="FF0000"/>
                </a:solidFill>
                <a:latin typeface="Lato"/>
                <a:ea typeface="Lato"/>
                <a:cs typeface="Lato"/>
                <a:sym typeface="Lato"/>
              </a:rPr>
              <a:t> due to the difference in training and testing accuracy that may lead to overfitting.</a:t>
            </a:r>
          </a:p>
          <a:p>
            <a:pPr marL="0" lvl="0" indent="0" algn="l" rtl="0">
              <a:spcBef>
                <a:spcPts val="0"/>
              </a:spcBef>
              <a:spcAft>
                <a:spcPts val="0"/>
              </a:spcAft>
              <a:buNone/>
            </a:pPr>
            <a:endParaRPr lang="en-IN" dirty="0">
              <a:solidFill>
                <a:srgbClr val="FF0000"/>
              </a:solidFill>
              <a:latin typeface="Lato"/>
              <a:ea typeface="Lato"/>
              <a:cs typeface="Lato"/>
              <a:sym typeface="Lato"/>
            </a:endParaRPr>
          </a:p>
          <a:p>
            <a:pPr marL="0" lvl="0" indent="0" algn="l" rtl="0">
              <a:spcBef>
                <a:spcPts val="0"/>
              </a:spcBef>
              <a:spcAft>
                <a:spcPts val="0"/>
              </a:spcAft>
              <a:buNone/>
            </a:pPr>
            <a:r>
              <a:rPr lang="en-IN" dirty="0">
                <a:solidFill>
                  <a:srgbClr val="FF0000"/>
                </a:solidFill>
                <a:latin typeface="Lato"/>
                <a:ea typeface="Lato"/>
                <a:cs typeface="Lato"/>
                <a:sym typeface="Lato"/>
              </a:rPr>
              <a:t>Overfitting: Chose the </a:t>
            </a:r>
            <a:r>
              <a:rPr lang="en-IN" dirty="0" err="1">
                <a:solidFill>
                  <a:srgbClr val="FF0000"/>
                </a:solidFill>
                <a:latin typeface="Lato"/>
                <a:ea typeface="Lato"/>
                <a:cs typeface="Lato"/>
                <a:sym typeface="Lato"/>
              </a:rPr>
              <a:t>DecisionTreeClassifier</a:t>
            </a:r>
            <a:r>
              <a:rPr lang="en-IN" dirty="0">
                <a:solidFill>
                  <a:srgbClr val="FF0000"/>
                </a:solidFill>
                <a:latin typeface="Lato"/>
                <a:ea typeface="Lato"/>
                <a:cs typeface="Lato"/>
                <a:sym typeface="Lato"/>
              </a:rPr>
              <a:t> model for better accuracy of the training and testing datasets.</a:t>
            </a:r>
            <a:endParaRPr lang="en-IN" dirty="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C07220B-035E-4E11-4F2B-5DC2DA210258}"/>
              </a:ext>
            </a:extLst>
          </p:cNvPr>
          <p:cNvGraphicFramePr/>
          <p:nvPr>
            <p:extLst>
              <p:ext uri="{D42A27DB-BD31-4B8C-83A1-F6EECF244321}">
                <p14:modId xmlns:p14="http://schemas.microsoft.com/office/powerpoint/2010/main" val="2733470558"/>
              </p:ext>
            </p:extLst>
          </p:nvPr>
        </p:nvGraphicFramePr>
        <p:xfrm>
          <a:off x="2031999" y="719666"/>
          <a:ext cx="958182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191A0EA-B81C-7A40-7A01-788D554A235C}"/>
              </a:ext>
            </a:extLst>
          </p:cNvPr>
          <p:cNvSpPr txBox="1"/>
          <p:nvPr/>
        </p:nvSpPr>
        <p:spPr>
          <a:xfrm>
            <a:off x="1117599" y="458056"/>
            <a:ext cx="3756060"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sz="3200" dirty="0">
                <a:solidFill>
                  <a:schemeClr val="bg1"/>
                </a:solidFill>
                <a:latin typeface="+mj-lt"/>
              </a:rPr>
              <a:t>Challenges faced</a:t>
            </a:r>
          </a:p>
        </p:txBody>
      </p:sp>
    </p:spTree>
    <p:extLst>
      <p:ext uri="{BB962C8B-B14F-4D97-AF65-F5344CB8AC3E}">
        <p14:creationId xmlns:p14="http://schemas.microsoft.com/office/powerpoint/2010/main" val="2412521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73DC8-079A-D3BB-4B9D-6E6DB1F48330}"/>
              </a:ext>
            </a:extLst>
          </p:cNvPr>
          <p:cNvSpPr txBox="1"/>
          <p:nvPr/>
        </p:nvSpPr>
        <p:spPr>
          <a:xfrm>
            <a:off x="895546" y="395927"/>
            <a:ext cx="3883844" cy="9541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dirty="0">
                <a:latin typeface="Lato"/>
                <a:ea typeface="Lato"/>
                <a:cs typeface="Lato"/>
                <a:sym typeface="Lato"/>
              </a:rPr>
              <a:t>How did we overcome</a:t>
            </a:r>
          </a:p>
          <a:p>
            <a:endParaRPr lang="en-IN" sz="3200" dirty="0">
              <a:solidFill>
                <a:schemeClr val="bg1"/>
              </a:solidFill>
              <a:latin typeface="+mj-lt"/>
            </a:endParaRPr>
          </a:p>
        </p:txBody>
      </p:sp>
      <p:graphicFrame>
        <p:nvGraphicFramePr>
          <p:cNvPr id="3" name="Diagram 2">
            <a:extLst>
              <a:ext uri="{FF2B5EF4-FFF2-40B4-BE49-F238E27FC236}">
                <a16:creationId xmlns:a16="http://schemas.microsoft.com/office/drawing/2014/main" id="{B6D26F6A-65DA-CC8B-8348-8304BEC9E190}"/>
              </a:ext>
            </a:extLst>
          </p:cNvPr>
          <p:cNvGraphicFramePr/>
          <p:nvPr>
            <p:extLst>
              <p:ext uri="{D42A27DB-BD31-4B8C-83A1-F6EECF244321}">
                <p14:modId xmlns:p14="http://schemas.microsoft.com/office/powerpoint/2010/main" val="84748948"/>
              </p:ext>
            </p:extLst>
          </p:nvPr>
        </p:nvGraphicFramePr>
        <p:xfrm>
          <a:off x="1036948" y="1131216"/>
          <a:ext cx="10925666" cy="5330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544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10C19-D7A5-7FA6-C4EE-833C5AFEEEAB}"/>
              </a:ext>
            </a:extLst>
          </p:cNvPr>
          <p:cNvSpPr txBox="1"/>
          <p:nvPr/>
        </p:nvSpPr>
        <p:spPr>
          <a:xfrm>
            <a:off x="2450969" y="565608"/>
            <a:ext cx="6249971"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3600" dirty="0"/>
              <a:t>Deployment</a:t>
            </a:r>
            <a:endParaRPr lang="en-IN" dirty="0"/>
          </a:p>
        </p:txBody>
      </p:sp>
      <p:sp>
        <p:nvSpPr>
          <p:cNvPr id="3" name="TextBox 2">
            <a:extLst>
              <a:ext uri="{FF2B5EF4-FFF2-40B4-BE49-F238E27FC236}">
                <a16:creationId xmlns:a16="http://schemas.microsoft.com/office/drawing/2014/main" id="{921C370B-A7FA-25E2-86EB-F5D5FE7E8F47}"/>
              </a:ext>
            </a:extLst>
          </p:cNvPr>
          <p:cNvSpPr txBox="1"/>
          <p:nvPr/>
        </p:nvSpPr>
        <p:spPr>
          <a:xfrm>
            <a:off x="2384981" y="2111604"/>
            <a:ext cx="5156462" cy="1384995"/>
          </a:xfrm>
          <a:prstGeom prst="rect">
            <a:avLst/>
          </a:prstGeom>
          <a:noFill/>
        </p:spPr>
        <p:txBody>
          <a:bodyPr wrap="square" rtlCol="0">
            <a:spAutoFit/>
          </a:bodyPr>
          <a:lstStyle/>
          <a:p>
            <a:r>
              <a:rPr lang="en-IN" dirty="0"/>
              <a:t>Model deployed using pickle and executed using </a:t>
            </a:r>
            <a:r>
              <a:rPr lang="en-IN" dirty="0" err="1"/>
              <a:t>Streamlit</a:t>
            </a:r>
            <a:r>
              <a:rPr lang="en-IN" dirty="0"/>
              <a:t>.</a:t>
            </a:r>
          </a:p>
          <a:p>
            <a:endParaRPr lang="en-IN" dirty="0"/>
          </a:p>
          <a:p>
            <a:r>
              <a:rPr lang="en-IN" dirty="0"/>
              <a:t>The model consists of 2 sections, EDA and Model Building for Classification problem.</a:t>
            </a:r>
          </a:p>
          <a:p>
            <a:endParaRPr lang="en-IN" dirty="0"/>
          </a:p>
          <a:p>
            <a:endParaRPr lang="en-IN" dirty="0"/>
          </a:p>
        </p:txBody>
      </p:sp>
      <p:pic>
        <p:nvPicPr>
          <p:cNvPr id="5" name="Picture 4">
            <a:extLst>
              <a:ext uri="{FF2B5EF4-FFF2-40B4-BE49-F238E27FC236}">
                <a16:creationId xmlns:a16="http://schemas.microsoft.com/office/drawing/2014/main" id="{89079903-36BC-5918-B5FF-0106C818CB20}"/>
              </a:ext>
            </a:extLst>
          </p:cNvPr>
          <p:cNvPicPr>
            <a:picLocks noChangeAspect="1"/>
          </p:cNvPicPr>
          <p:nvPr/>
        </p:nvPicPr>
        <p:blipFill>
          <a:blip r:embed="rId2"/>
          <a:stretch>
            <a:fillRect/>
          </a:stretch>
        </p:blipFill>
        <p:spPr>
          <a:xfrm>
            <a:off x="2180551" y="3334257"/>
            <a:ext cx="3299746" cy="1905165"/>
          </a:xfrm>
          <a:prstGeom prst="rect">
            <a:avLst/>
          </a:prstGeom>
        </p:spPr>
      </p:pic>
      <p:pic>
        <p:nvPicPr>
          <p:cNvPr id="7" name="Picture 6">
            <a:extLst>
              <a:ext uri="{FF2B5EF4-FFF2-40B4-BE49-F238E27FC236}">
                <a16:creationId xmlns:a16="http://schemas.microsoft.com/office/drawing/2014/main" id="{15F525AB-7771-488B-6B2B-66152B1C231C}"/>
              </a:ext>
            </a:extLst>
          </p:cNvPr>
          <p:cNvPicPr>
            <a:picLocks noChangeAspect="1"/>
          </p:cNvPicPr>
          <p:nvPr/>
        </p:nvPicPr>
        <p:blipFill>
          <a:blip r:embed="rId3"/>
          <a:stretch>
            <a:fillRect/>
          </a:stretch>
        </p:blipFill>
        <p:spPr>
          <a:xfrm>
            <a:off x="5596255" y="3091992"/>
            <a:ext cx="5121675" cy="3453858"/>
          </a:xfrm>
          <a:prstGeom prst="rect">
            <a:avLst/>
          </a:prstGeom>
        </p:spPr>
      </p:pic>
    </p:spTree>
    <p:extLst>
      <p:ext uri="{BB962C8B-B14F-4D97-AF65-F5344CB8AC3E}">
        <p14:creationId xmlns:p14="http://schemas.microsoft.com/office/powerpoint/2010/main" val="1599920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040BF8-4000-09AC-5EF8-72058DF9F23D}"/>
              </a:ext>
            </a:extLst>
          </p:cNvPr>
          <p:cNvSpPr/>
          <p:nvPr/>
        </p:nvSpPr>
        <p:spPr>
          <a:xfrm>
            <a:off x="4330133" y="2967335"/>
            <a:ext cx="353173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35434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
          <p:cNvPicPr preferRelativeResize="0"/>
          <p:nvPr/>
        </p:nvPicPr>
        <p:blipFill rotWithShape="1">
          <a:blip r:embed="rId3">
            <a:alphaModFix/>
          </a:blip>
          <a:srcRect/>
          <a:stretch/>
        </p:blipFill>
        <p:spPr>
          <a:xfrm>
            <a:off x="300488" y="1879330"/>
            <a:ext cx="11591024" cy="2758679"/>
          </a:xfrm>
          <a:prstGeom prst="rect">
            <a:avLst/>
          </a:prstGeom>
          <a:noFill/>
          <a:ln>
            <a:noFill/>
          </a:ln>
        </p:spPr>
      </p:pic>
      <p:sp>
        <p:nvSpPr>
          <p:cNvPr id="312" name="Google Shape;312;p3"/>
          <p:cNvSpPr txBox="1"/>
          <p:nvPr/>
        </p:nvSpPr>
        <p:spPr>
          <a:xfrm>
            <a:off x="1612800" y="784600"/>
            <a:ext cx="2193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700">
                <a:latin typeface="Nunito"/>
                <a:ea typeface="Nunito"/>
                <a:cs typeface="Nunito"/>
                <a:sym typeface="Nunito"/>
              </a:rPr>
              <a:t>Data Set</a:t>
            </a:r>
            <a:endParaRPr sz="27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IN">
                <a:latin typeface="Calibri"/>
                <a:ea typeface="Calibri"/>
                <a:cs typeface="Calibri"/>
                <a:sym typeface="Calibri"/>
              </a:rPr>
              <a:t>Why Model Customer Attrition?</a:t>
            </a:r>
            <a:endParaRPr>
              <a:latin typeface="Calibri"/>
              <a:ea typeface="Calibri"/>
              <a:cs typeface="Calibri"/>
              <a:sym typeface="Calibri"/>
            </a:endParaRPr>
          </a:p>
        </p:txBody>
      </p:sp>
      <p:sp>
        <p:nvSpPr>
          <p:cNvPr id="318" name="Google Shape;318;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sz="2800">
                <a:latin typeface="Calibri"/>
                <a:ea typeface="Calibri"/>
                <a:cs typeface="Calibri"/>
                <a:sym typeface="Calibri"/>
              </a:rPr>
              <a:t>It is far more expensive to acquire new clients than to keep current ones. According to certain surveys, acquiring a new customer can cost six to seven times more than retaining an existing one.</a:t>
            </a:r>
            <a:endParaRPr sz="2800">
              <a:latin typeface="Calibri"/>
              <a:ea typeface="Calibri"/>
              <a:cs typeface="Calibri"/>
              <a:sym typeface="Calibri"/>
            </a:endParaRPr>
          </a:p>
        </p:txBody>
      </p:sp>
      <p:pic>
        <p:nvPicPr>
          <p:cNvPr id="319" name="Google Shape;319;p4" descr="1,892 Customer Retention Stock Photos, Pictures &amp; Royalty ..."/>
          <p:cNvPicPr preferRelativeResize="0">
            <a:picLocks noGrp="1"/>
          </p:cNvPicPr>
          <p:nvPr>
            <p:ph type="body" idx="1"/>
          </p:nvPr>
        </p:nvPicPr>
        <p:blipFill rotWithShape="1">
          <a:blip r:embed="rId3">
            <a:alphaModFix/>
          </a:blip>
          <a:srcRect/>
          <a:stretch/>
        </p:blipFill>
        <p:spPr>
          <a:xfrm>
            <a:off x="4840709" y="1138518"/>
            <a:ext cx="6199094" cy="41327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grpSp>
        <p:nvGrpSpPr>
          <p:cNvPr id="324" name="Google Shape;324;p5"/>
          <p:cNvGrpSpPr/>
          <p:nvPr/>
        </p:nvGrpSpPr>
        <p:grpSpPr>
          <a:xfrm>
            <a:off x="4036979" y="1923127"/>
            <a:ext cx="8155021" cy="4584677"/>
            <a:chOff x="647" y="1037537"/>
            <a:chExt cx="8554022" cy="3343592"/>
          </a:xfrm>
        </p:grpSpPr>
        <p:sp>
          <p:nvSpPr>
            <p:cNvPr id="325" name="Google Shape;325;p5"/>
            <p:cNvSpPr/>
            <p:nvPr/>
          </p:nvSpPr>
          <p:spPr>
            <a:xfrm>
              <a:off x="647" y="1037537"/>
              <a:ext cx="2786326" cy="3343592"/>
            </a:xfrm>
            <a:prstGeom prst="roundRect">
              <a:avLst>
                <a:gd name="adj" fmla="val 5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5"/>
            <p:cNvSpPr txBox="1"/>
            <p:nvPr/>
          </p:nvSpPr>
          <p:spPr>
            <a:xfrm rot="-5400000">
              <a:off x="-1091592" y="2129777"/>
              <a:ext cx="2741745" cy="557265"/>
            </a:xfrm>
            <a:prstGeom prst="rect">
              <a:avLst/>
            </a:prstGeom>
            <a:noFill/>
            <a:ln>
              <a:noFill/>
            </a:ln>
          </p:spPr>
          <p:txBody>
            <a:bodyPr spcFirstLastPara="1" wrap="square" lIns="0" tIns="72000" rIns="93325" bIns="0" anchor="t" anchorCtr="0">
              <a:noAutofit/>
            </a:bodyPr>
            <a:lstStyle/>
            <a:p>
              <a:pPr marL="0" marR="0" lvl="0" indent="0" algn="r" rtl="0">
                <a:lnSpc>
                  <a:spcPct val="90000"/>
                </a:lnSpc>
                <a:spcBef>
                  <a:spcPts val="0"/>
                </a:spcBef>
                <a:spcAft>
                  <a:spcPts val="0"/>
                </a:spcAft>
                <a:buClr>
                  <a:schemeClr val="lt1"/>
                </a:buClr>
                <a:buSzPts val="2100"/>
                <a:buFont typeface="Calibri"/>
                <a:buNone/>
              </a:pPr>
              <a:r>
                <a:rPr lang="en-IN" sz="2100" b="0" i="0" u="none" strike="noStrike" cap="none">
                  <a:solidFill>
                    <a:schemeClr val="lt1"/>
                  </a:solidFill>
                  <a:latin typeface="Calibri"/>
                  <a:ea typeface="Calibri"/>
                  <a:cs typeface="Calibri"/>
                  <a:sym typeface="Calibri"/>
                </a:rPr>
                <a:t>Understanding the data</a:t>
              </a:r>
              <a:endParaRPr sz="1400" b="0" i="0" u="none" strike="noStrike" cap="none">
                <a:solidFill>
                  <a:srgbClr val="000000"/>
                </a:solidFill>
                <a:latin typeface="Arial"/>
                <a:ea typeface="Arial"/>
                <a:cs typeface="Arial"/>
                <a:sym typeface="Arial"/>
              </a:endParaRPr>
            </a:p>
          </p:txBody>
        </p:sp>
        <p:sp>
          <p:nvSpPr>
            <p:cNvPr id="327" name="Google Shape;327;p5"/>
            <p:cNvSpPr/>
            <p:nvPr/>
          </p:nvSpPr>
          <p:spPr>
            <a:xfrm>
              <a:off x="557912" y="1037537"/>
              <a:ext cx="2075813" cy="334359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5"/>
            <p:cNvSpPr txBox="1"/>
            <p:nvPr/>
          </p:nvSpPr>
          <p:spPr>
            <a:xfrm>
              <a:off x="557912" y="1037537"/>
              <a:ext cx="2075700" cy="3343500"/>
            </a:xfrm>
            <a:prstGeom prst="rect">
              <a:avLst/>
            </a:prstGeom>
            <a:noFill/>
            <a:ln>
              <a:noFill/>
            </a:ln>
          </p:spPr>
          <p:txBody>
            <a:bodyPr spcFirstLastPara="1" wrap="square" lIns="0" tIns="92575" rIns="0" bIns="0" anchor="t" anchorCtr="0">
              <a:noAutofit/>
            </a:bodyPr>
            <a:lstStyle/>
            <a:p>
              <a:pPr marL="0" marR="0" lvl="0" indent="0" algn="l" rtl="0">
                <a:lnSpc>
                  <a:spcPct val="90000"/>
                </a:lnSpc>
                <a:spcBef>
                  <a:spcPts val="0"/>
                </a:spcBef>
                <a:spcAft>
                  <a:spcPts val="0"/>
                </a:spcAft>
                <a:buClr>
                  <a:schemeClr val="lt1"/>
                </a:buClr>
                <a:buSzPts val="2700"/>
                <a:buFont typeface="Calibri"/>
                <a:buNone/>
              </a:pPr>
              <a:r>
                <a:rPr lang="en-IN" sz="2700" b="0" i="0" u="none" strike="noStrike" cap="none">
                  <a:solidFill>
                    <a:schemeClr val="lt1"/>
                  </a:solidFill>
                  <a:latin typeface="Calibri"/>
                  <a:ea typeface="Calibri"/>
                  <a:cs typeface="Calibri"/>
                  <a:sym typeface="Calibri"/>
                </a:rPr>
                <a:t>Data Cleaning and Exploratory Data Analysis.</a:t>
              </a:r>
              <a:endParaRPr sz="2700" b="0" i="0" u="none" strike="noStrike" cap="none">
                <a:solidFill>
                  <a:schemeClr val="lt1"/>
                </a:solidFill>
                <a:latin typeface="Calibri"/>
                <a:ea typeface="Calibri"/>
                <a:cs typeface="Calibri"/>
                <a:sym typeface="Calibri"/>
              </a:endParaRPr>
            </a:p>
          </p:txBody>
        </p:sp>
        <p:sp>
          <p:nvSpPr>
            <p:cNvPr id="329" name="Google Shape;329;p5"/>
            <p:cNvSpPr/>
            <p:nvPr/>
          </p:nvSpPr>
          <p:spPr>
            <a:xfrm>
              <a:off x="2884495" y="1037537"/>
              <a:ext cx="2786326" cy="3343592"/>
            </a:xfrm>
            <a:prstGeom prst="roundRect">
              <a:avLst>
                <a:gd name="adj" fmla="val 5000"/>
              </a:avLst>
            </a:prstGeom>
            <a:solidFill>
              <a:srgbClr val="2EE84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5"/>
            <p:cNvSpPr txBox="1"/>
            <p:nvPr/>
          </p:nvSpPr>
          <p:spPr>
            <a:xfrm rot="-5400000">
              <a:off x="1792255" y="2129777"/>
              <a:ext cx="2741745" cy="557265"/>
            </a:xfrm>
            <a:prstGeom prst="rect">
              <a:avLst/>
            </a:prstGeom>
            <a:noFill/>
            <a:ln>
              <a:noFill/>
            </a:ln>
          </p:spPr>
          <p:txBody>
            <a:bodyPr spcFirstLastPara="1" wrap="square" lIns="0" tIns="72000" rIns="93325" bIns="0" anchor="t" anchorCtr="0">
              <a:noAutofit/>
            </a:bodyPr>
            <a:lstStyle/>
            <a:p>
              <a:pPr marL="0" marR="0" lvl="0" indent="0" algn="r" rtl="0">
                <a:lnSpc>
                  <a:spcPct val="90000"/>
                </a:lnSpc>
                <a:spcBef>
                  <a:spcPts val="0"/>
                </a:spcBef>
                <a:spcAft>
                  <a:spcPts val="0"/>
                </a:spcAft>
                <a:buClr>
                  <a:schemeClr val="lt1"/>
                </a:buClr>
                <a:buSzPts val="2100"/>
                <a:buFont typeface="Calibri"/>
                <a:buNone/>
              </a:pPr>
              <a:r>
                <a:rPr lang="en-IN" sz="2100" b="0" i="0" u="none" strike="noStrike" cap="none">
                  <a:solidFill>
                    <a:schemeClr val="lt1"/>
                  </a:solidFill>
                  <a:latin typeface="Calibri"/>
                  <a:ea typeface="Calibri"/>
                  <a:cs typeface="Calibri"/>
                  <a:sym typeface="Calibri"/>
                </a:rPr>
                <a:t>Model Building</a:t>
              </a:r>
              <a:endParaRPr sz="1400" b="0" i="0" u="none" strike="noStrike" cap="none">
                <a:solidFill>
                  <a:srgbClr val="000000"/>
                </a:solidFill>
                <a:latin typeface="Arial"/>
                <a:ea typeface="Arial"/>
                <a:cs typeface="Arial"/>
                <a:sym typeface="Arial"/>
              </a:endParaRPr>
            </a:p>
          </p:txBody>
        </p:sp>
        <p:sp>
          <p:nvSpPr>
            <p:cNvPr id="331" name="Google Shape;331;p5"/>
            <p:cNvSpPr/>
            <p:nvPr/>
          </p:nvSpPr>
          <p:spPr>
            <a:xfrm rot="5400000">
              <a:off x="2652849" y="3693632"/>
              <a:ext cx="491154" cy="417949"/>
            </a:xfrm>
            <a:prstGeom prst="flowChartExtra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5"/>
            <p:cNvSpPr/>
            <p:nvPr/>
          </p:nvSpPr>
          <p:spPr>
            <a:xfrm>
              <a:off x="3441760" y="1037537"/>
              <a:ext cx="2075813" cy="334359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5"/>
            <p:cNvSpPr txBox="1"/>
            <p:nvPr/>
          </p:nvSpPr>
          <p:spPr>
            <a:xfrm>
              <a:off x="3441760" y="1037537"/>
              <a:ext cx="2075700" cy="3343500"/>
            </a:xfrm>
            <a:prstGeom prst="rect">
              <a:avLst/>
            </a:prstGeom>
            <a:noFill/>
            <a:ln>
              <a:noFill/>
            </a:ln>
          </p:spPr>
          <p:txBody>
            <a:bodyPr spcFirstLastPara="1" wrap="square" lIns="0" tIns="92575" rIns="0" bIns="0" anchor="t" anchorCtr="0">
              <a:noAutofit/>
            </a:bodyPr>
            <a:lstStyle/>
            <a:p>
              <a:pPr marL="0" marR="0" lvl="0" indent="0" algn="l" rtl="0">
                <a:lnSpc>
                  <a:spcPct val="90000"/>
                </a:lnSpc>
                <a:spcBef>
                  <a:spcPts val="0"/>
                </a:spcBef>
                <a:spcAft>
                  <a:spcPts val="0"/>
                </a:spcAft>
                <a:buClr>
                  <a:schemeClr val="lt1"/>
                </a:buClr>
                <a:buSzPts val="2700"/>
                <a:buFont typeface="Calibri"/>
                <a:buNone/>
              </a:pPr>
              <a:r>
                <a:rPr lang="en-IN" sz="2700" b="0" i="0" u="none" strike="noStrike" cap="none">
                  <a:solidFill>
                    <a:schemeClr val="lt1"/>
                  </a:solidFill>
                  <a:latin typeface="Calibri"/>
                  <a:ea typeface="Calibri"/>
                  <a:cs typeface="Calibri"/>
                  <a:sym typeface="Calibri"/>
                </a:rPr>
                <a:t>Model Selection and Threshold Tuning.</a:t>
              </a:r>
              <a:endParaRPr sz="2700" b="0" i="0" u="none" strike="noStrike" cap="none">
                <a:solidFill>
                  <a:schemeClr val="lt1"/>
                </a:solidFill>
                <a:latin typeface="Calibri"/>
                <a:ea typeface="Calibri"/>
                <a:cs typeface="Calibri"/>
                <a:sym typeface="Calibri"/>
              </a:endParaRPr>
            </a:p>
          </p:txBody>
        </p:sp>
        <p:sp>
          <p:nvSpPr>
            <p:cNvPr id="334" name="Google Shape;334;p5"/>
            <p:cNvSpPr/>
            <p:nvPr/>
          </p:nvSpPr>
          <p:spPr>
            <a:xfrm>
              <a:off x="5768343" y="1037537"/>
              <a:ext cx="2786326" cy="3343592"/>
            </a:xfrm>
            <a:prstGeom prst="roundRect">
              <a:avLst>
                <a:gd name="adj" fmla="val 5000"/>
              </a:avLst>
            </a:prstGeom>
            <a:solidFill>
              <a:srgbClr val="5999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5"/>
            <p:cNvSpPr txBox="1"/>
            <p:nvPr/>
          </p:nvSpPr>
          <p:spPr>
            <a:xfrm rot="-5400000">
              <a:off x="4676103" y="2129777"/>
              <a:ext cx="2741745" cy="557265"/>
            </a:xfrm>
            <a:prstGeom prst="rect">
              <a:avLst/>
            </a:prstGeom>
            <a:noFill/>
            <a:ln>
              <a:noFill/>
            </a:ln>
          </p:spPr>
          <p:txBody>
            <a:bodyPr spcFirstLastPara="1" wrap="square" lIns="0" tIns="72000" rIns="93325" bIns="0" anchor="t" anchorCtr="0">
              <a:noAutofit/>
            </a:bodyPr>
            <a:lstStyle/>
            <a:p>
              <a:pPr marL="0" marR="0" lvl="0" indent="0" algn="r" rtl="0">
                <a:lnSpc>
                  <a:spcPct val="90000"/>
                </a:lnSpc>
                <a:spcBef>
                  <a:spcPts val="0"/>
                </a:spcBef>
                <a:spcAft>
                  <a:spcPts val="0"/>
                </a:spcAft>
                <a:buClr>
                  <a:schemeClr val="lt1"/>
                </a:buClr>
                <a:buSzPts val="2100"/>
                <a:buFont typeface="Calibri"/>
                <a:buNone/>
              </a:pPr>
              <a:r>
                <a:rPr lang="en-IN" sz="2100" b="0" i="0" u="none" strike="noStrike" cap="none">
                  <a:solidFill>
                    <a:schemeClr val="lt1"/>
                  </a:solidFill>
                  <a:latin typeface="Calibri"/>
                  <a:ea typeface="Calibri"/>
                  <a:cs typeface="Calibri"/>
                  <a:sym typeface="Calibri"/>
                </a:rPr>
                <a:t>Deployment</a:t>
              </a:r>
              <a:endParaRPr sz="1400" b="0" i="0" u="none" strike="noStrike" cap="none">
                <a:solidFill>
                  <a:srgbClr val="000000"/>
                </a:solidFill>
                <a:latin typeface="Arial"/>
                <a:ea typeface="Arial"/>
                <a:cs typeface="Arial"/>
                <a:sym typeface="Arial"/>
              </a:endParaRPr>
            </a:p>
          </p:txBody>
        </p:sp>
        <p:sp>
          <p:nvSpPr>
            <p:cNvPr id="336" name="Google Shape;336;p5"/>
            <p:cNvSpPr/>
            <p:nvPr/>
          </p:nvSpPr>
          <p:spPr>
            <a:xfrm rot="5400000">
              <a:off x="5480968" y="3693632"/>
              <a:ext cx="491154" cy="417949"/>
            </a:xfrm>
            <a:prstGeom prst="flowChartExtract">
              <a:avLst/>
            </a:prstGeom>
            <a:solidFill>
              <a:schemeClr val="lt1"/>
            </a:solidFill>
            <a:ln w="12700" cap="flat" cmpd="sng">
              <a:solidFill>
                <a:srgbClr val="5999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5"/>
            <p:cNvSpPr/>
            <p:nvPr/>
          </p:nvSpPr>
          <p:spPr>
            <a:xfrm>
              <a:off x="6325609" y="1037537"/>
              <a:ext cx="2075813" cy="334359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5"/>
            <p:cNvSpPr txBox="1"/>
            <p:nvPr/>
          </p:nvSpPr>
          <p:spPr>
            <a:xfrm>
              <a:off x="6325609" y="1037537"/>
              <a:ext cx="2075813" cy="3343592"/>
            </a:xfrm>
            <a:prstGeom prst="rect">
              <a:avLst/>
            </a:prstGeom>
            <a:noFill/>
            <a:ln>
              <a:noFill/>
            </a:ln>
          </p:spPr>
          <p:txBody>
            <a:bodyPr spcFirstLastPara="1" wrap="square" lIns="0" tIns="92575" rIns="0" bIns="0" anchor="t" anchorCtr="0">
              <a:noAutofit/>
            </a:bodyPr>
            <a:lstStyle/>
            <a:p>
              <a:pPr marL="0" marR="0" lvl="0" indent="0" algn="l" rtl="0">
                <a:lnSpc>
                  <a:spcPct val="90000"/>
                </a:lnSpc>
                <a:spcBef>
                  <a:spcPts val="0"/>
                </a:spcBef>
                <a:spcAft>
                  <a:spcPts val="0"/>
                </a:spcAft>
                <a:buClr>
                  <a:schemeClr val="lt1"/>
                </a:buClr>
                <a:buSzPts val="2700"/>
                <a:buFont typeface="Calibri"/>
                <a:buNone/>
              </a:pPr>
              <a:r>
                <a:rPr lang="en-IN" sz="2700" b="0" i="0" u="none" strike="noStrike" cap="none">
                  <a:solidFill>
                    <a:schemeClr val="lt1"/>
                  </a:solidFill>
                  <a:latin typeface="Calibri"/>
                  <a:ea typeface="Calibri"/>
                  <a:cs typeface="Calibri"/>
                  <a:sym typeface="Calibri"/>
                </a:rPr>
                <a:t>Result Interpretation.</a:t>
              </a:r>
              <a:endParaRPr sz="2700" b="0" i="0" u="none" strike="noStrike" cap="none">
                <a:solidFill>
                  <a:schemeClr val="lt1"/>
                </a:solidFill>
                <a:latin typeface="Calibri"/>
                <a:ea typeface="Calibri"/>
                <a:cs typeface="Calibri"/>
                <a:sym typeface="Calibri"/>
              </a:endParaRPr>
            </a:p>
          </p:txBody>
        </p:sp>
      </p:grpSp>
      <p:pic>
        <p:nvPicPr>
          <p:cNvPr id="339" name="Google Shape;339;p5"/>
          <p:cNvPicPr preferRelativeResize="0"/>
          <p:nvPr/>
        </p:nvPicPr>
        <p:blipFill rotWithShape="1">
          <a:blip r:embed="rId3">
            <a:alphaModFix/>
          </a:blip>
          <a:srcRect/>
          <a:stretch/>
        </p:blipFill>
        <p:spPr>
          <a:xfrm>
            <a:off x="159825" y="1800525"/>
            <a:ext cx="3966600" cy="369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43"/>
        <p:cNvGrpSpPr/>
        <p:nvPr/>
      </p:nvGrpSpPr>
      <p:grpSpPr>
        <a:xfrm>
          <a:off x="0" y="0"/>
          <a:ext cx="0" cy="0"/>
          <a:chOff x="0" y="0"/>
          <a:chExt cx="0" cy="0"/>
        </a:xfrm>
      </p:grpSpPr>
      <p:sp>
        <p:nvSpPr>
          <p:cNvPr id="344" name="Google Shape;344;p6"/>
          <p:cNvSpPr txBox="1">
            <a:spLocks noGrp="1"/>
          </p:cNvSpPr>
          <p:nvPr>
            <p:ph type="ctrTitle"/>
          </p:nvPr>
        </p:nvSpPr>
        <p:spPr>
          <a:xfrm>
            <a:off x="1524000" y="1122363"/>
            <a:ext cx="9144000" cy="9753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a:t>Exploratory Data Analysis</a:t>
            </a:r>
            <a:endParaRPr/>
          </a:p>
        </p:txBody>
      </p:sp>
      <p:sp>
        <p:nvSpPr>
          <p:cNvPr id="345" name="Google Shape;345;p6"/>
          <p:cNvSpPr txBox="1">
            <a:spLocks noGrp="1"/>
          </p:cNvSpPr>
          <p:nvPr>
            <p:ph type="subTitle" idx="1"/>
          </p:nvPr>
        </p:nvSpPr>
        <p:spPr>
          <a:xfrm>
            <a:off x="1524000" y="2501153"/>
            <a:ext cx="9144000" cy="29404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Char char="•"/>
            </a:pPr>
            <a:r>
              <a:rPr lang="en-IN" b="0" i="0"/>
              <a:t>Get maximum insights from a data set.</a:t>
            </a:r>
            <a:endParaRPr/>
          </a:p>
          <a:p>
            <a:pPr marL="0" lvl="0" indent="0" algn="l" rtl="0">
              <a:lnSpc>
                <a:spcPct val="90000"/>
              </a:lnSpc>
              <a:spcBef>
                <a:spcPts val="1000"/>
              </a:spcBef>
              <a:spcAft>
                <a:spcPts val="0"/>
              </a:spcAft>
              <a:buClr>
                <a:schemeClr val="dk1"/>
              </a:buClr>
              <a:buSzPts val="2400"/>
              <a:buFont typeface="Arial"/>
              <a:buChar char="•"/>
            </a:pPr>
            <a:r>
              <a:rPr lang="en-IN" b="0" i="0"/>
              <a:t>Uncover underlying structure.</a:t>
            </a:r>
            <a:endParaRPr/>
          </a:p>
          <a:p>
            <a:pPr marL="0" lvl="0" indent="0" algn="l" rtl="0">
              <a:lnSpc>
                <a:spcPct val="90000"/>
              </a:lnSpc>
              <a:spcBef>
                <a:spcPts val="1000"/>
              </a:spcBef>
              <a:spcAft>
                <a:spcPts val="0"/>
              </a:spcAft>
              <a:buClr>
                <a:schemeClr val="dk1"/>
              </a:buClr>
              <a:buSzPts val="2400"/>
              <a:buFont typeface="Arial"/>
              <a:buChar char="•"/>
            </a:pPr>
            <a:r>
              <a:rPr lang="en-IN" b="0" i="0"/>
              <a:t>Extract important variables from the dataset.</a:t>
            </a:r>
            <a:endParaRPr/>
          </a:p>
          <a:p>
            <a:pPr marL="0" lvl="0" indent="0" algn="l" rtl="0">
              <a:lnSpc>
                <a:spcPct val="90000"/>
              </a:lnSpc>
              <a:spcBef>
                <a:spcPts val="1000"/>
              </a:spcBef>
              <a:spcAft>
                <a:spcPts val="0"/>
              </a:spcAft>
              <a:buClr>
                <a:schemeClr val="dk1"/>
              </a:buClr>
              <a:buSzPts val="2400"/>
              <a:buFont typeface="Arial"/>
              <a:buChar char="•"/>
            </a:pPr>
            <a:r>
              <a:rPr lang="en-IN" b="0" i="0"/>
              <a:t>Detect outliers and anomalies(if any)</a:t>
            </a:r>
            <a:endParaRPr/>
          </a:p>
          <a:p>
            <a:pPr marL="0" lvl="0" indent="0" algn="l" rtl="0">
              <a:lnSpc>
                <a:spcPct val="90000"/>
              </a:lnSpc>
              <a:spcBef>
                <a:spcPts val="1000"/>
              </a:spcBef>
              <a:spcAft>
                <a:spcPts val="0"/>
              </a:spcAft>
              <a:buClr>
                <a:schemeClr val="dk1"/>
              </a:buClr>
              <a:buSzPts val="2400"/>
              <a:buFont typeface="Arial"/>
              <a:buChar char="•"/>
            </a:pPr>
            <a:r>
              <a:rPr lang="en-IN" b="0" i="0"/>
              <a:t>Test underlying assumptions.</a:t>
            </a:r>
            <a:endParaRPr/>
          </a:p>
          <a:p>
            <a:pPr marL="0" lvl="0" indent="0" algn="l" rtl="0">
              <a:lnSpc>
                <a:spcPct val="90000"/>
              </a:lnSpc>
              <a:spcBef>
                <a:spcPts val="1000"/>
              </a:spcBef>
              <a:spcAft>
                <a:spcPts val="0"/>
              </a:spcAft>
              <a:buClr>
                <a:schemeClr val="dk1"/>
              </a:buClr>
              <a:buSzPts val="2400"/>
              <a:buFont typeface="Arial"/>
              <a:buChar char="•"/>
            </a:pPr>
            <a:r>
              <a:rPr lang="en-IN" b="0" i="0"/>
              <a:t>Determine the optimal factor settings.</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pSp>
        <p:nvGrpSpPr>
          <p:cNvPr id="350" name="Google Shape;350;p7"/>
          <p:cNvGrpSpPr/>
          <p:nvPr/>
        </p:nvGrpSpPr>
        <p:grpSpPr>
          <a:xfrm>
            <a:off x="838200" y="556032"/>
            <a:ext cx="10515600" cy="5620709"/>
            <a:chOff x="0" y="220"/>
            <a:chExt cx="10515600" cy="5620709"/>
          </a:xfrm>
        </p:grpSpPr>
        <p:cxnSp>
          <p:nvCxnSpPr>
            <p:cNvPr id="351" name="Google Shape;351;p7"/>
            <p:cNvCxnSpPr/>
            <p:nvPr/>
          </p:nvCxnSpPr>
          <p:spPr>
            <a:xfrm>
              <a:off x="0" y="4226551"/>
              <a:ext cx="10515600" cy="0"/>
            </a:xfrm>
            <a:prstGeom prst="straightConnector1">
              <a:avLst/>
            </a:prstGeom>
            <a:noFill/>
            <a:ln w="12700" cap="flat" cmpd="sng">
              <a:solidFill>
                <a:srgbClr val="D66E29"/>
              </a:solidFill>
              <a:prstDash val="solid"/>
              <a:miter lim="800000"/>
              <a:headEnd type="none" w="sm" len="sm"/>
              <a:tailEnd type="none" w="sm" len="sm"/>
            </a:ln>
          </p:spPr>
        </p:cxnSp>
        <p:cxnSp>
          <p:nvCxnSpPr>
            <p:cNvPr id="352" name="Google Shape;352;p7"/>
            <p:cNvCxnSpPr/>
            <p:nvPr/>
          </p:nvCxnSpPr>
          <p:spPr>
            <a:xfrm>
              <a:off x="0" y="2100233"/>
              <a:ext cx="10515600" cy="0"/>
            </a:xfrm>
            <a:prstGeom prst="straightConnector1">
              <a:avLst/>
            </a:prstGeom>
            <a:noFill/>
            <a:ln w="12700" cap="flat" cmpd="sng">
              <a:solidFill>
                <a:srgbClr val="D66E29"/>
              </a:solidFill>
              <a:prstDash val="solid"/>
              <a:miter lim="800000"/>
              <a:headEnd type="none" w="sm" len="sm"/>
              <a:tailEnd type="none" w="sm" len="sm"/>
            </a:ln>
          </p:spPr>
        </p:cxnSp>
        <p:cxnSp>
          <p:nvCxnSpPr>
            <p:cNvPr id="353" name="Google Shape;353;p7"/>
            <p:cNvCxnSpPr/>
            <p:nvPr/>
          </p:nvCxnSpPr>
          <p:spPr>
            <a:xfrm>
              <a:off x="0" y="697305"/>
              <a:ext cx="10515600" cy="0"/>
            </a:xfrm>
            <a:prstGeom prst="straightConnector1">
              <a:avLst/>
            </a:prstGeom>
            <a:noFill/>
            <a:ln w="12700" cap="flat" cmpd="sng">
              <a:solidFill>
                <a:srgbClr val="D66E29"/>
              </a:solidFill>
              <a:prstDash val="solid"/>
              <a:miter lim="800000"/>
              <a:headEnd type="none" w="sm" len="sm"/>
              <a:tailEnd type="none" w="sm" len="sm"/>
            </a:ln>
          </p:spPr>
        </p:cxnSp>
        <p:sp>
          <p:nvSpPr>
            <p:cNvPr id="354" name="Google Shape;354;p7"/>
            <p:cNvSpPr/>
            <p:nvPr/>
          </p:nvSpPr>
          <p:spPr>
            <a:xfrm>
              <a:off x="2734055" y="220"/>
              <a:ext cx="7781544" cy="6970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7"/>
            <p:cNvSpPr txBox="1"/>
            <p:nvPr/>
          </p:nvSpPr>
          <p:spPr>
            <a:xfrm>
              <a:off x="2734055" y="220"/>
              <a:ext cx="7781544" cy="697084"/>
            </a:xfrm>
            <a:prstGeom prst="rect">
              <a:avLst/>
            </a:prstGeom>
            <a:noFill/>
            <a:ln>
              <a:noFill/>
            </a:ln>
          </p:spPr>
          <p:txBody>
            <a:bodyPr spcFirstLastPara="1" wrap="square" lIns="38100" tIns="38100" rIns="38100" bIns="38100" anchor="b" anchorCtr="0">
              <a:noAutofit/>
            </a:bodyPr>
            <a:lstStyle/>
            <a:p>
              <a:pPr marL="0" marR="0" lvl="0" indent="0" algn="l" rtl="0">
                <a:lnSpc>
                  <a:spcPct val="90000"/>
                </a:lnSpc>
                <a:spcBef>
                  <a:spcPts val="0"/>
                </a:spcBef>
                <a:spcAft>
                  <a:spcPts val="0"/>
                </a:spcAft>
                <a:buClr>
                  <a:schemeClr val="dk1"/>
                </a:buClr>
                <a:buSzPts val="2000"/>
                <a:buFont typeface="Calibri"/>
                <a:buNone/>
              </a:pPr>
              <a:r>
                <a:rPr lang="en-IN" sz="2000" b="0" i="0" u="none" strike="noStrike" cap="none">
                  <a:solidFill>
                    <a:schemeClr val="dk1"/>
                  </a:solidFill>
                  <a:latin typeface="Calibri"/>
                  <a:ea typeface="Calibri"/>
                  <a:cs typeface="Calibri"/>
                  <a:sym typeface="Calibri"/>
                </a:rPr>
                <a:t>Importing necessary libraries</a:t>
              </a:r>
              <a:endParaRPr sz="1400" b="0" i="0" u="none" strike="noStrike" cap="none">
                <a:solidFill>
                  <a:srgbClr val="000000"/>
                </a:solidFill>
                <a:latin typeface="Arial"/>
                <a:ea typeface="Arial"/>
                <a:cs typeface="Arial"/>
                <a:sym typeface="Arial"/>
              </a:endParaRPr>
            </a:p>
          </p:txBody>
        </p:sp>
        <p:sp>
          <p:nvSpPr>
            <p:cNvPr id="356" name="Google Shape;356;p7"/>
            <p:cNvSpPr/>
            <p:nvPr/>
          </p:nvSpPr>
          <p:spPr>
            <a:xfrm>
              <a:off x="0" y="220"/>
              <a:ext cx="2734056" cy="697084"/>
            </a:xfrm>
            <a:prstGeom prst="round2SameRect">
              <a:avLst>
                <a:gd name="adj1" fmla="val 16670"/>
                <a:gd name="adj2" fmla="val 0"/>
              </a:avLst>
            </a:prstGeom>
            <a:solidFill>
              <a:srgbClr val="D66E29"/>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7"/>
            <p:cNvSpPr txBox="1"/>
            <p:nvPr/>
          </p:nvSpPr>
          <p:spPr>
            <a:xfrm>
              <a:off x="34035" y="34255"/>
              <a:ext cx="2665986" cy="663049"/>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IN" sz="2000" b="0" i="0" u="none" strike="noStrike" cap="none">
                  <a:solidFill>
                    <a:schemeClr val="lt1"/>
                  </a:solidFill>
                  <a:latin typeface="Calibri"/>
                  <a:ea typeface="Calibri"/>
                  <a:cs typeface="Calibri"/>
                  <a:sym typeface="Calibri"/>
                </a:rPr>
                <a:t>Libraries</a:t>
              </a:r>
              <a:endParaRPr sz="1400" b="0" i="0" u="none" strike="noStrike" cap="none">
                <a:solidFill>
                  <a:srgbClr val="000000"/>
                </a:solidFill>
                <a:latin typeface="Arial"/>
                <a:ea typeface="Arial"/>
                <a:cs typeface="Arial"/>
                <a:sym typeface="Arial"/>
              </a:endParaRPr>
            </a:p>
          </p:txBody>
        </p:sp>
        <p:sp>
          <p:nvSpPr>
            <p:cNvPr id="358" name="Google Shape;358;p7"/>
            <p:cNvSpPr/>
            <p:nvPr/>
          </p:nvSpPr>
          <p:spPr>
            <a:xfrm>
              <a:off x="0" y="697305"/>
              <a:ext cx="10515600" cy="67098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7"/>
            <p:cNvSpPr txBox="1"/>
            <p:nvPr/>
          </p:nvSpPr>
          <p:spPr>
            <a:xfrm>
              <a:off x="0" y="697305"/>
              <a:ext cx="10515600" cy="670988"/>
            </a:xfrm>
            <a:prstGeom prst="rect">
              <a:avLst/>
            </a:prstGeom>
            <a:noFill/>
            <a:ln>
              <a:noFill/>
            </a:ln>
          </p:spPr>
          <p:txBody>
            <a:bodyPr spcFirstLastPara="1" wrap="square" lIns="38100" tIns="38100" rIns="38100" bIns="38100"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Importing necessary libraries for the basic analysis and understanding of the data. The dataset contains 3333 rows and 19 columns.</a:t>
              </a:r>
              <a:endParaRPr sz="1400" b="0" i="0" u="none" strike="noStrike" cap="none">
                <a:solidFill>
                  <a:srgbClr val="000000"/>
                </a:solidFill>
                <a:latin typeface="Arial"/>
                <a:ea typeface="Arial"/>
                <a:cs typeface="Arial"/>
                <a:sym typeface="Arial"/>
              </a:endParaRPr>
            </a:p>
          </p:txBody>
        </p:sp>
        <p:sp>
          <p:nvSpPr>
            <p:cNvPr id="360" name="Google Shape;360;p7"/>
            <p:cNvSpPr/>
            <p:nvPr/>
          </p:nvSpPr>
          <p:spPr>
            <a:xfrm>
              <a:off x="2734055" y="1403148"/>
              <a:ext cx="7781544" cy="6970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7"/>
            <p:cNvSpPr txBox="1"/>
            <p:nvPr/>
          </p:nvSpPr>
          <p:spPr>
            <a:xfrm>
              <a:off x="2734055" y="1403148"/>
              <a:ext cx="7781544" cy="697084"/>
            </a:xfrm>
            <a:prstGeom prst="rect">
              <a:avLst/>
            </a:prstGeom>
            <a:noFill/>
            <a:ln>
              <a:noFill/>
            </a:ln>
          </p:spPr>
          <p:txBody>
            <a:bodyPr spcFirstLastPara="1" wrap="square" lIns="38100" tIns="38100" rIns="38100" bIns="38100" anchor="b" anchorCtr="0">
              <a:noAutofit/>
            </a:bodyPr>
            <a:lstStyle/>
            <a:p>
              <a:pPr marL="0" marR="0" lvl="0" indent="0" algn="l" rtl="0">
                <a:lnSpc>
                  <a:spcPct val="90000"/>
                </a:lnSpc>
                <a:spcBef>
                  <a:spcPts val="0"/>
                </a:spcBef>
                <a:spcAft>
                  <a:spcPts val="0"/>
                </a:spcAft>
                <a:buClr>
                  <a:schemeClr val="dk1"/>
                </a:buClr>
                <a:buSzPts val="2000"/>
                <a:buFont typeface="Calibri"/>
                <a:buNone/>
              </a:pPr>
              <a:r>
                <a:rPr lang="en-IN" sz="2000" b="0" i="0" u="none" strike="noStrike" cap="none">
                  <a:solidFill>
                    <a:schemeClr val="dk1"/>
                  </a:solidFill>
                  <a:latin typeface="Calibri"/>
                  <a:ea typeface="Calibri"/>
                  <a:cs typeface="Calibri"/>
                  <a:sym typeface="Calibri"/>
                </a:rPr>
                <a:t>Reading the data set in detail</a:t>
              </a:r>
              <a:endParaRPr sz="1400" b="0" i="0" u="none" strike="noStrike" cap="none">
                <a:solidFill>
                  <a:srgbClr val="000000"/>
                </a:solidFill>
                <a:latin typeface="Arial"/>
                <a:ea typeface="Arial"/>
                <a:cs typeface="Arial"/>
                <a:sym typeface="Arial"/>
              </a:endParaRPr>
            </a:p>
          </p:txBody>
        </p:sp>
        <p:sp>
          <p:nvSpPr>
            <p:cNvPr id="362" name="Google Shape;362;p7"/>
            <p:cNvSpPr/>
            <p:nvPr/>
          </p:nvSpPr>
          <p:spPr>
            <a:xfrm>
              <a:off x="0" y="1403148"/>
              <a:ext cx="2734056" cy="697084"/>
            </a:xfrm>
            <a:prstGeom prst="round2SameRect">
              <a:avLst>
                <a:gd name="adj1" fmla="val 16670"/>
                <a:gd name="adj2" fmla="val 0"/>
              </a:avLst>
            </a:prstGeom>
            <a:solidFill>
              <a:srgbClr val="E58B5F"/>
            </a:solidFill>
            <a:ln w="12700" cap="flat" cmpd="sng">
              <a:solidFill>
                <a:srgbClr val="E58B5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7"/>
            <p:cNvSpPr txBox="1"/>
            <p:nvPr/>
          </p:nvSpPr>
          <p:spPr>
            <a:xfrm>
              <a:off x="34035" y="1437183"/>
              <a:ext cx="2665986" cy="663049"/>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IN" sz="2000" b="0" i="0" u="none" strike="noStrike" cap="none">
                  <a:solidFill>
                    <a:schemeClr val="lt1"/>
                  </a:solidFill>
                  <a:latin typeface="Calibri"/>
                  <a:ea typeface="Calibri"/>
                  <a:cs typeface="Calibri"/>
                  <a:sym typeface="Calibri"/>
                </a:rPr>
                <a:t>Loading and importing values</a:t>
              </a:r>
              <a:endParaRPr sz="1400" b="0" i="0" u="none" strike="noStrike" cap="none">
                <a:solidFill>
                  <a:srgbClr val="000000"/>
                </a:solidFill>
                <a:latin typeface="Arial"/>
                <a:ea typeface="Arial"/>
                <a:cs typeface="Arial"/>
                <a:sym typeface="Arial"/>
              </a:endParaRPr>
            </a:p>
          </p:txBody>
        </p:sp>
        <p:sp>
          <p:nvSpPr>
            <p:cNvPr id="364" name="Google Shape;364;p7"/>
            <p:cNvSpPr/>
            <p:nvPr/>
          </p:nvSpPr>
          <p:spPr>
            <a:xfrm>
              <a:off x="0" y="2100233"/>
              <a:ext cx="10515600" cy="139437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7"/>
            <p:cNvSpPr txBox="1"/>
            <p:nvPr/>
          </p:nvSpPr>
          <p:spPr>
            <a:xfrm>
              <a:off x="0" y="2100233"/>
              <a:ext cx="10515600" cy="1394378"/>
            </a:xfrm>
            <a:prstGeom prst="rect">
              <a:avLst/>
            </a:prstGeom>
            <a:noFill/>
            <a:ln>
              <a:noFill/>
            </a:ln>
          </p:spPr>
          <p:txBody>
            <a:bodyPr spcFirstLastPara="1" wrap="square" lIns="38100" tIns="38100" rIns="38100" bIns="38100"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Read the dataset and view a sample of 10 random rows. </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Checking the data types in each column - The dataset includes 2 datatypes – float64 and int64</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Checking the column headers to understand the features of most and least importance for the objective</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Check for null values – no null values found</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Checking for unique values</a:t>
              </a:r>
              <a:endParaRPr sz="1400" b="0" i="0" u="none" strike="noStrike" cap="none">
                <a:solidFill>
                  <a:srgbClr val="000000"/>
                </a:solidFill>
                <a:latin typeface="Arial"/>
                <a:ea typeface="Arial"/>
                <a:cs typeface="Arial"/>
                <a:sym typeface="Arial"/>
              </a:endParaRPr>
            </a:p>
          </p:txBody>
        </p:sp>
        <p:sp>
          <p:nvSpPr>
            <p:cNvPr id="366" name="Google Shape;366;p7"/>
            <p:cNvSpPr/>
            <p:nvPr/>
          </p:nvSpPr>
          <p:spPr>
            <a:xfrm>
              <a:off x="2734055" y="3529466"/>
              <a:ext cx="7781544" cy="6970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7"/>
            <p:cNvSpPr txBox="1"/>
            <p:nvPr/>
          </p:nvSpPr>
          <p:spPr>
            <a:xfrm>
              <a:off x="2734055" y="3529466"/>
              <a:ext cx="7781544" cy="697084"/>
            </a:xfrm>
            <a:prstGeom prst="rect">
              <a:avLst/>
            </a:prstGeom>
            <a:noFill/>
            <a:ln>
              <a:noFill/>
            </a:ln>
          </p:spPr>
          <p:txBody>
            <a:bodyPr spcFirstLastPara="1" wrap="square" lIns="38100" tIns="38100" rIns="38100" bIns="38100" anchor="b" anchorCtr="0">
              <a:noAutofit/>
            </a:bodyPr>
            <a:lstStyle/>
            <a:p>
              <a:pPr marL="0" marR="0" lvl="0" indent="0" algn="l" rtl="0">
                <a:lnSpc>
                  <a:spcPct val="90000"/>
                </a:lnSpc>
                <a:spcBef>
                  <a:spcPts val="0"/>
                </a:spcBef>
                <a:spcAft>
                  <a:spcPts val="0"/>
                </a:spcAft>
                <a:buClr>
                  <a:schemeClr val="dk1"/>
                </a:buClr>
                <a:buSzPts val="2000"/>
                <a:buFont typeface="Calibri"/>
                <a:buNone/>
              </a:pPr>
              <a:r>
                <a:rPr lang="en-IN" sz="2000" b="0" i="0" u="none" strike="noStrike" cap="none">
                  <a:solidFill>
                    <a:schemeClr val="dk1"/>
                  </a:solidFill>
                  <a:latin typeface="Calibri"/>
                  <a:ea typeface="Calibri"/>
                  <a:cs typeface="Calibri"/>
                  <a:sym typeface="Calibri"/>
                </a:rPr>
                <a:t>Churn</a:t>
              </a:r>
              <a:endParaRPr sz="1400" b="0" i="0" u="none" strike="noStrike" cap="none">
                <a:solidFill>
                  <a:srgbClr val="000000"/>
                </a:solidFill>
                <a:latin typeface="Arial"/>
                <a:ea typeface="Arial"/>
                <a:cs typeface="Arial"/>
                <a:sym typeface="Arial"/>
              </a:endParaRPr>
            </a:p>
          </p:txBody>
        </p:sp>
        <p:sp>
          <p:nvSpPr>
            <p:cNvPr id="368" name="Google Shape;368;p7"/>
            <p:cNvSpPr/>
            <p:nvPr/>
          </p:nvSpPr>
          <p:spPr>
            <a:xfrm>
              <a:off x="0" y="3529466"/>
              <a:ext cx="2734056" cy="697084"/>
            </a:xfrm>
            <a:prstGeom prst="round2SameRect">
              <a:avLst>
                <a:gd name="adj1" fmla="val 16670"/>
                <a:gd name="adj2" fmla="val 0"/>
              </a:avLst>
            </a:prstGeom>
            <a:solidFill>
              <a:srgbClr val="F1B098"/>
            </a:solidFill>
            <a:ln w="12700" cap="flat" cmpd="sng">
              <a:solidFill>
                <a:srgbClr val="F1B098"/>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7"/>
            <p:cNvSpPr txBox="1"/>
            <p:nvPr/>
          </p:nvSpPr>
          <p:spPr>
            <a:xfrm>
              <a:off x="34035" y="3563501"/>
              <a:ext cx="2665986" cy="663049"/>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IN" sz="2000" b="0" i="0" u="none" strike="noStrike" cap="none">
                  <a:solidFill>
                    <a:schemeClr val="lt1"/>
                  </a:solidFill>
                  <a:latin typeface="Calibri"/>
                  <a:ea typeface="Calibri"/>
                  <a:cs typeface="Calibri"/>
                  <a:sym typeface="Calibri"/>
                </a:rPr>
                <a:t>Feature of importance	</a:t>
              </a:r>
              <a:endParaRPr sz="1400" b="0" i="0" u="none" strike="noStrike" cap="none">
                <a:solidFill>
                  <a:srgbClr val="000000"/>
                </a:solidFill>
                <a:latin typeface="Arial"/>
                <a:ea typeface="Arial"/>
                <a:cs typeface="Arial"/>
                <a:sym typeface="Arial"/>
              </a:endParaRPr>
            </a:p>
          </p:txBody>
        </p:sp>
        <p:sp>
          <p:nvSpPr>
            <p:cNvPr id="370" name="Google Shape;370;p7"/>
            <p:cNvSpPr/>
            <p:nvPr/>
          </p:nvSpPr>
          <p:spPr>
            <a:xfrm>
              <a:off x="0" y="4226551"/>
              <a:ext cx="10515600" cy="139437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7"/>
            <p:cNvSpPr txBox="1"/>
            <p:nvPr/>
          </p:nvSpPr>
          <p:spPr>
            <a:xfrm>
              <a:off x="0" y="4226551"/>
              <a:ext cx="10515600" cy="1394378"/>
            </a:xfrm>
            <a:prstGeom prst="rect">
              <a:avLst/>
            </a:prstGeom>
            <a:noFill/>
            <a:ln>
              <a:noFill/>
            </a:ln>
          </p:spPr>
          <p:txBody>
            <a:bodyPr spcFirstLastPara="1" wrap="square" lIns="38100" tIns="38100" rIns="38100" bIns="38100"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Printing the count of True or False in the 'Churn' Feature</a:t>
              </a:r>
              <a:endParaRPr sz="1600" b="0" i="0" u="none" strike="noStrike" cap="none">
                <a:solidFill>
                  <a:schemeClr val="dk1"/>
                </a:solidFill>
                <a:latin typeface="Calibri"/>
                <a:ea typeface="Calibri"/>
                <a:cs typeface="Calibri"/>
                <a:sym typeface="Calibri"/>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Observation: </a:t>
              </a:r>
              <a:endParaRPr sz="1400" b="0" i="0" u="none" strike="noStrike" cap="none">
                <a:solidFill>
                  <a:srgbClr val="000000"/>
                </a:solidFill>
                <a:latin typeface="Arial"/>
                <a:ea typeface="Arial"/>
                <a:cs typeface="Arial"/>
                <a:sym typeface="Arial"/>
              </a:endParaRPr>
            </a:p>
            <a:p>
              <a:pPr marL="342900" marR="0" lvl="2"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2850 – non churners</a:t>
              </a:r>
              <a:endParaRPr sz="1400" b="0" i="0" u="none" strike="noStrike" cap="none">
                <a:solidFill>
                  <a:srgbClr val="000000"/>
                </a:solidFill>
                <a:latin typeface="Arial"/>
                <a:ea typeface="Arial"/>
                <a:cs typeface="Arial"/>
                <a:sym typeface="Arial"/>
              </a:endParaRPr>
            </a:p>
            <a:p>
              <a:pPr marL="342900" marR="0" lvl="2"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483 – Churners</a:t>
              </a:r>
              <a:endParaRPr sz="1400" b="0" i="0" u="none" strike="noStrike" cap="none">
                <a:solidFill>
                  <a:srgbClr val="000000"/>
                </a:solidFill>
                <a:latin typeface="Arial"/>
                <a:ea typeface="Arial"/>
                <a:cs typeface="Arial"/>
                <a:sym typeface="Arial"/>
              </a:endParaRPr>
            </a:p>
            <a:p>
              <a:pPr marL="342900" marR="0" lvl="2" indent="-69850" algn="l" rtl="0">
                <a:lnSpc>
                  <a:spcPct val="90000"/>
                </a:lnSpc>
                <a:spcBef>
                  <a:spcPts val="240"/>
                </a:spcBef>
                <a:spcAft>
                  <a:spcPts val="0"/>
                </a:spcAft>
                <a:buClr>
                  <a:schemeClr val="dk1"/>
                </a:buClr>
                <a:buSzPts val="1600"/>
                <a:buFont typeface="Calibri"/>
                <a:buNone/>
              </a:pPr>
              <a:endParaRPr sz="16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8000"/>
              </a:buClr>
              <a:buSzPts val="4400"/>
              <a:buFont typeface="Calibri"/>
              <a:buNone/>
            </a:pPr>
            <a:r>
              <a:rPr lang="en-IN">
                <a:solidFill>
                  <a:srgbClr val="008000"/>
                </a:solidFill>
              </a:rPr>
              <a:t>Analysing the target value - Churn</a:t>
            </a:r>
            <a:endParaRPr/>
          </a:p>
        </p:txBody>
      </p:sp>
      <p:pic>
        <p:nvPicPr>
          <p:cNvPr id="377" name="Google Shape;377;p8"/>
          <p:cNvPicPr preferRelativeResize="0">
            <a:picLocks noGrp="1"/>
          </p:cNvPicPr>
          <p:nvPr>
            <p:ph type="body" idx="1"/>
          </p:nvPr>
        </p:nvPicPr>
        <p:blipFill rotWithShape="1">
          <a:blip r:embed="rId3">
            <a:alphaModFix/>
          </a:blip>
          <a:srcRect/>
          <a:stretch/>
        </p:blipFill>
        <p:spPr>
          <a:xfrm>
            <a:off x="298983" y="1690688"/>
            <a:ext cx="4332622" cy="4351338"/>
          </a:xfrm>
          <a:prstGeom prst="rect">
            <a:avLst/>
          </a:prstGeom>
          <a:noFill/>
          <a:ln>
            <a:noFill/>
          </a:ln>
        </p:spPr>
      </p:pic>
      <p:sp>
        <p:nvSpPr>
          <p:cNvPr id="378" name="Google Shape;378;p8"/>
          <p:cNvSpPr txBox="1"/>
          <p:nvPr/>
        </p:nvSpPr>
        <p:spPr>
          <a:xfrm>
            <a:off x="5638800" y="2971799"/>
            <a:ext cx="5486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It is observed that 85.5% of of the customers are non churners and 14.5% are probable churners.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9"/>
          <p:cNvSpPr txBox="1">
            <a:spLocks noGrp="1"/>
          </p:cNvSpPr>
          <p:nvPr>
            <p:ph type="title" idx="4294967295"/>
          </p:nvPr>
        </p:nvSpPr>
        <p:spPr>
          <a:xfrm>
            <a:off x="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a:br>
            <a:endParaRPr/>
          </a:p>
        </p:txBody>
      </p:sp>
      <p:grpSp>
        <p:nvGrpSpPr>
          <p:cNvPr id="384" name="Google Shape;384;p9"/>
          <p:cNvGrpSpPr/>
          <p:nvPr/>
        </p:nvGrpSpPr>
        <p:grpSpPr>
          <a:xfrm>
            <a:off x="371888" y="1690698"/>
            <a:ext cx="11707914" cy="4785472"/>
            <a:chOff x="71708" y="834557"/>
            <a:chExt cx="11707914" cy="4785472"/>
          </a:xfrm>
        </p:grpSpPr>
        <p:sp>
          <p:nvSpPr>
            <p:cNvPr id="385" name="Google Shape;385;p9"/>
            <p:cNvSpPr/>
            <p:nvPr/>
          </p:nvSpPr>
          <p:spPr>
            <a:xfrm>
              <a:off x="71708" y="870426"/>
              <a:ext cx="3681132" cy="2208679"/>
            </a:xfrm>
            <a:prstGeom prst="rect">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9"/>
            <p:cNvSpPr txBox="1"/>
            <p:nvPr/>
          </p:nvSpPr>
          <p:spPr>
            <a:xfrm>
              <a:off x="71708" y="870426"/>
              <a:ext cx="3681132" cy="220867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Calibri"/>
                <a:buNone/>
              </a:pPr>
              <a:r>
                <a:rPr lang="en-IN" sz="2400" b="1" i="0" u="sng" strike="noStrike" cap="none">
                  <a:solidFill>
                    <a:srgbClr val="FFFFFF"/>
                  </a:solidFill>
                  <a:latin typeface="Calibri"/>
                  <a:ea typeface="Calibri"/>
                  <a:cs typeface="Calibri"/>
                  <a:sym typeface="Calibri"/>
                </a:rPr>
                <a:t>Account Length</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rgbClr val="FFFFFF"/>
                </a:buClr>
                <a:buSzPts val="2400"/>
                <a:buFont typeface="Calibri"/>
                <a:buNone/>
              </a:pPr>
              <a:r>
                <a:rPr lang="en-IN" sz="2400" b="0" i="0" u="none" strike="noStrike" cap="none">
                  <a:solidFill>
                    <a:srgbClr val="FFFFFF"/>
                  </a:solidFill>
                  <a:latin typeface="Calibri"/>
                  <a:ea typeface="Calibri"/>
                  <a:cs typeface="Calibri"/>
                  <a:sym typeface="Calibri"/>
                </a:rPr>
                <a:t>212 unique values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rgbClr val="FFFFFF"/>
                </a:buClr>
                <a:buSzPts val="2400"/>
                <a:buFont typeface="Calibri"/>
                <a:buNone/>
              </a:pPr>
              <a:r>
                <a:rPr lang="en-IN" sz="2400" b="0" i="1" u="none" strike="noStrike" cap="none">
                  <a:solidFill>
                    <a:srgbClr val="FFFFFF"/>
                  </a:solidFill>
                  <a:latin typeface="Calibri"/>
                  <a:ea typeface="Calibri"/>
                  <a:cs typeface="Calibri"/>
                  <a:sym typeface="Calibri"/>
                </a:rPr>
                <a:t>Highest Churning rates are from 208,02,188,225,224,212,23,17,44,24</a:t>
              </a:r>
              <a:endParaRPr sz="1400" b="0" i="0" u="none" strike="noStrike" cap="none">
                <a:solidFill>
                  <a:srgbClr val="000000"/>
                </a:solidFill>
                <a:latin typeface="Arial"/>
                <a:ea typeface="Arial"/>
                <a:cs typeface="Arial"/>
                <a:sym typeface="Arial"/>
              </a:endParaRPr>
            </a:p>
          </p:txBody>
        </p:sp>
        <p:sp>
          <p:nvSpPr>
            <p:cNvPr id="387" name="Google Shape;387;p9"/>
            <p:cNvSpPr/>
            <p:nvPr/>
          </p:nvSpPr>
          <p:spPr>
            <a:xfrm>
              <a:off x="4049245" y="834557"/>
              <a:ext cx="3681132" cy="2208679"/>
            </a:xfrm>
            <a:prstGeom prst="rect">
              <a:avLst/>
            </a:prstGeom>
            <a:gradFill>
              <a:gsLst>
                <a:gs pos="0">
                  <a:srgbClr val="AFAFAF"/>
                </a:gs>
                <a:gs pos="50000">
                  <a:schemeClr val="accent3"/>
                </a:gs>
                <a:gs pos="100000">
                  <a:srgbClr val="919191"/>
                </a:gs>
              </a:gsLst>
              <a:lin ang="5400000" scaled="0"/>
            </a:gradFill>
            <a:ln w="9525"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txBox="1"/>
            <p:nvPr/>
          </p:nvSpPr>
          <p:spPr>
            <a:xfrm>
              <a:off x="4049245" y="834557"/>
              <a:ext cx="3681132" cy="220867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Calibri"/>
                <a:buNone/>
              </a:pPr>
              <a:r>
                <a:rPr lang="en-IN" sz="2400" b="1" i="0" u="sng" strike="noStrike" cap="none">
                  <a:solidFill>
                    <a:srgbClr val="FFFFFF"/>
                  </a:solidFill>
                  <a:latin typeface="Calibri"/>
                  <a:ea typeface="Calibri"/>
                  <a:cs typeface="Calibri"/>
                  <a:sym typeface="Calibri"/>
                </a:rPr>
                <a:t>Voice mail plan</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chemeClr val="lt1"/>
                </a:buClr>
                <a:buSzPts val="2400"/>
                <a:buFont typeface="Calibri"/>
                <a:buNone/>
              </a:pPr>
              <a:r>
                <a:rPr lang="en-IN" sz="2400" b="0" i="1" u="none" strike="noStrike" cap="none">
                  <a:solidFill>
                    <a:schemeClr val="lt1"/>
                  </a:solidFill>
                  <a:latin typeface="Calibri"/>
                  <a:ea typeface="Calibri"/>
                  <a:cs typeface="Calibri"/>
                  <a:sym typeface="Calibri"/>
                </a:rPr>
                <a:t>In 922 members who have Voice mail plan the churn rate is 8.6%</a:t>
              </a:r>
              <a:endParaRPr sz="2400" b="0" i="0" u="none" strike="noStrike" cap="none">
                <a:solidFill>
                  <a:srgbClr val="FFFFFF"/>
                </a:solidFill>
                <a:latin typeface="Calibri"/>
                <a:ea typeface="Calibri"/>
                <a:cs typeface="Calibri"/>
                <a:sym typeface="Calibri"/>
              </a:endParaRPr>
            </a:p>
          </p:txBody>
        </p:sp>
        <p:sp>
          <p:nvSpPr>
            <p:cNvPr id="389" name="Google Shape;389;p9"/>
            <p:cNvSpPr/>
            <p:nvPr/>
          </p:nvSpPr>
          <p:spPr>
            <a:xfrm>
              <a:off x="8098490" y="834557"/>
              <a:ext cx="3681132" cy="2208679"/>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9"/>
            <p:cNvSpPr txBox="1"/>
            <p:nvPr/>
          </p:nvSpPr>
          <p:spPr>
            <a:xfrm>
              <a:off x="8098490" y="834557"/>
              <a:ext cx="3681132" cy="2208679"/>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IN" sz="2500" b="1" i="0" u="sng" strike="noStrike" cap="none">
                  <a:solidFill>
                    <a:schemeClr val="lt1"/>
                  </a:solidFill>
                  <a:latin typeface="Calibri"/>
                  <a:ea typeface="Calibri"/>
                  <a:cs typeface="Calibri"/>
                  <a:sym typeface="Calibri"/>
                </a:rPr>
                <a:t>International plan</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lt1"/>
                </a:buClr>
                <a:buSzPts val="2500"/>
                <a:buFont typeface="Calibri"/>
                <a:buNone/>
              </a:pPr>
              <a:r>
                <a:rPr lang="en-IN" sz="2500" b="0" i="1" u="none" strike="noStrike" cap="none">
                  <a:solidFill>
                    <a:schemeClr val="lt1"/>
                  </a:solidFill>
                  <a:latin typeface="Calibri"/>
                  <a:ea typeface="Calibri"/>
                  <a:cs typeface="Calibri"/>
                  <a:sym typeface="Calibri"/>
                </a:rPr>
                <a:t>323 customers have international plan out of which</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lt1"/>
                </a:buClr>
                <a:buSzPts val="2500"/>
                <a:buFont typeface="Calibri"/>
                <a:buNone/>
              </a:pPr>
              <a:r>
                <a:rPr lang="en-IN" sz="2500" b="0" i="1" u="none" strike="noStrike" cap="none">
                  <a:solidFill>
                    <a:schemeClr val="lt1"/>
                  </a:solidFill>
                  <a:latin typeface="Calibri"/>
                  <a:ea typeface="Calibri"/>
                  <a:cs typeface="Calibri"/>
                  <a:sym typeface="Calibri"/>
                </a:rPr>
                <a:t>42.4 % people churn.</a:t>
              </a:r>
              <a:endParaRPr sz="1400" b="0" i="0" u="none" strike="noStrike" cap="none">
                <a:solidFill>
                  <a:srgbClr val="000000"/>
                </a:solidFill>
                <a:latin typeface="Arial"/>
                <a:ea typeface="Arial"/>
                <a:cs typeface="Arial"/>
                <a:sym typeface="Arial"/>
              </a:endParaRPr>
            </a:p>
          </p:txBody>
        </p:sp>
        <p:sp>
          <p:nvSpPr>
            <p:cNvPr id="391" name="Google Shape;391;p9"/>
            <p:cNvSpPr/>
            <p:nvPr/>
          </p:nvSpPr>
          <p:spPr>
            <a:xfrm>
              <a:off x="2024622" y="3411350"/>
              <a:ext cx="3681132" cy="2208679"/>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txBox="1"/>
            <p:nvPr/>
          </p:nvSpPr>
          <p:spPr>
            <a:xfrm>
              <a:off x="2024622" y="3411350"/>
              <a:ext cx="3681132" cy="2208679"/>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IN" sz="2500" b="1" i="0" u="sng" strike="noStrike" cap="none">
                  <a:solidFill>
                    <a:schemeClr val="lt1"/>
                  </a:solidFill>
                  <a:latin typeface="Calibri"/>
                  <a:ea typeface="Calibri"/>
                  <a:cs typeface="Calibri"/>
                  <a:sym typeface="Calibri"/>
                </a:rPr>
                <a:t>Voice mail messages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lt1"/>
                </a:buClr>
                <a:buSzPts val="2500"/>
                <a:buFont typeface="Calibri"/>
                <a:buNone/>
              </a:pPr>
              <a:r>
                <a:rPr lang="en-IN" sz="2500" b="0" i="1" u="none" strike="noStrike" cap="none">
                  <a:solidFill>
                    <a:schemeClr val="lt1"/>
                  </a:solidFill>
                  <a:latin typeface="Calibri"/>
                  <a:ea typeface="Calibri"/>
                  <a:cs typeface="Calibri"/>
                  <a:sym typeface="Calibri"/>
                </a:rPr>
                <a:t>If there are more than 20 voice-mail messages, the probability of the customer churning is high</a:t>
              </a: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6073868" y="3411350"/>
              <a:ext cx="3681132" cy="2208679"/>
            </a:xfrm>
            <a:prstGeom prst="rect">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9"/>
            <p:cNvSpPr txBox="1"/>
            <p:nvPr/>
          </p:nvSpPr>
          <p:spPr>
            <a:xfrm>
              <a:off x="6073868" y="3411350"/>
              <a:ext cx="3681132" cy="2208679"/>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IN" sz="2500" b="1" i="0" u="sng" strike="noStrike" cap="none">
                  <a:solidFill>
                    <a:schemeClr val="lt1"/>
                  </a:solidFill>
                  <a:latin typeface="Calibri"/>
                  <a:ea typeface="Calibri"/>
                  <a:cs typeface="Calibri"/>
                  <a:sym typeface="Calibri"/>
                </a:rPr>
                <a:t>Customer service calls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75"/>
                </a:spcBef>
                <a:spcAft>
                  <a:spcPts val="0"/>
                </a:spcAft>
                <a:buClr>
                  <a:schemeClr val="lt1"/>
                </a:buClr>
                <a:buSzPts val="2500"/>
                <a:buFont typeface="Calibri"/>
                <a:buNone/>
              </a:pPr>
              <a:r>
                <a:rPr lang="en-IN" sz="2500" b="0" i="1" u="none" strike="noStrike" cap="none">
                  <a:solidFill>
                    <a:schemeClr val="lt1"/>
                  </a:solidFill>
                  <a:latin typeface="Calibri"/>
                  <a:ea typeface="Calibri"/>
                  <a:cs typeface="Calibri"/>
                  <a:sym typeface="Calibri"/>
                </a:rPr>
                <a:t>Customers who call the service centre 5 times or more have &gt; than 60%  chances of churn</a:t>
              </a:r>
              <a:endParaRPr sz="2500" b="0" i="0" u="none" strike="noStrike" cap="none">
                <a:solidFill>
                  <a:schemeClr val="lt1"/>
                </a:solidFill>
                <a:latin typeface="Calibri"/>
                <a:ea typeface="Calibri"/>
                <a:cs typeface="Calibri"/>
                <a:sym typeface="Calibri"/>
              </a:endParaRPr>
            </a:p>
          </p:txBody>
        </p:sp>
      </p:grpSp>
      <p:sp>
        <p:nvSpPr>
          <p:cNvPr id="395" name="Google Shape;395;p9"/>
          <p:cNvSpPr txBox="1"/>
          <p:nvPr/>
        </p:nvSpPr>
        <p:spPr>
          <a:xfrm>
            <a:off x="1281954" y="457200"/>
            <a:ext cx="8301318"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Calibri"/>
                <a:ea typeface="Calibri"/>
                <a:cs typeface="Calibri"/>
                <a:sym typeface="Calibri"/>
              </a:rPr>
              <a:t>Analysing other individual features with targeted variable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1201</Words>
  <Application>Microsoft Office PowerPoint</Application>
  <PresentationFormat>Widescreen</PresentationFormat>
  <Paragraphs>138</Paragraphs>
  <Slides>27</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Helvetica Neue</vt:lpstr>
      <vt:lpstr>Arial</vt:lpstr>
      <vt:lpstr>Maven Pro</vt:lpstr>
      <vt:lpstr>Nunito</vt:lpstr>
      <vt:lpstr>Calibri</vt:lpstr>
      <vt:lpstr>Lato</vt:lpstr>
      <vt:lpstr>Momentum</vt:lpstr>
      <vt:lpstr>Telecommunications Customer Churn Prediction</vt:lpstr>
      <vt:lpstr>PowerPoint Presentation</vt:lpstr>
      <vt:lpstr>PowerPoint Presentation</vt:lpstr>
      <vt:lpstr>Why Model Customer Attrition?</vt:lpstr>
      <vt:lpstr>PowerPoint Presentation</vt:lpstr>
      <vt:lpstr>Exploratory Data Analysis</vt:lpstr>
      <vt:lpstr>PowerPoint Presentation</vt:lpstr>
      <vt:lpstr>Analysing the target value - Churn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 - Selection, manipulation, and transformation of raw data into features </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 Customer Churn Prediction</dc:title>
  <dc:creator>madhubalu.2608@outlook.com</dc:creator>
  <cp:lastModifiedBy>madhubalu.2608@outlook.com</cp:lastModifiedBy>
  <cp:revision>1</cp:revision>
  <dcterms:created xsi:type="dcterms:W3CDTF">2022-09-08T06:47:54Z</dcterms:created>
  <dcterms:modified xsi:type="dcterms:W3CDTF">2022-09-12T07:17:37Z</dcterms:modified>
</cp:coreProperties>
</file>