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1" r:id="rId2"/>
    <p:sldId id="259" r:id="rId3"/>
    <p:sldId id="287" r:id="rId4"/>
    <p:sldId id="262" r:id="rId5"/>
    <p:sldId id="263" r:id="rId6"/>
    <p:sldId id="271" r:id="rId7"/>
    <p:sldId id="272" r:id="rId8"/>
    <p:sldId id="270" r:id="rId9"/>
    <p:sldId id="274" r:id="rId10"/>
    <p:sldId id="273" r:id="rId11"/>
    <p:sldId id="275" r:id="rId12"/>
    <p:sldId id="278" r:id="rId13"/>
    <p:sldId id="276" r:id="rId14"/>
    <p:sldId id="279" r:id="rId15"/>
    <p:sldId id="280" r:id="rId16"/>
    <p:sldId id="267" r:id="rId17"/>
    <p:sldId id="268" r:id="rId18"/>
    <p:sldId id="269"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96310F-1C72-4EC8-9F8B-7FBDBF478B34}" type="datetimeFigureOut">
              <a:rPr lang="en-IN" smtClean="0"/>
              <a:pPr/>
              <a:t>23-11-2018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66E989-D36B-4F1F-8699-07E50531BA14}"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96310F-1C72-4EC8-9F8B-7FBDBF478B34}" type="datetimeFigureOut">
              <a:rPr lang="en-IN" smtClean="0"/>
              <a:pPr/>
              <a:t>23-11-2018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66E989-D36B-4F1F-8699-07E50531BA1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96310F-1C72-4EC8-9F8B-7FBDBF478B34}" type="datetimeFigureOut">
              <a:rPr lang="en-IN" smtClean="0"/>
              <a:pPr/>
              <a:t>23-11-2018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66E989-D36B-4F1F-8699-07E50531BA1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96310F-1C72-4EC8-9F8B-7FBDBF478B34}" type="datetimeFigureOut">
              <a:rPr lang="en-IN" smtClean="0"/>
              <a:pPr/>
              <a:t>23-11-2018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66E989-D36B-4F1F-8699-07E50531BA1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096310F-1C72-4EC8-9F8B-7FBDBF478B34}" type="datetimeFigureOut">
              <a:rPr lang="en-IN" smtClean="0"/>
              <a:pPr/>
              <a:t>23-11-2018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66E989-D36B-4F1F-8699-07E50531BA14}"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96310F-1C72-4EC8-9F8B-7FBDBF478B34}" type="datetimeFigureOut">
              <a:rPr lang="en-IN" smtClean="0"/>
              <a:pPr/>
              <a:t>23-11-2018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66E989-D36B-4F1F-8699-07E50531BA14}"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96310F-1C72-4EC8-9F8B-7FBDBF478B34}" type="datetimeFigureOut">
              <a:rPr lang="en-IN" smtClean="0"/>
              <a:pPr/>
              <a:t>23-11-2018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66E989-D36B-4F1F-8699-07E50531BA14}"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96310F-1C72-4EC8-9F8B-7FBDBF478B34}" type="datetimeFigureOut">
              <a:rPr lang="en-IN" smtClean="0"/>
              <a:pPr/>
              <a:t>23-11-2018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66E989-D36B-4F1F-8699-07E50531BA1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096310F-1C72-4EC8-9F8B-7FBDBF478B34}" type="datetimeFigureOut">
              <a:rPr lang="en-IN" smtClean="0"/>
              <a:pPr/>
              <a:t>23-11-2018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66E989-D36B-4F1F-8699-07E50531BA14}"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096310F-1C72-4EC8-9F8B-7FBDBF478B34}" type="datetimeFigureOut">
              <a:rPr lang="en-IN" smtClean="0"/>
              <a:pPr/>
              <a:t>23-11-2018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66E989-D36B-4F1F-8699-07E50531BA14}"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096310F-1C72-4EC8-9F8B-7FBDBF478B34}" type="datetimeFigureOut">
              <a:rPr lang="en-IN" smtClean="0"/>
              <a:pPr/>
              <a:t>23-11-2018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66E989-D36B-4F1F-8699-07E50531BA14}"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96310F-1C72-4EC8-9F8B-7FBDBF478B34}" type="datetimeFigureOut">
              <a:rPr lang="en-IN" smtClean="0"/>
              <a:pPr/>
              <a:t>23-11-2018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66E989-D36B-4F1F-8699-07E50531BA1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www.google.com/" TargetMode="External"/><Relationship Id="rId2" Type="http://schemas.openxmlformats.org/officeDocument/2006/relationships/hyperlink" Target="http://www.wiipedia.org/" TargetMode="External"/><Relationship Id="rId1" Type="http://schemas.openxmlformats.org/officeDocument/2006/relationships/slideLayout" Target="../slideLayouts/slideLayout2.xml"/><Relationship Id="rId4" Type="http://schemas.openxmlformats.org/officeDocument/2006/relationships/hyperlink" Target="http://www.w3schools.co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420067"/>
            <a:ext cx="9144000" cy="785881"/>
          </a:xfrm>
        </p:spPr>
        <p:txBody>
          <a:bodyPr>
            <a:normAutofit/>
          </a:bodyPr>
          <a:lstStyle/>
          <a:p>
            <a:r>
              <a:rPr lang="en-IN" sz="4800" b="1" u="sng" dirty="0">
                <a:solidFill>
                  <a:schemeClr val="accent1">
                    <a:lumMod val="5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 MINI PROJECT ON</a:t>
            </a:r>
            <a:endParaRPr lang="en-IN" sz="4800" dirty="0">
              <a:solidFill>
                <a:schemeClr val="accent1">
                  <a:lumMod val="50000"/>
                </a:schemeClr>
              </a:solidFill>
            </a:endParaRPr>
          </a:p>
        </p:txBody>
      </p:sp>
      <p:sp>
        <p:nvSpPr>
          <p:cNvPr id="3" name="Subtitle 2"/>
          <p:cNvSpPr>
            <a:spLocks noGrp="1"/>
          </p:cNvSpPr>
          <p:nvPr>
            <p:ph type="subTitle" idx="1"/>
          </p:nvPr>
        </p:nvSpPr>
        <p:spPr>
          <a:xfrm>
            <a:off x="523461" y="1324939"/>
            <a:ext cx="11145077" cy="5274643"/>
          </a:xfrm>
        </p:spPr>
        <p:txBody>
          <a:bodyPr>
            <a:normAutofit/>
          </a:bodyPr>
          <a:lstStyle/>
          <a:p>
            <a:r>
              <a:rPr lang="en-IN" sz="4800" b="1" u="sng" dirty="0">
                <a:solidFill>
                  <a:schemeClr val="tx2">
                    <a:lumMod val="5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ATTENDANCE MANAGEMENT SYSTEM</a:t>
            </a:r>
          </a:p>
          <a:p>
            <a:endParaRPr lang="en-IN" sz="22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IN" sz="22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by</a:t>
            </a:r>
          </a:p>
          <a:p>
            <a:r>
              <a:rPr lang="en-IN" sz="22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SWATI: 1RN16IS111</a:t>
            </a:r>
          </a:p>
          <a:p>
            <a:r>
              <a:rPr lang="en-IN" sz="22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SANAT: 1RN16IS084</a:t>
            </a:r>
          </a:p>
          <a:p>
            <a:endParaRPr lang="en-IN" sz="22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US" altLang="en-IN" sz="22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Guide</a:t>
            </a:r>
          </a:p>
          <a:p>
            <a:r>
              <a:rPr lang="en-IN" sz="22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Prof. T S Bhagavath Singh</a:t>
            </a:r>
          </a:p>
          <a:p>
            <a:endParaRPr lang="en-IN" sz="22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r>
              <a:rPr lang="en-IN" sz="22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FACULTY INCHARGE </a:t>
            </a:r>
          </a:p>
          <a:p>
            <a:r>
              <a:rPr lang="en-IN" sz="2200"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Mrs. Kusuma S</a:t>
            </a:r>
            <a:endParaRPr lang="en-IN" sz="2200" dirty="0">
              <a:latin typeface="Cambria" panose="02040503050406030204" pitchFamily="18" charset="0"/>
              <a:ea typeface="Cambria" panose="02040503050406030204" pitchFamily="18" charset="0"/>
            </a:endParaRPr>
          </a:p>
          <a:p>
            <a:endParaRPr lang="en-IN" sz="48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endParaRPr lang="en-IN" sz="48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endParaRPr lang="en-IN" sz="4800" b="1"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chemeClr val="accent1">
                    <a:lumMod val="5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SNAPSHOTS (BACKEND)</a:t>
            </a:r>
          </a:p>
        </p:txBody>
      </p:sp>
      <p:pic>
        <p:nvPicPr>
          <p:cNvPr id="8" name="Content Placeholder 7"/>
          <p:cNvPicPr>
            <a:picLocks noGrp="1" noChangeAspect="1"/>
          </p:cNvPicPr>
          <p:nvPr>
            <p:ph sz="half" idx="2"/>
          </p:nvPr>
        </p:nvPicPr>
        <p:blipFill rotWithShape="1">
          <a:blip r:embed="rId2">
            <a:extLst>
              <a:ext uri="{28A0092B-C50C-407E-A947-70E740481C1C}">
                <a14:useLocalDpi xmlns:a14="http://schemas.microsoft.com/office/drawing/2010/main" xmlns="" val="0"/>
              </a:ext>
            </a:extLst>
          </a:blip>
          <a:srcRect t="30355" r="79785" b="44933"/>
          <a:stretch>
            <a:fillRect/>
          </a:stretch>
        </p:blipFill>
        <p:spPr>
          <a:xfrm>
            <a:off x="5271201" y="2398643"/>
            <a:ext cx="5976582" cy="3633667"/>
          </a:xfrm>
        </p:spPr>
      </p:pic>
      <p:sp>
        <p:nvSpPr>
          <p:cNvPr id="9" name="TextBox 8"/>
          <p:cNvSpPr txBox="1"/>
          <p:nvPr/>
        </p:nvSpPr>
        <p:spPr>
          <a:xfrm>
            <a:off x="967409" y="1690688"/>
            <a:ext cx="3061969" cy="400110"/>
          </a:xfrm>
          <a:prstGeom prst="rect">
            <a:avLst/>
          </a:prstGeom>
          <a:noFill/>
        </p:spPr>
        <p:txBody>
          <a:bodyPr wrap="square" rtlCol="0">
            <a:spAutoFit/>
          </a:bodyPr>
          <a:lstStyle/>
          <a:p>
            <a:r>
              <a:rPr lang="en-IN" sz="2000" b="1" dirty="0">
                <a:latin typeface="Cambria" panose="02040503050406030204" pitchFamily="18" charset="0"/>
                <a:ea typeface="Cambria" panose="02040503050406030204" pitchFamily="18" charset="0"/>
              </a:rPr>
              <a:t>TABLE:SEMSEC</a:t>
            </a:r>
          </a:p>
        </p:txBody>
      </p:sp>
      <p:pic>
        <p:nvPicPr>
          <p:cNvPr id="7" name="Content Placeholder 6"/>
          <p:cNvPicPr>
            <a:picLocks noGrp="1" noChangeAspect="1"/>
          </p:cNvPicPr>
          <p:nvPr>
            <p:ph sz="half" idx="1"/>
          </p:nvPr>
        </p:nvPicPr>
        <p:blipFill rotWithShape="1">
          <a:blip r:embed="rId3">
            <a:extLst>
              <a:ext uri="{28A0092B-C50C-407E-A947-70E740481C1C}">
                <a14:useLocalDpi xmlns:a14="http://schemas.microsoft.com/office/drawing/2010/main" xmlns="" val="0"/>
              </a:ext>
            </a:extLst>
          </a:blip>
          <a:srcRect t="69135" r="64003" b="6755"/>
          <a:stretch>
            <a:fillRect/>
          </a:stretch>
        </p:blipFill>
        <p:spPr>
          <a:xfrm>
            <a:off x="397565" y="2398644"/>
            <a:ext cx="4293705" cy="3633666"/>
          </a:xfrm>
        </p:spPr>
      </p:pic>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5435" y="382901"/>
            <a:ext cx="10515600" cy="1325563"/>
          </a:xfrm>
        </p:spPr>
        <p:txBody>
          <a:bodyPr/>
          <a:lstStyle/>
          <a:p>
            <a:r>
              <a:rPr lang="en-IN" b="1" u="sng" dirty="0">
                <a:solidFill>
                  <a:schemeClr val="accent1">
                    <a:lumMod val="5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SNAPSHOTS (BACKEND)</a:t>
            </a:r>
          </a:p>
        </p:txBody>
      </p:sp>
      <p:sp>
        <p:nvSpPr>
          <p:cNvPr id="9" name="TextBox 8"/>
          <p:cNvSpPr txBox="1"/>
          <p:nvPr/>
        </p:nvSpPr>
        <p:spPr>
          <a:xfrm>
            <a:off x="1222513" y="1708464"/>
            <a:ext cx="2660374" cy="400110"/>
          </a:xfrm>
          <a:prstGeom prst="rect">
            <a:avLst/>
          </a:prstGeom>
          <a:noFill/>
        </p:spPr>
        <p:txBody>
          <a:bodyPr wrap="square" rtlCol="0">
            <a:spAutoFit/>
          </a:bodyPr>
          <a:lstStyle/>
          <a:p>
            <a:r>
              <a:rPr lang="en-IN" sz="2000" b="1" dirty="0">
                <a:latin typeface="Cambria" panose="02040503050406030204" pitchFamily="18" charset="0"/>
                <a:ea typeface="Cambria" panose="02040503050406030204" pitchFamily="18" charset="0"/>
              </a:rPr>
              <a:t>TABLE:ATTENDANCE</a:t>
            </a:r>
          </a:p>
        </p:txBody>
      </p:sp>
      <p:pic>
        <p:nvPicPr>
          <p:cNvPr id="17" name="Content Placeholder 16"/>
          <p:cNvPicPr>
            <a:picLocks noGrp="1" noChangeAspect="1"/>
          </p:cNvPicPr>
          <p:nvPr>
            <p:ph sz="half" idx="2"/>
          </p:nvPr>
        </p:nvPicPr>
        <p:blipFill rotWithShape="1">
          <a:blip r:embed="rId2">
            <a:extLst>
              <a:ext uri="{28A0092B-C50C-407E-A947-70E740481C1C}">
                <a14:useLocalDpi xmlns:a14="http://schemas.microsoft.com/office/drawing/2010/main" xmlns="" val="0"/>
              </a:ext>
            </a:extLst>
          </a:blip>
          <a:srcRect l="-1" t="73180" r="67085" b="5056"/>
          <a:stretch>
            <a:fillRect/>
          </a:stretch>
        </p:blipFill>
        <p:spPr>
          <a:xfrm>
            <a:off x="5751443" y="2597427"/>
            <a:ext cx="5844209" cy="3564834"/>
          </a:xfrm>
        </p:spPr>
      </p:pic>
      <p:pic>
        <p:nvPicPr>
          <p:cNvPr id="15" name="Content Placeholder 14"/>
          <p:cNvPicPr>
            <a:picLocks noGrp="1" noChangeAspect="1"/>
          </p:cNvPicPr>
          <p:nvPr>
            <p:ph sz="half" idx="1"/>
          </p:nvPr>
        </p:nvPicPr>
        <p:blipFill rotWithShape="1">
          <a:blip r:embed="rId3">
            <a:extLst>
              <a:ext uri="{28A0092B-C50C-407E-A947-70E740481C1C}">
                <a14:useLocalDpi xmlns:a14="http://schemas.microsoft.com/office/drawing/2010/main" xmlns="" val="0"/>
              </a:ext>
            </a:extLst>
          </a:blip>
          <a:srcRect t="68681" r="63491" b="5390"/>
          <a:stretch>
            <a:fillRect/>
          </a:stretch>
        </p:blipFill>
        <p:spPr>
          <a:xfrm>
            <a:off x="480391" y="2597426"/>
            <a:ext cx="4436165" cy="3564835"/>
          </a:xfrm>
        </p:spPr>
      </p:pic>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chemeClr val="accent1">
                    <a:lumMod val="5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SNAPSHOTS (FRONTEND)</a:t>
            </a:r>
          </a:p>
        </p:txBody>
      </p:sp>
      <p:pic>
        <p:nvPicPr>
          <p:cNvPr id="6" name="Content Placeholder 5"/>
          <p:cNvPicPr>
            <a:picLocks noGrp="1" noChangeAspect="1"/>
          </p:cNvPicPr>
          <p:nvPr>
            <p:ph sz="half" idx="1"/>
          </p:nvPr>
        </p:nvPicPr>
        <p:blipFill rotWithShape="1">
          <a:blip r:embed="rId2">
            <a:extLst>
              <a:ext uri="{28A0092B-C50C-407E-A947-70E740481C1C}">
                <a14:useLocalDpi xmlns:a14="http://schemas.microsoft.com/office/drawing/2010/main" xmlns="" val="0"/>
              </a:ext>
            </a:extLst>
          </a:blip>
          <a:srcRect t="11032" b="8337"/>
          <a:stretch>
            <a:fillRect/>
          </a:stretch>
        </p:blipFill>
        <p:spPr>
          <a:xfrm>
            <a:off x="331304" y="1825625"/>
            <a:ext cx="8706679" cy="4781204"/>
          </a:xfrm>
        </p:spPr>
      </p:pic>
      <p:sp>
        <p:nvSpPr>
          <p:cNvPr id="4" name="Content Placeholder 3"/>
          <p:cNvSpPr>
            <a:spLocks noGrp="1"/>
          </p:cNvSpPr>
          <p:nvPr>
            <p:ph sz="half" idx="2"/>
          </p:nvPr>
        </p:nvSpPr>
        <p:spPr/>
        <p:txBody>
          <a:bodyPr/>
          <a:lstStyle/>
          <a:p>
            <a:pPr marL="0" indent="0">
              <a:buNone/>
            </a:pPr>
            <a:r>
              <a:rPr lang="en-IN" dirty="0"/>
              <a:t>                                      HOME PAGE</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chemeClr val="accent1">
                    <a:lumMod val="5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SNAPSHOTS (FRONTEND)</a:t>
            </a:r>
          </a:p>
        </p:txBody>
      </p:sp>
      <p:pic>
        <p:nvPicPr>
          <p:cNvPr id="11" name="Content Placeholder 10"/>
          <p:cNvPicPr>
            <a:picLocks noGrp="1" noChangeAspect="1"/>
          </p:cNvPicPr>
          <p:nvPr>
            <p:ph sz="half" idx="2"/>
          </p:nvPr>
        </p:nvPicPr>
        <p:blipFill rotWithShape="1">
          <a:blip r:embed="rId2">
            <a:extLst>
              <a:ext uri="{28A0092B-C50C-407E-A947-70E740481C1C}">
                <a14:useLocalDpi xmlns:a14="http://schemas.microsoft.com/office/drawing/2010/main" xmlns="" val="0"/>
              </a:ext>
            </a:extLst>
          </a:blip>
          <a:srcRect t="10599" r="70013" b="39369"/>
          <a:stretch>
            <a:fillRect/>
          </a:stretch>
        </p:blipFill>
        <p:spPr>
          <a:xfrm>
            <a:off x="3123372" y="1575611"/>
            <a:ext cx="2059056" cy="2094896"/>
          </a:xfrm>
        </p:spPr>
      </p:pic>
      <p:pic>
        <p:nvPicPr>
          <p:cNvPr id="13" name="Picture 12"/>
          <p:cNvPicPr>
            <a:picLocks noChangeAspect="1"/>
          </p:cNvPicPr>
          <p:nvPr/>
        </p:nvPicPr>
        <p:blipFill rotWithShape="1">
          <a:blip r:embed="rId3">
            <a:extLst>
              <a:ext uri="{28A0092B-C50C-407E-A947-70E740481C1C}">
                <a14:useLocalDpi xmlns:a14="http://schemas.microsoft.com/office/drawing/2010/main" xmlns="" val="0"/>
              </a:ext>
            </a:extLst>
          </a:blip>
          <a:srcRect t="67061" r="15435" b="6849"/>
          <a:stretch>
            <a:fillRect/>
          </a:stretch>
        </p:blipFill>
        <p:spPr>
          <a:xfrm>
            <a:off x="5615609" y="1575611"/>
            <a:ext cx="6268278" cy="2094896"/>
          </a:xfrm>
          <a:prstGeom prst="rect">
            <a:avLst/>
          </a:prstGeom>
        </p:spPr>
      </p:pic>
      <p:pic>
        <p:nvPicPr>
          <p:cNvPr id="20" name="Picture 19"/>
          <p:cNvPicPr>
            <a:picLocks noChangeAspect="1"/>
          </p:cNvPicPr>
          <p:nvPr/>
        </p:nvPicPr>
        <p:blipFill rotWithShape="1">
          <a:blip r:embed="rId4" cstate="print">
            <a:extLst>
              <a:ext uri="{28A0092B-C50C-407E-A947-70E740481C1C}">
                <a14:useLocalDpi xmlns:a14="http://schemas.microsoft.com/office/drawing/2010/main" xmlns="" val="0"/>
              </a:ext>
            </a:extLst>
          </a:blip>
          <a:srcRect t="10609" r="34239" b="5303"/>
          <a:stretch>
            <a:fillRect/>
          </a:stretch>
        </p:blipFill>
        <p:spPr>
          <a:xfrm>
            <a:off x="308113" y="4114455"/>
            <a:ext cx="2382078" cy="2378420"/>
          </a:xfrm>
          <a:prstGeom prst="rect">
            <a:avLst/>
          </a:prstGeom>
          <a:ln>
            <a:noFill/>
          </a:ln>
          <a:effectLst>
            <a:softEdge rad="112500"/>
          </a:effectLst>
        </p:spPr>
      </p:pic>
      <p:pic>
        <p:nvPicPr>
          <p:cNvPr id="18" name="Content Placeholder 17"/>
          <p:cNvPicPr>
            <a:picLocks noGrp="1" noChangeAspect="1"/>
          </p:cNvPicPr>
          <p:nvPr>
            <p:ph sz="half" idx="1"/>
          </p:nvPr>
        </p:nvPicPr>
        <p:blipFill rotWithShape="1">
          <a:blip r:embed="rId5" cstate="print">
            <a:extLst>
              <a:ext uri="{28A0092B-C50C-407E-A947-70E740481C1C}">
                <a14:useLocalDpi xmlns:a14="http://schemas.microsoft.com/office/drawing/2010/main" xmlns="" val="0"/>
              </a:ext>
            </a:extLst>
          </a:blip>
          <a:srcRect t="10376" r="31522" b="6614"/>
          <a:stretch>
            <a:fillRect/>
          </a:stretch>
        </p:blipFill>
        <p:spPr>
          <a:xfrm>
            <a:off x="308113" y="1527486"/>
            <a:ext cx="2382078" cy="2143021"/>
          </a:xfrm>
        </p:spPr>
      </p:pic>
      <p:pic>
        <p:nvPicPr>
          <p:cNvPr id="22" name="Picture 21"/>
          <p:cNvPicPr>
            <a:picLocks noChangeAspect="1"/>
          </p:cNvPicPr>
          <p:nvPr/>
        </p:nvPicPr>
        <p:blipFill rotWithShape="1">
          <a:blip r:embed="rId6">
            <a:extLst>
              <a:ext uri="{28A0092B-C50C-407E-A947-70E740481C1C}">
                <a14:useLocalDpi xmlns:a14="http://schemas.microsoft.com/office/drawing/2010/main" xmlns="" val="0"/>
              </a:ext>
            </a:extLst>
          </a:blip>
          <a:srcRect t="9449" r="73043" b="42219"/>
          <a:stretch>
            <a:fillRect/>
          </a:stretch>
        </p:blipFill>
        <p:spPr>
          <a:xfrm>
            <a:off x="2941983" y="4114456"/>
            <a:ext cx="2240445" cy="2378420"/>
          </a:xfrm>
          <a:prstGeom prst="rect">
            <a:avLst/>
          </a:prstGeom>
        </p:spPr>
      </p:pic>
      <p:pic>
        <p:nvPicPr>
          <p:cNvPr id="24" name="Picture 23"/>
          <p:cNvPicPr>
            <a:picLocks noChangeAspect="1"/>
          </p:cNvPicPr>
          <p:nvPr/>
        </p:nvPicPr>
        <p:blipFill rotWithShape="1">
          <a:blip r:embed="rId7">
            <a:extLst>
              <a:ext uri="{28A0092B-C50C-407E-A947-70E740481C1C}">
                <a14:useLocalDpi xmlns:a14="http://schemas.microsoft.com/office/drawing/2010/main" xmlns="" val="0"/>
              </a:ext>
            </a:extLst>
          </a:blip>
          <a:srcRect t="67849" r="14293" b="7999"/>
          <a:stretch>
            <a:fillRect/>
          </a:stretch>
        </p:blipFill>
        <p:spPr>
          <a:xfrm>
            <a:off x="5615609" y="4114455"/>
            <a:ext cx="6268277" cy="2378420"/>
          </a:xfrm>
          <a:prstGeom prst="rect">
            <a:avLst/>
          </a:prstGeom>
        </p:spPr>
      </p:pic>
    </p:spTree>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chemeClr val="accent1">
                    <a:lumMod val="5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SNAPSHOTS (FRONTEND)</a:t>
            </a:r>
          </a:p>
        </p:txBody>
      </p:sp>
      <p:pic>
        <p:nvPicPr>
          <p:cNvPr id="8" name="Content Placeholder 7"/>
          <p:cNvPicPr>
            <a:picLocks noGrp="1" noChangeAspect="1"/>
          </p:cNvPicPr>
          <p:nvPr>
            <p:ph sz="half" idx="1"/>
          </p:nvPr>
        </p:nvPicPr>
        <p:blipFill rotWithShape="1">
          <a:blip r:embed="rId2" cstate="print">
            <a:extLst>
              <a:ext uri="{28A0092B-C50C-407E-A947-70E740481C1C}">
                <a14:useLocalDpi xmlns:a14="http://schemas.microsoft.com/office/drawing/2010/main" xmlns="" val="0"/>
              </a:ext>
            </a:extLst>
          </a:blip>
          <a:srcRect t="9543" r="32800" b="8575"/>
          <a:stretch>
            <a:fillRect/>
          </a:stretch>
        </p:blipFill>
        <p:spPr>
          <a:xfrm>
            <a:off x="327991" y="1447456"/>
            <a:ext cx="3482009" cy="2236648"/>
          </a:xfrm>
        </p:spPr>
      </p:pic>
      <p:pic>
        <p:nvPicPr>
          <p:cNvPr id="15" name="Content Placeholder 14"/>
          <p:cNvPicPr>
            <a:picLocks noGrp="1" noChangeAspect="1"/>
          </p:cNvPicPr>
          <p:nvPr>
            <p:ph sz="half" idx="2"/>
          </p:nvPr>
        </p:nvPicPr>
        <p:blipFill rotWithShape="1">
          <a:blip r:embed="rId3">
            <a:extLst>
              <a:ext uri="{28A0092B-C50C-407E-A947-70E740481C1C}">
                <a14:useLocalDpi xmlns:a14="http://schemas.microsoft.com/office/drawing/2010/main" xmlns="" val="0"/>
              </a:ext>
            </a:extLst>
          </a:blip>
          <a:srcRect t="10737" r="32800" b="46306"/>
          <a:stretch>
            <a:fillRect/>
          </a:stretch>
        </p:blipFill>
        <p:spPr>
          <a:xfrm>
            <a:off x="4320209" y="1447456"/>
            <a:ext cx="3690730" cy="2236647"/>
          </a:xfrm>
        </p:spPr>
      </p:pic>
      <p:pic>
        <p:nvPicPr>
          <p:cNvPr id="17" name="Picture 16"/>
          <p:cNvPicPr>
            <a:picLocks noChangeAspect="1"/>
          </p:cNvPicPr>
          <p:nvPr/>
        </p:nvPicPr>
        <p:blipFill rotWithShape="1">
          <a:blip r:embed="rId4">
            <a:extLst>
              <a:ext uri="{28A0092B-C50C-407E-A947-70E740481C1C}">
                <a14:useLocalDpi xmlns:a14="http://schemas.microsoft.com/office/drawing/2010/main" xmlns="" val="0"/>
              </a:ext>
            </a:extLst>
          </a:blip>
          <a:srcRect l="37392" t="11241" r="36413" b="59879"/>
          <a:stretch>
            <a:fillRect/>
          </a:stretch>
        </p:blipFill>
        <p:spPr>
          <a:xfrm>
            <a:off x="8521148" y="1442380"/>
            <a:ext cx="3193774" cy="2236648"/>
          </a:xfrm>
          <a:prstGeom prst="rect">
            <a:avLst/>
          </a:prstGeom>
        </p:spPr>
      </p:pic>
      <p:pic>
        <p:nvPicPr>
          <p:cNvPr id="21" name="Picture 20"/>
          <p:cNvPicPr>
            <a:picLocks noChangeAspect="1"/>
          </p:cNvPicPr>
          <p:nvPr/>
        </p:nvPicPr>
        <p:blipFill rotWithShape="1">
          <a:blip r:embed="rId5" cstate="print">
            <a:extLst>
              <a:ext uri="{28A0092B-C50C-407E-A947-70E740481C1C}">
                <a14:useLocalDpi xmlns:a14="http://schemas.microsoft.com/office/drawing/2010/main" xmlns="" val="0"/>
              </a:ext>
            </a:extLst>
          </a:blip>
          <a:srcRect t="10415" r="32391" b="5302"/>
          <a:stretch>
            <a:fillRect/>
          </a:stretch>
        </p:blipFill>
        <p:spPr>
          <a:xfrm>
            <a:off x="327991" y="3985717"/>
            <a:ext cx="3482009" cy="2623070"/>
          </a:xfrm>
          <a:prstGeom prst="rect">
            <a:avLst/>
          </a:prstGeom>
        </p:spPr>
      </p:pic>
      <p:pic>
        <p:nvPicPr>
          <p:cNvPr id="25" name="Picture 24"/>
          <p:cNvPicPr>
            <a:picLocks noChangeAspect="1"/>
          </p:cNvPicPr>
          <p:nvPr/>
        </p:nvPicPr>
        <p:blipFill rotWithShape="1">
          <a:blip r:embed="rId6">
            <a:extLst>
              <a:ext uri="{28A0092B-C50C-407E-A947-70E740481C1C}">
                <a14:useLocalDpi xmlns:a14="http://schemas.microsoft.com/office/drawing/2010/main" xmlns="" val="0"/>
              </a:ext>
            </a:extLst>
          </a:blip>
          <a:srcRect t="9062" r="73804" b="52671"/>
          <a:stretch>
            <a:fillRect/>
          </a:stretch>
        </p:blipFill>
        <p:spPr>
          <a:xfrm>
            <a:off x="4469296" y="3985717"/>
            <a:ext cx="2329069" cy="2576343"/>
          </a:xfrm>
          <a:prstGeom prst="rect">
            <a:avLst/>
          </a:prstGeom>
        </p:spPr>
      </p:pic>
      <p:pic>
        <p:nvPicPr>
          <p:cNvPr id="27" name="Picture 26"/>
          <p:cNvPicPr>
            <a:picLocks noChangeAspect="1"/>
          </p:cNvPicPr>
          <p:nvPr/>
        </p:nvPicPr>
        <p:blipFill rotWithShape="1">
          <a:blip r:embed="rId7">
            <a:extLst>
              <a:ext uri="{28A0092B-C50C-407E-A947-70E740481C1C}">
                <a14:useLocalDpi xmlns:a14="http://schemas.microsoft.com/office/drawing/2010/main" xmlns="" val="0"/>
              </a:ext>
            </a:extLst>
          </a:blip>
          <a:srcRect t="65901" r="28886" b="7999"/>
          <a:stretch>
            <a:fillRect/>
          </a:stretch>
        </p:blipFill>
        <p:spPr>
          <a:xfrm>
            <a:off x="7010400" y="3985717"/>
            <a:ext cx="4853609" cy="2576343"/>
          </a:xfrm>
          <a:prstGeom prst="rect">
            <a:avLst/>
          </a:prstGeom>
        </p:spPr>
      </p:pic>
    </p:spTree>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chemeClr val="accent1">
                    <a:lumMod val="5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SNAPSHOTS (FRONTEND)</a:t>
            </a:r>
          </a:p>
        </p:txBody>
      </p:sp>
      <p:pic>
        <p:nvPicPr>
          <p:cNvPr id="8" name="Content Placeholder 7">
            <a:extLst>
              <a:ext uri="{FF2B5EF4-FFF2-40B4-BE49-F238E27FC236}">
                <a16:creationId xmlns:a16="http://schemas.microsoft.com/office/drawing/2014/main" xmlns="" id="{D7C8C10F-33FB-4641-864D-0B547664C5EA}"/>
              </a:ext>
            </a:extLst>
          </p:cNvPr>
          <p:cNvPicPr>
            <a:picLocks noGrp="1" noChangeAspect="1"/>
          </p:cNvPicPr>
          <p:nvPr>
            <p:ph sz="half" idx="2"/>
          </p:nvPr>
        </p:nvPicPr>
        <p:blipFill rotWithShape="1">
          <a:blip r:embed="rId2">
            <a:extLst>
              <a:ext uri="{28A0092B-C50C-407E-A947-70E740481C1C}">
                <a14:useLocalDpi xmlns:a14="http://schemas.microsoft.com/office/drawing/2010/main" xmlns="" val="0"/>
              </a:ext>
            </a:extLst>
          </a:blip>
          <a:srcRect l="26151" t="11088" r="20652" b="39812"/>
          <a:stretch/>
        </p:blipFill>
        <p:spPr>
          <a:xfrm>
            <a:off x="4346712" y="2106233"/>
            <a:ext cx="2951921" cy="3366914"/>
          </a:xfrm>
        </p:spPr>
      </p:pic>
      <p:pic>
        <p:nvPicPr>
          <p:cNvPr id="5" name="Content Placeholder 4">
            <a:extLst>
              <a:ext uri="{FF2B5EF4-FFF2-40B4-BE49-F238E27FC236}">
                <a16:creationId xmlns:a16="http://schemas.microsoft.com/office/drawing/2014/main" xmlns="" id="{CCB38EC3-7493-4BBF-A5AA-10027BE7EEA2}"/>
              </a:ext>
            </a:extLst>
          </p:cNvPr>
          <p:cNvPicPr>
            <a:picLocks noGrp="1" noChangeAspect="1"/>
          </p:cNvPicPr>
          <p:nvPr>
            <p:ph sz="half" idx="1"/>
          </p:nvPr>
        </p:nvPicPr>
        <p:blipFill rotWithShape="1">
          <a:blip r:embed="rId3">
            <a:extLst>
              <a:ext uri="{28A0092B-C50C-407E-A947-70E740481C1C}">
                <a14:useLocalDpi xmlns:a14="http://schemas.microsoft.com/office/drawing/2010/main" xmlns="" val="0"/>
              </a:ext>
            </a:extLst>
          </a:blip>
          <a:srcRect l="21164" t="10908" r="27174" b="24041"/>
          <a:stretch/>
        </p:blipFill>
        <p:spPr>
          <a:xfrm>
            <a:off x="838200" y="2106234"/>
            <a:ext cx="2951922" cy="3366914"/>
          </a:xfrm>
        </p:spPr>
      </p:pic>
      <p:pic>
        <p:nvPicPr>
          <p:cNvPr id="10" name="Picture 9">
            <a:extLst>
              <a:ext uri="{FF2B5EF4-FFF2-40B4-BE49-F238E27FC236}">
                <a16:creationId xmlns:a16="http://schemas.microsoft.com/office/drawing/2014/main" xmlns="" id="{58DF50CE-BAA6-4403-AFDD-D655885A01DB}"/>
              </a:ext>
            </a:extLst>
          </p:cNvPr>
          <p:cNvPicPr>
            <a:picLocks noChangeAspect="1"/>
          </p:cNvPicPr>
          <p:nvPr/>
        </p:nvPicPr>
        <p:blipFill rotWithShape="1">
          <a:blip r:embed="rId4">
            <a:extLst>
              <a:ext uri="{28A0092B-C50C-407E-A947-70E740481C1C}">
                <a14:useLocalDpi xmlns:a14="http://schemas.microsoft.com/office/drawing/2010/main" xmlns="" val="0"/>
              </a:ext>
            </a:extLst>
          </a:blip>
          <a:srcRect l="27175" t="10587" r="25326" b="45335"/>
          <a:stretch/>
        </p:blipFill>
        <p:spPr>
          <a:xfrm>
            <a:off x="7855223" y="2106233"/>
            <a:ext cx="3326295" cy="3366914"/>
          </a:xfrm>
          <a:prstGeom prst="rect">
            <a:avLst/>
          </a:prstGeom>
        </p:spPr>
      </p:pic>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chemeClr val="accent1">
                    <a:lumMod val="5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CONCLUSION</a:t>
            </a:r>
          </a:p>
        </p:txBody>
      </p:sp>
      <p:sp>
        <p:nvSpPr>
          <p:cNvPr id="3" name="Content Placeholder 2"/>
          <p:cNvSpPr>
            <a:spLocks noGrp="1"/>
          </p:cNvSpPr>
          <p:nvPr>
            <p:ph idx="1"/>
          </p:nvPr>
        </p:nvSpPr>
        <p:spPr>
          <a:xfrm>
            <a:off x="838200" y="1484243"/>
            <a:ext cx="10515600" cy="5008632"/>
          </a:xfrm>
        </p:spPr>
        <p:txBody>
          <a:bodyPr>
            <a:normAutofit/>
          </a:bodyPr>
          <a:lstStyle/>
          <a:p>
            <a:pPr marL="0" indent="0">
              <a:buNone/>
            </a:pPr>
            <a:r>
              <a:rPr lang="en-IN" dirty="0"/>
              <a:t>The project mainly focus on the total computerization of student details and faculty profile in which different levels of users are restricted to access the data. By restrictions we can restrict students to access the data but they can’t modify or update the database like student attendance and other information etc.</a:t>
            </a:r>
          </a:p>
          <a:p>
            <a:pPr marL="0" indent="0">
              <a:buNone/>
            </a:pPr>
            <a:r>
              <a:rPr lang="en-IN" dirty="0"/>
              <a:t>                                   The project mainly operated by faculty. The faculty can insert the student entries and update the attendance of a particular section in a semester. This approach has features such as less manual intervation , data security is high and confidentially can be maintained. </a:t>
            </a:r>
          </a:p>
          <a:p>
            <a:pPr marL="0" indent="0">
              <a:buNone/>
            </a:pPr>
            <a:r>
              <a:rPr lang="en-IN" dirty="0"/>
              <a:t>The student can access the student’s attendance details within less time.</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chemeClr val="accent1">
                    <a:lumMod val="5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FUTURE ENHANCEMENTS</a:t>
            </a:r>
          </a:p>
        </p:txBody>
      </p:sp>
      <p:sp>
        <p:nvSpPr>
          <p:cNvPr id="3" name="Content Placeholder 2"/>
          <p:cNvSpPr>
            <a:spLocks noGrp="1"/>
          </p:cNvSpPr>
          <p:nvPr>
            <p:ph idx="1"/>
          </p:nvPr>
        </p:nvSpPr>
        <p:spPr/>
        <p:txBody>
          <a:bodyPr/>
          <a:lstStyle/>
          <a:p>
            <a:pPr marL="0" indent="0">
              <a:buNone/>
            </a:pPr>
            <a:r>
              <a:rPr lang="en-IN" dirty="0"/>
              <a:t>This project has a very vast scope in future.</a:t>
            </a:r>
          </a:p>
          <a:p>
            <a:pPr marL="0" indent="0">
              <a:buNone/>
            </a:pPr>
            <a:r>
              <a:rPr lang="en-IN" dirty="0"/>
              <a:t> The following are the future scope of project:</a:t>
            </a:r>
          </a:p>
          <a:p>
            <a:r>
              <a:rPr lang="en-IN" dirty="0"/>
              <a:t>Bar code Reader based attendance system.</a:t>
            </a:r>
          </a:p>
          <a:p>
            <a:r>
              <a:rPr lang="en-IN" dirty="0"/>
              <a:t>Individual attendance system with photo using student login.</a:t>
            </a:r>
          </a:p>
          <a:p>
            <a:r>
              <a:rPr lang="en-IN" dirty="0"/>
              <a:t>The faculty can be used to know the attendance status to evaluate the performance of the students.</a:t>
            </a:r>
          </a:p>
          <a:p>
            <a:r>
              <a:rPr lang="en-IN" dirty="0"/>
              <a:t>Timely attendance can be monitored.</a:t>
            </a:r>
          </a:p>
          <a:p>
            <a:endParaRPr lang="en-IN" dirty="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chemeClr val="accent1">
                    <a:lumMod val="5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REFERENCES</a:t>
            </a:r>
          </a:p>
        </p:txBody>
      </p:sp>
      <p:sp>
        <p:nvSpPr>
          <p:cNvPr id="3" name="Content Placeholder 2"/>
          <p:cNvSpPr>
            <a:spLocks noGrp="1"/>
          </p:cNvSpPr>
          <p:nvPr>
            <p:ph idx="1"/>
          </p:nvPr>
        </p:nvSpPr>
        <p:spPr/>
        <p:txBody>
          <a:bodyPr>
            <a:normAutofit/>
          </a:bodyPr>
          <a:lstStyle/>
          <a:p>
            <a:pPr marL="0" indent="0">
              <a:buNone/>
            </a:pPr>
            <a:endParaRPr lang="en-IN" b="1" u="sng" dirty="0"/>
          </a:p>
          <a:p>
            <a:pPr marL="0" indent="0">
              <a:buNone/>
            </a:pPr>
            <a:endParaRPr lang="en-IN" b="1" u="sng" dirty="0"/>
          </a:p>
          <a:p>
            <a:r>
              <a:rPr lang="en-IN" b="1" u="sng" dirty="0"/>
              <a:t>Websites</a:t>
            </a:r>
            <a:r>
              <a:rPr lang="en-IN" dirty="0"/>
              <a:t> </a:t>
            </a:r>
            <a:endParaRPr lang="en-IN" sz="2000" dirty="0"/>
          </a:p>
          <a:p>
            <a:pPr lvl="1" fontAlgn="base"/>
            <a:r>
              <a:rPr lang="en-IN" dirty="0">
                <a:hlinkClick r:id="rId2"/>
              </a:rPr>
              <a:t>www.wiipedia.org</a:t>
            </a:r>
            <a:endParaRPr lang="en-IN" dirty="0"/>
          </a:p>
          <a:p>
            <a:pPr lvl="1" fontAlgn="base"/>
            <a:r>
              <a:rPr lang="en-IN" dirty="0">
                <a:hlinkClick r:id="rId3"/>
              </a:rPr>
              <a:t>www.google.com</a:t>
            </a:r>
            <a:r>
              <a:rPr lang="en-IN" dirty="0"/>
              <a:t> </a:t>
            </a:r>
          </a:p>
          <a:p>
            <a:pPr lvl="1" fontAlgn="base"/>
            <a:r>
              <a:rPr lang="en-IN" dirty="0">
                <a:hlinkClick r:id="rId4"/>
              </a:rPr>
              <a:t>www.w3schools.com</a:t>
            </a:r>
            <a:endParaRPr lang="en-IN" dirty="0"/>
          </a:p>
          <a:p>
            <a:pPr marL="457200" lvl="1" indent="0" fontAlgn="base">
              <a:buNone/>
            </a:pPr>
            <a:endParaRPr lang="en-IN" dirty="0"/>
          </a:p>
          <a:p>
            <a:pPr lvl="1" fontAlgn="base"/>
            <a:endParaRPr lang="en-IN" dirty="0"/>
          </a:p>
          <a:p>
            <a:pPr lvl="1" fontAlgn="base"/>
            <a:endParaRPr lang="en-IN" dirty="0"/>
          </a:p>
          <a:p>
            <a:endParaRPr lang="en-IN" dirty="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02934"/>
            <a:ext cx="10515600" cy="3047999"/>
          </a:xfrm>
        </p:spPr>
        <p:txBody>
          <a:bodyPr>
            <a:normAutofit/>
          </a:bodyPr>
          <a:lstStyle/>
          <a:p>
            <a:r>
              <a:rPr lang="en-IN" sz="6000" b="1" dirty="0">
                <a:solidFill>
                  <a:schemeClr val="tx2">
                    <a:lumMod val="5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THANKYOU</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6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IN" b="1" u="sng" dirty="0">
                <a:solidFill>
                  <a:schemeClr val="accent1">
                    <a:lumMod val="5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INTRODUCTION</a:t>
            </a:r>
          </a:p>
        </p:txBody>
      </p:sp>
      <p:sp>
        <p:nvSpPr>
          <p:cNvPr id="3" name="Content Placeholder 2"/>
          <p:cNvSpPr>
            <a:spLocks noGrp="1"/>
          </p:cNvSpPr>
          <p:nvPr>
            <p:ph idx="1"/>
          </p:nvPr>
        </p:nvSpPr>
        <p:spPr/>
        <p:txBody>
          <a:bodyPr/>
          <a:lstStyle/>
          <a:p>
            <a:pPr marL="0" indent="0">
              <a:buNone/>
            </a:pPr>
            <a:endParaRPr lang="en-US" sz="4400">
              <a:latin typeface="Cambria" panose="02040503050406030204" pitchFamily="18" charset="0"/>
              <a:cs typeface="Cambria" panose="02040503050406030204" pitchFamily="18" charset="0"/>
            </a:endParaRPr>
          </a:p>
          <a:p>
            <a:pPr marL="0" indent="0">
              <a:buNone/>
            </a:pPr>
            <a:r>
              <a:rPr lang="en-US" sz="4400">
                <a:latin typeface="Cambria" panose="02040503050406030204" pitchFamily="18" charset="0"/>
                <a:cs typeface="Cambria" panose="02040503050406030204" pitchFamily="18" charset="0"/>
              </a:rPr>
              <a:t>Attendance management system deals with the maintenance of the student attendance detail based on the presence of student in class.</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chemeClr val="accent1">
                    <a:lumMod val="5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E-R DIAGRAM</a:t>
            </a: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xmlns="" val="0"/>
              </a:ext>
            </a:extLst>
          </a:blip>
          <a:srcRect l="17930" t="23728" r="19693" b="10362"/>
          <a:stretch>
            <a:fillRect/>
          </a:stretch>
        </p:blipFill>
        <p:spPr>
          <a:xfrm>
            <a:off x="1105469" y="1405719"/>
            <a:ext cx="9935569" cy="5322627"/>
          </a:xfrm>
        </p:spPr>
      </p:pic>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chemeClr val="accent1">
                    <a:lumMod val="5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SCHEMA DIAGRAM</a:t>
            </a:r>
          </a:p>
        </p:txBody>
      </p:sp>
      <p:pic>
        <p:nvPicPr>
          <p:cNvPr id="8" name="Content Placeholder 7"/>
          <p:cNvPicPr>
            <a:picLocks noGrp="1" noChangeAspect="1"/>
          </p:cNvPicPr>
          <p:nvPr>
            <p:ph idx="1"/>
          </p:nvPr>
        </p:nvPicPr>
        <p:blipFill rotWithShape="1">
          <a:blip r:embed="rId2">
            <a:extLst>
              <a:ext uri="{28A0092B-C50C-407E-A947-70E740481C1C}">
                <a14:useLocalDpi xmlns:a14="http://schemas.microsoft.com/office/drawing/2010/main" xmlns="" val="0"/>
              </a:ext>
            </a:extLst>
          </a:blip>
          <a:srcRect l="23117" t="27178" r="24319" b="9474"/>
          <a:stretch>
            <a:fillRect/>
          </a:stretch>
        </p:blipFill>
        <p:spPr>
          <a:xfrm>
            <a:off x="838200" y="1477964"/>
            <a:ext cx="10783957" cy="5014911"/>
          </a:xfrm>
        </p:spPr>
      </p:pic>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823913"/>
          </a:xfrm>
        </p:spPr>
        <p:txBody>
          <a:bodyPr>
            <a:normAutofit/>
          </a:bodyPr>
          <a:lstStyle/>
          <a:p>
            <a:r>
              <a:rPr lang="en-IN" sz="3600" b="1" u="sng" dirty="0">
                <a:solidFill>
                  <a:schemeClr val="accent1">
                    <a:lumMod val="5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SOFTWARE AND HARDWARE REQUIREMENTS</a:t>
            </a:r>
          </a:p>
        </p:txBody>
      </p:sp>
      <p:sp>
        <p:nvSpPr>
          <p:cNvPr id="3" name="Text Placeholder 2"/>
          <p:cNvSpPr>
            <a:spLocks noGrp="1"/>
          </p:cNvSpPr>
          <p:nvPr>
            <p:ph type="body" idx="1"/>
          </p:nvPr>
        </p:nvSpPr>
        <p:spPr>
          <a:xfrm>
            <a:off x="839788" y="1351723"/>
            <a:ext cx="5157787" cy="823912"/>
          </a:xfrm>
        </p:spPr>
        <p:txBody>
          <a:bodyPr>
            <a:normAutofit/>
          </a:bodyPr>
          <a:lstStyle/>
          <a:p>
            <a:r>
              <a:rPr lang="en-IN" sz="2800" u="sng" dirty="0">
                <a:latin typeface="Cambria" panose="02040503050406030204" pitchFamily="18" charset="0"/>
                <a:ea typeface="Cambria" panose="02040503050406030204" pitchFamily="18" charset="0"/>
              </a:rPr>
              <a:t>SOFTWARE REQUIREMENTS</a:t>
            </a:r>
          </a:p>
        </p:txBody>
      </p:sp>
      <p:sp>
        <p:nvSpPr>
          <p:cNvPr id="4" name="Content Placeholder 3"/>
          <p:cNvSpPr>
            <a:spLocks noGrp="1"/>
          </p:cNvSpPr>
          <p:nvPr>
            <p:ph sz="half" idx="2"/>
          </p:nvPr>
        </p:nvSpPr>
        <p:spPr/>
        <p:txBody>
          <a:bodyPr/>
          <a:lstStyle/>
          <a:p>
            <a:endParaRPr lang="en-IN" dirty="0"/>
          </a:p>
          <a:p>
            <a:r>
              <a:rPr lang="en-IN" dirty="0"/>
              <a:t>Front end tool: HTML,PHP,CSS</a:t>
            </a:r>
          </a:p>
          <a:p>
            <a:endParaRPr lang="en-IN" dirty="0"/>
          </a:p>
          <a:p>
            <a:pPr marL="0" indent="0">
              <a:buNone/>
            </a:pPr>
            <a:endParaRPr lang="en-IN" dirty="0"/>
          </a:p>
          <a:p>
            <a:r>
              <a:rPr lang="en-IN" dirty="0"/>
              <a:t>Back end: Oracle MYSQL  10G  </a:t>
            </a:r>
          </a:p>
          <a:p>
            <a:endParaRPr lang="en-IN" dirty="0"/>
          </a:p>
        </p:txBody>
      </p:sp>
      <p:sp>
        <p:nvSpPr>
          <p:cNvPr id="5" name="Text Placeholder 4"/>
          <p:cNvSpPr>
            <a:spLocks noGrp="1"/>
          </p:cNvSpPr>
          <p:nvPr>
            <p:ph type="body" sz="quarter" idx="3"/>
          </p:nvPr>
        </p:nvSpPr>
        <p:spPr>
          <a:xfrm>
            <a:off x="6172200" y="1351723"/>
            <a:ext cx="5183188" cy="823912"/>
          </a:xfrm>
        </p:spPr>
        <p:txBody>
          <a:bodyPr>
            <a:normAutofit/>
          </a:bodyPr>
          <a:lstStyle/>
          <a:p>
            <a:r>
              <a:rPr lang="en-IN" sz="2800" b="0" u="sng"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HARDWARE REQUIREMENT</a:t>
            </a:r>
            <a:r>
              <a:rPr lang="en-IN" sz="2800" b="0" dirty="0"/>
              <a:t>S</a:t>
            </a:r>
          </a:p>
        </p:txBody>
      </p:sp>
      <p:sp>
        <p:nvSpPr>
          <p:cNvPr id="6" name="Content Placeholder 5"/>
          <p:cNvSpPr>
            <a:spLocks noGrp="1"/>
          </p:cNvSpPr>
          <p:nvPr>
            <p:ph sz="quarter" idx="4"/>
          </p:nvPr>
        </p:nvSpPr>
        <p:spPr/>
        <p:txBody>
          <a:bodyPr/>
          <a:lstStyle/>
          <a:p>
            <a:r>
              <a:rPr lang="en-IN" dirty="0"/>
              <a:t>Processor: Pentium IV and above</a:t>
            </a:r>
          </a:p>
          <a:p>
            <a:r>
              <a:rPr lang="en-IN" dirty="0"/>
              <a:t>Processor Speed: 1.4 GHz</a:t>
            </a:r>
          </a:p>
          <a:p>
            <a:r>
              <a:rPr lang="en-IN" dirty="0"/>
              <a:t>Cache size: 1024 KB</a:t>
            </a:r>
          </a:p>
          <a:p>
            <a:r>
              <a:rPr lang="en-IN" dirty="0"/>
              <a:t>RAM: 1 GB</a:t>
            </a:r>
          </a:p>
          <a:p>
            <a:r>
              <a:rPr lang="en-IN" dirty="0"/>
              <a:t>Hard Disk: 1 TB</a:t>
            </a:r>
          </a:p>
          <a:p>
            <a:r>
              <a:rPr lang="en-IN" dirty="0"/>
              <a:t>Apache Tomcat with port no. 8080</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chemeClr val="accent1">
                    <a:lumMod val="5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CHARACTERISTICS OF THE SYSTEM</a:t>
            </a:r>
          </a:p>
        </p:txBody>
      </p:sp>
      <p:sp>
        <p:nvSpPr>
          <p:cNvPr id="3" name="Content Placeholder 2"/>
          <p:cNvSpPr>
            <a:spLocks noGrp="1"/>
          </p:cNvSpPr>
          <p:nvPr>
            <p:ph idx="1"/>
          </p:nvPr>
        </p:nvSpPr>
        <p:spPr>
          <a:xfrm>
            <a:off x="838200" y="1825625"/>
            <a:ext cx="10515600" cy="4667250"/>
          </a:xfrm>
        </p:spPr>
        <p:txBody>
          <a:bodyPr>
            <a:normAutofit lnSpcReduction="10000"/>
          </a:bodyPr>
          <a:lstStyle/>
          <a:p>
            <a:pPr lvl="0" fontAlgn="base"/>
            <a:r>
              <a:rPr lang="en-IN" b="1" u="sng" dirty="0"/>
              <a:t>User Friendly</a:t>
            </a:r>
            <a:r>
              <a:rPr lang="en-IN" sz="2400" b="1" u="sng" dirty="0"/>
              <a:t>:- </a:t>
            </a:r>
            <a:r>
              <a:rPr lang="en-IN" sz="2400" dirty="0"/>
              <a:t>The proposed system is user friendly because the retrieval and storing of data is fast and data is maintained efficiently</a:t>
            </a:r>
            <a:r>
              <a:rPr lang="en-IN" dirty="0"/>
              <a:t>. </a:t>
            </a:r>
          </a:p>
          <a:p>
            <a:pPr lvl="0" fontAlgn="base"/>
            <a:r>
              <a:rPr lang="en-IN" b="1" u="sng" dirty="0"/>
              <a:t>Reports are easily generated:</a:t>
            </a:r>
            <a:r>
              <a:rPr lang="en-IN" dirty="0"/>
              <a:t> </a:t>
            </a:r>
            <a:r>
              <a:rPr lang="en-IN" sz="2400" dirty="0"/>
              <a:t>Reports can be easily generated in the proposed system so, user can generate the report as per the requirement (monthly) or in the middle of the session. User can give the notice to the students so he/she become regular. </a:t>
            </a:r>
            <a:endParaRPr lang="en-IN" sz="2200" dirty="0"/>
          </a:p>
          <a:p>
            <a:pPr lvl="0" fontAlgn="base"/>
            <a:r>
              <a:rPr lang="en-IN" b="1" u="sng" dirty="0"/>
              <a:t>Very less paper work:</a:t>
            </a:r>
            <a:r>
              <a:rPr lang="en-IN" u="sng" dirty="0"/>
              <a:t> </a:t>
            </a:r>
            <a:r>
              <a:rPr lang="en-IN" sz="2400" dirty="0"/>
              <a:t>The proposed system requires very less paper work. All the data is feted into the computer immediately and reports can be generated through computers. </a:t>
            </a:r>
            <a:endParaRPr lang="en-IN" dirty="0"/>
          </a:p>
          <a:p>
            <a:pPr lvl="0" fontAlgn="base"/>
            <a:r>
              <a:rPr lang="en-IN" b="1" u="sng" dirty="0"/>
              <a:t>Computer operator control</a:t>
            </a:r>
            <a:r>
              <a:rPr lang="en-IN" u="sng" dirty="0"/>
              <a:t>:</a:t>
            </a:r>
            <a:r>
              <a:rPr lang="en-IN" dirty="0"/>
              <a:t> </a:t>
            </a:r>
            <a:r>
              <a:rPr lang="en-IN" sz="2400" dirty="0"/>
              <a:t>Computer operator control will be there so no chance of errors. Moreover storing and retrieving of information is easy. So work can be done speedily and in time. </a:t>
            </a:r>
          </a:p>
          <a:p>
            <a:endParaRPr lang="en-IN" dirty="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chemeClr val="accent1">
                    <a:lumMod val="5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SNAPSHOTS(BACKEND)</a:t>
            </a:r>
          </a:p>
        </p:txBody>
      </p:sp>
      <p:pic>
        <p:nvPicPr>
          <p:cNvPr id="8" name="Content Placeholder 7"/>
          <p:cNvPicPr>
            <a:picLocks noGrp="1" noChangeAspect="1"/>
          </p:cNvPicPr>
          <p:nvPr>
            <p:ph sz="half" idx="2"/>
          </p:nvPr>
        </p:nvPicPr>
        <p:blipFill rotWithShape="1">
          <a:blip r:embed="rId2">
            <a:extLst>
              <a:ext uri="{28A0092B-C50C-407E-A947-70E740481C1C}">
                <a14:useLocalDpi xmlns:a14="http://schemas.microsoft.com/office/drawing/2010/main" xmlns="" val="0"/>
              </a:ext>
            </a:extLst>
          </a:blip>
          <a:srcRect t="47124" r="14258" b="29224"/>
          <a:stretch>
            <a:fillRect/>
          </a:stretch>
        </p:blipFill>
        <p:spPr>
          <a:xfrm>
            <a:off x="4280452" y="2345635"/>
            <a:ext cx="7779026" cy="3973278"/>
          </a:xfrm>
        </p:spPr>
      </p:pic>
      <p:sp>
        <p:nvSpPr>
          <p:cNvPr id="10" name="TextBox 9"/>
          <p:cNvSpPr txBox="1"/>
          <p:nvPr/>
        </p:nvSpPr>
        <p:spPr>
          <a:xfrm>
            <a:off x="838201" y="1690688"/>
            <a:ext cx="2302564" cy="400110"/>
          </a:xfrm>
          <a:prstGeom prst="rect">
            <a:avLst/>
          </a:prstGeom>
          <a:noFill/>
        </p:spPr>
        <p:txBody>
          <a:bodyPr wrap="square" rtlCol="0">
            <a:spAutoFit/>
          </a:bodyPr>
          <a:lstStyle/>
          <a:p>
            <a:r>
              <a:rPr lang="en-IN" sz="2000" b="1" dirty="0">
                <a:latin typeface="Cambria" panose="02040503050406030204" pitchFamily="18" charset="0"/>
                <a:ea typeface="Cambria" panose="02040503050406030204" pitchFamily="18" charset="0"/>
              </a:rPr>
              <a:t>TABLE:STUDENT</a:t>
            </a:r>
          </a:p>
        </p:txBody>
      </p:sp>
      <p:pic>
        <p:nvPicPr>
          <p:cNvPr id="5" name="Content Placeholder 4"/>
          <p:cNvPicPr>
            <a:picLocks noGrp="1" noChangeAspect="1"/>
          </p:cNvPicPr>
          <p:nvPr>
            <p:ph sz="half" idx="1"/>
          </p:nvPr>
        </p:nvPicPr>
        <p:blipFill rotWithShape="1">
          <a:blip r:embed="rId3">
            <a:extLst>
              <a:ext uri="{28A0092B-C50C-407E-A947-70E740481C1C}">
                <a14:useLocalDpi xmlns:a14="http://schemas.microsoft.com/office/drawing/2010/main" xmlns="" val="0"/>
              </a:ext>
            </a:extLst>
          </a:blip>
          <a:srcRect t="3175" r="58120" b="59978"/>
          <a:stretch>
            <a:fillRect/>
          </a:stretch>
        </p:blipFill>
        <p:spPr>
          <a:xfrm>
            <a:off x="344557" y="2345635"/>
            <a:ext cx="3644347" cy="3973278"/>
          </a:xfrm>
        </p:spPr>
      </p:pic>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chemeClr val="accent1">
                    <a:lumMod val="5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SNAPSHOTS (BACKEND)</a:t>
            </a:r>
          </a:p>
        </p:txBody>
      </p:sp>
      <p:pic>
        <p:nvPicPr>
          <p:cNvPr id="8" name="Content Placeholder 7"/>
          <p:cNvPicPr>
            <a:picLocks noGrp="1" noChangeAspect="1"/>
          </p:cNvPicPr>
          <p:nvPr>
            <p:ph sz="half" idx="2"/>
          </p:nvPr>
        </p:nvPicPr>
        <p:blipFill rotWithShape="1">
          <a:blip r:embed="rId2">
            <a:extLst>
              <a:ext uri="{28A0092B-C50C-407E-A947-70E740481C1C}">
                <a14:useLocalDpi xmlns:a14="http://schemas.microsoft.com/office/drawing/2010/main" xmlns="" val="0"/>
              </a:ext>
            </a:extLst>
          </a:blip>
          <a:srcRect t="13164" r="73593" b="62010"/>
          <a:stretch>
            <a:fillRect/>
          </a:stretch>
        </p:blipFill>
        <p:spPr>
          <a:xfrm>
            <a:off x="6096000" y="2464904"/>
            <a:ext cx="5751443" cy="3843130"/>
          </a:xfrm>
        </p:spPr>
      </p:pic>
      <p:sp>
        <p:nvSpPr>
          <p:cNvPr id="9" name="TextBox 8"/>
          <p:cNvSpPr txBox="1"/>
          <p:nvPr/>
        </p:nvSpPr>
        <p:spPr>
          <a:xfrm>
            <a:off x="838200" y="1690688"/>
            <a:ext cx="3044687" cy="400110"/>
          </a:xfrm>
          <a:prstGeom prst="rect">
            <a:avLst/>
          </a:prstGeom>
          <a:noFill/>
        </p:spPr>
        <p:txBody>
          <a:bodyPr wrap="square" rtlCol="0">
            <a:spAutoFit/>
          </a:bodyPr>
          <a:lstStyle/>
          <a:p>
            <a:r>
              <a:rPr lang="en-IN" sz="2000" b="1" dirty="0">
                <a:latin typeface="Cambria" panose="02040503050406030204" pitchFamily="18" charset="0"/>
                <a:ea typeface="Cambria" panose="02040503050406030204" pitchFamily="18" charset="0"/>
              </a:rPr>
              <a:t>TABLE:DEPARTMENT</a:t>
            </a:r>
          </a:p>
        </p:txBody>
      </p:sp>
      <p:pic>
        <p:nvPicPr>
          <p:cNvPr id="7" name="Content Placeholder 6"/>
          <p:cNvPicPr>
            <a:picLocks noGrp="1" noChangeAspect="1"/>
          </p:cNvPicPr>
          <p:nvPr>
            <p:ph sz="half" idx="1"/>
          </p:nvPr>
        </p:nvPicPr>
        <p:blipFill rotWithShape="1">
          <a:blip r:embed="rId3">
            <a:extLst>
              <a:ext uri="{28A0092B-C50C-407E-A947-70E740481C1C}">
                <a14:useLocalDpi xmlns:a14="http://schemas.microsoft.com/office/drawing/2010/main" xmlns="" val="0"/>
              </a:ext>
            </a:extLst>
          </a:blip>
          <a:srcRect t="70955" r="62468" b="5391"/>
          <a:stretch>
            <a:fillRect/>
          </a:stretch>
        </p:blipFill>
        <p:spPr>
          <a:xfrm>
            <a:off x="838200" y="2464904"/>
            <a:ext cx="4780722" cy="3843129"/>
          </a:xfrm>
        </p:spPr>
      </p:pic>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chemeClr val="accent1">
                    <a:lumMod val="5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SNAPSHOTS (BACKEND)</a:t>
            </a:r>
          </a:p>
        </p:txBody>
      </p:sp>
      <p:pic>
        <p:nvPicPr>
          <p:cNvPr id="12" name="Content Placeholder 11"/>
          <p:cNvPicPr>
            <a:picLocks noGrp="1" noChangeAspect="1"/>
          </p:cNvPicPr>
          <p:nvPr>
            <p:ph sz="half" idx="2"/>
          </p:nvPr>
        </p:nvPicPr>
        <p:blipFill rotWithShape="1">
          <a:blip r:embed="rId2">
            <a:extLst>
              <a:ext uri="{28A0092B-C50C-407E-A947-70E740481C1C}">
                <a14:useLocalDpi xmlns:a14="http://schemas.microsoft.com/office/drawing/2010/main" xmlns="" val="0"/>
              </a:ext>
            </a:extLst>
          </a:blip>
          <a:srcRect l="-320" t="68593" r="29860" b="8021"/>
          <a:stretch>
            <a:fillRect/>
          </a:stretch>
        </p:blipFill>
        <p:spPr>
          <a:xfrm>
            <a:off x="4558747" y="2451651"/>
            <a:ext cx="7209183" cy="3582435"/>
          </a:xfrm>
        </p:spPr>
      </p:pic>
      <p:sp>
        <p:nvSpPr>
          <p:cNvPr id="13" name="TextBox 12"/>
          <p:cNvSpPr txBox="1"/>
          <p:nvPr/>
        </p:nvSpPr>
        <p:spPr>
          <a:xfrm>
            <a:off x="785041" y="1690688"/>
            <a:ext cx="2382379" cy="400110"/>
          </a:xfrm>
          <a:prstGeom prst="rect">
            <a:avLst/>
          </a:prstGeom>
          <a:noFill/>
        </p:spPr>
        <p:txBody>
          <a:bodyPr wrap="square" rtlCol="0">
            <a:spAutoFit/>
          </a:bodyPr>
          <a:lstStyle/>
          <a:p>
            <a:r>
              <a:rPr lang="en-IN" sz="2000" b="1" dirty="0">
                <a:latin typeface="Cambria" panose="02040503050406030204" pitchFamily="18" charset="0"/>
                <a:ea typeface="Cambria" panose="02040503050406030204" pitchFamily="18" charset="0"/>
              </a:rPr>
              <a:t>TABLE:STAFF</a:t>
            </a:r>
            <a:endParaRPr lang="en-IN" b="1" dirty="0">
              <a:latin typeface="Cambria" panose="02040503050406030204" pitchFamily="18" charset="0"/>
              <a:ea typeface="Cambria" panose="02040503050406030204" pitchFamily="18" charset="0"/>
            </a:endParaRPr>
          </a:p>
        </p:txBody>
      </p:sp>
      <p:pic>
        <p:nvPicPr>
          <p:cNvPr id="6" name="Content Placeholder 5"/>
          <p:cNvPicPr>
            <a:picLocks noGrp="1" noChangeAspect="1"/>
          </p:cNvPicPr>
          <p:nvPr>
            <p:ph sz="half" idx="1"/>
          </p:nvPr>
        </p:nvPicPr>
        <p:blipFill rotWithShape="1">
          <a:blip r:embed="rId3">
            <a:extLst>
              <a:ext uri="{28A0092B-C50C-407E-A947-70E740481C1C}">
                <a14:useLocalDpi xmlns:a14="http://schemas.microsoft.com/office/drawing/2010/main" xmlns="" val="0"/>
              </a:ext>
            </a:extLst>
          </a:blip>
          <a:srcRect t="38040" r="61445" b="30433"/>
          <a:stretch>
            <a:fillRect/>
          </a:stretch>
        </p:blipFill>
        <p:spPr>
          <a:xfrm>
            <a:off x="424070" y="2451651"/>
            <a:ext cx="3843130" cy="3582435"/>
          </a:xfrm>
        </p:spPr>
      </p:pic>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TotalTime>
  <Words>471</Words>
  <Application>Microsoft Office PowerPoint</Application>
  <PresentationFormat>Custom</PresentationFormat>
  <Paragraphs>73</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A MINI PROJECT ON</vt:lpstr>
      <vt:lpstr>INTRODUCTION</vt:lpstr>
      <vt:lpstr>E-R DIAGRAM</vt:lpstr>
      <vt:lpstr>SCHEMA DIAGRAM</vt:lpstr>
      <vt:lpstr>SOFTWARE AND HARDWARE REQUIREMENTS</vt:lpstr>
      <vt:lpstr>CHARACTERISTICS OF THE SYSTEM</vt:lpstr>
      <vt:lpstr>SNAPSHOTS(BACKEND)</vt:lpstr>
      <vt:lpstr>SNAPSHOTS (BACKEND)</vt:lpstr>
      <vt:lpstr>SNAPSHOTS (BACKEND)</vt:lpstr>
      <vt:lpstr>SNAPSHOTS (BACKEND)</vt:lpstr>
      <vt:lpstr>SNAPSHOTS (BACKEND)</vt:lpstr>
      <vt:lpstr>SNAPSHOTS (FRONTEND)</vt:lpstr>
      <vt:lpstr>SNAPSHOTS (FRONTEND)</vt:lpstr>
      <vt:lpstr>SNAPSHOTS (FRONTEND)</vt:lpstr>
      <vt:lpstr>SNAPSHOTS (FRONTEND)</vt:lpstr>
      <vt:lpstr>CONCLUSION</vt:lpstr>
      <vt:lpstr>FUTURE ENHANCEMENTS</vt:lpstr>
      <vt:lpstr>REFERENCES</vt:lpstr>
      <vt:lpstr>                 THANKYOU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sanat kumar</dc:creator>
  <cp:lastModifiedBy>Windows User</cp:lastModifiedBy>
  <cp:revision>36</cp:revision>
  <dcterms:created xsi:type="dcterms:W3CDTF">2018-11-13T11:07:00Z</dcterms:created>
  <dcterms:modified xsi:type="dcterms:W3CDTF">2018-11-23T16:27:10Z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1033-10.2.0.7549</vt:lpwstr>
  </property>
</Properties>
</file>