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97" r:id="rId8"/>
    <p:sldId id="264" r:id="rId9"/>
    <p:sldId id="291" r:id="rId10"/>
    <p:sldId id="279" r:id="rId11"/>
    <p:sldId id="292" r:id="rId12"/>
    <p:sldId id="298" r:id="rId13"/>
    <p:sldId id="299" r:id="rId14"/>
    <p:sldId id="300" r:id="rId15"/>
    <p:sldId id="293" r:id="rId16"/>
    <p:sldId id="301" r:id="rId17"/>
    <p:sldId id="302" r:id="rId18"/>
    <p:sldId id="303" r:id="rId19"/>
    <p:sldId id="304" r:id="rId20"/>
    <p:sldId id="275" r:id="rId21"/>
    <p:sldId id="294" r:id="rId22"/>
    <p:sldId id="277" r:id="rId23"/>
    <p:sldId id="296" r:id="rId24"/>
    <p:sldId id="27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3" autoAdjust="0"/>
  </p:normalViewPr>
  <p:slideViewPr>
    <p:cSldViewPr snapToGrid="0">
      <p:cViewPr varScale="1">
        <p:scale>
          <a:sx n="91" d="100"/>
          <a:sy n="91" d="100"/>
        </p:scale>
        <p:origin x="70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0107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c082ad5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c082ad5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49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9e188f4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9e188f4e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5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9e188f4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9e188f4e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54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9e188f4e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9e188f4e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3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9e188f4e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9e188f4e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3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a5e2ff96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a5e2ff96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0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9e188f4e_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9e188f4e_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9e188f4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9e188f4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41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e188f4e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e188f4e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1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9e188f4e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9e188f4e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2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e188f4e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e188f4e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2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e188f4e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e188f4e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4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e188f4e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e188f4e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85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e188f4e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e188f4e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812500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BVM Engineering College</a:t>
            </a:r>
            <a:endParaRPr b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846550" y="3961600"/>
            <a:ext cx="63315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: Sanat Dhobi(15IT027) </a:t>
            </a:r>
            <a:endParaRPr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Ujas </a:t>
            </a:r>
            <a:r>
              <a:rPr lang="en" dirty="0" smtClean="0"/>
              <a:t>Thummar(15IT033)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	             Ravi Vaniya(15IT036)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             Meet </a:t>
            </a:r>
            <a:r>
              <a:rPr lang="en" dirty="0"/>
              <a:t>Patel(15IT071)</a:t>
            </a:r>
            <a:endParaRPr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846550" y="2663700"/>
            <a:ext cx="60756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Course name: Minor Project II (IT442)(UDP)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90" y="466575"/>
            <a:ext cx="2085474" cy="19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for Image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>Original Image                             De-noising                           Edge Detection                        Histogram    </a:t>
            </a:r>
          </a:p>
          <a:p>
            <a:pPr>
              <a:buNone/>
            </a:pPr>
            <a:endParaRPr lang="en-IN" sz="1200" dirty="0"/>
          </a:p>
          <a:p>
            <a:pPr algn="ctr">
              <a:buNone/>
            </a:pPr>
            <a:endParaRPr lang="en-IN" sz="1200" dirty="0" smtClean="0"/>
          </a:p>
          <a:p>
            <a:pPr algn="ctr">
              <a:buNone/>
            </a:pPr>
            <a:endParaRPr lang="en-IN" sz="1200" dirty="0"/>
          </a:p>
          <a:p>
            <a:pPr>
              <a:buNone/>
            </a:pPr>
            <a:r>
              <a:rPr lang="en-IN" sz="1200" dirty="0" smtClean="0"/>
              <a:t>Courtesy:  </a:t>
            </a:r>
            <a:r>
              <a:rPr lang="en-IN" sz="1200" dirty="0" err="1" smtClean="0"/>
              <a:t>Anand</a:t>
            </a:r>
            <a:r>
              <a:rPr lang="en-IN" sz="1200" dirty="0"/>
              <a:t> </a:t>
            </a:r>
            <a:r>
              <a:rPr lang="en-IN" sz="1200" dirty="0" smtClean="0"/>
              <a:t>Agriculture University [For Images]               </a:t>
            </a:r>
            <a:endParaRPr lang="en-IN" sz="1200" dirty="0"/>
          </a:p>
        </p:txBody>
      </p:sp>
      <p:pic>
        <p:nvPicPr>
          <p:cNvPr id="4" name="Google Shape;2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4359" y="1649751"/>
            <a:ext cx="1230245" cy="16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endCxn id="1032" idx="1"/>
          </p:cNvCxnSpPr>
          <p:nvPr/>
        </p:nvCxnSpPr>
        <p:spPr>
          <a:xfrm>
            <a:off x="3764604" y="2440050"/>
            <a:ext cx="4474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5233" y="1605065"/>
            <a:ext cx="1316651" cy="17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>
            <a:off x="7201884" y="2440050"/>
            <a:ext cx="3421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7544071" y="1624519"/>
            <a:ext cx="1285341" cy="170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2077" y="1609906"/>
            <a:ext cx="1254868" cy="16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>
            <a:stCxn id="1032" idx="3"/>
          </p:cNvCxnSpPr>
          <p:nvPr/>
        </p:nvCxnSpPr>
        <p:spPr>
          <a:xfrm>
            <a:off x="5466945" y="2440050"/>
            <a:ext cx="418288" cy="1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313525" y="54580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SzPts val="1800"/>
            </a:pPr>
            <a:r>
              <a:rPr lang="en-IN" dirty="0"/>
              <a:t>Feature extraction from image 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2400262" y="12893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62" y="1181204"/>
            <a:ext cx="6508785" cy="38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250" y="575950"/>
            <a:ext cx="6452348" cy="635400"/>
          </a:xfrm>
        </p:spPr>
        <p:txBody>
          <a:bodyPr/>
          <a:lstStyle/>
          <a:p>
            <a:r>
              <a:rPr lang="en-IN" dirty="0" smtClean="0"/>
              <a:t>Gray Level Co-</a:t>
            </a:r>
            <a:r>
              <a:rPr lang="en-IN" dirty="0" err="1" smtClean="0"/>
              <a:t>occurence</a:t>
            </a:r>
            <a:r>
              <a:rPr lang="en-IN" dirty="0" smtClean="0"/>
              <a:t> matrix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403" y="1284277"/>
            <a:ext cx="6321600" cy="3002400"/>
          </a:xfrm>
        </p:spPr>
        <p:txBody>
          <a:bodyPr/>
          <a:lstStyle/>
          <a:p>
            <a:pPr algn="just"/>
            <a:r>
              <a:rPr lang="en-IN" dirty="0" smtClean="0"/>
              <a:t>GLCM is a feature extraction technique.</a:t>
            </a:r>
          </a:p>
          <a:p>
            <a:pPr algn="just"/>
            <a:r>
              <a:rPr lang="en-US" dirty="0" smtClean="0"/>
              <a:t>An image is composed of </a:t>
            </a:r>
            <a:r>
              <a:rPr lang="en-US" b="1" dirty="0" smtClean="0"/>
              <a:t>pixels</a:t>
            </a:r>
            <a:r>
              <a:rPr lang="en-US" dirty="0" smtClean="0"/>
              <a:t> each with an intensity, the GLCM is a tabulation of how often different combinations of gray levels co-occur in an image or image section.</a:t>
            </a:r>
          </a:p>
          <a:p>
            <a:pPr algn="just"/>
            <a:r>
              <a:rPr lang="en-US" dirty="0" smtClean="0"/>
              <a:t>Texture feature calculations use the contents of the GLCM to give a measure of the variation in intensity at the pixel of interest.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extracted using GLCM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0112" y="1304373"/>
            <a:ext cx="6402292" cy="3237481"/>
          </a:xfrm>
        </p:spPr>
        <p:txBody>
          <a:bodyPr/>
          <a:lstStyle/>
          <a:p>
            <a:r>
              <a:rPr lang="en-IN" b="1" dirty="0" smtClean="0"/>
              <a:t>Contrast :</a:t>
            </a:r>
            <a:r>
              <a:rPr lang="en-IN" dirty="0" smtClean="0"/>
              <a:t> measure of the intensity contrast between a pixel and its neighbour over the whole image.</a:t>
            </a:r>
          </a:p>
          <a:p>
            <a:r>
              <a:rPr lang="en-IN" b="1" dirty="0" smtClean="0"/>
              <a:t>Energy :</a:t>
            </a:r>
            <a:r>
              <a:rPr lang="en-IN" dirty="0" smtClean="0"/>
              <a:t> Returns the sum of squared elements in the SGDM.</a:t>
            </a:r>
          </a:p>
          <a:p>
            <a:r>
              <a:rPr lang="en-IN" b="1" dirty="0" smtClean="0"/>
              <a:t>Homogeneity : </a:t>
            </a:r>
            <a:r>
              <a:rPr lang="en-IN" dirty="0" smtClean="0"/>
              <a:t>measures the closeness of the distribution of elements in the SGDM to the SGDM diagonal.</a:t>
            </a:r>
          </a:p>
          <a:p>
            <a:r>
              <a:rPr lang="en-IN" b="1" dirty="0" smtClean="0"/>
              <a:t>Correlation : </a:t>
            </a:r>
            <a:r>
              <a:rPr lang="en-IN" dirty="0" smtClean="0"/>
              <a:t>Returns a measure of how correlated a pixel is to its neighbour over the whole image.</a:t>
            </a:r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Feature extracted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250" y="1396079"/>
            <a:ext cx="6321600" cy="3002400"/>
          </a:xfrm>
        </p:spPr>
        <p:txBody>
          <a:bodyPr/>
          <a:lstStyle/>
          <a:p>
            <a:r>
              <a:rPr lang="en-IN" b="1" dirty="0" smtClean="0"/>
              <a:t>Entropy :</a:t>
            </a:r>
            <a:r>
              <a:rPr lang="en-IN" dirty="0" smtClean="0"/>
              <a:t> Return the randomness of pixels as compared to its neighbour.</a:t>
            </a:r>
          </a:p>
          <a:p>
            <a:r>
              <a:rPr lang="en-IN" b="1" dirty="0" smtClean="0"/>
              <a:t>Mean :</a:t>
            </a:r>
            <a:r>
              <a:rPr lang="en-IN" dirty="0" smtClean="0"/>
              <a:t> Returns an estimate of the intensity of all pixels in the relationships that contributed to the GLCM.</a:t>
            </a:r>
          </a:p>
          <a:p>
            <a:r>
              <a:rPr lang="en-IN" b="1" dirty="0" smtClean="0"/>
              <a:t>Variance : </a:t>
            </a:r>
            <a:r>
              <a:rPr lang="en-IN" dirty="0" smtClean="0"/>
              <a:t>Variance is a measurement of the spread between numbers in a data set.</a:t>
            </a:r>
          </a:p>
          <a:p>
            <a:r>
              <a:rPr lang="en-IN" b="1" dirty="0" smtClean="0"/>
              <a:t>Standard Deviation : </a:t>
            </a:r>
            <a:r>
              <a:rPr lang="en-IN" dirty="0" smtClean="0"/>
              <a:t>The deviation from mean of the intensities of all reference pixels.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313525" y="575950"/>
            <a:ext cx="6522686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IN" dirty="0"/>
              <a:t>Classification of </a:t>
            </a:r>
            <a:r>
              <a:rPr lang="en-IN" dirty="0" smtClean="0"/>
              <a:t>diseases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2400262" y="12893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63" y="1211350"/>
            <a:ext cx="6522686" cy="36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0112" y="1404857"/>
            <a:ext cx="6321600" cy="3002400"/>
          </a:xfrm>
        </p:spPr>
        <p:txBody>
          <a:bodyPr/>
          <a:lstStyle/>
          <a:p>
            <a:r>
              <a:rPr lang="en-IN" dirty="0" smtClean="0"/>
              <a:t>The statistics of dataset used to develop this system is shown as below: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1400" dirty="0" smtClean="0"/>
              <a:t>1. Total No. of images in the dataset - 275</a:t>
            </a:r>
          </a:p>
          <a:p>
            <a:pPr>
              <a:buNone/>
            </a:pPr>
            <a:r>
              <a:rPr lang="en-IN" sz="1400" dirty="0" smtClean="0"/>
              <a:t>	2. No. of images for </a:t>
            </a:r>
            <a:r>
              <a:rPr lang="en-IN" sz="1400" dirty="0" err="1" smtClean="0"/>
              <a:t>Alternaria</a:t>
            </a:r>
            <a:r>
              <a:rPr lang="en-IN" sz="1400" dirty="0" smtClean="0"/>
              <a:t> disease - 40</a:t>
            </a:r>
          </a:p>
          <a:p>
            <a:pPr>
              <a:buNone/>
            </a:pPr>
            <a:r>
              <a:rPr lang="en-IN" sz="1400" dirty="0" smtClean="0"/>
              <a:t>	3. No. of images for Anthracnose disease - 72</a:t>
            </a:r>
          </a:p>
          <a:p>
            <a:pPr>
              <a:buNone/>
            </a:pPr>
            <a:r>
              <a:rPr lang="en-IN" sz="1400" dirty="0" smtClean="0"/>
              <a:t>	4. No. of images for Bacterial Blight disease - 72</a:t>
            </a:r>
          </a:p>
          <a:p>
            <a:pPr>
              <a:buNone/>
            </a:pPr>
            <a:r>
              <a:rPr lang="en-IN" sz="1400" dirty="0" smtClean="0"/>
              <a:t>	5. No. of images for </a:t>
            </a:r>
            <a:r>
              <a:rPr lang="en-IN" sz="1400" dirty="0" err="1" smtClean="0"/>
              <a:t>Cercospora</a:t>
            </a:r>
            <a:r>
              <a:rPr lang="en-IN" sz="1400" dirty="0" smtClean="0"/>
              <a:t> disease - 34</a:t>
            </a:r>
          </a:p>
          <a:p>
            <a:pPr>
              <a:buNone/>
            </a:pPr>
            <a:r>
              <a:rPr lang="en-IN" sz="1400" dirty="0" smtClean="0"/>
              <a:t>	6. No. of images for Healthy cotton - 57</a:t>
            </a:r>
          </a:p>
          <a:p>
            <a:pPr>
              <a:buNone/>
            </a:pPr>
            <a:r>
              <a:rPr lang="en-IN" sz="1400" dirty="0" smtClean="0"/>
              <a:t>	7. No. of images used for training a model - 220</a:t>
            </a:r>
          </a:p>
          <a:p>
            <a:pPr>
              <a:buNone/>
            </a:pPr>
            <a:r>
              <a:rPr lang="en-IN" sz="1400" dirty="0" smtClean="0"/>
              <a:t>	8. No. of images used for testing a model - 55</a:t>
            </a:r>
            <a:endParaRPr lang="en-IN" sz="1400" dirty="0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accuracy for each disease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58980" y="169531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Alternaria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79%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Anthracnose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21170" y="1313474"/>
          <a:ext cx="670225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50"/>
                <a:gridCol w="1340450"/>
                <a:gridCol w="1340450"/>
                <a:gridCol w="1340450"/>
                <a:gridCol w="1340450"/>
              </a:tblGrid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Observed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by</a:t>
                      </a:r>
                      <a:r>
                        <a:rPr lang="en-IN" baseline="0" dirty="0" smtClean="0"/>
                        <a:t> drone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from surface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by mobile</a:t>
                      </a:r>
                      <a:r>
                        <a:rPr lang="en-IN" baseline="0" dirty="0" smtClean="0"/>
                        <a:t> camera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</a:t>
                      </a:r>
                      <a:endParaRPr lang="en-IN" dirty="0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Alternaria</a:t>
                      </a:r>
                      <a:endParaRPr lang="en-IN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21170" y="1313474"/>
          <a:ext cx="6702250" cy="322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50"/>
                <a:gridCol w="1340450"/>
                <a:gridCol w="1340450"/>
                <a:gridCol w="1340450"/>
                <a:gridCol w="1340450"/>
              </a:tblGrid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Observed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by</a:t>
                      </a:r>
                      <a:r>
                        <a:rPr lang="en-IN" baseline="0" dirty="0" smtClean="0"/>
                        <a:t> drone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from surface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Captured by mobile</a:t>
                      </a:r>
                      <a:r>
                        <a:rPr lang="en-IN" baseline="0" dirty="0" smtClean="0"/>
                        <a:t> camera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</a:t>
                      </a:r>
                      <a:endParaRPr lang="en-IN" dirty="0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Bacterial Blight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Healthy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Cercospora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True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Disease prediction in cotton plant using drone.</a:t>
            </a:r>
            <a:endParaRPr b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371717" y="31098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Guide: Dr. Zankhana Shah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the introduction of following proposed system reduction in cotton crop failure will be reduced by substantial  rate.Hence, increasing productivity in cotton farming.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of various Machine learning and Image processing techniques will change  crop cultivation. </a:t>
            </a:r>
            <a:endParaRPr dirty="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</a:t>
            </a:r>
            <a:r>
              <a:rPr lang="en" dirty="0" smtClean="0"/>
              <a:t>uture work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More disease can be included that occurred on the cotton ball.</a:t>
            </a:r>
          </a:p>
          <a:p>
            <a:r>
              <a:rPr lang="en-IN" dirty="0" smtClean="0"/>
              <a:t>By collecting more images for each disease we can improve accuracy.</a:t>
            </a:r>
            <a:endParaRPr lang="en" dirty="0" smtClean="0"/>
          </a:p>
          <a:p>
            <a:pPr lvl="0" algn="just"/>
            <a:endParaRPr dirty="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2400262" y="12674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sz="1200" dirty="0" smtClean="0"/>
              <a:t>[1] </a:t>
            </a:r>
            <a:r>
              <a:rPr lang="en-IN" sz="1200" dirty="0" err="1" smtClean="0"/>
              <a:t>Prakash</a:t>
            </a:r>
            <a:r>
              <a:rPr lang="en-IN" sz="1200" dirty="0" smtClean="0"/>
              <a:t> M. </a:t>
            </a:r>
            <a:r>
              <a:rPr lang="en-IN" sz="1200" dirty="0" err="1" smtClean="0"/>
              <a:t>Mainkar</a:t>
            </a:r>
            <a:r>
              <a:rPr lang="en-IN" sz="1200" dirty="0" smtClean="0"/>
              <a:t>, </a:t>
            </a:r>
            <a:r>
              <a:rPr lang="en-IN" sz="1200" dirty="0" err="1" smtClean="0"/>
              <a:t>Shreekant</a:t>
            </a:r>
            <a:r>
              <a:rPr lang="en-IN" sz="1200" dirty="0" smtClean="0"/>
              <a:t> </a:t>
            </a:r>
            <a:r>
              <a:rPr lang="en-IN" sz="1200" dirty="0" err="1" smtClean="0"/>
              <a:t>Ghorpade</a:t>
            </a:r>
            <a:r>
              <a:rPr lang="en-IN" sz="1200" dirty="0" smtClean="0"/>
              <a:t>, </a:t>
            </a:r>
            <a:r>
              <a:rPr lang="en-IN" sz="1200" dirty="0" err="1" smtClean="0"/>
              <a:t>Mayur</a:t>
            </a:r>
            <a:r>
              <a:rPr lang="en-IN" sz="1200" dirty="0" smtClean="0"/>
              <a:t> </a:t>
            </a:r>
            <a:r>
              <a:rPr lang="en-IN" sz="1200" dirty="0" err="1" smtClean="0"/>
              <a:t>Adawadkar</a:t>
            </a:r>
            <a:r>
              <a:rPr lang="en-IN" sz="1200" dirty="0" smtClean="0"/>
              <a:t>, “Plant Leaf Disease Detection and Classification using Image Processing Technique” International Journal of Innovative and Emerging Research in Engineering, Volume 2, 2015</a:t>
            </a:r>
            <a:endParaRPr sz="1200" dirty="0"/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/>
              <a:t>[2] </a:t>
            </a:r>
            <a:r>
              <a:rPr lang="en-IN" sz="1200" dirty="0" err="1" smtClean="0"/>
              <a:t>Premalatha</a:t>
            </a:r>
            <a:r>
              <a:rPr lang="en-IN" sz="1200" dirty="0" smtClean="0"/>
              <a:t> V., </a:t>
            </a:r>
            <a:r>
              <a:rPr lang="en-IN" sz="1200" dirty="0" err="1" smtClean="0"/>
              <a:t>Valarmathy</a:t>
            </a:r>
            <a:r>
              <a:rPr lang="en-IN" sz="1200" dirty="0" smtClean="0"/>
              <a:t>. S., </a:t>
            </a:r>
            <a:r>
              <a:rPr lang="en-IN" sz="1200" dirty="0" err="1" smtClean="0"/>
              <a:t>Sumithra</a:t>
            </a:r>
            <a:r>
              <a:rPr lang="en-IN" sz="1200" dirty="0" smtClean="0"/>
              <a:t> M.G., “Disease Identification in Cotton Plant Using Spatial FCM &amp; PNN Classifier” International Journal Innovative Research in Computer and Communication Engineering, Volume 3, April 2015</a:t>
            </a:r>
            <a:endParaRPr sz="1200" dirty="0"/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[3] </a:t>
            </a:r>
            <a:r>
              <a:rPr lang="en-IN" sz="1200" dirty="0" err="1" smtClean="0">
                <a:solidFill>
                  <a:schemeClr val="bg2"/>
                </a:solidFill>
              </a:rPr>
              <a:t>Anuradha</a:t>
            </a:r>
            <a:r>
              <a:rPr lang="en-IN" sz="1200" dirty="0" smtClean="0">
                <a:solidFill>
                  <a:schemeClr val="bg2"/>
                </a:solidFill>
              </a:rPr>
              <a:t> </a:t>
            </a:r>
            <a:r>
              <a:rPr lang="en-IN" sz="1200" dirty="0" err="1" smtClean="0">
                <a:solidFill>
                  <a:schemeClr val="bg2"/>
                </a:solidFill>
              </a:rPr>
              <a:t>Badage</a:t>
            </a:r>
            <a:r>
              <a:rPr lang="en-IN" sz="1200" dirty="0" smtClean="0">
                <a:solidFill>
                  <a:schemeClr val="bg2"/>
                </a:solidFill>
              </a:rPr>
              <a:t>, “Corp Disease Detection using Machine Learning: Indian Agriculture” International Research Journal of Engineering and Technology, Volume 5, September 2018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[4] </a:t>
            </a:r>
            <a:r>
              <a:rPr lang="en-IN" sz="1200" dirty="0" err="1" smtClean="0">
                <a:solidFill>
                  <a:schemeClr val="bg2"/>
                </a:solidFill>
              </a:rPr>
              <a:t>Reena</a:t>
            </a:r>
            <a:r>
              <a:rPr lang="en-IN" sz="1200" dirty="0" smtClean="0">
                <a:solidFill>
                  <a:schemeClr val="bg2"/>
                </a:solidFill>
              </a:rPr>
              <a:t> </a:t>
            </a:r>
            <a:r>
              <a:rPr lang="en-IN" sz="1200" dirty="0" err="1" smtClean="0">
                <a:solidFill>
                  <a:schemeClr val="bg2"/>
                </a:solidFill>
              </a:rPr>
              <a:t>Tijare</a:t>
            </a:r>
            <a:r>
              <a:rPr lang="en-IN" sz="1200" dirty="0" smtClean="0">
                <a:solidFill>
                  <a:schemeClr val="bg2"/>
                </a:solidFill>
              </a:rPr>
              <a:t>, </a:t>
            </a:r>
            <a:r>
              <a:rPr lang="en-IN" sz="1200" dirty="0" err="1" smtClean="0">
                <a:solidFill>
                  <a:schemeClr val="bg2"/>
                </a:solidFill>
              </a:rPr>
              <a:t>Pawan</a:t>
            </a:r>
            <a:r>
              <a:rPr lang="en-IN" sz="1200" dirty="0" smtClean="0">
                <a:solidFill>
                  <a:schemeClr val="bg2"/>
                </a:solidFill>
              </a:rPr>
              <a:t> </a:t>
            </a:r>
            <a:r>
              <a:rPr lang="en-IN" sz="1200" dirty="0" err="1" smtClean="0">
                <a:solidFill>
                  <a:schemeClr val="bg2"/>
                </a:solidFill>
              </a:rPr>
              <a:t>Khade</a:t>
            </a:r>
            <a:r>
              <a:rPr lang="en-IN" sz="1200" dirty="0" smtClean="0">
                <a:solidFill>
                  <a:schemeClr val="bg2"/>
                </a:solidFill>
              </a:rPr>
              <a:t>, </a:t>
            </a:r>
            <a:r>
              <a:rPr lang="en-IN" sz="1200" dirty="0" err="1" smtClean="0">
                <a:solidFill>
                  <a:schemeClr val="bg2"/>
                </a:solidFill>
              </a:rPr>
              <a:t>Rashmi</a:t>
            </a:r>
            <a:r>
              <a:rPr lang="en-IN" sz="1200" dirty="0" smtClean="0">
                <a:solidFill>
                  <a:schemeClr val="bg2"/>
                </a:solidFill>
              </a:rPr>
              <a:t> Jain, “The Survey of Disease Identification of Cotton Leaf” International Journal Innovative Research in Computer and Communication Engineering, Volume 3, November 2015</a:t>
            </a:r>
            <a:endParaRPr lang="en" sz="1200" dirty="0" smtClean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" sz="1200" dirty="0" smtClean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2400262" y="12674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sz="1200" dirty="0" smtClean="0"/>
              <a:t>[5] </a:t>
            </a:r>
            <a:r>
              <a:rPr lang="en-IN" sz="1200" dirty="0" err="1" smtClean="0"/>
              <a:t>Sachin</a:t>
            </a:r>
            <a:r>
              <a:rPr lang="en-IN" sz="1200" dirty="0" smtClean="0"/>
              <a:t> D. </a:t>
            </a:r>
            <a:r>
              <a:rPr lang="en-IN" sz="1200" dirty="0" err="1" smtClean="0"/>
              <a:t>Khirade</a:t>
            </a:r>
            <a:r>
              <a:rPr lang="en-IN" sz="1200" dirty="0" smtClean="0"/>
              <a:t>, A. B. </a:t>
            </a:r>
            <a:r>
              <a:rPr lang="en-IN" sz="1200" dirty="0" err="1" smtClean="0"/>
              <a:t>Patil</a:t>
            </a:r>
            <a:r>
              <a:rPr lang="en-IN" sz="1200" dirty="0" smtClean="0"/>
              <a:t>, “Plant Disease Detection Using Image Processing” International Conference on Computing Communication Control and Automation, 2015</a:t>
            </a:r>
          </a:p>
          <a:p>
            <a:pPr marL="0" lvl="0" indent="0" algn="just">
              <a:buNone/>
            </a:pPr>
            <a:endParaRPr lang="en-IN" sz="1200" dirty="0" smtClean="0"/>
          </a:p>
          <a:p>
            <a:pPr marL="0" lvl="0" indent="0" algn="just">
              <a:buNone/>
            </a:pPr>
            <a:r>
              <a:rPr lang="en-IN" sz="1200" dirty="0" smtClean="0"/>
              <a:t>[6] </a:t>
            </a:r>
            <a:r>
              <a:rPr lang="en-IN" sz="1200" u="sng" dirty="0" smtClean="0">
                <a:solidFill>
                  <a:schemeClr val="accent3">
                    <a:lumMod val="75000"/>
                  </a:schemeClr>
                </a:solidFill>
              </a:rPr>
              <a:t>https://en.wikipedia.org/wiki/Gaussian_blur</a:t>
            </a:r>
            <a:endParaRPr sz="1200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[7] </a:t>
            </a:r>
            <a:r>
              <a:rPr lang="en-IN" sz="1200" u="sng" dirty="0" smtClean="0">
                <a:solidFill>
                  <a:schemeClr val="accent3">
                    <a:lumMod val="75000"/>
                  </a:schemeClr>
                </a:solidFill>
              </a:rPr>
              <a:t>https://dzone.com/articles/introduction-to-perceptron-neural-network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[8] </a:t>
            </a:r>
            <a:r>
              <a:rPr lang="en-IN" sz="1200" u="sng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https://towardsdatascience.com/activation-functions-neural-networks-1cbd9f8d91d6</a:t>
            </a:r>
            <a:endParaRPr lang="en-IN" sz="1200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[9]</a:t>
            </a:r>
            <a:r>
              <a:rPr lang="en-IN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200" u="sng" dirty="0" smtClean="0">
                <a:solidFill>
                  <a:schemeClr val="accent3">
                    <a:lumMod val="75000"/>
                  </a:schemeClr>
                </a:solidFill>
              </a:rPr>
              <a:t>https://en.wikipedia.org/wiki/Histogram_equalization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en-IN" sz="1200" dirty="0" smtClean="0">
                <a:solidFill>
                  <a:schemeClr val="bg2"/>
                </a:solidFill>
              </a:rPr>
              <a:t>[10] </a:t>
            </a:r>
            <a:r>
              <a:rPr lang="en-IN" sz="1200" u="sng" dirty="0" smtClean="0">
                <a:solidFill>
                  <a:schemeClr val="accent3">
                    <a:lumMod val="75000"/>
                  </a:schemeClr>
                </a:solidFill>
              </a:rPr>
              <a:t>http://matlab.izmiran.ru/help/toolbox/images/enhanc15.html</a:t>
            </a:r>
            <a:endParaRPr lang="en" sz="1200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" sz="1200" dirty="0" smtClean="0">
              <a:solidFill>
                <a:schemeClr val="bg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Thank You!</a:t>
            </a:r>
            <a:endParaRPr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400250" y="106420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Objective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Scope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Modules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Capturing and uploading of image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 smtClean="0"/>
              <a:t>Pre-processing of Image Module</a:t>
            </a:r>
          </a:p>
          <a:p>
            <a:pPr lvl="0"/>
            <a:r>
              <a:rPr lang="en-IN" dirty="0"/>
              <a:t>Feature extraction from image </a:t>
            </a:r>
          </a:p>
          <a:p>
            <a:pPr lvl="0"/>
            <a:r>
              <a:rPr lang="en-IN" dirty="0"/>
              <a:t>Classification of diseases present in </a:t>
            </a:r>
            <a:r>
              <a:rPr lang="en-IN" dirty="0" smtClean="0"/>
              <a:t>image</a:t>
            </a:r>
          </a:p>
          <a:p>
            <a:pPr lvl="0"/>
            <a:r>
              <a:rPr lang="en-IN" dirty="0" smtClean="0"/>
              <a:t>Result analysis &amp; Notification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Conclusion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Future 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References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detect disease in cotton plant by examining leaf of plant and provide  support for disease and its control measures.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00" y="2915575"/>
            <a:ext cx="2103725" cy="14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200" y="2915575"/>
            <a:ext cx="2095450" cy="14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475787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system will be able to detect four common diseases(Alternaria, Anthracnose, Bacterial Blight, Cercospora) found in cotton plant.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system will only detect diseases caused by fungi and bacteria in cotton leaf.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453887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Capturing and uploading of image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Preprocessing of image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Feature extraction from image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Classification of diseases present in image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chemeClr val="bg2"/>
                </a:solidFill>
              </a:rPr>
              <a:t>Notification.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250" y="575950"/>
            <a:ext cx="6502590" cy="635400"/>
          </a:xfrm>
        </p:spPr>
        <p:txBody>
          <a:bodyPr/>
          <a:lstStyle/>
          <a:p>
            <a:r>
              <a:rPr lang="en-IN" dirty="0" smtClean="0"/>
              <a:t>Capturing and Uploading of Image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0112" y="1354615"/>
            <a:ext cx="6321600" cy="3002400"/>
          </a:xfrm>
        </p:spPr>
        <p:txBody>
          <a:bodyPr/>
          <a:lstStyle/>
          <a:p>
            <a:pPr algn="just"/>
            <a:r>
              <a:rPr lang="en-IN" dirty="0" smtClean="0"/>
              <a:t>Capturing of image is performed by three different ways:</a:t>
            </a:r>
          </a:p>
          <a:p>
            <a:pPr algn="just">
              <a:buNone/>
            </a:pPr>
            <a:r>
              <a:rPr lang="en-IN" dirty="0" smtClean="0"/>
              <a:t>	</a:t>
            </a:r>
            <a:r>
              <a:rPr lang="en-IN" sz="1400" dirty="0" smtClean="0"/>
              <a:t>1. By camera equipped in a drone.</a:t>
            </a:r>
          </a:p>
          <a:p>
            <a:pPr algn="just">
              <a:buNone/>
            </a:pPr>
            <a:r>
              <a:rPr lang="en-IN" sz="1400" dirty="0" smtClean="0"/>
              <a:t>	2. By mobile’s camera.</a:t>
            </a:r>
          </a:p>
          <a:p>
            <a:pPr algn="just">
              <a:buNone/>
            </a:pPr>
            <a:r>
              <a:rPr lang="en-IN" sz="1400" dirty="0" smtClean="0"/>
              <a:t>	3. Leaf is grounded and image is captured.</a:t>
            </a:r>
          </a:p>
          <a:p>
            <a:pPr algn="just"/>
            <a:r>
              <a:rPr lang="en-IN" dirty="0" smtClean="0"/>
              <a:t>The image will be uploaded to the server with the help of mobile application.</a:t>
            </a:r>
          </a:p>
        </p:txBody>
      </p:sp>
      <p:pic>
        <p:nvPicPr>
          <p:cNvPr id="4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of image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2400262" y="12893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Perform Denoise techniques using OpenCV.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RGB to Gray conversion by which </a:t>
            </a:r>
            <a:r>
              <a:rPr lang="en" dirty="0" smtClean="0"/>
              <a:t>color </a:t>
            </a:r>
            <a:r>
              <a:rPr lang="en" dirty="0"/>
              <a:t>image will be converted into gray form</a:t>
            </a:r>
            <a:r>
              <a:rPr lang="en" dirty="0" smtClean="0"/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Perform Smoothing by Gaussian Blur method.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Edge Detection in which appropriate portion of the leaf is selected.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Apply Canny Edge detection using a wide threshold,tight threshold,and automatic determined threshold.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Preprocessing of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478" y="1245580"/>
            <a:ext cx="6321600" cy="3002400"/>
          </a:xfrm>
        </p:spPr>
        <p:txBody>
          <a:bodyPr/>
          <a:lstStyle/>
          <a:p>
            <a:pPr algn="just"/>
            <a:r>
              <a:rPr lang="en" dirty="0" smtClean="0"/>
              <a:t>Segmentation : In this method image will be segmented into clusters.Method used are Thresh-Binary,Thresh-Binary-Inverse,Thresh-Truncated,Thresh-to-zero,Thresh-to-zero-Inverse.</a:t>
            </a:r>
          </a:p>
          <a:p>
            <a:pPr lvl="0" algn="just"/>
            <a:r>
              <a:rPr lang="en" dirty="0" smtClean="0"/>
              <a:t>Histogram Equalization : The main purpose of this techniques is to improve contrast of image.</a:t>
            </a:r>
            <a:endParaRPr lang="en" dirty="0"/>
          </a:p>
          <a:p>
            <a:endParaRPr lang="en-US" dirty="0"/>
          </a:p>
        </p:txBody>
      </p:sp>
      <p:pic>
        <p:nvPicPr>
          <p:cNvPr id="4" name="Google Shape;1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25" y="744150"/>
            <a:ext cx="2161200" cy="274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895</Words>
  <Application>Microsoft Office PowerPoint</Application>
  <PresentationFormat>On-screen Show (16:9)</PresentationFormat>
  <Paragraphs>179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</vt:lpstr>
      <vt:lpstr>Raleway</vt:lpstr>
      <vt:lpstr>Arial</vt:lpstr>
      <vt:lpstr>Swiss</vt:lpstr>
      <vt:lpstr>BVM Engineering College</vt:lpstr>
      <vt:lpstr>Disease prediction in cotton plant using drone.</vt:lpstr>
      <vt:lpstr>Outline</vt:lpstr>
      <vt:lpstr>Objective</vt:lpstr>
      <vt:lpstr>Scope</vt:lpstr>
      <vt:lpstr>Modules</vt:lpstr>
      <vt:lpstr>Capturing and Uploading of Image</vt:lpstr>
      <vt:lpstr>Preprocessing of image</vt:lpstr>
      <vt:lpstr>Preprocessing of image</vt:lpstr>
      <vt:lpstr>Pre-processing for Image  </vt:lpstr>
      <vt:lpstr>Feature extraction from image </vt:lpstr>
      <vt:lpstr>Gray Level Co-occurence matrix</vt:lpstr>
      <vt:lpstr>Feature extracted using GLCM</vt:lpstr>
      <vt:lpstr>Feature extracted</vt:lpstr>
      <vt:lpstr>Classification of diseases  </vt:lpstr>
      <vt:lpstr>Result Analysis</vt:lpstr>
      <vt:lpstr>Classification accuracy for each disease</vt:lpstr>
      <vt:lpstr>Test Cases</vt:lpstr>
      <vt:lpstr>Test Cases</vt:lpstr>
      <vt:lpstr>Conclusion</vt:lpstr>
      <vt:lpstr>Future work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BVM Engineering College</dc:title>
  <cp:lastModifiedBy>HP</cp:lastModifiedBy>
  <cp:revision>51</cp:revision>
  <dcterms:modified xsi:type="dcterms:W3CDTF">2019-04-28T18:37:02Z</dcterms:modified>
</cp:coreProperties>
</file>