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61" r:id="rId4"/>
    <p:sldId id="263" r:id="rId5"/>
    <p:sldId id="259" r:id="rId6"/>
    <p:sldId id="262"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6659C-2B76-40A0-B339-4EC67C16F7DD}" v="201" dt="2022-03-04T04:47:16.828"/>
    <p1510:client id="{51923537-3765-499D-B2F9-7A28F5E8C8D9}" v="413" dt="2022-03-04T05:23:17.353"/>
    <p1510:client id="{5581DAD8-6E19-4453-A3F5-FD7111470F7E}" v="67" dt="2022-03-04T04:15:38.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599F0-5812-417E-804C-4C87FFAB9BC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BC708F2-AF63-4943-A9C0-F7F81F48AAF9}">
      <dgm:prSet/>
      <dgm:spPr/>
      <dgm:t>
        <a:bodyPr/>
        <a:lstStyle/>
        <a:p>
          <a:r>
            <a:rPr lang="en-US"/>
            <a:t>In our proposed system, we conduct tests or exams</a:t>
          </a:r>
          <a:r>
            <a:rPr lang="en-GB"/>
            <a:t>. </a:t>
          </a:r>
          <a:endParaRPr lang="en-US"/>
        </a:p>
      </dgm:t>
    </dgm:pt>
    <dgm:pt modelId="{E9F7EB65-0C3F-4F9C-A06D-72B1CF3AFF11}" type="parTrans" cxnId="{6003E98D-1DEE-4D88-A2CD-0D13909F3A97}">
      <dgm:prSet/>
      <dgm:spPr/>
      <dgm:t>
        <a:bodyPr/>
        <a:lstStyle/>
        <a:p>
          <a:endParaRPr lang="en-US"/>
        </a:p>
      </dgm:t>
    </dgm:pt>
    <dgm:pt modelId="{1C18DCC7-AF59-45CA-9040-D129E8444669}" type="sibTrans" cxnId="{6003E98D-1DEE-4D88-A2CD-0D13909F3A97}">
      <dgm:prSet/>
      <dgm:spPr/>
      <dgm:t>
        <a:bodyPr/>
        <a:lstStyle/>
        <a:p>
          <a:endParaRPr lang="en-US"/>
        </a:p>
      </dgm:t>
    </dgm:pt>
    <dgm:pt modelId="{7144F23E-809D-49A6-9EE0-FE6B119760F4}">
      <dgm:prSet/>
      <dgm:spPr/>
      <dgm:t>
        <a:bodyPr/>
        <a:lstStyle/>
        <a:p>
          <a:r>
            <a:rPr lang="en-GB"/>
            <a:t>Registered candidates can attend these exams. </a:t>
          </a:r>
          <a:endParaRPr lang="en-US"/>
        </a:p>
      </dgm:t>
    </dgm:pt>
    <dgm:pt modelId="{91C5FB16-5300-4407-AAC1-FB131B277CD0}" type="parTrans" cxnId="{E1B3EEF6-F4D0-4C37-AFD2-A0D4FC164A2F}">
      <dgm:prSet/>
      <dgm:spPr/>
      <dgm:t>
        <a:bodyPr/>
        <a:lstStyle/>
        <a:p>
          <a:endParaRPr lang="en-US"/>
        </a:p>
      </dgm:t>
    </dgm:pt>
    <dgm:pt modelId="{39373D69-5050-4C91-95D7-0EE78EF3AFC2}" type="sibTrans" cxnId="{E1B3EEF6-F4D0-4C37-AFD2-A0D4FC164A2F}">
      <dgm:prSet/>
      <dgm:spPr/>
      <dgm:t>
        <a:bodyPr/>
        <a:lstStyle/>
        <a:p>
          <a:endParaRPr lang="en-US"/>
        </a:p>
      </dgm:t>
    </dgm:pt>
    <dgm:pt modelId="{10407020-3106-491B-A97A-15D0B9BB644F}">
      <dgm:prSet/>
      <dgm:spPr/>
      <dgm:t>
        <a:bodyPr/>
        <a:lstStyle/>
        <a:p>
          <a:r>
            <a:rPr lang="en-GB"/>
            <a:t>On completion of the exam, their score is updated to the server.</a:t>
          </a:r>
          <a:endParaRPr lang="en-US"/>
        </a:p>
      </dgm:t>
    </dgm:pt>
    <dgm:pt modelId="{6B1BC82F-E4F3-49A2-AD4B-32C49C0648D6}" type="parTrans" cxnId="{22E06F1D-724C-4D82-96FF-66674CEA4A19}">
      <dgm:prSet/>
      <dgm:spPr/>
      <dgm:t>
        <a:bodyPr/>
        <a:lstStyle/>
        <a:p>
          <a:endParaRPr lang="en-US"/>
        </a:p>
      </dgm:t>
    </dgm:pt>
    <dgm:pt modelId="{0AE25DD3-E41B-48E4-9662-CF68EB418E0C}" type="sibTrans" cxnId="{22E06F1D-724C-4D82-96FF-66674CEA4A19}">
      <dgm:prSet/>
      <dgm:spPr/>
      <dgm:t>
        <a:bodyPr/>
        <a:lstStyle/>
        <a:p>
          <a:endParaRPr lang="en-US"/>
        </a:p>
      </dgm:t>
    </dgm:pt>
    <dgm:pt modelId="{B66CF122-4C1C-4835-9A7D-62CE90CB8302}">
      <dgm:prSet/>
      <dgm:spPr/>
      <dgm:t>
        <a:bodyPr/>
        <a:lstStyle/>
        <a:p>
          <a:r>
            <a:rPr lang="en-GB"/>
            <a:t>Based on their score counsellors can recommend them to agencies. </a:t>
          </a:r>
          <a:endParaRPr lang="en-US"/>
        </a:p>
      </dgm:t>
    </dgm:pt>
    <dgm:pt modelId="{E8D79302-CA64-4E7C-AD39-60401F4E8497}" type="parTrans" cxnId="{0FEE4E71-A3B5-4A36-917E-EB0D04688B7A}">
      <dgm:prSet/>
      <dgm:spPr/>
      <dgm:t>
        <a:bodyPr/>
        <a:lstStyle/>
        <a:p>
          <a:endParaRPr lang="en-US"/>
        </a:p>
      </dgm:t>
    </dgm:pt>
    <dgm:pt modelId="{D7E86CDB-F592-4CB5-A0B6-652EB34E48DF}" type="sibTrans" cxnId="{0FEE4E71-A3B5-4A36-917E-EB0D04688B7A}">
      <dgm:prSet/>
      <dgm:spPr/>
      <dgm:t>
        <a:bodyPr/>
        <a:lstStyle/>
        <a:p>
          <a:endParaRPr lang="en-US"/>
        </a:p>
      </dgm:t>
    </dgm:pt>
    <dgm:pt modelId="{5CAA7735-27AF-49BE-9272-061E2A0809CC}">
      <dgm:prSet/>
      <dgm:spPr/>
      <dgm:t>
        <a:bodyPr/>
        <a:lstStyle/>
        <a:p>
          <a:r>
            <a:rPr lang="en-GB"/>
            <a:t>Thus the students get recommendation of courses. </a:t>
          </a:r>
          <a:endParaRPr lang="en-US"/>
        </a:p>
      </dgm:t>
    </dgm:pt>
    <dgm:pt modelId="{233DCFBF-6926-41C8-9D24-C8C8DD858CA1}" type="parTrans" cxnId="{ACA62DAC-707D-4D09-8539-88CBD9475879}">
      <dgm:prSet/>
      <dgm:spPr/>
      <dgm:t>
        <a:bodyPr/>
        <a:lstStyle/>
        <a:p>
          <a:endParaRPr lang="en-US"/>
        </a:p>
      </dgm:t>
    </dgm:pt>
    <dgm:pt modelId="{1D6080A8-3C39-48B2-81A3-9C7C46D49E64}" type="sibTrans" cxnId="{ACA62DAC-707D-4D09-8539-88CBD9475879}">
      <dgm:prSet/>
      <dgm:spPr/>
      <dgm:t>
        <a:bodyPr/>
        <a:lstStyle/>
        <a:p>
          <a:endParaRPr lang="en-US"/>
        </a:p>
      </dgm:t>
    </dgm:pt>
    <dgm:pt modelId="{6B25F544-3123-4D49-BEFC-428710CC6A11}" type="pres">
      <dgm:prSet presAssocID="{E49599F0-5812-417E-804C-4C87FFAB9BC5}" presName="linear" presStyleCnt="0">
        <dgm:presLayoutVars>
          <dgm:animLvl val="lvl"/>
          <dgm:resizeHandles val="exact"/>
        </dgm:presLayoutVars>
      </dgm:prSet>
      <dgm:spPr/>
      <dgm:t>
        <a:bodyPr/>
        <a:lstStyle/>
        <a:p>
          <a:endParaRPr lang="en-US"/>
        </a:p>
      </dgm:t>
    </dgm:pt>
    <dgm:pt modelId="{28ED6757-48CA-4016-82F7-A3AAC8975674}" type="pres">
      <dgm:prSet presAssocID="{8BC708F2-AF63-4943-A9C0-F7F81F48AAF9}" presName="parentText" presStyleLbl="node1" presStyleIdx="0" presStyleCnt="5">
        <dgm:presLayoutVars>
          <dgm:chMax val="0"/>
          <dgm:bulletEnabled val="1"/>
        </dgm:presLayoutVars>
      </dgm:prSet>
      <dgm:spPr/>
      <dgm:t>
        <a:bodyPr/>
        <a:lstStyle/>
        <a:p>
          <a:endParaRPr lang="en-US"/>
        </a:p>
      </dgm:t>
    </dgm:pt>
    <dgm:pt modelId="{ECC793CD-7EB9-4805-AD3D-9F2F046E9A99}" type="pres">
      <dgm:prSet presAssocID="{1C18DCC7-AF59-45CA-9040-D129E8444669}" presName="spacer" presStyleCnt="0"/>
      <dgm:spPr/>
    </dgm:pt>
    <dgm:pt modelId="{73C21960-B762-49D7-9A27-46BE8213252A}" type="pres">
      <dgm:prSet presAssocID="{7144F23E-809D-49A6-9EE0-FE6B119760F4}" presName="parentText" presStyleLbl="node1" presStyleIdx="1" presStyleCnt="5">
        <dgm:presLayoutVars>
          <dgm:chMax val="0"/>
          <dgm:bulletEnabled val="1"/>
        </dgm:presLayoutVars>
      </dgm:prSet>
      <dgm:spPr/>
      <dgm:t>
        <a:bodyPr/>
        <a:lstStyle/>
        <a:p>
          <a:endParaRPr lang="en-US"/>
        </a:p>
      </dgm:t>
    </dgm:pt>
    <dgm:pt modelId="{204F8016-1B19-4126-94D0-33DD13782244}" type="pres">
      <dgm:prSet presAssocID="{39373D69-5050-4C91-95D7-0EE78EF3AFC2}" presName="spacer" presStyleCnt="0"/>
      <dgm:spPr/>
    </dgm:pt>
    <dgm:pt modelId="{14AD9851-1EDF-4454-A063-A63F2097F99E}" type="pres">
      <dgm:prSet presAssocID="{10407020-3106-491B-A97A-15D0B9BB644F}" presName="parentText" presStyleLbl="node1" presStyleIdx="2" presStyleCnt="5">
        <dgm:presLayoutVars>
          <dgm:chMax val="0"/>
          <dgm:bulletEnabled val="1"/>
        </dgm:presLayoutVars>
      </dgm:prSet>
      <dgm:spPr/>
      <dgm:t>
        <a:bodyPr/>
        <a:lstStyle/>
        <a:p>
          <a:endParaRPr lang="en-US"/>
        </a:p>
      </dgm:t>
    </dgm:pt>
    <dgm:pt modelId="{C9D3B584-0F12-4D45-B1B9-200B01D205B1}" type="pres">
      <dgm:prSet presAssocID="{0AE25DD3-E41B-48E4-9662-CF68EB418E0C}" presName="spacer" presStyleCnt="0"/>
      <dgm:spPr/>
    </dgm:pt>
    <dgm:pt modelId="{9F33AA65-4E81-4EF2-9C1D-FB004AB4B636}" type="pres">
      <dgm:prSet presAssocID="{B66CF122-4C1C-4835-9A7D-62CE90CB8302}" presName="parentText" presStyleLbl="node1" presStyleIdx="3" presStyleCnt="5">
        <dgm:presLayoutVars>
          <dgm:chMax val="0"/>
          <dgm:bulletEnabled val="1"/>
        </dgm:presLayoutVars>
      </dgm:prSet>
      <dgm:spPr/>
      <dgm:t>
        <a:bodyPr/>
        <a:lstStyle/>
        <a:p>
          <a:endParaRPr lang="en-US"/>
        </a:p>
      </dgm:t>
    </dgm:pt>
    <dgm:pt modelId="{25803363-0F17-4DC6-AB98-033435D974D5}" type="pres">
      <dgm:prSet presAssocID="{D7E86CDB-F592-4CB5-A0B6-652EB34E48DF}" presName="spacer" presStyleCnt="0"/>
      <dgm:spPr/>
    </dgm:pt>
    <dgm:pt modelId="{CB467AB3-1F5F-49ED-BC81-D8B41ED2A8C4}" type="pres">
      <dgm:prSet presAssocID="{5CAA7735-27AF-49BE-9272-061E2A0809CC}" presName="parentText" presStyleLbl="node1" presStyleIdx="4" presStyleCnt="5">
        <dgm:presLayoutVars>
          <dgm:chMax val="0"/>
          <dgm:bulletEnabled val="1"/>
        </dgm:presLayoutVars>
      </dgm:prSet>
      <dgm:spPr/>
      <dgm:t>
        <a:bodyPr/>
        <a:lstStyle/>
        <a:p>
          <a:endParaRPr lang="en-US"/>
        </a:p>
      </dgm:t>
    </dgm:pt>
  </dgm:ptLst>
  <dgm:cxnLst>
    <dgm:cxn modelId="{22E06F1D-724C-4D82-96FF-66674CEA4A19}" srcId="{E49599F0-5812-417E-804C-4C87FFAB9BC5}" destId="{10407020-3106-491B-A97A-15D0B9BB644F}" srcOrd="2" destOrd="0" parTransId="{6B1BC82F-E4F3-49A2-AD4B-32C49C0648D6}" sibTransId="{0AE25DD3-E41B-48E4-9662-CF68EB418E0C}"/>
    <dgm:cxn modelId="{ACA62DAC-707D-4D09-8539-88CBD9475879}" srcId="{E49599F0-5812-417E-804C-4C87FFAB9BC5}" destId="{5CAA7735-27AF-49BE-9272-061E2A0809CC}" srcOrd="4" destOrd="0" parTransId="{233DCFBF-6926-41C8-9D24-C8C8DD858CA1}" sibTransId="{1D6080A8-3C39-48B2-81A3-9C7C46D49E64}"/>
    <dgm:cxn modelId="{0FEE4E71-A3B5-4A36-917E-EB0D04688B7A}" srcId="{E49599F0-5812-417E-804C-4C87FFAB9BC5}" destId="{B66CF122-4C1C-4835-9A7D-62CE90CB8302}" srcOrd="3" destOrd="0" parTransId="{E8D79302-CA64-4E7C-AD39-60401F4E8497}" sibTransId="{D7E86CDB-F592-4CB5-A0B6-652EB34E48DF}"/>
    <dgm:cxn modelId="{E1B3EEF6-F4D0-4C37-AFD2-A0D4FC164A2F}" srcId="{E49599F0-5812-417E-804C-4C87FFAB9BC5}" destId="{7144F23E-809D-49A6-9EE0-FE6B119760F4}" srcOrd="1" destOrd="0" parTransId="{91C5FB16-5300-4407-AAC1-FB131B277CD0}" sibTransId="{39373D69-5050-4C91-95D7-0EE78EF3AFC2}"/>
    <dgm:cxn modelId="{E81ACD20-74DF-4144-A5B2-A08059F62CFB}" type="presOf" srcId="{B66CF122-4C1C-4835-9A7D-62CE90CB8302}" destId="{9F33AA65-4E81-4EF2-9C1D-FB004AB4B636}" srcOrd="0" destOrd="0" presId="urn:microsoft.com/office/officeart/2005/8/layout/vList2"/>
    <dgm:cxn modelId="{593F4A1C-AA08-48E1-8B32-BFAF8D247E72}" type="presOf" srcId="{7144F23E-809D-49A6-9EE0-FE6B119760F4}" destId="{73C21960-B762-49D7-9A27-46BE8213252A}" srcOrd="0" destOrd="0" presId="urn:microsoft.com/office/officeart/2005/8/layout/vList2"/>
    <dgm:cxn modelId="{E675EC6A-8D8C-45C7-8EA7-DF1154DFCF96}" type="presOf" srcId="{10407020-3106-491B-A97A-15D0B9BB644F}" destId="{14AD9851-1EDF-4454-A063-A63F2097F99E}" srcOrd="0" destOrd="0" presId="urn:microsoft.com/office/officeart/2005/8/layout/vList2"/>
    <dgm:cxn modelId="{205CEC54-4B20-4EE9-BB94-468CA0B61127}" type="presOf" srcId="{E49599F0-5812-417E-804C-4C87FFAB9BC5}" destId="{6B25F544-3123-4D49-BEFC-428710CC6A11}" srcOrd="0" destOrd="0" presId="urn:microsoft.com/office/officeart/2005/8/layout/vList2"/>
    <dgm:cxn modelId="{EBB3A414-E590-4809-AA9A-6E9A3B5FFD76}" type="presOf" srcId="{8BC708F2-AF63-4943-A9C0-F7F81F48AAF9}" destId="{28ED6757-48CA-4016-82F7-A3AAC8975674}" srcOrd="0" destOrd="0" presId="urn:microsoft.com/office/officeart/2005/8/layout/vList2"/>
    <dgm:cxn modelId="{6003E98D-1DEE-4D88-A2CD-0D13909F3A97}" srcId="{E49599F0-5812-417E-804C-4C87FFAB9BC5}" destId="{8BC708F2-AF63-4943-A9C0-F7F81F48AAF9}" srcOrd="0" destOrd="0" parTransId="{E9F7EB65-0C3F-4F9C-A06D-72B1CF3AFF11}" sibTransId="{1C18DCC7-AF59-45CA-9040-D129E8444669}"/>
    <dgm:cxn modelId="{DC748EF2-E2A2-4736-8B2D-FD05F09AE747}" type="presOf" srcId="{5CAA7735-27AF-49BE-9272-061E2A0809CC}" destId="{CB467AB3-1F5F-49ED-BC81-D8B41ED2A8C4}" srcOrd="0" destOrd="0" presId="urn:microsoft.com/office/officeart/2005/8/layout/vList2"/>
    <dgm:cxn modelId="{8D36245E-BBCB-4288-B9B2-C23C1F16A90F}" type="presParOf" srcId="{6B25F544-3123-4D49-BEFC-428710CC6A11}" destId="{28ED6757-48CA-4016-82F7-A3AAC8975674}" srcOrd="0" destOrd="0" presId="urn:microsoft.com/office/officeart/2005/8/layout/vList2"/>
    <dgm:cxn modelId="{E773AC91-2471-4CE1-A4B7-6F52127531DF}" type="presParOf" srcId="{6B25F544-3123-4D49-BEFC-428710CC6A11}" destId="{ECC793CD-7EB9-4805-AD3D-9F2F046E9A99}" srcOrd="1" destOrd="0" presId="urn:microsoft.com/office/officeart/2005/8/layout/vList2"/>
    <dgm:cxn modelId="{DE2E8E91-E08A-4494-908A-2C84ED410B95}" type="presParOf" srcId="{6B25F544-3123-4D49-BEFC-428710CC6A11}" destId="{73C21960-B762-49D7-9A27-46BE8213252A}" srcOrd="2" destOrd="0" presId="urn:microsoft.com/office/officeart/2005/8/layout/vList2"/>
    <dgm:cxn modelId="{4C62EA86-40E5-412E-B2ED-F0D4A24ECDC5}" type="presParOf" srcId="{6B25F544-3123-4D49-BEFC-428710CC6A11}" destId="{204F8016-1B19-4126-94D0-33DD13782244}" srcOrd="3" destOrd="0" presId="urn:microsoft.com/office/officeart/2005/8/layout/vList2"/>
    <dgm:cxn modelId="{CF2BDE19-5534-4E4F-B5B2-D6238E0EDA86}" type="presParOf" srcId="{6B25F544-3123-4D49-BEFC-428710CC6A11}" destId="{14AD9851-1EDF-4454-A063-A63F2097F99E}" srcOrd="4" destOrd="0" presId="urn:microsoft.com/office/officeart/2005/8/layout/vList2"/>
    <dgm:cxn modelId="{E0EB602A-FCE0-4724-B66B-318E24EE9CE9}" type="presParOf" srcId="{6B25F544-3123-4D49-BEFC-428710CC6A11}" destId="{C9D3B584-0F12-4D45-B1B9-200B01D205B1}" srcOrd="5" destOrd="0" presId="urn:microsoft.com/office/officeart/2005/8/layout/vList2"/>
    <dgm:cxn modelId="{8939ABB6-8C15-430B-AEF2-243A089C30E6}" type="presParOf" srcId="{6B25F544-3123-4D49-BEFC-428710CC6A11}" destId="{9F33AA65-4E81-4EF2-9C1D-FB004AB4B636}" srcOrd="6" destOrd="0" presId="urn:microsoft.com/office/officeart/2005/8/layout/vList2"/>
    <dgm:cxn modelId="{55D794A4-7503-47DD-BAD6-526F755E4CF8}" type="presParOf" srcId="{6B25F544-3123-4D49-BEFC-428710CC6A11}" destId="{25803363-0F17-4DC6-AB98-033435D974D5}" srcOrd="7" destOrd="0" presId="urn:microsoft.com/office/officeart/2005/8/layout/vList2"/>
    <dgm:cxn modelId="{6631A754-F7B4-4A6B-9859-1711739325A9}" type="presParOf" srcId="{6B25F544-3123-4D49-BEFC-428710CC6A11}" destId="{CB467AB3-1F5F-49ED-BC81-D8B41ED2A8C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6757-48CA-4016-82F7-A3AAC8975674}">
      <dsp:nvSpPr>
        <dsp:cNvPr id="0" name=""/>
        <dsp:cNvSpPr/>
      </dsp:nvSpPr>
      <dsp:spPr>
        <a:xfrm>
          <a:off x="0" y="35647"/>
          <a:ext cx="7012370" cy="874575"/>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In our proposed system, we conduct tests or exams</a:t>
          </a:r>
          <a:r>
            <a:rPr lang="en-GB" sz="2300" kern="1200"/>
            <a:t>. </a:t>
          </a:r>
          <a:endParaRPr lang="en-US" sz="2300" kern="1200"/>
        </a:p>
      </dsp:txBody>
      <dsp:txXfrm>
        <a:off x="42693" y="78340"/>
        <a:ext cx="6926984" cy="789189"/>
      </dsp:txXfrm>
    </dsp:sp>
    <dsp:sp modelId="{73C21960-B762-49D7-9A27-46BE8213252A}">
      <dsp:nvSpPr>
        <dsp:cNvPr id="0" name=""/>
        <dsp:cNvSpPr/>
      </dsp:nvSpPr>
      <dsp:spPr>
        <a:xfrm>
          <a:off x="0" y="976462"/>
          <a:ext cx="7012370" cy="874575"/>
        </a:xfrm>
        <a:prstGeom prst="roundRect">
          <a:avLst/>
        </a:prstGeom>
        <a:gradFill rotWithShape="0">
          <a:gsLst>
            <a:gs pos="0">
              <a:schemeClr val="accent2">
                <a:hueOff val="297934"/>
                <a:satOff val="1728"/>
                <a:lumOff val="1716"/>
                <a:alphaOff val="0"/>
                <a:tint val="98000"/>
                <a:lumMod val="110000"/>
              </a:schemeClr>
            </a:gs>
            <a:gs pos="84000">
              <a:schemeClr val="accent2">
                <a:hueOff val="297934"/>
                <a:satOff val="1728"/>
                <a:lumOff val="171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Registered candidates can attend these exams. </a:t>
          </a:r>
          <a:endParaRPr lang="en-US" sz="2300" kern="1200"/>
        </a:p>
      </dsp:txBody>
      <dsp:txXfrm>
        <a:off x="42693" y="1019155"/>
        <a:ext cx="6926984" cy="789189"/>
      </dsp:txXfrm>
    </dsp:sp>
    <dsp:sp modelId="{14AD9851-1EDF-4454-A063-A63F2097F99E}">
      <dsp:nvSpPr>
        <dsp:cNvPr id="0" name=""/>
        <dsp:cNvSpPr/>
      </dsp:nvSpPr>
      <dsp:spPr>
        <a:xfrm>
          <a:off x="0" y="1917278"/>
          <a:ext cx="7012370" cy="874575"/>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On completion of the exam, their score is updated to the server.</a:t>
          </a:r>
          <a:endParaRPr lang="en-US" sz="2300" kern="1200"/>
        </a:p>
      </dsp:txBody>
      <dsp:txXfrm>
        <a:off x="42693" y="1959971"/>
        <a:ext cx="6926984" cy="789189"/>
      </dsp:txXfrm>
    </dsp:sp>
    <dsp:sp modelId="{9F33AA65-4E81-4EF2-9C1D-FB004AB4B636}">
      <dsp:nvSpPr>
        <dsp:cNvPr id="0" name=""/>
        <dsp:cNvSpPr/>
      </dsp:nvSpPr>
      <dsp:spPr>
        <a:xfrm>
          <a:off x="0" y="2858093"/>
          <a:ext cx="7012370" cy="874575"/>
        </a:xfrm>
        <a:prstGeom prst="roundRect">
          <a:avLst/>
        </a:prstGeom>
        <a:gradFill rotWithShape="0">
          <a:gsLst>
            <a:gs pos="0">
              <a:schemeClr val="accent2">
                <a:hueOff val="893801"/>
                <a:satOff val="5185"/>
                <a:lumOff val="5148"/>
                <a:alphaOff val="0"/>
                <a:tint val="98000"/>
                <a:lumMod val="110000"/>
              </a:schemeClr>
            </a:gs>
            <a:gs pos="84000">
              <a:schemeClr val="accent2">
                <a:hueOff val="893801"/>
                <a:satOff val="5185"/>
                <a:lumOff val="514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Based on their score counsellors can recommend them to agencies. </a:t>
          </a:r>
          <a:endParaRPr lang="en-US" sz="2300" kern="1200"/>
        </a:p>
      </dsp:txBody>
      <dsp:txXfrm>
        <a:off x="42693" y="2900786"/>
        <a:ext cx="6926984" cy="789189"/>
      </dsp:txXfrm>
    </dsp:sp>
    <dsp:sp modelId="{CB467AB3-1F5F-49ED-BC81-D8B41ED2A8C4}">
      <dsp:nvSpPr>
        <dsp:cNvPr id="0" name=""/>
        <dsp:cNvSpPr/>
      </dsp:nvSpPr>
      <dsp:spPr>
        <a:xfrm>
          <a:off x="0" y="3798908"/>
          <a:ext cx="7012370" cy="874575"/>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Thus the students get recommendation of courses. </a:t>
          </a:r>
          <a:endParaRPr lang="en-US" sz="2300" kern="1200"/>
        </a:p>
      </dsp:txBody>
      <dsp:txXfrm>
        <a:off x="42693" y="3841601"/>
        <a:ext cx="6926984" cy="789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356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81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881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61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775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71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843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819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515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404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32570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462" y="1212862"/>
            <a:ext cx="8679915" cy="1604956"/>
          </a:xfrm>
        </p:spPr>
        <p:txBody>
          <a:bodyPr>
            <a:normAutofit fontScale="90000"/>
          </a:bodyPr>
          <a:lstStyle/>
          <a:p>
            <a:pPr algn="l"/>
            <a:r>
              <a:rPr lang="en-GB" sz="4400" b="1" dirty="0">
                <a:solidFill>
                  <a:schemeClr val="tx1"/>
                </a:solidFill>
                <a:ea typeface="+mj-lt"/>
                <a:cs typeface="+mj-lt"/>
              </a:rPr>
              <a:t>STREAM ANALYSIS FOR CAREER CHOICE </a:t>
            </a:r>
            <a:endParaRPr lang="en-US" sz="4400">
              <a:solidFill>
                <a:schemeClr val="tx1"/>
              </a:solidFill>
              <a:cs typeface="Calibri Light"/>
            </a:endParaRPr>
          </a:p>
          <a:p>
            <a:pPr algn="l"/>
            <a:r>
              <a:rPr lang="en-GB" sz="4400" b="1" dirty="0">
                <a:solidFill>
                  <a:schemeClr val="tx1"/>
                </a:solidFill>
                <a:ea typeface="+mj-lt"/>
                <a:cs typeface="+mj-lt"/>
              </a:rPr>
              <a:t>APTITUDE TESTS</a:t>
            </a:r>
            <a:r>
              <a:rPr lang="en-GB" sz="4400" dirty="0">
                <a:solidFill>
                  <a:schemeClr val="tx1"/>
                </a:solidFill>
                <a:ea typeface="+mj-lt"/>
                <a:cs typeface="+mj-lt"/>
              </a:rPr>
              <a:t> </a:t>
            </a:r>
            <a:endParaRPr lang="en-GB" sz="4400">
              <a:solidFill>
                <a:schemeClr val="tx1"/>
              </a:solidFill>
              <a:cs typeface="Calibri Light"/>
            </a:endParaRPr>
          </a:p>
        </p:txBody>
      </p:sp>
      <p:sp>
        <p:nvSpPr>
          <p:cNvPr id="3" name="Subtitle 2"/>
          <p:cNvSpPr>
            <a:spLocks noGrp="1"/>
          </p:cNvSpPr>
          <p:nvPr>
            <p:ph type="subTitle" idx="1"/>
          </p:nvPr>
        </p:nvSpPr>
        <p:spPr>
          <a:xfrm>
            <a:off x="8588482" y="4150681"/>
            <a:ext cx="2836219" cy="1322587"/>
          </a:xfrm>
        </p:spPr>
        <p:txBody>
          <a:bodyPr vert="horz" lIns="91440" tIns="0" rIns="91440" bIns="45720" rtlCol="0" anchor="t">
            <a:noAutofit/>
          </a:bodyPr>
          <a:lstStyle/>
          <a:p>
            <a:pPr algn="r"/>
            <a:r>
              <a:rPr lang="en-GB" sz="1800" b="1" dirty="0">
                <a:solidFill>
                  <a:schemeClr val="bg1"/>
                </a:solidFill>
              </a:rPr>
              <a:t>SANA VK</a:t>
            </a:r>
          </a:p>
          <a:p>
            <a:pPr algn="r"/>
            <a:r>
              <a:rPr lang="en-GB" sz="1800" b="1" dirty="0">
                <a:solidFill>
                  <a:schemeClr val="bg1"/>
                </a:solidFill>
              </a:rPr>
              <a:t>MCA S6</a:t>
            </a:r>
          </a:p>
          <a:p>
            <a:pPr algn="r"/>
            <a:r>
              <a:rPr lang="en-GB" sz="1800" b="1" dirty="0">
                <a:solidFill>
                  <a:schemeClr val="bg1"/>
                </a:solidFill>
              </a:rPr>
              <a:t>ROLL No:26</a:t>
            </a:r>
          </a:p>
          <a:p>
            <a:pPr algn="r"/>
            <a:r>
              <a:rPr lang="en-GB" sz="1800" b="1" dirty="0">
                <a:solidFill>
                  <a:schemeClr val="bg1"/>
                </a:solidFill>
              </a:rPr>
              <a:t>TCR19MCA022</a:t>
            </a:r>
          </a:p>
        </p:txBody>
      </p:sp>
      <p:sp>
        <p:nvSpPr>
          <p:cNvPr id="4" name="TextBox 3"/>
          <p:cNvSpPr txBox="1"/>
          <p:nvPr/>
        </p:nvSpPr>
        <p:spPr>
          <a:xfrm>
            <a:off x="757646" y="4549938"/>
            <a:ext cx="2847702" cy="1200329"/>
          </a:xfrm>
          <a:prstGeom prst="rect">
            <a:avLst/>
          </a:prstGeom>
          <a:noFill/>
        </p:spPr>
        <p:txBody>
          <a:bodyPr wrap="square" rtlCol="0">
            <a:spAutoFit/>
          </a:bodyPr>
          <a:lstStyle/>
          <a:p>
            <a:r>
              <a:rPr lang="en-US" dirty="0" smtClean="0">
                <a:solidFill>
                  <a:schemeClr val="bg1"/>
                </a:solidFill>
              </a:rPr>
              <a:t>GUIDED BY</a:t>
            </a:r>
          </a:p>
          <a:p>
            <a:endParaRPr lang="en-US" dirty="0" smtClean="0">
              <a:solidFill>
                <a:schemeClr val="bg1"/>
              </a:solidFill>
            </a:endParaRPr>
          </a:p>
          <a:p>
            <a:r>
              <a:rPr lang="en-US" dirty="0" smtClean="0">
                <a:solidFill>
                  <a:schemeClr val="bg1"/>
                </a:solidFill>
              </a:rPr>
              <a:t>HUSSAIN AHAMED</a:t>
            </a:r>
          </a:p>
          <a:p>
            <a:endParaRPr lang="en-IN"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77C1-8778-47D9-918E-9646EFBE2A58}"/>
              </a:ext>
            </a:extLst>
          </p:cNvPr>
          <p:cNvSpPr>
            <a:spLocks noGrp="1"/>
          </p:cNvSpPr>
          <p:nvPr>
            <p:ph type="title"/>
          </p:nvPr>
        </p:nvSpPr>
        <p:spPr/>
        <p:txBody>
          <a:bodyPr/>
          <a:lstStyle/>
          <a:p>
            <a:r>
              <a:rPr lang="en-GB" b="1" dirty="0">
                <a:ea typeface="+mj-lt"/>
                <a:cs typeface="+mj-lt"/>
              </a:rPr>
              <a:t>COUNSELLOR</a:t>
            </a:r>
            <a:r>
              <a:rPr lang="en-GB" dirty="0">
                <a:ea typeface="+mj-lt"/>
                <a:cs typeface="+mj-lt"/>
              </a:rPr>
              <a:t> </a:t>
            </a:r>
            <a:endParaRPr lang="en-US"/>
          </a:p>
        </p:txBody>
      </p:sp>
      <p:sp>
        <p:nvSpPr>
          <p:cNvPr id="3" name="Content Placeholder 2">
            <a:extLst>
              <a:ext uri="{FF2B5EF4-FFF2-40B4-BE49-F238E27FC236}">
                <a16:creationId xmlns:a16="http://schemas.microsoft.com/office/drawing/2014/main" id="{37EC7B85-CAD6-44F1-9F20-33DFFBBC3E1F}"/>
              </a:ext>
            </a:extLst>
          </p:cNvPr>
          <p:cNvSpPr>
            <a:spLocks noGrp="1"/>
          </p:cNvSpPr>
          <p:nvPr>
            <p:ph idx="1"/>
          </p:nvPr>
        </p:nvSpPr>
        <p:spPr>
          <a:xfrm>
            <a:off x="581192" y="2180496"/>
            <a:ext cx="11029615" cy="4469057"/>
          </a:xfrm>
        </p:spPr>
        <p:txBody>
          <a:bodyPr/>
          <a:lstStyle/>
          <a:p>
            <a:pPr marL="305435" indent="-305435"/>
            <a:r>
              <a:rPr lang="en-GB" dirty="0">
                <a:latin typeface="Times New Roman"/>
                <a:ea typeface="+mn-lt"/>
                <a:cs typeface="+mn-lt"/>
              </a:rPr>
              <a:t>Registration</a:t>
            </a:r>
            <a:endParaRPr lang="en-GB" dirty="0">
              <a:latin typeface="Times New Roman"/>
              <a:cs typeface="Times New Roman"/>
            </a:endParaRPr>
          </a:p>
          <a:p>
            <a:pPr marL="305435" indent="-305435"/>
            <a:r>
              <a:rPr lang="en-GB" dirty="0">
                <a:latin typeface="Times New Roman"/>
                <a:ea typeface="+mn-lt"/>
                <a:cs typeface="+mn-lt"/>
              </a:rPr>
              <a:t>Login</a:t>
            </a:r>
            <a:endParaRPr lang="en-GB" dirty="0">
              <a:latin typeface="Times New Roman"/>
              <a:cs typeface="Times New Roman"/>
            </a:endParaRPr>
          </a:p>
          <a:p>
            <a:pPr marL="305435" indent="-305435"/>
            <a:r>
              <a:rPr lang="en-GB" dirty="0">
                <a:latin typeface="Times New Roman"/>
                <a:ea typeface="+mn-lt"/>
                <a:cs typeface="+mn-lt"/>
              </a:rPr>
              <a:t>View profile</a:t>
            </a:r>
            <a:endParaRPr lang="en-GB" dirty="0">
              <a:latin typeface="Times New Roman"/>
              <a:cs typeface="Times New Roman"/>
            </a:endParaRPr>
          </a:p>
          <a:p>
            <a:pPr marL="305435" indent="-305435"/>
            <a:r>
              <a:rPr lang="en-GB" dirty="0">
                <a:latin typeface="Times New Roman"/>
                <a:ea typeface="+mn-lt"/>
                <a:cs typeface="+mn-lt"/>
              </a:rPr>
              <a:t>View students</a:t>
            </a:r>
            <a:endParaRPr lang="en-GB" dirty="0">
              <a:latin typeface="Times New Roman"/>
              <a:cs typeface="Times New Roman"/>
            </a:endParaRPr>
          </a:p>
          <a:p>
            <a:pPr marL="305435" indent="-305435"/>
            <a:r>
              <a:rPr lang="en-GB" dirty="0">
                <a:latin typeface="Times New Roman"/>
                <a:ea typeface="+mn-lt"/>
                <a:cs typeface="+mn-lt"/>
              </a:rPr>
              <a:t>View performance</a:t>
            </a:r>
            <a:endParaRPr lang="en-GB" dirty="0">
              <a:latin typeface="Times New Roman"/>
              <a:cs typeface="Times New Roman"/>
            </a:endParaRPr>
          </a:p>
          <a:p>
            <a:pPr marL="305435" indent="-305435"/>
            <a:r>
              <a:rPr lang="en-GB" dirty="0">
                <a:latin typeface="Times New Roman"/>
                <a:ea typeface="+mn-lt"/>
                <a:cs typeface="+mn-lt"/>
              </a:rPr>
              <a:t>Chat with students</a:t>
            </a:r>
            <a:endParaRPr lang="en-GB" dirty="0">
              <a:latin typeface="Times New Roman"/>
              <a:cs typeface="Times New Roman"/>
            </a:endParaRPr>
          </a:p>
          <a:p>
            <a:pPr marL="305435" indent="-305435"/>
            <a:r>
              <a:rPr lang="en-GB" dirty="0">
                <a:latin typeface="Times New Roman"/>
                <a:ea typeface="+mn-lt"/>
                <a:cs typeface="+mn-lt"/>
              </a:rPr>
              <a:t>Notify agencies about candidates</a:t>
            </a:r>
            <a:endParaRPr lang="en-GB" dirty="0">
              <a:latin typeface="Times New Roman"/>
              <a:cs typeface="Times New Roman"/>
            </a:endParaRPr>
          </a:p>
          <a:p>
            <a:pPr marL="305435" indent="-305435"/>
            <a:endParaRPr lang="en-GB" dirty="0">
              <a:latin typeface="Times New Roman"/>
              <a:cs typeface="Times New Roman"/>
            </a:endParaRPr>
          </a:p>
        </p:txBody>
      </p:sp>
    </p:spTree>
    <p:extLst>
      <p:ext uri="{BB962C8B-B14F-4D97-AF65-F5344CB8AC3E}">
        <p14:creationId xmlns:p14="http://schemas.microsoft.com/office/powerpoint/2010/main" val="159153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65E7-4499-484F-9D90-FF833572E278}"/>
              </a:ext>
            </a:extLst>
          </p:cNvPr>
          <p:cNvSpPr>
            <a:spLocks noGrp="1"/>
          </p:cNvSpPr>
          <p:nvPr>
            <p:ph type="title"/>
          </p:nvPr>
        </p:nvSpPr>
        <p:spPr/>
        <p:txBody>
          <a:bodyPr/>
          <a:lstStyle/>
          <a:p>
            <a:r>
              <a:rPr lang="en-GB" b="1" dirty="0">
                <a:ea typeface="+mj-lt"/>
                <a:cs typeface="+mj-lt"/>
              </a:rPr>
              <a:t>AGENCY</a:t>
            </a:r>
            <a:r>
              <a:rPr lang="en-GB" dirty="0">
                <a:ea typeface="+mj-lt"/>
                <a:cs typeface="+mj-lt"/>
              </a:rPr>
              <a:t> </a:t>
            </a:r>
            <a:endParaRPr lang="en-US" dirty="0"/>
          </a:p>
        </p:txBody>
      </p:sp>
      <p:sp>
        <p:nvSpPr>
          <p:cNvPr id="3" name="Content Placeholder 2">
            <a:extLst>
              <a:ext uri="{FF2B5EF4-FFF2-40B4-BE49-F238E27FC236}">
                <a16:creationId xmlns:a16="http://schemas.microsoft.com/office/drawing/2014/main" id="{3F912C9F-1DD2-4A1B-9104-700A272DB9EF}"/>
              </a:ext>
            </a:extLst>
          </p:cNvPr>
          <p:cNvSpPr>
            <a:spLocks noGrp="1"/>
          </p:cNvSpPr>
          <p:nvPr>
            <p:ph idx="1"/>
          </p:nvPr>
        </p:nvSpPr>
        <p:spPr>
          <a:xfrm>
            <a:off x="581192" y="2180496"/>
            <a:ext cx="11029615" cy="4325284"/>
          </a:xfrm>
        </p:spPr>
        <p:txBody>
          <a:bodyPr/>
          <a:lstStyle/>
          <a:p>
            <a:pPr marL="305435" indent="-305435"/>
            <a:r>
              <a:rPr lang="en-GB" dirty="0">
                <a:latin typeface="Times New Roman"/>
                <a:ea typeface="+mn-lt"/>
                <a:cs typeface="+mn-lt"/>
              </a:rPr>
              <a:t>Registration</a:t>
            </a:r>
            <a:endParaRPr lang="en-GB" dirty="0">
              <a:latin typeface="Times New Roman"/>
              <a:cs typeface="Times New Roman"/>
            </a:endParaRPr>
          </a:p>
          <a:p>
            <a:pPr marL="305435" indent="-305435"/>
            <a:r>
              <a:rPr lang="en-GB" dirty="0">
                <a:latin typeface="Times New Roman"/>
                <a:ea typeface="+mn-lt"/>
                <a:cs typeface="+mn-lt"/>
              </a:rPr>
              <a:t>Login</a:t>
            </a:r>
            <a:endParaRPr lang="en-GB" dirty="0">
              <a:latin typeface="Times New Roman"/>
              <a:cs typeface="Times New Roman"/>
            </a:endParaRPr>
          </a:p>
          <a:p>
            <a:pPr marL="305435" indent="-305435"/>
            <a:r>
              <a:rPr lang="en-GB" dirty="0">
                <a:latin typeface="Times New Roman"/>
                <a:ea typeface="+mn-lt"/>
                <a:cs typeface="+mn-lt"/>
              </a:rPr>
              <a:t>View profile</a:t>
            </a:r>
            <a:endParaRPr lang="en-GB" dirty="0">
              <a:latin typeface="Times New Roman"/>
              <a:cs typeface="Times New Roman"/>
            </a:endParaRPr>
          </a:p>
          <a:p>
            <a:pPr marL="305435" indent="-305435"/>
            <a:r>
              <a:rPr lang="en-GB" dirty="0">
                <a:latin typeface="Times New Roman"/>
                <a:ea typeface="+mn-lt"/>
                <a:cs typeface="+mn-lt"/>
              </a:rPr>
              <a:t>Manage course details</a:t>
            </a:r>
            <a:endParaRPr lang="en-GB" dirty="0">
              <a:latin typeface="Times New Roman"/>
              <a:cs typeface="Times New Roman"/>
            </a:endParaRPr>
          </a:p>
          <a:p>
            <a:pPr marL="305435" indent="-305435"/>
            <a:r>
              <a:rPr lang="en-GB" dirty="0">
                <a:latin typeface="Times New Roman"/>
                <a:ea typeface="+mn-lt"/>
                <a:cs typeface="+mn-lt"/>
              </a:rPr>
              <a:t>View recommended candidates</a:t>
            </a:r>
            <a:endParaRPr lang="en-GB" dirty="0">
              <a:latin typeface="Times New Roman"/>
              <a:cs typeface="Times New Roman"/>
            </a:endParaRPr>
          </a:p>
          <a:p>
            <a:pPr marL="305435" indent="-305435"/>
            <a:r>
              <a:rPr lang="en-GB" dirty="0">
                <a:latin typeface="Times New Roman"/>
                <a:ea typeface="+mn-lt"/>
                <a:cs typeface="+mn-lt"/>
              </a:rPr>
              <a:t>Manage admission of candidates</a:t>
            </a:r>
            <a:endParaRPr lang="en-GB" dirty="0">
              <a:latin typeface="Times New Roman"/>
              <a:cs typeface="Times New Roman"/>
            </a:endParaRPr>
          </a:p>
          <a:p>
            <a:pPr marL="305435" indent="-305435"/>
            <a:r>
              <a:rPr lang="en-GB" dirty="0">
                <a:latin typeface="Times New Roman"/>
                <a:ea typeface="+mn-lt"/>
                <a:cs typeface="+mn-lt"/>
              </a:rPr>
              <a:t>Chat with students</a:t>
            </a:r>
            <a:endParaRPr lang="en-GB" dirty="0">
              <a:latin typeface="Times New Roman"/>
              <a:cs typeface="Times New Roman"/>
            </a:endParaRPr>
          </a:p>
          <a:p>
            <a:pPr marL="305435" indent="-305435"/>
            <a:endParaRPr lang="en-GB" dirty="0">
              <a:latin typeface="Times New Roman"/>
              <a:cs typeface="Times New Roman"/>
            </a:endParaRPr>
          </a:p>
        </p:txBody>
      </p:sp>
    </p:spTree>
    <p:extLst>
      <p:ext uri="{BB962C8B-B14F-4D97-AF65-F5344CB8AC3E}">
        <p14:creationId xmlns:p14="http://schemas.microsoft.com/office/powerpoint/2010/main" val="395020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3A0C-2665-499E-AA82-844A18FD1468}"/>
              </a:ext>
            </a:extLst>
          </p:cNvPr>
          <p:cNvSpPr>
            <a:spLocks noGrp="1"/>
          </p:cNvSpPr>
          <p:nvPr>
            <p:ph type="title"/>
          </p:nvPr>
        </p:nvSpPr>
        <p:spPr/>
        <p:txBody>
          <a:bodyPr/>
          <a:lstStyle/>
          <a:p>
            <a:pPr algn="ctr"/>
            <a:r>
              <a:rPr lang="en-GB" b="1" dirty="0">
                <a:ea typeface="+mj-lt"/>
                <a:cs typeface="+mj-lt"/>
              </a:rPr>
              <a:t>GANTT CHART</a:t>
            </a:r>
            <a:r>
              <a:rPr lang="en-GB" dirty="0">
                <a:ea typeface="+mj-lt"/>
                <a:cs typeface="+mj-lt"/>
              </a:rPr>
              <a:t> </a:t>
            </a:r>
            <a:endParaRPr lang="en-US"/>
          </a:p>
        </p:txBody>
      </p:sp>
      <p:sp>
        <p:nvSpPr>
          <p:cNvPr id="6" name="TextBox 5">
            <a:extLst>
              <a:ext uri="{FF2B5EF4-FFF2-40B4-BE49-F238E27FC236}">
                <a16:creationId xmlns:a16="http://schemas.microsoft.com/office/drawing/2014/main" id="{D669AE3D-3336-4488-BFB3-455FD9A0BC25}"/>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Times New Roman"/>
            </a:endParaRPr>
          </a:p>
          <a:p>
            <a:endParaRPr lang="en-US" b="1">
              <a:latin typeface="Times New Roman"/>
            </a:endParaRPr>
          </a:p>
        </p:txBody>
      </p:sp>
      <p:pic>
        <p:nvPicPr>
          <p:cNvPr id="7" name="Picture 7" descr="Table&#10;&#10;Description automatically generated">
            <a:extLst>
              <a:ext uri="{FF2B5EF4-FFF2-40B4-BE49-F238E27FC236}">
                <a16:creationId xmlns:a16="http://schemas.microsoft.com/office/drawing/2014/main" id="{D5CD9326-1053-46F5-BA59-89DEB2A5F10C}"/>
              </a:ext>
            </a:extLst>
          </p:cNvPr>
          <p:cNvPicPr>
            <a:picLocks noChangeAspect="1"/>
          </p:cNvPicPr>
          <p:nvPr/>
        </p:nvPicPr>
        <p:blipFill>
          <a:blip r:embed="rId2"/>
          <a:stretch>
            <a:fillRect/>
          </a:stretch>
        </p:blipFill>
        <p:spPr>
          <a:xfrm>
            <a:off x="1446362" y="3089019"/>
            <a:ext cx="9629952" cy="1945171"/>
          </a:xfrm>
          <a:prstGeom prst="rect">
            <a:avLst/>
          </a:prstGeom>
        </p:spPr>
      </p:pic>
    </p:spTree>
    <p:extLst>
      <p:ext uri="{BB962C8B-B14F-4D97-AF65-F5344CB8AC3E}">
        <p14:creationId xmlns:p14="http://schemas.microsoft.com/office/powerpoint/2010/main" val="85677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9B6B44-B694-4128-8F28-8892489FEDD5}"/>
              </a:ext>
            </a:extLst>
          </p:cNvPr>
          <p:cNvSpPr>
            <a:spLocks noGrp="1"/>
          </p:cNvSpPr>
          <p:nvPr>
            <p:ph type="title"/>
          </p:nvPr>
        </p:nvSpPr>
        <p:spPr>
          <a:xfrm>
            <a:off x="706601" y="1200157"/>
            <a:ext cx="3171905" cy="1013800"/>
          </a:xfrm>
        </p:spPr>
        <p:txBody>
          <a:bodyPr vert="horz" lIns="91440" tIns="45720" rIns="91440" bIns="45720" rtlCol="0" anchor="b">
            <a:noAutofit/>
          </a:bodyPr>
          <a:lstStyle/>
          <a:p>
            <a:pPr>
              <a:lnSpc>
                <a:spcPct val="90000"/>
              </a:lnSpc>
            </a:pPr>
            <a:r>
              <a:rPr lang="en-US" sz="2400" dirty="0"/>
              <a:t/>
            </a:r>
            <a:br>
              <a:rPr lang="en-US" sz="2400" dirty="0"/>
            </a:br>
            <a:r>
              <a:rPr lang="en-US" sz="2400" dirty="0"/>
              <a:t/>
            </a:r>
            <a:br>
              <a:rPr lang="en-US" sz="2400" dirty="0"/>
            </a:br>
            <a:r>
              <a:rPr lang="en-US" sz="2400" dirty="0">
                <a:solidFill>
                  <a:srgbClr val="FFFFFF"/>
                </a:solidFill>
              </a:rPr>
              <a:t>ARCHITECTURE</a:t>
            </a:r>
            <a:r>
              <a:rPr lang="en-US" sz="2400" dirty="0"/>
              <a:t/>
            </a:r>
            <a:br>
              <a:rPr lang="en-US" sz="2400" dirty="0"/>
            </a:br>
            <a:r>
              <a:rPr lang="en-US" sz="2400" dirty="0">
                <a:solidFill>
                  <a:srgbClr val="FFFFFF"/>
                </a:solidFill>
              </a:rPr>
              <a:t> DIAGRAM</a:t>
            </a:r>
          </a:p>
          <a:p>
            <a:pPr>
              <a:lnSpc>
                <a:spcPct val="90000"/>
              </a:lnSpc>
            </a:pPr>
            <a:endParaRPr lang="en-US" sz="2400" dirty="0">
              <a:solidFill>
                <a:srgbClr val="FFFFFF"/>
              </a:solidFill>
            </a:endParaRP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6" descr="Graphical user interface, application, Word&#10;&#10;Description automatically generated">
            <a:extLst>
              <a:ext uri="{FF2B5EF4-FFF2-40B4-BE49-F238E27FC236}">
                <a16:creationId xmlns:a16="http://schemas.microsoft.com/office/drawing/2014/main" id="{ED353E19-FD41-4D0A-B382-B20B90EEF911}"/>
              </a:ext>
            </a:extLst>
          </p:cNvPr>
          <p:cNvPicPr>
            <a:picLocks noChangeAspect="1"/>
          </p:cNvPicPr>
          <p:nvPr/>
        </p:nvPicPr>
        <p:blipFill>
          <a:blip r:embed="rId2"/>
          <a:stretch>
            <a:fillRect/>
          </a:stretch>
        </p:blipFill>
        <p:spPr>
          <a:xfrm>
            <a:off x="4954438" y="948280"/>
            <a:ext cx="6797613" cy="5277741"/>
          </a:xfrm>
          <a:prstGeom prst="rect">
            <a:avLst/>
          </a:prstGeom>
        </p:spPr>
      </p:pic>
    </p:spTree>
    <p:extLst>
      <p:ext uri="{BB962C8B-B14F-4D97-AF65-F5344CB8AC3E}">
        <p14:creationId xmlns:p14="http://schemas.microsoft.com/office/powerpoint/2010/main" val="313455252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CF5E8-FF85-4B20-9713-CF0DBA75CE34}"/>
              </a:ext>
            </a:extLst>
          </p:cNvPr>
          <p:cNvSpPr>
            <a:spLocks noGrp="1"/>
          </p:cNvSpPr>
          <p:nvPr>
            <p:ph type="title"/>
          </p:nvPr>
        </p:nvSpPr>
        <p:spPr>
          <a:xfrm>
            <a:off x="643468" y="1033389"/>
            <a:ext cx="4826256" cy="4825409"/>
          </a:xfrm>
        </p:spPr>
        <p:txBody>
          <a:bodyPr anchor="ctr">
            <a:normAutofit/>
          </a:bodyPr>
          <a:lstStyle/>
          <a:p>
            <a:r>
              <a:rPr lang="en-GB" sz="5400">
                <a:solidFill>
                  <a:srgbClr val="FFFFFF"/>
                </a:solidFill>
              </a:rPr>
              <a:t>Data flow diagram (dfd)</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923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1A1F-1973-4880-A979-E69B1FC1E8FE}"/>
              </a:ext>
            </a:extLst>
          </p:cNvPr>
          <p:cNvSpPr>
            <a:spLocks noGrp="1"/>
          </p:cNvSpPr>
          <p:nvPr>
            <p:ph type="title"/>
          </p:nvPr>
        </p:nvSpPr>
        <p:spPr/>
        <p:txBody>
          <a:bodyPr/>
          <a:lstStyle/>
          <a:p>
            <a:r>
              <a:rPr lang="en-GB" dirty="0"/>
              <a:t>Level 0</a:t>
            </a:r>
          </a:p>
        </p:txBody>
      </p:sp>
      <p:pic>
        <p:nvPicPr>
          <p:cNvPr id="4" name="Picture 4" descr="Diagram&#10;&#10;Description automatically generated">
            <a:extLst>
              <a:ext uri="{FF2B5EF4-FFF2-40B4-BE49-F238E27FC236}">
                <a16:creationId xmlns:a16="http://schemas.microsoft.com/office/drawing/2014/main" id="{1975AF31-E1D5-4A4D-A06C-AEE312740881}"/>
              </a:ext>
            </a:extLst>
          </p:cNvPr>
          <p:cNvPicPr>
            <a:picLocks noChangeAspect="1"/>
          </p:cNvPicPr>
          <p:nvPr/>
        </p:nvPicPr>
        <p:blipFill>
          <a:blip r:embed="rId2"/>
          <a:stretch>
            <a:fillRect/>
          </a:stretch>
        </p:blipFill>
        <p:spPr>
          <a:xfrm>
            <a:off x="2222740" y="2020409"/>
            <a:ext cx="7861539" cy="4384312"/>
          </a:xfrm>
          <a:prstGeom prst="rect">
            <a:avLst/>
          </a:prstGeom>
        </p:spPr>
      </p:pic>
    </p:spTree>
    <p:extLst>
      <p:ext uri="{BB962C8B-B14F-4D97-AF65-F5344CB8AC3E}">
        <p14:creationId xmlns:p14="http://schemas.microsoft.com/office/powerpoint/2010/main" val="155633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3">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31">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694D944-970F-43A3-AE4A-7C0DD52E281E}"/>
              </a:ext>
            </a:extLst>
          </p:cNvPr>
          <p:cNvPicPr>
            <a:picLocks noChangeAspect="1"/>
          </p:cNvPicPr>
          <p:nvPr/>
        </p:nvPicPr>
        <p:blipFill>
          <a:blip r:embed="rId2"/>
          <a:stretch>
            <a:fillRect/>
          </a:stretch>
        </p:blipFill>
        <p:spPr>
          <a:xfrm>
            <a:off x="2278949" y="1047665"/>
            <a:ext cx="3833869" cy="5504838"/>
          </a:xfrm>
          <a:prstGeom prst="rect">
            <a:avLst/>
          </a:prstGeom>
        </p:spPr>
      </p:pic>
      <p:sp>
        <p:nvSpPr>
          <p:cNvPr id="43" name="Rectangle 33">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96BCB7-95A9-46D1-93A6-FC94E8B8683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Level 1</a:t>
            </a:r>
          </a:p>
        </p:txBody>
      </p:sp>
    </p:spTree>
    <p:extLst>
      <p:ext uri="{BB962C8B-B14F-4D97-AF65-F5344CB8AC3E}">
        <p14:creationId xmlns:p14="http://schemas.microsoft.com/office/powerpoint/2010/main" val="89218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324D7D4-6501-4365-9448-56DF54C8AB85}"/>
              </a:ext>
            </a:extLst>
          </p:cNvPr>
          <p:cNvPicPr>
            <a:picLocks noChangeAspect="1"/>
          </p:cNvPicPr>
          <p:nvPr/>
        </p:nvPicPr>
        <p:blipFill>
          <a:blip r:embed="rId2"/>
          <a:stretch>
            <a:fillRect/>
          </a:stretch>
        </p:blipFill>
        <p:spPr>
          <a:xfrm>
            <a:off x="2371469" y="1047665"/>
            <a:ext cx="3677585" cy="5662989"/>
          </a:xfrm>
          <a:prstGeom prst="rect">
            <a:avLst/>
          </a:prstGeom>
        </p:spPr>
      </p:pic>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007F5F-C48D-49C3-AB86-2E73497632A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Level 2</a:t>
            </a:r>
          </a:p>
        </p:txBody>
      </p:sp>
    </p:spTree>
    <p:extLst>
      <p:ext uri="{BB962C8B-B14F-4D97-AF65-F5344CB8AC3E}">
        <p14:creationId xmlns:p14="http://schemas.microsoft.com/office/powerpoint/2010/main" val="74206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4DA9AC6-394D-47A7-B3B2-B1D0B3B09B4A}"/>
              </a:ext>
            </a:extLst>
          </p:cNvPr>
          <p:cNvPicPr>
            <a:picLocks noChangeAspect="1"/>
          </p:cNvPicPr>
          <p:nvPr/>
        </p:nvPicPr>
        <p:blipFill>
          <a:blip r:embed="rId2"/>
          <a:stretch>
            <a:fillRect/>
          </a:stretch>
        </p:blipFill>
        <p:spPr>
          <a:xfrm>
            <a:off x="1064233" y="1047665"/>
            <a:ext cx="6248925" cy="5634235"/>
          </a:xfrm>
          <a:prstGeom prst="rect">
            <a:avLst/>
          </a:prstGeom>
        </p:spPr>
      </p:pic>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B803D0-DA45-4895-A50E-F4B4A14EC55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Level 3</a:t>
            </a:r>
          </a:p>
        </p:txBody>
      </p:sp>
    </p:spTree>
    <p:extLst>
      <p:ext uri="{BB962C8B-B14F-4D97-AF65-F5344CB8AC3E}">
        <p14:creationId xmlns:p14="http://schemas.microsoft.com/office/powerpoint/2010/main" val="1580936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84AAC5C-FF4F-4287-91E8-E6C43FB95988}"/>
              </a:ext>
            </a:extLst>
          </p:cNvPr>
          <p:cNvPicPr>
            <a:picLocks noChangeAspect="1"/>
          </p:cNvPicPr>
          <p:nvPr/>
        </p:nvPicPr>
        <p:blipFill>
          <a:blip r:embed="rId2"/>
          <a:stretch>
            <a:fillRect/>
          </a:stretch>
        </p:blipFill>
        <p:spPr>
          <a:xfrm>
            <a:off x="1229645" y="846382"/>
            <a:ext cx="5918101" cy="5936159"/>
          </a:xfrm>
          <a:prstGeom prst="rect">
            <a:avLst/>
          </a:prstGeom>
        </p:spPr>
      </p:pic>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EFD96A-45EE-4DC1-94C3-E32BD2D6555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Level 4</a:t>
            </a:r>
          </a:p>
        </p:txBody>
      </p:sp>
    </p:spTree>
    <p:extLst>
      <p:ext uri="{BB962C8B-B14F-4D97-AF65-F5344CB8AC3E}">
        <p14:creationId xmlns:p14="http://schemas.microsoft.com/office/powerpoint/2010/main" val="144252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AB2C-C97B-4464-B94B-BF80DD73B351}"/>
              </a:ext>
            </a:extLst>
          </p:cNvPr>
          <p:cNvSpPr>
            <a:spLocks noGrp="1"/>
          </p:cNvSpPr>
          <p:nvPr>
            <p:ph type="title"/>
          </p:nvPr>
        </p:nvSpPr>
        <p:spPr/>
        <p:txBody>
          <a:bodyPr/>
          <a:lstStyle/>
          <a:p>
            <a:pPr algn="ctr"/>
            <a:r>
              <a:rPr lang="en-GB" dirty="0">
                <a:latin typeface="Times New Roman"/>
                <a:cs typeface="Times New Roman"/>
              </a:rPr>
              <a:t>Problem definition</a:t>
            </a:r>
            <a:endParaRPr lang="en-US">
              <a:latin typeface="Times New Roman"/>
              <a:cs typeface="Times New Roman"/>
            </a:endParaRPr>
          </a:p>
        </p:txBody>
      </p:sp>
      <p:sp>
        <p:nvSpPr>
          <p:cNvPr id="5" name="TextBox 4">
            <a:extLst>
              <a:ext uri="{FF2B5EF4-FFF2-40B4-BE49-F238E27FC236}">
                <a16:creationId xmlns:a16="http://schemas.microsoft.com/office/drawing/2014/main" id="{9F30927B-6069-4806-9256-2D5F32BE5661}"/>
              </a:ext>
            </a:extLst>
          </p:cNvPr>
          <p:cNvSpPr txBox="1"/>
          <p:nvPr/>
        </p:nvSpPr>
        <p:spPr>
          <a:xfrm>
            <a:off x="395917" y="2063690"/>
            <a:ext cx="1138399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Most of the users are confused while selecting their streams according to their capability</a:t>
            </a: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User can select career choice based on their IQ. </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The main aim of the project is to help user for choosing their career option. </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System helps the user to select their career choice according to their interest in particular field. </a:t>
            </a: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US" sz="2000" dirty="0">
                <a:latin typeface="Times New Roman" panose="02020603050405020304" pitchFamily="18" charset="0"/>
                <a:ea typeface="+mn-lt"/>
                <a:cs typeface="Times New Roman" panose="02020603050405020304" pitchFamily="18" charset="0"/>
              </a:rPr>
              <a:t>Users attend exams and the score in these exams are considered to recommend streams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6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F7207B7B-5C57-458C-BE38-95D2CD7655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822E561-F97C-4CBB-A9A6-A6BF6317BC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1100D9-9991-4D48-BD6A-224EABEE7114}"/>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a:solidFill>
                  <a:schemeClr val="tx1"/>
                </a:solidFill>
              </a:rPr>
              <a:t>Er diagram</a:t>
            </a:r>
          </a:p>
        </p:txBody>
      </p:sp>
      <p:sp>
        <p:nvSpPr>
          <p:cNvPr id="64" name="Rectangle 63">
            <a:extLst>
              <a:ext uri="{FF2B5EF4-FFF2-40B4-BE49-F238E27FC236}">
                <a16:creationId xmlns:a16="http://schemas.microsoft.com/office/drawing/2014/main" id="{B01B0E58-A5C8-4CDA-A2E0-35DF94E59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descr="Diagram&#10;&#10;Description automatically generated">
            <a:extLst>
              <a:ext uri="{FF2B5EF4-FFF2-40B4-BE49-F238E27FC236}">
                <a16:creationId xmlns:a16="http://schemas.microsoft.com/office/drawing/2014/main" id="{E0003EBA-0DFD-413E-B1C9-6585F2FCA5EE}"/>
              </a:ext>
            </a:extLst>
          </p:cNvPr>
          <p:cNvPicPr>
            <a:picLocks noChangeAspect="1"/>
          </p:cNvPicPr>
          <p:nvPr/>
        </p:nvPicPr>
        <p:blipFill>
          <a:blip r:embed="rId2"/>
          <a:stretch>
            <a:fillRect/>
          </a:stretch>
        </p:blipFill>
        <p:spPr>
          <a:xfrm>
            <a:off x="1486804" y="43960"/>
            <a:ext cx="4609619" cy="6760721"/>
          </a:xfrm>
          <a:prstGeom prst="rect">
            <a:avLst/>
          </a:prstGeom>
        </p:spPr>
      </p:pic>
    </p:spTree>
    <p:extLst>
      <p:ext uri="{BB962C8B-B14F-4D97-AF65-F5344CB8AC3E}">
        <p14:creationId xmlns:p14="http://schemas.microsoft.com/office/powerpoint/2010/main" val="306472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390FE-A395-459A-AC31-75A08B02EB95}"/>
              </a:ext>
            </a:extLst>
          </p:cNvPr>
          <p:cNvSpPr>
            <a:spLocks noGrp="1"/>
          </p:cNvSpPr>
          <p:nvPr>
            <p:ph type="title"/>
          </p:nvPr>
        </p:nvSpPr>
        <p:spPr>
          <a:xfrm>
            <a:off x="959157" y="1113764"/>
            <a:ext cx="3269749" cy="4624327"/>
          </a:xfrm>
        </p:spPr>
        <p:txBody>
          <a:bodyPr anchor="ctr">
            <a:normAutofit/>
          </a:bodyPr>
          <a:lstStyle/>
          <a:p>
            <a:r>
              <a:rPr lang="en-GB" sz="2700" b="1">
                <a:solidFill>
                  <a:srgbClr val="FFFFFF"/>
                </a:solidFill>
                <a:ea typeface="+mj-lt"/>
                <a:cs typeface="+mj-lt"/>
              </a:rPr>
              <a:t>REQUIREMENTS</a:t>
            </a:r>
            <a:endParaRPr lang="en-US" sz="2700">
              <a:solidFill>
                <a:srgbClr val="FFFFFF"/>
              </a:solidFill>
            </a:endParaRPr>
          </a:p>
        </p:txBody>
      </p:sp>
      <p:sp>
        <p:nvSpPr>
          <p:cNvPr id="3" name="Content Placeholder 2">
            <a:extLst>
              <a:ext uri="{FF2B5EF4-FFF2-40B4-BE49-F238E27FC236}">
                <a16:creationId xmlns:a16="http://schemas.microsoft.com/office/drawing/2014/main" id="{A0CE854D-CD32-4857-A5BB-0771E8EAB7BD}"/>
              </a:ext>
            </a:extLst>
          </p:cNvPr>
          <p:cNvSpPr>
            <a:spLocks noGrp="1"/>
          </p:cNvSpPr>
          <p:nvPr>
            <p:ph idx="1"/>
          </p:nvPr>
        </p:nvSpPr>
        <p:spPr>
          <a:xfrm>
            <a:off x="5155905" y="1113764"/>
            <a:ext cx="6553877" cy="5098779"/>
          </a:xfrm>
        </p:spPr>
        <p:txBody>
          <a:bodyPr vert="horz" lIns="91440" tIns="45720" rIns="91440" bIns="45720" rtlCol="0" anchor="ctr">
            <a:noAutofit/>
          </a:bodyPr>
          <a:lstStyle/>
          <a:p>
            <a:pPr marL="324485" lvl="1" indent="0">
              <a:lnSpc>
                <a:spcPct val="90000"/>
              </a:lnSpc>
              <a:buNone/>
            </a:pPr>
            <a:r>
              <a:rPr lang="en-GB" sz="2000" b="1" dirty="0">
                <a:latin typeface="Times New Roman"/>
                <a:ea typeface="+mn-lt"/>
                <a:cs typeface="+mn-lt"/>
              </a:rPr>
              <a:t>SOFTWARE REQUIREMENTS </a:t>
            </a:r>
            <a:endParaRPr lang="en-GB" sz="2000" dirty="0"/>
          </a:p>
          <a:p>
            <a:pPr marL="305435" indent="-305435">
              <a:lnSpc>
                <a:spcPct val="90000"/>
              </a:lnSpc>
            </a:pPr>
            <a:r>
              <a:rPr lang="en-GB" sz="2000" dirty="0">
                <a:latin typeface="Times New Roman"/>
                <a:ea typeface="+mn-lt"/>
                <a:cs typeface="+mn-lt"/>
              </a:rPr>
              <a:t>Operating System          :         Windows 8 or above </a:t>
            </a:r>
            <a:endParaRPr lang="en-GB" sz="2000" dirty="0"/>
          </a:p>
          <a:p>
            <a:pPr marL="305435" indent="-305435">
              <a:lnSpc>
                <a:spcPct val="90000"/>
              </a:lnSpc>
            </a:pPr>
            <a:r>
              <a:rPr lang="en-GB" sz="2000" dirty="0">
                <a:latin typeface="Times New Roman"/>
                <a:ea typeface="+mn-lt"/>
                <a:cs typeface="+mn-lt"/>
              </a:rPr>
              <a:t>Front End                       :         HTML, CSS, JavaScript</a:t>
            </a:r>
            <a:endParaRPr lang="en-GB" sz="2000" dirty="0"/>
          </a:p>
          <a:p>
            <a:pPr marL="305435" indent="-305435">
              <a:lnSpc>
                <a:spcPct val="90000"/>
              </a:lnSpc>
            </a:pPr>
            <a:r>
              <a:rPr lang="en-GB" sz="2000" dirty="0">
                <a:latin typeface="Times New Roman"/>
                <a:ea typeface="+mn-lt"/>
                <a:cs typeface="+mn-lt"/>
              </a:rPr>
              <a:t>Back End                       :         Python ,Android, MySQL</a:t>
            </a:r>
            <a:endParaRPr lang="en-GB" sz="2000" dirty="0"/>
          </a:p>
          <a:p>
            <a:pPr marL="305435" indent="-305435">
              <a:lnSpc>
                <a:spcPct val="90000"/>
              </a:lnSpc>
            </a:pPr>
            <a:r>
              <a:rPr lang="en-GB" sz="2000" dirty="0">
                <a:latin typeface="Times New Roman"/>
                <a:ea typeface="+mn-lt"/>
                <a:cs typeface="+mn-lt"/>
              </a:rPr>
              <a:t>IDE                                :         JetBrains, </a:t>
            </a:r>
            <a:r>
              <a:rPr lang="en-GB" sz="2000" dirty="0" err="1">
                <a:latin typeface="Times New Roman"/>
                <a:ea typeface="+mn-lt"/>
                <a:cs typeface="+mn-lt"/>
              </a:rPr>
              <a:t>Pycharm,Android</a:t>
            </a:r>
            <a:r>
              <a:rPr lang="en-GB" sz="2000" dirty="0">
                <a:latin typeface="Times New Roman"/>
                <a:ea typeface="+mn-lt"/>
                <a:cs typeface="+mn-lt"/>
              </a:rPr>
              <a:t>                                                   Studio</a:t>
            </a:r>
            <a:endParaRPr lang="en-GB" sz="2000" dirty="0"/>
          </a:p>
          <a:p>
            <a:pPr marL="305435" indent="-305435">
              <a:lnSpc>
                <a:spcPct val="90000"/>
              </a:lnSpc>
            </a:pPr>
            <a:r>
              <a:rPr lang="en-GB" sz="2000" dirty="0">
                <a:latin typeface="Times New Roman"/>
                <a:ea typeface="+mn-lt"/>
                <a:cs typeface="+mn-lt"/>
              </a:rPr>
              <a:t>Framework                    :         </a:t>
            </a:r>
            <a:r>
              <a:rPr lang="en-GB" sz="2000" dirty="0" smtClean="0">
                <a:latin typeface="Times New Roman"/>
                <a:ea typeface="+mn-lt"/>
                <a:cs typeface="+mn-lt"/>
              </a:rPr>
              <a:t>Flask</a:t>
            </a:r>
            <a:endParaRPr lang="en-GB" sz="2000" dirty="0"/>
          </a:p>
          <a:p>
            <a:pPr marL="324485" lvl="1" indent="0">
              <a:lnSpc>
                <a:spcPct val="90000"/>
              </a:lnSpc>
              <a:buNone/>
            </a:pPr>
            <a:r>
              <a:rPr lang="en-GB" sz="2000" b="1" dirty="0">
                <a:latin typeface="Times New Roman"/>
                <a:ea typeface="+mn-lt"/>
                <a:cs typeface="+mn-lt"/>
              </a:rPr>
              <a:t>HARDWARE REQUIREMENTS </a:t>
            </a:r>
            <a:endParaRPr lang="en-GB" sz="2000" dirty="0"/>
          </a:p>
          <a:p>
            <a:pPr marL="305435" indent="-305435">
              <a:lnSpc>
                <a:spcPct val="90000"/>
              </a:lnSpc>
            </a:pPr>
            <a:r>
              <a:rPr lang="en-GB" sz="2000" dirty="0">
                <a:latin typeface="Times New Roman"/>
                <a:ea typeface="+mn-lt"/>
                <a:cs typeface="+mn-lt"/>
              </a:rPr>
              <a:t>Processor                       :         Intel Core i3 or above </a:t>
            </a:r>
            <a:endParaRPr lang="en-GB" sz="2000" dirty="0"/>
          </a:p>
          <a:p>
            <a:pPr marL="305435" indent="-305435">
              <a:lnSpc>
                <a:spcPct val="90000"/>
              </a:lnSpc>
            </a:pPr>
            <a:r>
              <a:rPr lang="en-GB" sz="2000" dirty="0">
                <a:latin typeface="Times New Roman"/>
                <a:ea typeface="+mn-lt"/>
                <a:cs typeface="+mn-lt"/>
              </a:rPr>
              <a:t>Hard Disk Space            :         320 GB </a:t>
            </a:r>
            <a:endParaRPr lang="en-GB" sz="2000" dirty="0"/>
          </a:p>
          <a:p>
            <a:pPr marL="305435" indent="-305435">
              <a:lnSpc>
                <a:spcPct val="90000"/>
              </a:lnSpc>
            </a:pPr>
            <a:r>
              <a:rPr lang="en-GB" sz="2000" dirty="0">
                <a:latin typeface="Times New Roman"/>
                <a:ea typeface="+mn-lt"/>
                <a:cs typeface="+mn-lt"/>
              </a:rPr>
              <a:t>Memory                         :         4 GB RAM or above</a:t>
            </a:r>
            <a:endParaRPr lang="en-GB" sz="2000" dirty="0"/>
          </a:p>
          <a:p>
            <a:pPr marL="305435" indent="-305435">
              <a:lnSpc>
                <a:spcPct val="90000"/>
              </a:lnSpc>
            </a:pPr>
            <a:r>
              <a:rPr lang="en-GB" sz="2000" dirty="0">
                <a:latin typeface="Times New Roman"/>
                <a:ea typeface="+mn-lt"/>
                <a:cs typeface="+mn-lt"/>
              </a:rPr>
              <a:t>Keyboard                       :         104 keys </a:t>
            </a:r>
            <a:endParaRPr lang="en-GB" sz="2000" dirty="0"/>
          </a:p>
          <a:p>
            <a:pPr marL="305435" indent="-305435">
              <a:lnSpc>
                <a:spcPct val="90000"/>
              </a:lnSpc>
            </a:pPr>
            <a:endParaRPr lang="en-GB" sz="2000" dirty="0"/>
          </a:p>
        </p:txBody>
      </p:sp>
    </p:spTree>
    <p:extLst>
      <p:ext uri="{BB962C8B-B14F-4D97-AF65-F5344CB8AC3E}">
        <p14:creationId xmlns:p14="http://schemas.microsoft.com/office/powerpoint/2010/main" val="172769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7B994-4371-4FB8-A8CE-D532D707A4D4}"/>
              </a:ext>
            </a:extLst>
          </p:cNvPr>
          <p:cNvSpPr>
            <a:spLocks noGrp="1"/>
          </p:cNvSpPr>
          <p:nvPr>
            <p:ph type="title"/>
          </p:nvPr>
        </p:nvSpPr>
        <p:spPr>
          <a:xfrm>
            <a:off x="746228" y="1073231"/>
            <a:ext cx="3054091" cy="4711539"/>
          </a:xfrm>
        </p:spPr>
        <p:txBody>
          <a:bodyPr anchor="ctr">
            <a:normAutofit/>
          </a:bodyPr>
          <a:lstStyle/>
          <a:p>
            <a:r>
              <a:rPr lang="en-GB" sz="3200">
                <a:solidFill>
                  <a:schemeClr val="accent1"/>
                </a:solidFill>
              </a:rPr>
              <a:t>CONCLUSION</a:t>
            </a:r>
          </a:p>
        </p:txBody>
      </p:sp>
      <p:sp>
        <p:nvSpPr>
          <p:cNvPr id="18"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A0948E7-B1EA-49D9-B005-0807ED0411A8}"/>
              </a:ext>
            </a:extLst>
          </p:cNvPr>
          <p:cNvSpPr>
            <a:spLocks noGrp="1"/>
          </p:cNvSpPr>
          <p:nvPr>
            <p:ph idx="1"/>
          </p:nvPr>
        </p:nvSpPr>
        <p:spPr>
          <a:xfrm>
            <a:off x="4702629" y="1073231"/>
            <a:ext cx="6599582" cy="4711539"/>
          </a:xfrm>
        </p:spPr>
        <p:txBody>
          <a:bodyPr>
            <a:normAutofit/>
          </a:bodyPr>
          <a:lstStyle/>
          <a:p>
            <a:pPr marL="0" indent="0" algn="just">
              <a:buNone/>
            </a:pPr>
            <a:r>
              <a:rPr lang="en-GB" sz="2400" dirty="0">
                <a:solidFill>
                  <a:srgbClr val="FFFFFF"/>
                </a:solidFill>
                <a:latin typeface="Times New Roman"/>
                <a:ea typeface="+mn-lt"/>
                <a:cs typeface="Times New Roman"/>
              </a:rPr>
              <a:t>The advantage of the system over existing system was the lack of confusion in choosing courses from given set. In existing system, students get confused while choosing from a lot of courses, which may result in choosing courses that do not match their skills. The proposed system proves to be very helpful for students  in choosing courses that suit their skills. </a:t>
            </a:r>
            <a:endParaRPr lang="en-GB" sz="2400">
              <a:solidFill>
                <a:srgbClr val="FFFFFF"/>
              </a:solidFill>
              <a:latin typeface="Times New Roman"/>
              <a:cs typeface="Times New Roman"/>
            </a:endParaRPr>
          </a:p>
        </p:txBody>
      </p:sp>
    </p:spTree>
    <p:extLst>
      <p:ext uri="{BB962C8B-B14F-4D97-AF65-F5344CB8AC3E}">
        <p14:creationId xmlns:p14="http://schemas.microsoft.com/office/powerpoint/2010/main" val="3084353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194747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F80C-ABE1-4DDA-A42A-C072C5ADD1B3}"/>
              </a:ext>
            </a:extLst>
          </p:cNvPr>
          <p:cNvSpPr>
            <a:spLocks noGrp="1"/>
          </p:cNvSpPr>
          <p:nvPr>
            <p:ph type="title"/>
          </p:nvPr>
        </p:nvSpPr>
        <p:spPr/>
        <p:txBody>
          <a:bodyPr/>
          <a:lstStyle/>
          <a:p>
            <a:pPr algn="ctr"/>
            <a:r>
              <a:rPr lang="en-GB" dirty="0">
                <a:latin typeface="Times New Roman"/>
                <a:cs typeface="Times New Roman"/>
              </a:rPr>
              <a:t>Existing system</a:t>
            </a:r>
            <a:endParaRPr lang="en-US"/>
          </a:p>
        </p:txBody>
      </p:sp>
      <p:sp>
        <p:nvSpPr>
          <p:cNvPr id="3" name="Content Placeholder 2">
            <a:extLst>
              <a:ext uri="{FF2B5EF4-FFF2-40B4-BE49-F238E27FC236}">
                <a16:creationId xmlns:a16="http://schemas.microsoft.com/office/drawing/2014/main" id="{30DC115C-3448-4CB2-83FB-928DA266CE48}"/>
              </a:ext>
            </a:extLst>
          </p:cNvPr>
          <p:cNvSpPr>
            <a:spLocks noGrp="1"/>
          </p:cNvSpPr>
          <p:nvPr>
            <p:ph idx="1"/>
          </p:nvPr>
        </p:nvSpPr>
        <p:spPr>
          <a:xfrm>
            <a:off x="581192" y="1821062"/>
            <a:ext cx="11029615" cy="3390756"/>
          </a:xfrm>
        </p:spPr>
        <p:txBody>
          <a:bodyPr/>
          <a:lstStyle/>
          <a:p>
            <a:pPr marL="305435" indent="-305435"/>
            <a:r>
              <a:rPr lang="en-US" sz="2000" dirty="0">
                <a:latin typeface="Times New Roman"/>
                <a:ea typeface="+mn-lt"/>
                <a:cs typeface="+mn-lt"/>
              </a:rPr>
              <a:t>In existing system, students learn about various courses from many sources, such as advertisements, internet, friends etc.</a:t>
            </a:r>
            <a:endParaRPr lang="en-GB" sz="2000">
              <a:latin typeface="Times New Roman"/>
              <a:ea typeface="+mn-lt"/>
              <a:cs typeface="+mn-lt"/>
            </a:endParaRPr>
          </a:p>
          <a:p>
            <a:pPr marL="305435" indent="-305435"/>
            <a:r>
              <a:rPr lang="en-US" sz="2000" dirty="0">
                <a:latin typeface="Times New Roman"/>
                <a:ea typeface="+mn-lt"/>
                <a:cs typeface="+mn-lt"/>
              </a:rPr>
              <a:t> But they may be confused to choose from this list as it may contain a lot of courses.</a:t>
            </a:r>
            <a:endParaRPr lang="en-GB" sz="2000">
              <a:latin typeface="Times New Roman"/>
              <a:ea typeface="+mn-lt"/>
              <a:cs typeface="+mn-lt"/>
            </a:endParaRPr>
          </a:p>
          <a:p>
            <a:pPr marL="305435" indent="-305435"/>
            <a:r>
              <a:rPr lang="en-US" sz="2000" dirty="0">
                <a:latin typeface="Times New Roman"/>
                <a:ea typeface="+mn-lt"/>
                <a:cs typeface="+mn-lt"/>
              </a:rPr>
              <a:t> Students tend to choose courses with less fee structure. In most cases, students do not opt for courses that match their skills.</a:t>
            </a:r>
            <a:r>
              <a:rPr lang="en-GB" sz="2000" dirty="0">
                <a:latin typeface="Times New Roman"/>
                <a:ea typeface="+mn-lt"/>
                <a:cs typeface="+mn-lt"/>
              </a:rPr>
              <a:t> </a:t>
            </a:r>
            <a:endParaRPr lang="en-GB" sz="2000">
              <a:latin typeface="Times New Roman"/>
              <a:cs typeface="Times New Roman"/>
            </a:endParaRPr>
          </a:p>
        </p:txBody>
      </p:sp>
    </p:spTree>
    <p:extLst>
      <p:ext uri="{BB962C8B-B14F-4D97-AF65-F5344CB8AC3E}">
        <p14:creationId xmlns:p14="http://schemas.microsoft.com/office/powerpoint/2010/main" val="320551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85F5-41DE-4650-BC75-8F1FD5D2226A}"/>
              </a:ext>
            </a:extLst>
          </p:cNvPr>
          <p:cNvSpPr>
            <a:spLocks noGrp="1"/>
          </p:cNvSpPr>
          <p:nvPr>
            <p:ph type="title"/>
          </p:nvPr>
        </p:nvSpPr>
        <p:spPr/>
        <p:txBody>
          <a:bodyPr/>
          <a:lstStyle/>
          <a:p>
            <a:pPr algn="ctr"/>
            <a:r>
              <a:rPr lang="en-US" dirty="0">
                <a:latin typeface="Times New Roman"/>
                <a:ea typeface="+mj-lt"/>
                <a:cs typeface="+mj-lt"/>
              </a:rPr>
              <a:t>disadvantages of the existing system </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82534CC0-BFF3-4BD9-B34F-5882C3B21DCA}"/>
              </a:ext>
            </a:extLst>
          </p:cNvPr>
          <p:cNvSpPr>
            <a:spLocks noGrp="1"/>
          </p:cNvSpPr>
          <p:nvPr>
            <p:ph idx="1"/>
          </p:nvPr>
        </p:nvSpPr>
        <p:spPr>
          <a:xfrm>
            <a:off x="581192" y="2108608"/>
            <a:ext cx="11029615" cy="2844417"/>
          </a:xfrm>
        </p:spPr>
        <p:txBody>
          <a:bodyPr/>
          <a:lstStyle/>
          <a:p>
            <a:pPr marL="305435" indent="-305435"/>
            <a:r>
              <a:rPr lang="en-US" sz="2000" dirty="0">
                <a:latin typeface="Times New Roman"/>
                <a:ea typeface="+mn-lt"/>
                <a:cs typeface="+mn-lt"/>
              </a:rPr>
              <a:t>Students get confused in choosing their career streams.</a:t>
            </a:r>
            <a:endParaRPr lang="en-GB" sz="2000" dirty="0">
              <a:latin typeface="Times New Roman"/>
              <a:cs typeface="Times New Roman"/>
            </a:endParaRPr>
          </a:p>
          <a:p>
            <a:pPr marL="305435" indent="-305435"/>
            <a:endParaRPr lang="en-US" sz="2000" dirty="0">
              <a:latin typeface="Times New Roman"/>
              <a:ea typeface="+mn-lt"/>
              <a:cs typeface="+mn-lt"/>
            </a:endParaRPr>
          </a:p>
          <a:p>
            <a:pPr marL="305435" indent="-305435"/>
            <a:r>
              <a:rPr lang="en-US" sz="2000" dirty="0">
                <a:latin typeface="Times New Roman"/>
                <a:ea typeface="+mn-lt"/>
                <a:cs typeface="+mn-lt"/>
              </a:rPr>
              <a:t>Due to various reasons students choose streams that do not match their skills.</a:t>
            </a:r>
            <a:endParaRPr lang="en-GB" sz="2000" dirty="0">
              <a:latin typeface="Times New Roman"/>
              <a:cs typeface="Times New Roman"/>
            </a:endParaRPr>
          </a:p>
          <a:p>
            <a:pPr marL="305435" indent="-305435"/>
            <a:endParaRPr lang="en-GB" sz="2000" dirty="0">
              <a:latin typeface="Times New Roman"/>
              <a:cs typeface="Times New Roman"/>
            </a:endParaRPr>
          </a:p>
        </p:txBody>
      </p:sp>
    </p:spTree>
    <p:extLst>
      <p:ext uri="{BB962C8B-B14F-4D97-AF65-F5344CB8AC3E}">
        <p14:creationId xmlns:p14="http://schemas.microsoft.com/office/powerpoint/2010/main" val="315576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DB72E-DF53-42B6-A306-539E1D720D18}"/>
              </a:ext>
            </a:extLst>
          </p:cNvPr>
          <p:cNvSpPr>
            <a:spLocks noGrp="1"/>
          </p:cNvSpPr>
          <p:nvPr>
            <p:ph type="title"/>
          </p:nvPr>
        </p:nvSpPr>
        <p:spPr>
          <a:xfrm>
            <a:off x="746228" y="1037967"/>
            <a:ext cx="3054091" cy="4709131"/>
          </a:xfrm>
        </p:spPr>
        <p:txBody>
          <a:bodyPr anchor="ctr">
            <a:normAutofit/>
          </a:bodyPr>
          <a:lstStyle/>
          <a:p>
            <a:r>
              <a:rPr lang="en-GB" b="1" dirty="0">
                <a:solidFill>
                  <a:schemeClr val="accent1"/>
                </a:solidFill>
                <a:latin typeface="Times New Roman"/>
                <a:ea typeface="+mj-lt"/>
                <a:cs typeface="+mj-lt"/>
              </a:rPr>
              <a:t>proposed SYSTEM</a:t>
            </a:r>
            <a:r>
              <a:rPr lang="en-GB" dirty="0">
                <a:solidFill>
                  <a:schemeClr val="accent1"/>
                </a:solidFill>
                <a:latin typeface="Times New Roman"/>
                <a:ea typeface="+mj-lt"/>
                <a:cs typeface="+mj-lt"/>
              </a:rPr>
              <a:t> </a:t>
            </a:r>
            <a:endParaRPr lang="en-US" dirty="0">
              <a:solidFill>
                <a:schemeClr val="accent1"/>
              </a:solidFill>
              <a:latin typeface="Times New Roman"/>
              <a:cs typeface="Times New Roman"/>
            </a:endParaRP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68CAA1F-B0C6-4946-8846-A406B0422993}"/>
              </a:ext>
            </a:extLst>
          </p:cNvPr>
          <p:cNvGraphicFramePr>
            <a:graphicFrameLocks noGrp="1"/>
          </p:cNvGraphicFramePr>
          <p:nvPr>
            <p:ph idx="1"/>
            <p:extLst>
              <p:ext uri="{D42A27DB-BD31-4B8C-83A1-F6EECF244321}">
                <p14:modId xmlns:p14="http://schemas.microsoft.com/office/powerpoint/2010/main" val="128665228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9073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1DFD-77C3-4A1F-B00B-5BC8C4D8F24E}"/>
              </a:ext>
            </a:extLst>
          </p:cNvPr>
          <p:cNvSpPr>
            <a:spLocks noGrp="1"/>
          </p:cNvSpPr>
          <p:nvPr>
            <p:ph type="title"/>
          </p:nvPr>
        </p:nvSpPr>
        <p:spPr/>
        <p:txBody>
          <a:bodyPr/>
          <a:lstStyle/>
          <a:p>
            <a:pPr algn="ctr"/>
            <a:r>
              <a:rPr lang="en-GB" dirty="0">
                <a:ea typeface="+mj-lt"/>
                <a:cs typeface="+mj-lt"/>
              </a:rPr>
              <a:t>advantages of our proposed system </a:t>
            </a:r>
            <a:endParaRPr lang="en-US" dirty="0"/>
          </a:p>
        </p:txBody>
      </p:sp>
      <p:sp>
        <p:nvSpPr>
          <p:cNvPr id="3" name="Content Placeholder 2">
            <a:extLst>
              <a:ext uri="{FF2B5EF4-FFF2-40B4-BE49-F238E27FC236}">
                <a16:creationId xmlns:a16="http://schemas.microsoft.com/office/drawing/2014/main" id="{E290DB00-D59F-49C1-99F0-73E16ECBEC76}"/>
              </a:ext>
            </a:extLst>
          </p:cNvPr>
          <p:cNvSpPr>
            <a:spLocks noGrp="1"/>
          </p:cNvSpPr>
          <p:nvPr>
            <p:ph idx="1"/>
          </p:nvPr>
        </p:nvSpPr>
        <p:spPr>
          <a:xfrm>
            <a:off x="423041" y="1777929"/>
            <a:ext cx="11029615" cy="2772530"/>
          </a:xfrm>
        </p:spPr>
        <p:txBody>
          <a:bodyPr/>
          <a:lstStyle/>
          <a:p>
            <a:pPr marL="305435" indent="-305435"/>
            <a:r>
              <a:rPr lang="en-US" sz="2000" dirty="0">
                <a:latin typeface="Times New Roman"/>
                <a:ea typeface="+mn-lt"/>
                <a:cs typeface="+mn-lt"/>
              </a:rPr>
              <a:t>Students get recommendation based on their expertise in various areas.</a:t>
            </a:r>
            <a:endParaRPr lang="en-GB" sz="2000">
              <a:latin typeface="Times New Roman"/>
              <a:cs typeface="Times New Roman"/>
            </a:endParaRPr>
          </a:p>
          <a:p>
            <a:pPr marL="305435" indent="-305435"/>
            <a:r>
              <a:rPr lang="en-US" sz="2000" dirty="0">
                <a:latin typeface="Times New Roman"/>
                <a:ea typeface="+mn-lt"/>
                <a:cs typeface="+mn-lt"/>
              </a:rPr>
              <a:t>Due to the recommendation from agencies, students do not have much confusions compared to existing system</a:t>
            </a:r>
            <a:endParaRPr lang="en-GB" sz="2000">
              <a:latin typeface="Times New Roman"/>
              <a:cs typeface="Times New Roman"/>
            </a:endParaRPr>
          </a:p>
        </p:txBody>
      </p:sp>
    </p:spTree>
    <p:extLst>
      <p:ext uri="{BB962C8B-B14F-4D97-AF65-F5344CB8AC3E}">
        <p14:creationId xmlns:p14="http://schemas.microsoft.com/office/powerpoint/2010/main" val="22587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0B75-E446-4CC4-BCEE-02EE05CE5766}"/>
              </a:ext>
            </a:extLst>
          </p:cNvPr>
          <p:cNvSpPr>
            <a:spLocks noGrp="1"/>
          </p:cNvSpPr>
          <p:nvPr>
            <p:ph type="title"/>
          </p:nvPr>
        </p:nvSpPr>
        <p:spPr/>
        <p:txBody>
          <a:bodyPr/>
          <a:lstStyle/>
          <a:p>
            <a:pPr algn="ctr"/>
            <a:r>
              <a:rPr lang="en-GB" dirty="0">
                <a:latin typeface="Times New Roman"/>
                <a:cs typeface="Times New Roman"/>
              </a:rPr>
              <a:t>MODULES</a:t>
            </a:r>
            <a:endParaRPr lang="en-US"/>
          </a:p>
        </p:txBody>
      </p:sp>
      <p:sp>
        <p:nvSpPr>
          <p:cNvPr id="3" name="Content Placeholder 2">
            <a:extLst>
              <a:ext uri="{FF2B5EF4-FFF2-40B4-BE49-F238E27FC236}">
                <a16:creationId xmlns:a16="http://schemas.microsoft.com/office/drawing/2014/main" id="{D1586D31-6E57-4127-824F-1AA77BA2AE88}"/>
              </a:ext>
            </a:extLst>
          </p:cNvPr>
          <p:cNvSpPr>
            <a:spLocks noGrp="1"/>
          </p:cNvSpPr>
          <p:nvPr>
            <p:ph idx="1"/>
          </p:nvPr>
        </p:nvSpPr>
        <p:spPr/>
        <p:txBody>
          <a:bodyPr/>
          <a:lstStyle/>
          <a:p>
            <a:pPr marL="0" indent="0" algn="just">
              <a:buNone/>
            </a:pPr>
            <a:endParaRPr lang="en-GB" dirty="0"/>
          </a:p>
          <a:p>
            <a:pPr marL="0" indent="0" algn="just">
              <a:buNone/>
            </a:pPr>
            <a:r>
              <a:rPr lang="en-GB" dirty="0">
                <a:ea typeface="+mn-lt"/>
                <a:cs typeface="+mn-lt"/>
              </a:rPr>
              <a:t>1. ADMIN. </a:t>
            </a:r>
            <a:endParaRPr lang="en-GB"/>
          </a:p>
          <a:p>
            <a:pPr marL="0" indent="0" algn="just">
              <a:buNone/>
            </a:pPr>
            <a:r>
              <a:rPr lang="en-GB" dirty="0">
                <a:ea typeface="+mn-lt"/>
                <a:cs typeface="+mn-lt"/>
              </a:rPr>
              <a:t>2. STUDENT. </a:t>
            </a:r>
            <a:endParaRPr lang="en-GB"/>
          </a:p>
          <a:p>
            <a:pPr marL="0" indent="0" algn="just">
              <a:buNone/>
            </a:pPr>
            <a:r>
              <a:rPr lang="en-GB" dirty="0">
                <a:ea typeface="+mn-lt"/>
                <a:cs typeface="+mn-lt"/>
              </a:rPr>
              <a:t>3. COUNSELLOR. </a:t>
            </a:r>
            <a:endParaRPr lang="en-GB"/>
          </a:p>
          <a:p>
            <a:pPr marL="0" indent="0" algn="just">
              <a:buNone/>
            </a:pPr>
            <a:r>
              <a:rPr lang="en-GB" dirty="0">
                <a:ea typeface="+mn-lt"/>
                <a:cs typeface="+mn-lt"/>
              </a:rPr>
              <a:t>4. AGENCY </a:t>
            </a:r>
            <a:endParaRPr lang="en-GB"/>
          </a:p>
          <a:p>
            <a:pPr marL="305435" indent="-305435"/>
            <a:endParaRPr lang="en-GB" dirty="0"/>
          </a:p>
        </p:txBody>
      </p:sp>
    </p:spTree>
    <p:extLst>
      <p:ext uri="{BB962C8B-B14F-4D97-AF65-F5344CB8AC3E}">
        <p14:creationId xmlns:p14="http://schemas.microsoft.com/office/powerpoint/2010/main" val="315057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179B-C8E9-483B-AC5B-E466441175E0}"/>
              </a:ext>
            </a:extLst>
          </p:cNvPr>
          <p:cNvSpPr>
            <a:spLocks noGrp="1"/>
          </p:cNvSpPr>
          <p:nvPr>
            <p:ph type="title"/>
          </p:nvPr>
        </p:nvSpPr>
        <p:spPr/>
        <p:txBody>
          <a:bodyPr/>
          <a:lstStyle/>
          <a:p>
            <a:r>
              <a:rPr lang="en-GB" dirty="0"/>
              <a:t>admin</a:t>
            </a:r>
          </a:p>
        </p:txBody>
      </p:sp>
      <p:sp>
        <p:nvSpPr>
          <p:cNvPr id="3" name="Content Placeholder 2">
            <a:extLst>
              <a:ext uri="{FF2B5EF4-FFF2-40B4-BE49-F238E27FC236}">
                <a16:creationId xmlns:a16="http://schemas.microsoft.com/office/drawing/2014/main" id="{53B0BE13-AA2C-4850-A1F4-24A2E82978D8}"/>
              </a:ext>
            </a:extLst>
          </p:cNvPr>
          <p:cNvSpPr>
            <a:spLocks noGrp="1"/>
          </p:cNvSpPr>
          <p:nvPr>
            <p:ph idx="1"/>
          </p:nvPr>
        </p:nvSpPr>
        <p:spPr>
          <a:xfrm>
            <a:off x="581192" y="1892949"/>
            <a:ext cx="11029615" cy="4699095"/>
          </a:xfrm>
        </p:spPr>
        <p:txBody>
          <a:bodyPr>
            <a:normAutofit lnSpcReduction="10000"/>
          </a:bodyPr>
          <a:lstStyle/>
          <a:p>
            <a:pPr marL="0" indent="0" algn="just">
              <a:buNone/>
            </a:pPr>
            <a:endParaRPr lang="en-GB" b="1" dirty="0">
              <a:latin typeface="Times New Roman"/>
              <a:cs typeface="Times New Roman"/>
            </a:endParaRPr>
          </a:p>
          <a:p>
            <a:pPr marL="305435" indent="-305435" algn="just"/>
            <a:r>
              <a:rPr lang="en-GB" dirty="0">
                <a:latin typeface="Times New Roman"/>
                <a:ea typeface="+mn-lt"/>
                <a:cs typeface="+mn-lt"/>
              </a:rPr>
              <a:t>Login</a:t>
            </a:r>
            <a:endParaRPr lang="en-GB">
              <a:latin typeface="Times New Roman"/>
              <a:cs typeface="Times New Roman"/>
            </a:endParaRPr>
          </a:p>
          <a:p>
            <a:pPr marL="305435" indent="-305435" algn="just"/>
            <a:r>
              <a:rPr lang="en-GB" dirty="0">
                <a:latin typeface="Times New Roman"/>
                <a:ea typeface="+mn-lt"/>
                <a:cs typeface="+mn-lt"/>
              </a:rPr>
              <a:t>Course management</a:t>
            </a:r>
            <a:endParaRPr lang="en-GB">
              <a:latin typeface="Times New Roman"/>
              <a:cs typeface="Times New Roman"/>
            </a:endParaRPr>
          </a:p>
          <a:p>
            <a:pPr marL="305435" indent="-305435" algn="just"/>
            <a:r>
              <a:rPr lang="en-GB" dirty="0">
                <a:latin typeface="Times New Roman"/>
                <a:ea typeface="+mn-lt"/>
                <a:cs typeface="+mn-lt"/>
              </a:rPr>
              <a:t>Main stream management</a:t>
            </a:r>
            <a:endParaRPr lang="en-GB">
              <a:latin typeface="Times New Roman"/>
              <a:cs typeface="Times New Roman"/>
            </a:endParaRPr>
          </a:p>
          <a:p>
            <a:pPr marL="305435" indent="-305435" algn="just"/>
            <a:r>
              <a:rPr lang="en-GB" dirty="0">
                <a:latin typeface="Times New Roman"/>
                <a:ea typeface="+mn-lt"/>
                <a:cs typeface="+mn-lt"/>
              </a:rPr>
              <a:t>Sub stream management</a:t>
            </a:r>
            <a:endParaRPr lang="en-GB">
              <a:latin typeface="Times New Roman"/>
              <a:cs typeface="Times New Roman"/>
            </a:endParaRPr>
          </a:p>
          <a:p>
            <a:pPr marL="305435" indent="-305435" algn="just"/>
            <a:r>
              <a:rPr lang="en-GB" dirty="0">
                <a:latin typeface="Times New Roman"/>
                <a:ea typeface="+mn-lt"/>
                <a:cs typeface="+mn-lt"/>
              </a:rPr>
              <a:t>Question management</a:t>
            </a:r>
            <a:endParaRPr lang="en-GB">
              <a:latin typeface="Times New Roman"/>
              <a:cs typeface="Times New Roman"/>
            </a:endParaRPr>
          </a:p>
          <a:p>
            <a:pPr marL="305435" indent="-305435" algn="just"/>
            <a:r>
              <a:rPr lang="en-GB" dirty="0">
                <a:latin typeface="Times New Roman"/>
                <a:ea typeface="+mn-lt"/>
                <a:cs typeface="+mn-lt"/>
              </a:rPr>
              <a:t>View student details</a:t>
            </a:r>
            <a:endParaRPr lang="en-GB">
              <a:latin typeface="Times New Roman"/>
              <a:cs typeface="Times New Roman"/>
            </a:endParaRPr>
          </a:p>
          <a:p>
            <a:pPr marL="305435" indent="-305435" algn="just"/>
            <a:r>
              <a:rPr lang="en-GB" dirty="0">
                <a:latin typeface="Times New Roman"/>
                <a:ea typeface="+mn-lt"/>
                <a:cs typeface="+mn-lt"/>
              </a:rPr>
              <a:t>View result</a:t>
            </a:r>
            <a:endParaRPr lang="en-GB">
              <a:latin typeface="Times New Roman"/>
              <a:cs typeface="Times New Roman"/>
            </a:endParaRPr>
          </a:p>
          <a:p>
            <a:pPr marL="305435" indent="-305435" algn="just"/>
            <a:r>
              <a:rPr lang="en-GB" dirty="0">
                <a:latin typeface="Times New Roman"/>
                <a:ea typeface="+mn-lt"/>
                <a:cs typeface="+mn-lt"/>
              </a:rPr>
              <a:t>View and approve counsellor</a:t>
            </a:r>
            <a:endParaRPr lang="en-GB" dirty="0">
              <a:latin typeface="Times New Roman"/>
              <a:cs typeface="Times New Roman"/>
            </a:endParaRPr>
          </a:p>
          <a:p>
            <a:pPr marL="305435" indent="-305435" algn="just"/>
            <a:r>
              <a:rPr lang="en-GB" dirty="0">
                <a:latin typeface="Times New Roman"/>
                <a:ea typeface="+mn-lt"/>
                <a:cs typeface="+mn-lt"/>
              </a:rPr>
              <a:t>View approved counsellors</a:t>
            </a:r>
            <a:endParaRPr lang="en-GB">
              <a:latin typeface="Times New Roman"/>
              <a:cs typeface="Times New Roman"/>
            </a:endParaRPr>
          </a:p>
          <a:p>
            <a:pPr marL="305435" indent="-305435" algn="just"/>
            <a:r>
              <a:rPr lang="en-GB" dirty="0">
                <a:latin typeface="Times New Roman"/>
                <a:ea typeface="+mn-lt"/>
                <a:cs typeface="+mn-lt"/>
              </a:rPr>
              <a:t>View and approve agency</a:t>
            </a:r>
            <a:endParaRPr lang="en-GB" dirty="0">
              <a:latin typeface="Times New Roman"/>
              <a:cs typeface="Times New Roman"/>
            </a:endParaRPr>
          </a:p>
          <a:p>
            <a:pPr marL="305435" indent="-305435" algn="just"/>
            <a:r>
              <a:rPr lang="en-GB" dirty="0">
                <a:latin typeface="Times New Roman"/>
                <a:ea typeface="+mn-lt"/>
                <a:cs typeface="+mn-lt"/>
              </a:rPr>
              <a:t>View approved agency</a:t>
            </a:r>
            <a:endParaRPr lang="en-GB">
              <a:latin typeface="Times New Roman"/>
              <a:cs typeface="Times New Roman"/>
            </a:endParaRPr>
          </a:p>
          <a:p>
            <a:pPr marL="305435" indent="-305435"/>
            <a:endParaRPr lang="en-GB" dirty="0">
              <a:latin typeface="Times New Roman"/>
              <a:cs typeface="Times New Roman"/>
            </a:endParaRPr>
          </a:p>
        </p:txBody>
      </p:sp>
    </p:spTree>
    <p:extLst>
      <p:ext uri="{BB962C8B-B14F-4D97-AF65-F5344CB8AC3E}">
        <p14:creationId xmlns:p14="http://schemas.microsoft.com/office/powerpoint/2010/main" val="285077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5778-BBE8-4884-9E99-C47EEDD2F9AD}"/>
              </a:ext>
            </a:extLst>
          </p:cNvPr>
          <p:cNvSpPr>
            <a:spLocks noGrp="1"/>
          </p:cNvSpPr>
          <p:nvPr>
            <p:ph type="title"/>
          </p:nvPr>
        </p:nvSpPr>
        <p:spPr/>
        <p:txBody>
          <a:bodyPr/>
          <a:lstStyle/>
          <a:p>
            <a:r>
              <a:rPr lang="en-GB" b="1" dirty="0">
                <a:ea typeface="+mj-lt"/>
                <a:cs typeface="+mj-lt"/>
              </a:rPr>
              <a:t>STUDENT</a:t>
            </a:r>
            <a:r>
              <a:rPr lang="en-GB" dirty="0">
                <a:ea typeface="+mj-lt"/>
                <a:cs typeface="+mj-lt"/>
              </a:rPr>
              <a:t> </a:t>
            </a:r>
            <a:endParaRPr lang="en-US"/>
          </a:p>
        </p:txBody>
      </p:sp>
      <p:sp>
        <p:nvSpPr>
          <p:cNvPr id="3" name="Content Placeholder 2">
            <a:extLst>
              <a:ext uri="{FF2B5EF4-FFF2-40B4-BE49-F238E27FC236}">
                <a16:creationId xmlns:a16="http://schemas.microsoft.com/office/drawing/2014/main" id="{1E095821-0036-4293-9E27-097AE2728333}"/>
              </a:ext>
            </a:extLst>
          </p:cNvPr>
          <p:cNvSpPr>
            <a:spLocks noGrp="1"/>
          </p:cNvSpPr>
          <p:nvPr>
            <p:ph idx="1"/>
          </p:nvPr>
        </p:nvSpPr>
        <p:spPr>
          <a:xfrm>
            <a:off x="581192" y="2180496"/>
            <a:ext cx="11029615" cy="4325284"/>
          </a:xfrm>
        </p:spPr>
        <p:txBody>
          <a:bodyPr>
            <a:normAutofit lnSpcReduction="10000"/>
          </a:bodyPr>
          <a:lstStyle/>
          <a:p>
            <a:pPr marL="305435" indent="-305435"/>
            <a:r>
              <a:rPr lang="en-GB" dirty="0">
                <a:latin typeface="Times New Roman"/>
                <a:ea typeface="+mn-lt"/>
                <a:cs typeface="+mn-lt"/>
              </a:rPr>
              <a:t>Registration</a:t>
            </a:r>
            <a:endParaRPr lang="en-GB" dirty="0">
              <a:latin typeface="Times New Roman"/>
              <a:cs typeface="Times New Roman"/>
            </a:endParaRPr>
          </a:p>
          <a:p>
            <a:pPr marL="305435" indent="-305435"/>
            <a:r>
              <a:rPr lang="en-GB" dirty="0">
                <a:latin typeface="Times New Roman"/>
                <a:ea typeface="+mn-lt"/>
                <a:cs typeface="+mn-lt"/>
              </a:rPr>
              <a:t>Login</a:t>
            </a:r>
            <a:endParaRPr lang="en-GB" dirty="0">
              <a:latin typeface="Times New Roman"/>
              <a:cs typeface="Times New Roman"/>
            </a:endParaRPr>
          </a:p>
          <a:p>
            <a:pPr marL="305435" indent="-305435"/>
            <a:r>
              <a:rPr lang="en-GB" dirty="0">
                <a:latin typeface="Times New Roman"/>
                <a:ea typeface="+mn-lt"/>
                <a:cs typeface="+mn-lt"/>
              </a:rPr>
              <a:t>View profile</a:t>
            </a:r>
            <a:endParaRPr lang="en-GB" dirty="0">
              <a:latin typeface="Times New Roman"/>
              <a:cs typeface="Times New Roman"/>
            </a:endParaRPr>
          </a:p>
          <a:p>
            <a:pPr marL="305435" indent="-305435"/>
            <a:r>
              <a:rPr lang="en-GB" dirty="0">
                <a:latin typeface="Times New Roman"/>
                <a:ea typeface="+mn-lt"/>
                <a:cs typeface="+mn-lt"/>
              </a:rPr>
              <a:t>View course</a:t>
            </a:r>
            <a:endParaRPr lang="en-GB" dirty="0">
              <a:latin typeface="Times New Roman"/>
              <a:cs typeface="Times New Roman"/>
            </a:endParaRPr>
          </a:p>
          <a:p>
            <a:pPr marL="305435" indent="-305435"/>
            <a:r>
              <a:rPr lang="en-GB" dirty="0">
                <a:latin typeface="Times New Roman"/>
                <a:ea typeface="+mn-lt"/>
                <a:cs typeface="+mn-lt"/>
              </a:rPr>
              <a:t>View main stream</a:t>
            </a:r>
            <a:endParaRPr lang="en-GB" dirty="0">
              <a:latin typeface="Times New Roman"/>
              <a:cs typeface="Times New Roman"/>
            </a:endParaRPr>
          </a:p>
          <a:p>
            <a:pPr marL="305435" indent="-305435"/>
            <a:r>
              <a:rPr lang="en-GB" dirty="0">
                <a:latin typeface="Times New Roman"/>
                <a:ea typeface="+mn-lt"/>
                <a:cs typeface="+mn-lt"/>
              </a:rPr>
              <a:t>View sub stream</a:t>
            </a:r>
            <a:endParaRPr lang="en-GB" dirty="0">
              <a:latin typeface="Times New Roman"/>
              <a:cs typeface="Times New Roman"/>
            </a:endParaRPr>
          </a:p>
          <a:p>
            <a:pPr marL="305435" indent="-305435"/>
            <a:r>
              <a:rPr lang="en-GB" dirty="0">
                <a:latin typeface="Times New Roman"/>
                <a:ea typeface="+mn-lt"/>
                <a:cs typeface="+mn-lt"/>
              </a:rPr>
              <a:t>Attend exam</a:t>
            </a:r>
            <a:endParaRPr lang="en-GB" dirty="0">
              <a:latin typeface="Times New Roman"/>
              <a:cs typeface="Times New Roman"/>
            </a:endParaRPr>
          </a:p>
          <a:p>
            <a:pPr marL="305435" indent="-305435"/>
            <a:r>
              <a:rPr lang="en-GB" dirty="0">
                <a:latin typeface="Times New Roman"/>
                <a:ea typeface="+mn-lt"/>
                <a:cs typeface="+mn-lt"/>
              </a:rPr>
              <a:t>View result</a:t>
            </a:r>
            <a:endParaRPr lang="en-GB" dirty="0">
              <a:latin typeface="Times New Roman"/>
              <a:cs typeface="Times New Roman"/>
            </a:endParaRPr>
          </a:p>
          <a:p>
            <a:pPr marL="305435" indent="-305435"/>
            <a:r>
              <a:rPr lang="en-GB" dirty="0">
                <a:latin typeface="Times New Roman"/>
                <a:ea typeface="+mn-lt"/>
                <a:cs typeface="+mn-lt"/>
              </a:rPr>
              <a:t>Chat with counsellor</a:t>
            </a:r>
            <a:endParaRPr lang="en-GB" dirty="0">
              <a:latin typeface="Times New Roman"/>
              <a:cs typeface="Times New Roman"/>
            </a:endParaRPr>
          </a:p>
          <a:p>
            <a:pPr marL="305435" indent="-305435"/>
            <a:r>
              <a:rPr lang="en-GB" dirty="0">
                <a:latin typeface="Times New Roman"/>
                <a:ea typeface="+mn-lt"/>
                <a:cs typeface="+mn-lt"/>
              </a:rPr>
              <a:t>View agency</a:t>
            </a:r>
            <a:endParaRPr lang="en-GB" dirty="0">
              <a:latin typeface="Times New Roman"/>
              <a:cs typeface="Times New Roman"/>
            </a:endParaRPr>
          </a:p>
          <a:p>
            <a:pPr marL="305435" indent="-305435"/>
            <a:r>
              <a:rPr lang="en-GB" dirty="0">
                <a:latin typeface="Times New Roman"/>
                <a:ea typeface="+mn-lt"/>
                <a:cs typeface="+mn-lt"/>
              </a:rPr>
              <a:t>Chat with agency</a:t>
            </a:r>
            <a:endParaRPr lang="en-GB" dirty="0">
              <a:latin typeface="Times New Roman"/>
              <a:cs typeface="Times New Roman"/>
            </a:endParaRPr>
          </a:p>
          <a:p>
            <a:pPr marL="305435" indent="-305435"/>
            <a:endParaRPr lang="en-GB" dirty="0">
              <a:latin typeface="Times New Roman"/>
              <a:cs typeface="Times New Roman"/>
            </a:endParaRPr>
          </a:p>
        </p:txBody>
      </p:sp>
    </p:spTree>
    <p:extLst>
      <p:ext uri="{BB962C8B-B14F-4D97-AF65-F5344CB8AC3E}">
        <p14:creationId xmlns:p14="http://schemas.microsoft.com/office/powerpoint/2010/main" val="72322353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4</TotalTime>
  <Words>885</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 Light</vt:lpstr>
      <vt:lpstr>Courier New</vt:lpstr>
      <vt:lpstr>Gill Sans MT</vt:lpstr>
      <vt:lpstr>Times New Roman</vt:lpstr>
      <vt:lpstr>Wingdings 2</vt:lpstr>
      <vt:lpstr>Dividend</vt:lpstr>
      <vt:lpstr>STREAM ANALYSIS FOR CAREER CHOICE  APTITUDE TESTS </vt:lpstr>
      <vt:lpstr>Problem definition</vt:lpstr>
      <vt:lpstr>Existing system</vt:lpstr>
      <vt:lpstr>disadvantages of the existing system </vt:lpstr>
      <vt:lpstr>proposed SYSTEM </vt:lpstr>
      <vt:lpstr>advantages of our proposed system </vt:lpstr>
      <vt:lpstr>MODULES</vt:lpstr>
      <vt:lpstr>admin</vt:lpstr>
      <vt:lpstr>STUDENT </vt:lpstr>
      <vt:lpstr>COUNSELLOR </vt:lpstr>
      <vt:lpstr>AGENCY </vt:lpstr>
      <vt:lpstr>GANTT CHART </vt:lpstr>
      <vt:lpstr>  ARCHITECTURE  DIAGRAM </vt:lpstr>
      <vt:lpstr>Data flow diagram (dfd)</vt:lpstr>
      <vt:lpstr>Level 0</vt:lpstr>
      <vt:lpstr>Level 1</vt:lpstr>
      <vt:lpstr>Level 2</vt:lpstr>
      <vt:lpstr>Level 3</vt:lpstr>
      <vt:lpstr>Level 4</vt:lpstr>
      <vt:lpstr>Er diagram</vt:lpstr>
      <vt:lpstr>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Iqbal KK</cp:lastModifiedBy>
  <cp:revision>308</cp:revision>
  <dcterms:created xsi:type="dcterms:W3CDTF">2022-03-04T04:06:09Z</dcterms:created>
  <dcterms:modified xsi:type="dcterms:W3CDTF">2022-03-04T06:26:56Z</dcterms:modified>
</cp:coreProperties>
</file>