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80" r:id="rId2"/>
    <p:sldId id="281" r:id="rId3"/>
    <p:sldId id="258" r:id="rId4"/>
    <p:sldId id="261" r:id="rId5"/>
    <p:sldId id="259" r:id="rId6"/>
    <p:sldId id="260" r:id="rId7"/>
    <p:sldId id="285" r:id="rId8"/>
    <p:sldId id="269" r:id="rId9"/>
    <p:sldId id="282" r:id="rId10"/>
    <p:sldId id="283" r:id="rId11"/>
    <p:sldId id="286" r:id="rId12"/>
    <p:sldId id="287" r:id="rId13"/>
    <p:sldId id="289" r:id="rId14"/>
    <p:sldId id="288" r:id="rId15"/>
    <p:sldId id="290" r:id="rId16"/>
    <p:sldId id="291" r:id="rId17"/>
    <p:sldId id="292" r:id="rId18"/>
    <p:sldId id="293" r:id="rId19"/>
    <p:sldId id="294" r:id="rId20"/>
    <p:sldId id="295" r:id="rId21"/>
    <p:sldId id="298" r:id="rId22"/>
    <p:sldId id="296" r:id="rId23"/>
    <p:sldId id="299" r:id="rId24"/>
    <p:sldId id="297" r:id="rId25"/>
    <p:sldId id="284" r:id="rId26"/>
    <p:sldId id="278" r:id="rId27"/>
    <p:sldId id="279"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qbal KK" initials="IK" lastIdx="1" clrIdx="0">
    <p:extLst>
      <p:ext uri="{19B8F6BF-5375-455C-9EA6-DF929625EA0E}">
        <p15:presenceInfo xmlns:p15="http://schemas.microsoft.com/office/powerpoint/2012/main" userId="Iqbal K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6659C-2B76-40A0-B339-4EC67C16F7DD}" v="201" dt="2022-03-04T04:47:16.828"/>
    <p1510:client id="{51923537-3765-499D-B2F9-7A28F5E8C8D9}" v="413" dt="2022-03-04T05:23:17.353"/>
    <p1510:client id="{5581DAD8-6E19-4453-A3F5-FD7111470F7E}" v="67" dt="2022-03-04T04:15:38.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3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8T20:44:32.283"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599F0-5812-417E-804C-4C87FFAB9BC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BC708F2-AF63-4943-A9C0-F7F81F48AAF9}">
      <dgm:prSet/>
      <dgm:spPr/>
      <dgm:t>
        <a:bodyPr/>
        <a:lstStyle/>
        <a:p>
          <a:r>
            <a:rPr lang="en-US"/>
            <a:t>In our proposed system, we conduct tests or exams</a:t>
          </a:r>
          <a:r>
            <a:rPr lang="en-GB"/>
            <a:t>. </a:t>
          </a:r>
          <a:endParaRPr lang="en-US"/>
        </a:p>
      </dgm:t>
    </dgm:pt>
    <dgm:pt modelId="{E9F7EB65-0C3F-4F9C-A06D-72B1CF3AFF11}" type="parTrans" cxnId="{6003E98D-1DEE-4D88-A2CD-0D13909F3A97}">
      <dgm:prSet/>
      <dgm:spPr/>
      <dgm:t>
        <a:bodyPr/>
        <a:lstStyle/>
        <a:p>
          <a:endParaRPr lang="en-US"/>
        </a:p>
      </dgm:t>
    </dgm:pt>
    <dgm:pt modelId="{1C18DCC7-AF59-45CA-9040-D129E8444669}" type="sibTrans" cxnId="{6003E98D-1DEE-4D88-A2CD-0D13909F3A97}">
      <dgm:prSet/>
      <dgm:spPr/>
      <dgm:t>
        <a:bodyPr/>
        <a:lstStyle/>
        <a:p>
          <a:endParaRPr lang="en-US"/>
        </a:p>
      </dgm:t>
    </dgm:pt>
    <dgm:pt modelId="{7144F23E-809D-49A6-9EE0-FE6B119760F4}">
      <dgm:prSet/>
      <dgm:spPr/>
      <dgm:t>
        <a:bodyPr/>
        <a:lstStyle/>
        <a:p>
          <a:r>
            <a:rPr lang="en-GB"/>
            <a:t>Registered candidates can attend these exams. </a:t>
          </a:r>
          <a:endParaRPr lang="en-US"/>
        </a:p>
      </dgm:t>
    </dgm:pt>
    <dgm:pt modelId="{91C5FB16-5300-4407-AAC1-FB131B277CD0}" type="parTrans" cxnId="{E1B3EEF6-F4D0-4C37-AFD2-A0D4FC164A2F}">
      <dgm:prSet/>
      <dgm:spPr/>
      <dgm:t>
        <a:bodyPr/>
        <a:lstStyle/>
        <a:p>
          <a:endParaRPr lang="en-US"/>
        </a:p>
      </dgm:t>
    </dgm:pt>
    <dgm:pt modelId="{39373D69-5050-4C91-95D7-0EE78EF3AFC2}" type="sibTrans" cxnId="{E1B3EEF6-F4D0-4C37-AFD2-A0D4FC164A2F}">
      <dgm:prSet/>
      <dgm:spPr/>
      <dgm:t>
        <a:bodyPr/>
        <a:lstStyle/>
        <a:p>
          <a:endParaRPr lang="en-US"/>
        </a:p>
      </dgm:t>
    </dgm:pt>
    <dgm:pt modelId="{10407020-3106-491B-A97A-15D0B9BB644F}">
      <dgm:prSet/>
      <dgm:spPr/>
      <dgm:t>
        <a:bodyPr/>
        <a:lstStyle/>
        <a:p>
          <a:r>
            <a:rPr lang="en-GB"/>
            <a:t>On completion of the exam, their score is updated to the server.</a:t>
          </a:r>
          <a:endParaRPr lang="en-US"/>
        </a:p>
      </dgm:t>
    </dgm:pt>
    <dgm:pt modelId="{6B1BC82F-E4F3-49A2-AD4B-32C49C0648D6}" type="parTrans" cxnId="{22E06F1D-724C-4D82-96FF-66674CEA4A19}">
      <dgm:prSet/>
      <dgm:spPr/>
      <dgm:t>
        <a:bodyPr/>
        <a:lstStyle/>
        <a:p>
          <a:endParaRPr lang="en-US"/>
        </a:p>
      </dgm:t>
    </dgm:pt>
    <dgm:pt modelId="{0AE25DD3-E41B-48E4-9662-CF68EB418E0C}" type="sibTrans" cxnId="{22E06F1D-724C-4D82-96FF-66674CEA4A19}">
      <dgm:prSet/>
      <dgm:spPr/>
      <dgm:t>
        <a:bodyPr/>
        <a:lstStyle/>
        <a:p>
          <a:endParaRPr lang="en-US"/>
        </a:p>
      </dgm:t>
    </dgm:pt>
    <dgm:pt modelId="{B66CF122-4C1C-4835-9A7D-62CE90CB8302}">
      <dgm:prSet/>
      <dgm:spPr/>
      <dgm:t>
        <a:bodyPr/>
        <a:lstStyle/>
        <a:p>
          <a:r>
            <a:rPr lang="en-GB"/>
            <a:t>Based on their score counsellors can recommend them to agencies. </a:t>
          </a:r>
          <a:endParaRPr lang="en-US"/>
        </a:p>
      </dgm:t>
    </dgm:pt>
    <dgm:pt modelId="{E8D79302-CA64-4E7C-AD39-60401F4E8497}" type="parTrans" cxnId="{0FEE4E71-A3B5-4A36-917E-EB0D04688B7A}">
      <dgm:prSet/>
      <dgm:spPr/>
      <dgm:t>
        <a:bodyPr/>
        <a:lstStyle/>
        <a:p>
          <a:endParaRPr lang="en-US"/>
        </a:p>
      </dgm:t>
    </dgm:pt>
    <dgm:pt modelId="{D7E86CDB-F592-4CB5-A0B6-652EB34E48DF}" type="sibTrans" cxnId="{0FEE4E71-A3B5-4A36-917E-EB0D04688B7A}">
      <dgm:prSet/>
      <dgm:spPr/>
      <dgm:t>
        <a:bodyPr/>
        <a:lstStyle/>
        <a:p>
          <a:endParaRPr lang="en-US"/>
        </a:p>
      </dgm:t>
    </dgm:pt>
    <dgm:pt modelId="{5CAA7735-27AF-49BE-9272-061E2A0809CC}">
      <dgm:prSet/>
      <dgm:spPr/>
      <dgm:t>
        <a:bodyPr/>
        <a:lstStyle/>
        <a:p>
          <a:r>
            <a:rPr lang="en-GB"/>
            <a:t>Thus the students get recommendation of courses. </a:t>
          </a:r>
          <a:endParaRPr lang="en-US"/>
        </a:p>
      </dgm:t>
    </dgm:pt>
    <dgm:pt modelId="{233DCFBF-6926-41C8-9D24-C8C8DD858CA1}" type="parTrans" cxnId="{ACA62DAC-707D-4D09-8539-88CBD9475879}">
      <dgm:prSet/>
      <dgm:spPr/>
      <dgm:t>
        <a:bodyPr/>
        <a:lstStyle/>
        <a:p>
          <a:endParaRPr lang="en-US"/>
        </a:p>
      </dgm:t>
    </dgm:pt>
    <dgm:pt modelId="{1D6080A8-3C39-48B2-81A3-9C7C46D49E64}" type="sibTrans" cxnId="{ACA62DAC-707D-4D09-8539-88CBD9475879}">
      <dgm:prSet/>
      <dgm:spPr/>
      <dgm:t>
        <a:bodyPr/>
        <a:lstStyle/>
        <a:p>
          <a:endParaRPr lang="en-US"/>
        </a:p>
      </dgm:t>
    </dgm:pt>
    <dgm:pt modelId="{6B25F544-3123-4D49-BEFC-428710CC6A11}" type="pres">
      <dgm:prSet presAssocID="{E49599F0-5812-417E-804C-4C87FFAB9BC5}" presName="linear" presStyleCnt="0">
        <dgm:presLayoutVars>
          <dgm:animLvl val="lvl"/>
          <dgm:resizeHandles val="exact"/>
        </dgm:presLayoutVars>
      </dgm:prSet>
      <dgm:spPr/>
      <dgm:t>
        <a:bodyPr/>
        <a:lstStyle/>
        <a:p>
          <a:endParaRPr lang="en-US"/>
        </a:p>
      </dgm:t>
    </dgm:pt>
    <dgm:pt modelId="{28ED6757-48CA-4016-82F7-A3AAC8975674}" type="pres">
      <dgm:prSet presAssocID="{8BC708F2-AF63-4943-A9C0-F7F81F48AAF9}" presName="parentText" presStyleLbl="node1" presStyleIdx="0" presStyleCnt="5">
        <dgm:presLayoutVars>
          <dgm:chMax val="0"/>
          <dgm:bulletEnabled val="1"/>
        </dgm:presLayoutVars>
      </dgm:prSet>
      <dgm:spPr/>
      <dgm:t>
        <a:bodyPr/>
        <a:lstStyle/>
        <a:p>
          <a:endParaRPr lang="en-US"/>
        </a:p>
      </dgm:t>
    </dgm:pt>
    <dgm:pt modelId="{ECC793CD-7EB9-4805-AD3D-9F2F046E9A99}" type="pres">
      <dgm:prSet presAssocID="{1C18DCC7-AF59-45CA-9040-D129E8444669}" presName="spacer" presStyleCnt="0"/>
      <dgm:spPr/>
    </dgm:pt>
    <dgm:pt modelId="{73C21960-B762-49D7-9A27-46BE8213252A}" type="pres">
      <dgm:prSet presAssocID="{7144F23E-809D-49A6-9EE0-FE6B119760F4}" presName="parentText" presStyleLbl="node1" presStyleIdx="1" presStyleCnt="5">
        <dgm:presLayoutVars>
          <dgm:chMax val="0"/>
          <dgm:bulletEnabled val="1"/>
        </dgm:presLayoutVars>
      </dgm:prSet>
      <dgm:spPr/>
      <dgm:t>
        <a:bodyPr/>
        <a:lstStyle/>
        <a:p>
          <a:endParaRPr lang="en-US"/>
        </a:p>
      </dgm:t>
    </dgm:pt>
    <dgm:pt modelId="{204F8016-1B19-4126-94D0-33DD13782244}" type="pres">
      <dgm:prSet presAssocID="{39373D69-5050-4C91-95D7-0EE78EF3AFC2}" presName="spacer" presStyleCnt="0"/>
      <dgm:spPr/>
    </dgm:pt>
    <dgm:pt modelId="{14AD9851-1EDF-4454-A063-A63F2097F99E}" type="pres">
      <dgm:prSet presAssocID="{10407020-3106-491B-A97A-15D0B9BB644F}" presName="parentText" presStyleLbl="node1" presStyleIdx="2" presStyleCnt="5">
        <dgm:presLayoutVars>
          <dgm:chMax val="0"/>
          <dgm:bulletEnabled val="1"/>
        </dgm:presLayoutVars>
      </dgm:prSet>
      <dgm:spPr/>
      <dgm:t>
        <a:bodyPr/>
        <a:lstStyle/>
        <a:p>
          <a:endParaRPr lang="en-US"/>
        </a:p>
      </dgm:t>
    </dgm:pt>
    <dgm:pt modelId="{C9D3B584-0F12-4D45-B1B9-200B01D205B1}" type="pres">
      <dgm:prSet presAssocID="{0AE25DD3-E41B-48E4-9662-CF68EB418E0C}" presName="spacer" presStyleCnt="0"/>
      <dgm:spPr/>
    </dgm:pt>
    <dgm:pt modelId="{9F33AA65-4E81-4EF2-9C1D-FB004AB4B636}" type="pres">
      <dgm:prSet presAssocID="{B66CF122-4C1C-4835-9A7D-62CE90CB8302}" presName="parentText" presStyleLbl="node1" presStyleIdx="3" presStyleCnt="5">
        <dgm:presLayoutVars>
          <dgm:chMax val="0"/>
          <dgm:bulletEnabled val="1"/>
        </dgm:presLayoutVars>
      </dgm:prSet>
      <dgm:spPr/>
      <dgm:t>
        <a:bodyPr/>
        <a:lstStyle/>
        <a:p>
          <a:endParaRPr lang="en-US"/>
        </a:p>
      </dgm:t>
    </dgm:pt>
    <dgm:pt modelId="{25803363-0F17-4DC6-AB98-033435D974D5}" type="pres">
      <dgm:prSet presAssocID="{D7E86CDB-F592-4CB5-A0B6-652EB34E48DF}" presName="spacer" presStyleCnt="0"/>
      <dgm:spPr/>
    </dgm:pt>
    <dgm:pt modelId="{CB467AB3-1F5F-49ED-BC81-D8B41ED2A8C4}" type="pres">
      <dgm:prSet presAssocID="{5CAA7735-27AF-49BE-9272-061E2A0809CC}" presName="parentText" presStyleLbl="node1" presStyleIdx="4" presStyleCnt="5">
        <dgm:presLayoutVars>
          <dgm:chMax val="0"/>
          <dgm:bulletEnabled val="1"/>
        </dgm:presLayoutVars>
      </dgm:prSet>
      <dgm:spPr/>
      <dgm:t>
        <a:bodyPr/>
        <a:lstStyle/>
        <a:p>
          <a:endParaRPr lang="en-US"/>
        </a:p>
      </dgm:t>
    </dgm:pt>
  </dgm:ptLst>
  <dgm:cxnLst>
    <dgm:cxn modelId="{22E06F1D-724C-4D82-96FF-66674CEA4A19}" srcId="{E49599F0-5812-417E-804C-4C87FFAB9BC5}" destId="{10407020-3106-491B-A97A-15D0B9BB644F}" srcOrd="2" destOrd="0" parTransId="{6B1BC82F-E4F3-49A2-AD4B-32C49C0648D6}" sibTransId="{0AE25DD3-E41B-48E4-9662-CF68EB418E0C}"/>
    <dgm:cxn modelId="{ACA62DAC-707D-4D09-8539-88CBD9475879}" srcId="{E49599F0-5812-417E-804C-4C87FFAB9BC5}" destId="{5CAA7735-27AF-49BE-9272-061E2A0809CC}" srcOrd="4" destOrd="0" parTransId="{233DCFBF-6926-41C8-9D24-C8C8DD858CA1}" sibTransId="{1D6080A8-3C39-48B2-81A3-9C7C46D49E64}"/>
    <dgm:cxn modelId="{0FEE4E71-A3B5-4A36-917E-EB0D04688B7A}" srcId="{E49599F0-5812-417E-804C-4C87FFAB9BC5}" destId="{B66CF122-4C1C-4835-9A7D-62CE90CB8302}" srcOrd="3" destOrd="0" parTransId="{E8D79302-CA64-4E7C-AD39-60401F4E8497}" sibTransId="{D7E86CDB-F592-4CB5-A0B6-652EB34E48DF}"/>
    <dgm:cxn modelId="{E1B3EEF6-F4D0-4C37-AFD2-A0D4FC164A2F}" srcId="{E49599F0-5812-417E-804C-4C87FFAB9BC5}" destId="{7144F23E-809D-49A6-9EE0-FE6B119760F4}" srcOrd="1" destOrd="0" parTransId="{91C5FB16-5300-4407-AAC1-FB131B277CD0}" sibTransId="{39373D69-5050-4C91-95D7-0EE78EF3AFC2}"/>
    <dgm:cxn modelId="{E81ACD20-74DF-4144-A5B2-A08059F62CFB}" type="presOf" srcId="{B66CF122-4C1C-4835-9A7D-62CE90CB8302}" destId="{9F33AA65-4E81-4EF2-9C1D-FB004AB4B636}" srcOrd="0" destOrd="0" presId="urn:microsoft.com/office/officeart/2005/8/layout/vList2"/>
    <dgm:cxn modelId="{593F4A1C-AA08-48E1-8B32-BFAF8D247E72}" type="presOf" srcId="{7144F23E-809D-49A6-9EE0-FE6B119760F4}" destId="{73C21960-B762-49D7-9A27-46BE8213252A}" srcOrd="0" destOrd="0" presId="urn:microsoft.com/office/officeart/2005/8/layout/vList2"/>
    <dgm:cxn modelId="{E675EC6A-8D8C-45C7-8EA7-DF1154DFCF96}" type="presOf" srcId="{10407020-3106-491B-A97A-15D0B9BB644F}" destId="{14AD9851-1EDF-4454-A063-A63F2097F99E}" srcOrd="0" destOrd="0" presId="urn:microsoft.com/office/officeart/2005/8/layout/vList2"/>
    <dgm:cxn modelId="{205CEC54-4B20-4EE9-BB94-468CA0B61127}" type="presOf" srcId="{E49599F0-5812-417E-804C-4C87FFAB9BC5}" destId="{6B25F544-3123-4D49-BEFC-428710CC6A11}" srcOrd="0" destOrd="0" presId="urn:microsoft.com/office/officeart/2005/8/layout/vList2"/>
    <dgm:cxn modelId="{EBB3A414-E590-4809-AA9A-6E9A3B5FFD76}" type="presOf" srcId="{8BC708F2-AF63-4943-A9C0-F7F81F48AAF9}" destId="{28ED6757-48CA-4016-82F7-A3AAC8975674}" srcOrd="0" destOrd="0" presId="urn:microsoft.com/office/officeart/2005/8/layout/vList2"/>
    <dgm:cxn modelId="{6003E98D-1DEE-4D88-A2CD-0D13909F3A97}" srcId="{E49599F0-5812-417E-804C-4C87FFAB9BC5}" destId="{8BC708F2-AF63-4943-A9C0-F7F81F48AAF9}" srcOrd="0" destOrd="0" parTransId="{E9F7EB65-0C3F-4F9C-A06D-72B1CF3AFF11}" sibTransId="{1C18DCC7-AF59-45CA-9040-D129E8444669}"/>
    <dgm:cxn modelId="{DC748EF2-E2A2-4736-8B2D-FD05F09AE747}" type="presOf" srcId="{5CAA7735-27AF-49BE-9272-061E2A0809CC}" destId="{CB467AB3-1F5F-49ED-BC81-D8B41ED2A8C4}" srcOrd="0" destOrd="0" presId="urn:microsoft.com/office/officeart/2005/8/layout/vList2"/>
    <dgm:cxn modelId="{8D36245E-BBCB-4288-B9B2-C23C1F16A90F}" type="presParOf" srcId="{6B25F544-3123-4D49-BEFC-428710CC6A11}" destId="{28ED6757-48CA-4016-82F7-A3AAC8975674}" srcOrd="0" destOrd="0" presId="urn:microsoft.com/office/officeart/2005/8/layout/vList2"/>
    <dgm:cxn modelId="{E773AC91-2471-4CE1-A4B7-6F52127531DF}" type="presParOf" srcId="{6B25F544-3123-4D49-BEFC-428710CC6A11}" destId="{ECC793CD-7EB9-4805-AD3D-9F2F046E9A99}" srcOrd="1" destOrd="0" presId="urn:microsoft.com/office/officeart/2005/8/layout/vList2"/>
    <dgm:cxn modelId="{DE2E8E91-E08A-4494-908A-2C84ED410B95}" type="presParOf" srcId="{6B25F544-3123-4D49-BEFC-428710CC6A11}" destId="{73C21960-B762-49D7-9A27-46BE8213252A}" srcOrd="2" destOrd="0" presId="urn:microsoft.com/office/officeart/2005/8/layout/vList2"/>
    <dgm:cxn modelId="{4C62EA86-40E5-412E-B2ED-F0D4A24ECDC5}" type="presParOf" srcId="{6B25F544-3123-4D49-BEFC-428710CC6A11}" destId="{204F8016-1B19-4126-94D0-33DD13782244}" srcOrd="3" destOrd="0" presId="urn:microsoft.com/office/officeart/2005/8/layout/vList2"/>
    <dgm:cxn modelId="{CF2BDE19-5534-4E4F-B5B2-D6238E0EDA86}" type="presParOf" srcId="{6B25F544-3123-4D49-BEFC-428710CC6A11}" destId="{14AD9851-1EDF-4454-A063-A63F2097F99E}" srcOrd="4" destOrd="0" presId="urn:microsoft.com/office/officeart/2005/8/layout/vList2"/>
    <dgm:cxn modelId="{E0EB602A-FCE0-4724-B66B-318E24EE9CE9}" type="presParOf" srcId="{6B25F544-3123-4D49-BEFC-428710CC6A11}" destId="{C9D3B584-0F12-4D45-B1B9-200B01D205B1}" srcOrd="5" destOrd="0" presId="urn:microsoft.com/office/officeart/2005/8/layout/vList2"/>
    <dgm:cxn modelId="{8939ABB6-8C15-430B-AEF2-243A089C30E6}" type="presParOf" srcId="{6B25F544-3123-4D49-BEFC-428710CC6A11}" destId="{9F33AA65-4E81-4EF2-9C1D-FB004AB4B636}" srcOrd="6" destOrd="0" presId="urn:microsoft.com/office/officeart/2005/8/layout/vList2"/>
    <dgm:cxn modelId="{55D794A4-7503-47DD-BAD6-526F755E4CF8}" type="presParOf" srcId="{6B25F544-3123-4D49-BEFC-428710CC6A11}" destId="{25803363-0F17-4DC6-AB98-033435D974D5}" srcOrd="7" destOrd="0" presId="urn:microsoft.com/office/officeart/2005/8/layout/vList2"/>
    <dgm:cxn modelId="{6631A754-F7B4-4A6B-9859-1711739325A9}" type="presParOf" srcId="{6B25F544-3123-4D49-BEFC-428710CC6A11}" destId="{CB467AB3-1F5F-49ED-BC81-D8B41ED2A8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D6757-48CA-4016-82F7-A3AAC8975674}">
      <dsp:nvSpPr>
        <dsp:cNvPr id="0" name=""/>
        <dsp:cNvSpPr/>
      </dsp:nvSpPr>
      <dsp:spPr>
        <a:xfrm>
          <a:off x="0" y="35647"/>
          <a:ext cx="7012370" cy="874575"/>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In our proposed system, we conduct tests or exams</a:t>
          </a:r>
          <a:r>
            <a:rPr lang="en-GB" sz="2300" kern="1200"/>
            <a:t>. </a:t>
          </a:r>
          <a:endParaRPr lang="en-US" sz="2300" kern="1200"/>
        </a:p>
      </dsp:txBody>
      <dsp:txXfrm>
        <a:off x="42693" y="78340"/>
        <a:ext cx="6926984" cy="789189"/>
      </dsp:txXfrm>
    </dsp:sp>
    <dsp:sp modelId="{73C21960-B762-49D7-9A27-46BE8213252A}">
      <dsp:nvSpPr>
        <dsp:cNvPr id="0" name=""/>
        <dsp:cNvSpPr/>
      </dsp:nvSpPr>
      <dsp:spPr>
        <a:xfrm>
          <a:off x="0" y="976462"/>
          <a:ext cx="7012370" cy="874575"/>
        </a:xfrm>
        <a:prstGeom prst="roundRect">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Registered candidates can attend these exams. </a:t>
          </a:r>
          <a:endParaRPr lang="en-US" sz="2300" kern="1200"/>
        </a:p>
      </dsp:txBody>
      <dsp:txXfrm>
        <a:off x="42693" y="1019155"/>
        <a:ext cx="6926984" cy="789189"/>
      </dsp:txXfrm>
    </dsp:sp>
    <dsp:sp modelId="{14AD9851-1EDF-4454-A063-A63F2097F99E}">
      <dsp:nvSpPr>
        <dsp:cNvPr id="0" name=""/>
        <dsp:cNvSpPr/>
      </dsp:nvSpPr>
      <dsp:spPr>
        <a:xfrm>
          <a:off x="0" y="1917278"/>
          <a:ext cx="7012370" cy="874575"/>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On completion of the exam, their score is updated to the server.</a:t>
          </a:r>
          <a:endParaRPr lang="en-US" sz="2300" kern="1200"/>
        </a:p>
      </dsp:txBody>
      <dsp:txXfrm>
        <a:off x="42693" y="1959971"/>
        <a:ext cx="6926984" cy="789189"/>
      </dsp:txXfrm>
    </dsp:sp>
    <dsp:sp modelId="{9F33AA65-4E81-4EF2-9C1D-FB004AB4B636}">
      <dsp:nvSpPr>
        <dsp:cNvPr id="0" name=""/>
        <dsp:cNvSpPr/>
      </dsp:nvSpPr>
      <dsp:spPr>
        <a:xfrm>
          <a:off x="0" y="2858093"/>
          <a:ext cx="7012370" cy="874575"/>
        </a:xfrm>
        <a:prstGeom prst="roundRect">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Based on their score counsellors can recommend them to agencies. </a:t>
          </a:r>
          <a:endParaRPr lang="en-US" sz="2300" kern="1200"/>
        </a:p>
      </dsp:txBody>
      <dsp:txXfrm>
        <a:off x="42693" y="2900786"/>
        <a:ext cx="6926984" cy="789189"/>
      </dsp:txXfrm>
    </dsp:sp>
    <dsp:sp modelId="{CB467AB3-1F5F-49ED-BC81-D8B41ED2A8C4}">
      <dsp:nvSpPr>
        <dsp:cNvPr id="0" name=""/>
        <dsp:cNvSpPr/>
      </dsp:nvSpPr>
      <dsp:spPr>
        <a:xfrm>
          <a:off x="0" y="3798908"/>
          <a:ext cx="7012370" cy="874575"/>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a:t>Thus the students get recommendation of courses. </a:t>
          </a:r>
          <a:endParaRPr lang="en-US" sz="2300" kern="1200"/>
        </a:p>
      </dsp:txBody>
      <dsp:txXfrm>
        <a:off x="42693" y="3841601"/>
        <a:ext cx="6926984" cy="789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356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81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88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61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775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71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843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819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515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404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32570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ea typeface="+mj-lt"/>
                <a:cs typeface="+mj-lt"/>
              </a:rPr>
              <a:t>STREAM ANALYSIS FOR CAREER CHOICE </a:t>
            </a:r>
            <a:r>
              <a:rPr lang="en-US" dirty="0">
                <a:cs typeface="Calibri Light"/>
              </a:rPr>
              <a:t/>
            </a:r>
            <a:br>
              <a:rPr lang="en-US" dirty="0">
                <a:cs typeface="Calibri Light"/>
              </a:rPr>
            </a:br>
            <a:r>
              <a:rPr lang="en-GB" b="1" dirty="0">
                <a:ea typeface="+mj-lt"/>
                <a:cs typeface="+mj-lt"/>
              </a:rPr>
              <a:t>APTITUDE TESTS</a:t>
            </a:r>
            <a:r>
              <a:rPr lang="en-GB" dirty="0">
                <a:ea typeface="+mj-lt"/>
                <a:cs typeface="+mj-lt"/>
              </a:rPr>
              <a:t> </a:t>
            </a:r>
            <a:endParaRPr lang="en-IN" dirty="0"/>
          </a:p>
        </p:txBody>
      </p:sp>
      <p:sp>
        <p:nvSpPr>
          <p:cNvPr id="4" name="TextBox 3"/>
          <p:cNvSpPr txBox="1"/>
          <p:nvPr/>
        </p:nvSpPr>
        <p:spPr>
          <a:xfrm>
            <a:off x="581192" y="2246811"/>
            <a:ext cx="11029616" cy="3970318"/>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SANA VK</a:t>
            </a:r>
          </a:p>
          <a:p>
            <a:pPr algn="ctr"/>
            <a:r>
              <a:rPr lang="en-US" dirty="0" smtClean="0">
                <a:latin typeface="Times New Roman" panose="02020603050405020304" pitchFamily="18" charset="0"/>
                <a:cs typeface="Times New Roman" panose="02020603050405020304" pitchFamily="18" charset="0"/>
              </a:rPr>
              <a:t>(TCR19MCA022)</a:t>
            </a:r>
          </a:p>
          <a:p>
            <a:pPr algn="ctr"/>
            <a:r>
              <a:rPr lang="en-US" dirty="0" smtClean="0">
                <a:latin typeface="Times New Roman" panose="02020603050405020304" pitchFamily="18" charset="0"/>
                <a:cs typeface="Times New Roman" panose="02020603050405020304" pitchFamily="18" charset="0"/>
              </a:rPr>
              <a:t>Guided By Prof.Husain Ahamed P</a:t>
            </a: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MCA Semester VI</a:t>
            </a:r>
          </a:p>
          <a:p>
            <a:pPr algn="ctr"/>
            <a:r>
              <a:rPr lang="en-US" dirty="0" smtClean="0">
                <a:latin typeface="Times New Roman" panose="02020603050405020304" pitchFamily="18" charset="0"/>
                <a:cs typeface="Times New Roman" panose="02020603050405020304" pitchFamily="18" charset="0"/>
              </a:rPr>
              <a:t>Department Of Computer Application</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Government Engineering College, Thrissur</a:t>
            </a:r>
          </a:p>
          <a:p>
            <a:pPr algn="ct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Main Project Final Review May 2022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67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Web application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14" y="2777912"/>
            <a:ext cx="10058400" cy="3397306"/>
          </a:xfrm>
          <a:prstGeom prst="rect">
            <a:avLst/>
          </a:prstGeom>
        </p:spPr>
      </p:pic>
      <p:sp>
        <p:nvSpPr>
          <p:cNvPr id="6" name="TextBox 5"/>
          <p:cNvSpPr txBox="1"/>
          <p:nvPr/>
        </p:nvSpPr>
        <p:spPr>
          <a:xfrm>
            <a:off x="725714" y="1923768"/>
            <a:ext cx="465908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Listed Courses </a:t>
            </a:r>
          </a:p>
          <a:p>
            <a:pPr marL="285750" indent="-285750">
              <a:buFont typeface="Wingdings" panose="05000000000000000000" pitchFamily="2" charset="2"/>
              <a:buChar char="§"/>
            </a:pPr>
            <a:r>
              <a:rPr lang="en-US" dirty="0" smtClean="0"/>
              <a:t>Update and Delete Option </a:t>
            </a:r>
            <a:endParaRPr lang="en-IN" dirty="0"/>
          </a:p>
        </p:txBody>
      </p:sp>
    </p:spTree>
    <p:extLst>
      <p:ext uri="{BB962C8B-B14F-4D97-AF65-F5344CB8AC3E}">
        <p14:creationId xmlns:p14="http://schemas.microsoft.com/office/powerpoint/2010/main" val="87147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454" y="2871524"/>
            <a:ext cx="11029950" cy="3603925"/>
          </a:xfrm>
        </p:spPr>
      </p:pic>
      <p:sp>
        <p:nvSpPr>
          <p:cNvPr id="5" name="TextBox 4"/>
          <p:cNvSpPr txBox="1"/>
          <p:nvPr/>
        </p:nvSpPr>
        <p:spPr>
          <a:xfrm>
            <a:off x="478972" y="2046514"/>
            <a:ext cx="4760685"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Main Streams</a:t>
            </a:r>
          </a:p>
          <a:p>
            <a:pPr marL="285750" indent="-285750">
              <a:buFont typeface="Wingdings" panose="05000000000000000000" pitchFamily="2" charset="2"/>
              <a:buChar char="§"/>
            </a:pPr>
            <a:r>
              <a:rPr lang="en-US" dirty="0" smtClean="0"/>
              <a:t>Edit &amp; Delete Options</a:t>
            </a:r>
            <a:endParaRPr lang="en-IN" dirty="0"/>
          </a:p>
        </p:txBody>
      </p:sp>
    </p:spTree>
    <p:extLst>
      <p:ext uri="{BB962C8B-B14F-4D97-AF65-F5344CB8AC3E}">
        <p14:creationId xmlns:p14="http://schemas.microsoft.com/office/powerpoint/2010/main" val="148178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943" y="2075543"/>
            <a:ext cx="9847228" cy="4426856"/>
          </a:xfrm>
        </p:spPr>
      </p:pic>
      <p:sp>
        <p:nvSpPr>
          <p:cNvPr id="5" name="TextBox 4"/>
          <p:cNvSpPr txBox="1"/>
          <p:nvPr/>
        </p:nvSpPr>
        <p:spPr>
          <a:xfrm>
            <a:off x="1502943" y="798286"/>
            <a:ext cx="534780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chemeClr val="bg1"/>
                </a:solidFill>
              </a:rPr>
              <a:t>Sub Stream</a:t>
            </a:r>
          </a:p>
          <a:p>
            <a:pPr marL="285750" indent="-285750">
              <a:buFont typeface="Wingdings" panose="05000000000000000000" pitchFamily="2" charset="2"/>
              <a:buChar char="§"/>
            </a:pPr>
            <a:r>
              <a:rPr lang="en-US" dirty="0" smtClean="0">
                <a:solidFill>
                  <a:schemeClr val="bg1"/>
                </a:solidFill>
              </a:rPr>
              <a:t>Delete Option</a:t>
            </a:r>
          </a:p>
          <a:p>
            <a:pPr marL="285750" indent="-285750">
              <a:buFont typeface="Wingdings" panose="05000000000000000000" pitchFamily="2" charset="2"/>
              <a:buChar char="§"/>
            </a:pPr>
            <a:r>
              <a:rPr lang="en-US" dirty="0" smtClean="0">
                <a:solidFill>
                  <a:schemeClr val="bg1"/>
                </a:solidFill>
              </a:rPr>
              <a:t>Add Question</a:t>
            </a:r>
            <a:endParaRPr lang="en-IN" dirty="0">
              <a:solidFill>
                <a:schemeClr val="bg1"/>
              </a:solidFill>
            </a:endParaRPr>
          </a:p>
        </p:txBody>
      </p:sp>
    </p:spTree>
    <p:extLst>
      <p:ext uri="{BB962C8B-B14F-4D97-AF65-F5344CB8AC3E}">
        <p14:creationId xmlns:p14="http://schemas.microsoft.com/office/powerpoint/2010/main" val="411231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details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371" y="2036082"/>
            <a:ext cx="10725437" cy="4292146"/>
          </a:xfrm>
        </p:spPr>
      </p:pic>
    </p:spTree>
    <p:extLst>
      <p:ext uri="{BB962C8B-B14F-4D97-AF65-F5344CB8AC3E}">
        <p14:creationId xmlns:p14="http://schemas.microsoft.com/office/powerpoint/2010/main" val="42124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544" y="1978024"/>
            <a:ext cx="10029370" cy="4132489"/>
          </a:xfrm>
        </p:spPr>
      </p:pic>
      <p:sp>
        <p:nvSpPr>
          <p:cNvPr id="5" name="TextBox 4"/>
          <p:cNvSpPr txBox="1"/>
          <p:nvPr/>
        </p:nvSpPr>
        <p:spPr>
          <a:xfrm>
            <a:off x="1059544" y="986971"/>
            <a:ext cx="627017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chemeClr val="bg1"/>
                </a:solidFill>
              </a:rPr>
              <a:t>Counselor details</a:t>
            </a:r>
          </a:p>
          <a:p>
            <a:pPr marL="285750" indent="-285750">
              <a:buFont typeface="Wingdings" panose="05000000000000000000" pitchFamily="2" charset="2"/>
              <a:buChar char="§"/>
            </a:pPr>
            <a:r>
              <a:rPr lang="en-US" dirty="0" smtClean="0">
                <a:solidFill>
                  <a:schemeClr val="bg1"/>
                </a:solidFill>
              </a:rPr>
              <a:t>Reject Counselor</a:t>
            </a:r>
            <a:endParaRPr lang="en-IN" dirty="0">
              <a:solidFill>
                <a:schemeClr val="bg1"/>
              </a:solidFill>
            </a:endParaRPr>
          </a:p>
        </p:txBody>
      </p:sp>
    </p:spTree>
    <p:extLst>
      <p:ext uri="{BB962C8B-B14F-4D97-AF65-F5344CB8AC3E}">
        <p14:creationId xmlns:p14="http://schemas.microsoft.com/office/powerpoint/2010/main" val="244791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Agency details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6390" y="2137682"/>
            <a:ext cx="9699219" cy="4379232"/>
          </a:xfrm>
        </p:spPr>
      </p:pic>
    </p:spTree>
    <p:extLst>
      <p:ext uri="{BB962C8B-B14F-4D97-AF65-F5344CB8AC3E}">
        <p14:creationId xmlns:p14="http://schemas.microsoft.com/office/powerpoint/2010/main" val="94008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Result-android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1657" y="702156"/>
            <a:ext cx="3603565" cy="6393543"/>
          </a:xfrm>
        </p:spPr>
      </p:pic>
    </p:spTree>
    <p:extLst>
      <p:ext uri="{BB962C8B-B14F-4D97-AF65-F5344CB8AC3E}">
        <p14:creationId xmlns:p14="http://schemas.microsoft.com/office/powerpoint/2010/main" val="311211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DETAIL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11013"/>
            <a:ext cx="3556000" cy="6046987"/>
          </a:xfrm>
        </p:spPr>
      </p:pic>
    </p:spTree>
    <p:extLst>
      <p:ext uri="{BB962C8B-B14F-4D97-AF65-F5344CB8AC3E}">
        <p14:creationId xmlns:p14="http://schemas.microsoft.com/office/powerpoint/2010/main" val="4818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EXAM-SELECT COURSE(BA)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725" y="827315"/>
            <a:ext cx="3319418" cy="6030685"/>
          </a:xfrm>
        </p:spPr>
      </p:pic>
    </p:spTree>
    <p:extLst>
      <p:ext uri="{BB962C8B-B14F-4D97-AF65-F5344CB8AC3E}">
        <p14:creationId xmlns:p14="http://schemas.microsoft.com/office/powerpoint/2010/main" val="282232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MAIN STREAM(ARTS)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1635" y="537028"/>
            <a:ext cx="3638479" cy="6633029"/>
          </a:xfrm>
        </p:spPr>
      </p:pic>
    </p:spTree>
    <p:extLst>
      <p:ext uri="{BB962C8B-B14F-4D97-AF65-F5344CB8AC3E}">
        <p14:creationId xmlns:p14="http://schemas.microsoft.com/office/powerpoint/2010/main" val="289457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6" name="TextBox 5"/>
          <p:cNvSpPr txBox="1"/>
          <p:nvPr/>
        </p:nvSpPr>
        <p:spPr>
          <a:xfrm>
            <a:off x="449943" y="2061029"/>
            <a:ext cx="11277600"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 INTRODUCTION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EXISTING SYSTEM</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PROPOSED SYSTEM</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4-MODULES</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ARCHITECTURE DIAGRAM</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REQUIREMENT SPECIFICATION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7- RESULTS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 FUTURE ENHANCEMENT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9- 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881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4200000">
            <a:off x="581192" y="702156"/>
            <a:ext cx="11029616" cy="1013800"/>
          </a:xfrm>
        </p:spPr>
        <p:txBody>
          <a:bodyPr/>
          <a:lstStyle/>
          <a:p>
            <a:r>
              <a:rPr lang="en-US" dirty="0" smtClean="0"/>
              <a:t>SELECT SUBSTREAM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5877" y="911337"/>
            <a:ext cx="3205494" cy="5779748"/>
          </a:xfrm>
        </p:spPr>
      </p:pic>
      <p:sp>
        <p:nvSpPr>
          <p:cNvPr id="7" name="TextBox 6"/>
          <p:cNvSpPr txBox="1"/>
          <p:nvPr/>
        </p:nvSpPr>
        <p:spPr>
          <a:xfrm>
            <a:off x="885371" y="911337"/>
            <a:ext cx="4252686" cy="830997"/>
          </a:xfrm>
          <a:prstGeom prst="rect">
            <a:avLst/>
          </a:prstGeom>
          <a:noFill/>
        </p:spPr>
        <p:txBody>
          <a:bodyPr wrap="square" rtlCol="0">
            <a:spAutoFit/>
          </a:bodyPr>
          <a:lstStyle/>
          <a:p>
            <a:r>
              <a:rPr lang="en-US" sz="2400" dirty="0" smtClean="0">
                <a:solidFill>
                  <a:schemeClr val="bg1"/>
                </a:solidFill>
              </a:rPr>
              <a:t>SELECT SUBSTREAM(MALAYALAM)</a:t>
            </a:r>
            <a:endParaRPr lang="en-IN" sz="2400" dirty="0">
              <a:solidFill>
                <a:schemeClr val="bg1"/>
              </a:solidFill>
            </a:endParaRPr>
          </a:p>
        </p:txBody>
      </p:sp>
    </p:spTree>
    <p:extLst>
      <p:ext uri="{BB962C8B-B14F-4D97-AF65-F5344CB8AC3E}">
        <p14:creationId xmlns:p14="http://schemas.microsoft.com/office/powerpoint/2010/main" val="181002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QUESTIONS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48952" y="986972"/>
            <a:ext cx="3222476" cy="5733142"/>
          </a:xfrm>
        </p:spPr>
      </p:pic>
    </p:spTree>
    <p:extLst>
      <p:ext uri="{BB962C8B-B14F-4D97-AF65-F5344CB8AC3E}">
        <p14:creationId xmlns:p14="http://schemas.microsoft.com/office/powerpoint/2010/main" val="282649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RESULT &amp; SUGGESTION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79581" y="899885"/>
            <a:ext cx="2830591" cy="5762172"/>
          </a:xfrm>
        </p:spPr>
      </p:pic>
    </p:spTree>
    <p:extLst>
      <p:ext uri="{BB962C8B-B14F-4D97-AF65-F5344CB8AC3E}">
        <p14:creationId xmlns:p14="http://schemas.microsoft.com/office/powerpoint/2010/main" val="96454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COUNCELLOR &amp; AGENCY</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694" y="922952"/>
            <a:ext cx="3010320" cy="55443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979" y="1018216"/>
            <a:ext cx="2962688" cy="5449060"/>
          </a:xfrm>
          <a:prstGeom prst="rect">
            <a:avLst/>
          </a:prstGeom>
        </p:spPr>
      </p:pic>
    </p:spTree>
    <p:extLst>
      <p:ext uri="{BB962C8B-B14F-4D97-AF65-F5344CB8AC3E}">
        <p14:creationId xmlns:p14="http://schemas.microsoft.com/office/powerpoint/2010/main" val="3746305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BOT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24838" y="2181225"/>
            <a:ext cx="2162933" cy="4292146"/>
          </a:xfrm>
        </p:spPr>
      </p:pic>
    </p:spTree>
    <p:extLst>
      <p:ext uri="{BB962C8B-B14F-4D97-AF65-F5344CB8AC3E}">
        <p14:creationId xmlns:p14="http://schemas.microsoft.com/office/powerpoint/2010/main" val="97514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ENHANCEMENT</a:t>
            </a:r>
            <a:endParaRPr lang="en-IN"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the future the work could be extended. </a:t>
            </a:r>
            <a:r>
              <a:rPr lang="en-US" dirty="0">
                <a:latin typeface="Times New Roman" panose="02020603050405020304" pitchFamily="18" charset="0"/>
                <a:cs typeface="Times New Roman" panose="02020603050405020304" pitchFamily="18" charset="0"/>
              </a:rPr>
              <a:t>Since the proposed project is targeted only for the HSC and SSC students, there still remains a wide scope for growth. In the future more functionality can be added which will facilitate the stream analysis of students from various different streams and majors. Some of the streams which can be added in the future are Engineering, medical, MBA etc. For example an engineering student can give an online aptitude test to determine which specialization he\she should pursue his BE degree in example Civil Mechanical, CSE etc.</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800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92989FB-1024-49B7-BDF1-B3CE27D486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7B994-4371-4FB8-A8CE-D532D707A4D4}"/>
              </a:ext>
            </a:extLst>
          </p:cNvPr>
          <p:cNvSpPr>
            <a:spLocks noGrp="1"/>
          </p:cNvSpPr>
          <p:nvPr>
            <p:ph type="title"/>
          </p:nvPr>
        </p:nvSpPr>
        <p:spPr>
          <a:xfrm>
            <a:off x="746228" y="1073231"/>
            <a:ext cx="3054091" cy="4711539"/>
          </a:xfrm>
        </p:spPr>
        <p:txBody>
          <a:bodyPr anchor="ctr">
            <a:normAutofit/>
          </a:bodyPr>
          <a:lstStyle/>
          <a:p>
            <a:r>
              <a:rPr lang="en-GB" sz="3200">
                <a:solidFill>
                  <a:schemeClr val="accent1"/>
                </a:solidFill>
              </a:rPr>
              <a:t>CONCLUSION</a:t>
            </a:r>
          </a:p>
        </p:txBody>
      </p:sp>
      <p:sp>
        <p:nvSpPr>
          <p:cNvPr id="18" name="Rectangle 9">
            <a:extLst>
              <a:ext uri="{FF2B5EF4-FFF2-40B4-BE49-F238E27FC236}">
                <a16:creationId xmlns:a16="http://schemas.microsoft.com/office/drawing/2014/main" id="{DFEE959E-BF10-4204-9556-D1707088D4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DDD17B6A-CB37-4005-9681-A20AFCDC78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3B7BBDE9-DAED-40B0-A640-503C918D1C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A0948E7-B1EA-49D9-B005-0807ED0411A8}"/>
              </a:ext>
            </a:extLst>
          </p:cNvPr>
          <p:cNvSpPr>
            <a:spLocks noGrp="1"/>
          </p:cNvSpPr>
          <p:nvPr>
            <p:ph idx="1"/>
          </p:nvPr>
        </p:nvSpPr>
        <p:spPr>
          <a:xfrm>
            <a:off x="4702629" y="1073231"/>
            <a:ext cx="6599582" cy="4711539"/>
          </a:xfrm>
        </p:spPr>
        <p:txBody>
          <a:bodyPr>
            <a:normAutofit/>
          </a:bodyPr>
          <a:lstStyle/>
          <a:p>
            <a:pPr marL="0" indent="0" algn="just">
              <a:buNone/>
            </a:pPr>
            <a:r>
              <a:rPr lang="en-GB" sz="2400" dirty="0">
                <a:solidFill>
                  <a:srgbClr val="FFFFFF"/>
                </a:solidFill>
                <a:latin typeface="Times New Roman"/>
                <a:ea typeface="+mn-lt"/>
                <a:cs typeface="Times New Roman"/>
              </a:rPr>
              <a:t>The advantage of the system over existing system was the lack of confusion in choosing courses from given set. In existing system, students get confused while choosing from a lot of courses, which may result in choosing courses that do not match their skills. The proposed system proves to be very helpful for students  in choosing courses that suit their skills. </a:t>
            </a:r>
            <a:endParaRPr lang="en-GB" sz="2400">
              <a:solidFill>
                <a:srgbClr val="FFFFFF"/>
              </a:solidFill>
              <a:latin typeface="Times New Roman"/>
              <a:cs typeface="Times New Roman"/>
            </a:endParaRPr>
          </a:p>
        </p:txBody>
      </p:sp>
    </p:spTree>
    <p:extLst>
      <p:ext uri="{BB962C8B-B14F-4D97-AF65-F5344CB8AC3E}">
        <p14:creationId xmlns:p14="http://schemas.microsoft.com/office/powerpoint/2010/main" val="3084353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5400" b="1" dirty="0" smtClean="0"/>
              <a:t>THANK YOU</a:t>
            </a:r>
            <a:endParaRPr lang="en-IN" sz="5400" b="1" dirty="0"/>
          </a:p>
        </p:txBody>
      </p:sp>
    </p:spTree>
    <p:extLst>
      <p:ext uri="{BB962C8B-B14F-4D97-AF65-F5344CB8AC3E}">
        <p14:creationId xmlns:p14="http://schemas.microsoft.com/office/powerpoint/2010/main" val="19474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AB2C-C97B-4464-B94B-BF80DD73B351}"/>
              </a:ext>
            </a:extLst>
          </p:cNvPr>
          <p:cNvSpPr>
            <a:spLocks noGrp="1"/>
          </p:cNvSpPr>
          <p:nvPr>
            <p:ph type="title"/>
          </p:nvPr>
        </p:nvSpPr>
        <p:spPr/>
        <p:txBody>
          <a:bodyPr/>
          <a:lstStyle/>
          <a:p>
            <a:pPr algn="ctr"/>
            <a:r>
              <a:rPr lang="en-GB" dirty="0" smtClean="0">
                <a:latin typeface="Times New Roman"/>
                <a:cs typeface="Times New Roman"/>
              </a:rPr>
              <a:t>INTRODUCTION</a:t>
            </a:r>
            <a:endParaRPr lang="en-US" dirty="0">
              <a:latin typeface="Times New Roman"/>
              <a:cs typeface="Times New Roman"/>
            </a:endParaRPr>
          </a:p>
        </p:txBody>
      </p:sp>
      <p:sp>
        <p:nvSpPr>
          <p:cNvPr id="5" name="TextBox 4">
            <a:extLst>
              <a:ext uri="{FF2B5EF4-FFF2-40B4-BE49-F238E27FC236}">
                <a16:creationId xmlns:a16="http://schemas.microsoft.com/office/drawing/2014/main" id="{9F30927B-6069-4806-9256-2D5F32BE5661}"/>
              </a:ext>
            </a:extLst>
          </p:cNvPr>
          <p:cNvSpPr txBox="1"/>
          <p:nvPr/>
        </p:nvSpPr>
        <p:spPr>
          <a:xfrm>
            <a:off x="395917" y="2063690"/>
            <a:ext cx="113839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Most of the users are confused while selecting their streams according to their capability</a:t>
            </a: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User can select career choice based on their IQ.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The main aim of the project is to help user for choosing their career option. </a:t>
            </a:r>
            <a:endParaRPr lang="en-US"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GB" sz="2000" dirty="0">
                <a:latin typeface="Times New Roman" panose="02020603050405020304" pitchFamily="18" charset="0"/>
                <a:ea typeface="+mn-lt"/>
                <a:cs typeface="Times New Roman" panose="02020603050405020304" pitchFamily="18" charset="0"/>
              </a:rPr>
              <a:t>System helps the user to select their career choice according to their interest in particular field. </a:t>
            </a:r>
          </a:p>
          <a:p>
            <a:pPr marL="342900" indent="-342900">
              <a:buFont typeface="Courier New"/>
              <a:buChar char="o"/>
            </a:pPr>
            <a:endParaRPr lang="en-GB" sz="2000" dirty="0">
              <a:latin typeface="Times New Roman" panose="02020603050405020304" pitchFamily="18" charset="0"/>
              <a:ea typeface="+mn-lt"/>
              <a:cs typeface="Times New Roman" panose="02020603050405020304" pitchFamily="18" charset="0"/>
            </a:endParaRPr>
          </a:p>
          <a:p>
            <a:pPr marL="342900" indent="-342900">
              <a:buFont typeface="Courier New"/>
              <a:buChar char="o"/>
            </a:pPr>
            <a:r>
              <a:rPr lang="en-US" sz="2000" dirty="0">
                <a:latin typeface="Times New Roman" panose="02020603050405020304" pitchFamily="18" charset="0"/>
                <a:ea typeface="+mn-lt"/>
                <a:cs typeface="Times New Roman" panose="02020603050405020304" pitchFamily="18" charset="0"/>
              </a:rPr>
              <a:t>Users attend exams and the score in these exams are considered to recommend streams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6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F80C-ABE1-4DDA-A42A-C072C5ADD1B3}"/>
              </a:ext>
            </a:extLst>
          </p:cNvPr>
          <p:cNvSpPr>
            <a:spLocks noGrp="1"/>
          </p:cNvSpPr>
          <p:nvPr>
            <p:ph type="title"/>
          </p:nvPr>
        </p:nvSpPr>
        <p:spPr/>
        <p:txBody>
          <a:bodyPr/>
          <a:lstStyle/>
          <a:p>
            <a:pPr algn="ctr"/>
            <a:r>
              <a:rPr lang="en-GB" dirty="0">
                <a:latin typeface="Times New Roman"/>
                <a:cs typeface="Times New Roman"/>
              </a:rPr>
              <a:t>Existing system</a:t>
            </a:r>
            <a:endParaRPr lang="en-US"/>
          </a:p>
        </p:txBody>
      </p:sp>
      <p:sp>
        <p:nvSpPr>
          <p:cNvPr id="3" name="Content Placeholder 2">
            <a:extLst>
              <a:ext uri="{FF2B5EF4-FFF2-40B4-BE49-F238E27FC236}">
                <a16:creationId xmlns:a16="http://schemas.microsoft.com/office/drawing/2014/main" id="{30DC115C-3448-4CB2-83FB-928DA266CE48}"/>
              </a:ext>
            </a:extLst>
          </p:cNvPr>
          <p:cNvSpPr>
            <a:spLocks noGrp="1"/>
          </p:cNvSpPr>
          <p:nvPr>
            <p:ph idx="1"/>
          </p:nvPr>
        </p:nvSpPr>
        <p:spPr>
          <a:xfrm>
            <a:off x="581192" y="1821062"/>
            <a:ext cx="11029615" cy="3390756"/>
          </a:xfrm>
        </p:spPr>
        <p:txBody>
          <a:bodyPr/>
          <a:lstStyle/>
          <a:p>
            <a:pPr marL="305435" indent="-305435"/>
            <a:r>
              <a:rPr lang="en-US" sz="2000" dirty="0">
                <a:latin typeface="Times New Roman"/>
                <a:ea typeface="+mn-lt"/>
                <a:cs typeface="+mn-lt"/>
              </a:rPr>
              <a:t>In existing system, students learn about various courses from many sources, such as advertisements, internet, friends etc.</a:t>
            </a:r>
            <a:endParaRPr lang="en-GB" sz="2000">
              <a:latin typeface="Times New Roman"/>
              <a:ea typeface="+mn-lt"/>
              <a:cs typeface="+mn-lt"/>
            </a:endParaRPr>
          </a:p>
          <a:p>
            <a:pPr marL="305435" indent="-305435"/>
            <a:r>
              <a:rPr lang="en-US" sz="2000" dirty="0">
                <a:latin typeface="Times New Roman"/>
                <a:ea typeface="+mn-lt"/>
                <a:cs typeface="+mn-lt"/>
              </a:rPr>
              <a:t> But they may be confused to choose from this list as it may contain a lot of courses.</a:t>
            </a:r>
            <a:endParaRPr lang="en-GB" sz="2000">
              <a:latin typeface="Times New Roman"/>
              <a:ea typeface="+mn-lt"/>
              <a:cs typeface="+mn-lt"/>
            </a:endParaRPr>
          </a:p>
          <a:p>
            <a:pPr marL="305435" indent="-305435"/>
            <a:r>
              <a:rPr lang="en-US" sz="2000" dirty="0">
                <a:latin typeface="Times New Roman"/>
                <a:ea typeface="+mn-lt"/>
                <a:cs typeface="+mn-lt"/>
              </a:rPr>
              <a:t> Students tend to choose courses with less fee structure. In most cases, students do not opt for courses that match their skills.</a:t>
            </a:r>
            <a:r>
              <a:rPr lang="en-GB" sz="2000" dirty="0">
                <a:latin typeface="Times New Roman"/>
                <a:ea typeface="+mn-lt"/>
                <a:cs typeface="+mn-lt"/>
              </a:rPr>
              <a:t> </a:t>
            </a:r>
            <a:endParaRPr lang="en-GB" sz="2000">
              <a:latin typeface="Times New Roman"/>
              <a:cs typeface="Times New Roman"/>
            </a:endParaRPr>
          </a:p>
        </p:txBody>
      </p:sp>
    </p:spTree>
    <p:extLst>
      <p:ext uri="{BB962C8B-B14F-4D97-AF65-F5344CB8AC3E}">
        <p14:creationId xmlns:p14="http://schemas.microsoft.com/office/powerpoint/2010/main" val="320551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DB72E-DF53-42B6-A306-539E1D720D18}"/>
              </a:ext>
            </a:extLst>
          </p:cNvPr>
          <p:cNvSpPr>
            <a:spLocks noGrp="1"/>
          </p:cNvSpPr>
          <p:nvPr>
            <p:ph type="title"/>
          </p:nvPr>
        </p:nvSpPr>
        <p:spPr>
          <a:xfrm>
            <a:off x="746228" y="1037967"/>
            <a:ext cx="3054091" cy="4709131"/>
          </a:xfrm>
        </p:spPr>
        <p:txBody>
          <a:bodyPr anchor="ctr">
            <a:normAutofit/>
          </a:bodyPr>
          <a:lstStyle/>
          <a:p>
            <a:r>
              <a:rPr lang="en-GB" b="1" dirty="0">
                <a:solidFill>
                  <a:schemeClr val="accent1"/>
                </a:solidFill>
                <a:latin typeface="Times New Roman"/>
                <a:ea typeface="+mj-lt"/>
                <a:cs typeface="+mj-lt"/>
              </a:rPr>
              <a:t>proposed SYSTEM</a:t>
            </a:r>
            <a:r>
              <a:rPr lang="en-GB" dirty="0">
                <a:solidFill>
                  <a:schemeClr val="accent1"/>
                </a:solidFill>
                <a:latin typeface="Times New Roman"/>
                <a:ea typeface="+mj-lt"/>
                <a:cs typeface="+mj-lt"/>
              </a:rPr>
              <a:t> </a:t>
            </a:r>
            <a:endParaRPr lang="en-US" dirty="0">
              <a:solidFill>
                <a:schemeClr val="accent1"/>
              </a:solidFill>
              <a:latin typeface="Times New Roman"/>
              <a:cs typeface="Times New Roman"/>
            </a:endParaRPr>
          </a:p>
        </p:txBody>
      </p:sp>
      <p:sp>
        <p:nvSpPr>
          <p:cNvPr id="11" name="Rectangle 10">
            <a:extLst>
              <a:ext uri="{FF2B5EF4-FFF2-40B4-BE49-F238E27FC236}">
                <a16:creationId xmlns:a16="http://schemas.microsoft.com/office/drawing/2014/main" id="{32AA2954-062E-4B72-A97B-0B066FB156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CA29A6-E0B1-40CD-ADF7-7B8E932A32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DD5F866-AD72-475A-B6C6-54E4577D4A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2BAD4C-6EA9-4F10-92D4-A1C8C53DAE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68CAA1F-B0C6-4946-8846-A406B0422993}"/>
              </a:ext>
            </a:extLst>
          </p:cNvPr>
          <p:cNvGraphicFramePr>
            <a:graphicFrameLocks noGrp="1"/>
          </p:cNvGraphicFramePr>
          <p:nvPr>
            <p:ph idx="1"/>
            <p:extLst>
              <p:ext uri="{D42A27DB-BD31-4B8C-83A1-F6EECF244321}">
                <p14:modId xmlns:p14="http://schemas.microsoft.com/office/powerpoint/2010/main" val="128665228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9073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0B75-E446-4CC4-BCEE-02EE05CE5766}"/>
              </a:ext>
            </a:extLst>
          </p:cNvPr>
          <p:cNvSpPr>
            <a:spLocks noGrp="1"/>
          </p:cNvSpPr>
          <p:nvPr>
            <p:ph type="title"/>
          </p:nvPr>
        </p:nvSpPr>
        <p:spPr/>
        <p:txBody>
          <a:bodyPr/>
          <a:lstStyle/>
          <a:p>
            <a:pPr algn="ctr"/>
            <a:r>
              <a:rPr lang="en-GB" dirty="0" smtClean="0">
                <a:latin typeface="Times New Roman"/>
                <a:cs typeface="Times New Roman"/>
              </a:rPr>
              <a:t/>
            </a:r>
            <a:br>
              <a:rPr lang="en-GB" dirty="0" smtClean="0">
                <a:latin typeface="Times New Roman"/>
                <a:cs typeface="Times New Roman"/>
              </a:rPr>
            </a:br>
            <a:r>
              <a:rPr lang="en-GB" dirty="0" smtClean="0">
                <a:latin typeface="Times New Roman"/>
                <a:cs typeface="Times New Roman"/>
              </a:rPr>
              <a:t>MODULES</a:t>
            </a:r>
            <a:endParaRPr lang="en-US" dirty="0"/>
          </a:p>
        </p:txBody>
      </p:sp>
      <p:sp>
        <p:nvSpPr>
          <p:cNvPr id="3" name="Content Placeholder 2">
            <a:extLst>
              <a:ext uri="{FF2B5EF4-FFF2-40B4-BE49-F238E27FC236}">
                <a16:creationId xmlns:a16="http://schemas.microsoft.com/office/drawing/2014/main" id="{D1586D31-6E57-4127-824F-1AA77BA2AE88}"/>
              </a:ext>
            </a:extLst>
          </p:cNvPr>
          <p:cNvSpPr>
            <a:spLocks noGrp="1"/>
          </p:cNvSpPr>
          <p:nvPr>
            <p:ph idx="1"/>
          </p:nvPr>
        </p:nvSpPr>
        <p:spPr>
          <a:xfrm>
            <a:off x="581192" y="2180496"/>
            <a:ext cx="11029615" cy="4539618"/>
          </a:xfrm>
        </p:spPr>
        <p:txBody>
          <a:bodyPr>
            <a:noAutofit/>
          </a:bodyPr>
          <a:lstStyle/>
          <a:p>
            <a:pPr marL="0" indent="0" algn="just">
              <a:buNone/>
            </a:pPr>
            <a:endParaRPr lang="en-GB" sz="1600" dirty="0">
              <a:latin typeface="Times New Roman" panose="02020603050405020304" pitchFamily="18" charset="0"/>
              <a:cs typeface="Times New Roman" panose="02020603050405020304" pitchFamily="18" charset="0"/>
            </a:endParaRPr>
          </a:p>
          <a:p>
            <a:pPr marL="342900" indent="-342900" algn="just">
              <a:buAutoNum type="arabicPeriod"/>
            </a:pPr>
            <a:r>
              <a:rPr lang="en-GB" sz="1600" dirty="0" smtClean="0">
                <a:latin typeface="Times New Roman" panose="02020603050405020304" pitchFamily="18" charset="0"/>
                <a:ea typeface="+mn-lt"/>
                <a:cs typeface="Times New Roman" panose="02020603050405020304" pitchFamily="18" charset="0"/>
              </a:rPr>
              <a:t>ADMIN</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Course Details-Admin can add main course name</a:t>
            </a:r>
          </a:p>
          <a:p>
            <a:pPr marL="0" indent="0" algn="just">
              <a:buNone/>
            </a:pPr>
            <a:r>
              <a:rPr lang="en-GB" sz="1600" dirty="0" smtClean="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Main Stream-Admin can add main stream under course details</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Sub Stream-If there is any sub stream for mainstream admin can add accordingly</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Question-Admin can add questions based on main stream and sub stream</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View Student Details-Admin can view details of registered students</a:t>
            </a:r>
          </a:p>
          <a:p>
            <a:pPr marL="0" indent="0" algn="just">
              <a:buNone/>
            </a:pPr>
            <a:r>
              <a:rPr lang="en-GB" sz="1600" dirty="0" smtClean="0">
                <a:latin typeface="Times New Roman" panose="02020603050405020304" pitchFamily="18" charset="0"/>
                <a:ea typeface="+mn-lt"/>
                <a:cs typeface="Times New Roman" panose="02020603050405020304" pitchFamily="18" charset="0"/>
              </a:rPr>
              <a:t>	View Exam Details-Admin can view student IQ test result</a:t>
            </a:r>
          </a:p>
          <a:p>
            <a:pPr marL="342900" indent="-342900" algn="just">
              <a:buAutoNum type="arabicPeriod"/>
            </a:pPr>
            <a:endParaRPr lang="en-GB" sz="1600" dirty="0">
              <a:latin typeface="Times New Roman" panose="02020603050405020304" pitchFamily="18" charset="0"/>
              <a:cs typeface="Times New Roman" panose="02020603050405020304" pitchFamily="18" charset="0"/>
            </a:endParaRPr>
          </a:p>
          <a:p>
            <a:pPr marL="0" indent="0" algn="just">
              <a:buNone/>
            </a:pPr>
            <a:r>
              <a:rPr lang="en-GB" sz="1600" dirty="0">
                <a:latin typeface="Times New Roman" panose="02020603050405020304" pitchFamily="18" charset="0"/>
                <a:ea typeface="+mn-lt"/>
                <a:cs typeface="Times New Roman" panose="02020603050405020304" pitchFamily="18" charset="0"/>
              </a:rPr>
              <a:t>2. STUDENT. </a:t>
            </a:r>
            <a:endParaRPr lang="en-GB" sz="1600" dirty="0" smtClean="0">
              <a:latin typeface="Times New Roman" panose="02020603050405020304" pitchFamily="18" charset="0"/>
              <a:ea typeface="+mn-lt"/>
              <a:cs typeface="Times New Roman" panose="02020603050405020304" pitchFamily="18" charset="0"/>
            </a:endParaRP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Take test-User had to select desired stream and must give test accordingly.</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System will generate question paper based on the stream selected</a:t>
            </a:r>
          </a:p>
          <a:p>
            <a:pPr marL="0" indent="0" algn="just">
              <a:buNone/>
            </a:pPr>
            <a:r>
              <a:rPr lang="en-GB" sz="1600" dirty="0">
                <a:latin typeface="Times New Roman" panose="02020603050405020304" pitchFamily="18" charset="0"/>
                <a:ea typeface="+mn-lt"/>
                <a:cs typeface="Times New Roman" panose="02020603050405020304" pitchFamily="18" charset="0"/>
              </a:rPr>
              <a:t>	</a:t>
            </a:r>
            <a:r>
              <a:rPr lang="en-GB" sz="1600" dirty="0" smtClean="0">
                <a:latin typeface="Times New Roman" panose="02020603050405020304" pitchFamily="18" charset="0"/>
                <a:ea typeface="+mn-lt"/>
                <a:cs typeface="Times New Roman" panose="02020603050405020304" pitchFamily="18" charset="0"/>
              </a:rPr>
              <a:t>Results-User can view previous and current exam results</a:t>
            </a:r>
          </a:p>
          <a:p>
            <a:pPr marL="0" indent="0" algn="just">
              <a:buNone/>
            </a:pPr>
            <a:endParaRPr lang="en-GB" sz="1600" dirty="0">
              <a:latin typeface="Times New Roman" panose="02020603050405020304" pitchFamily="18" charset="0"/>
              <a:ea typeface="+mn-lt"/>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305435" indent="-305435" algn="just"/>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7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457" y="2032000"/>
            <a:ext cx="11263086" cy="2862322"/>
          </a:xfrm>
          <a:prstGeom prst="rect">
            <a:avLst/>
          </a:prstGeom>
          <a:noFill/>
        </p:spPr>
        <p:txBody>
          <a:bodyPr wrap="square" rtlCol="0">
            <a:spAutoFit/>
          </a:bodyPr>
          <a:lstStyle/>
          <a:p>
            <a:pPr algn="just"/>
            <a:r>
              <a:rPr lang="en-GB" dirty="0">
                <a:latin typeface="Times New Roman" panose="02020603050405020304" pitchFamily="18" charset="0"/>
                <a:ea typeface="+mn-lt"/>
                <a:cs typeface="Times New Roman" panose="02020603050405020304" pitchFamily="18" charset="0"/>
              </a:rPr>
              <a:t>3. </a:t>
            </a:r>
            <a:r>
              <a:rPr lang="en-GB" dirty="0" smtClean="0">
                <a:latin typeface="Times New Roman" panose="02020603050405020304" pitchFamily="18" charset="0"/>
                <a:ea typeface="+mn-lt"/>
                <a:cs typeface="Times New Roman" panose="02020603050405020304" pitchFamily="18" charset="0"/>
              </a:rPr>
              <a:t>COUNSELLOR</a:t>
            </a: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Review the candidate performance</a:t>
            </a: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Interact with candidate to recommend courses</a:t>
            </a: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Notify agencies about candidates</a:t>
            </a:r>
          </a:p>
          <a:p>
            <a:pPr algn="just"/>
            <a:r>
              <a:rPr lang="en-GB" dirty="0">
                <a:latin typeface="Times New Roman" panose="02020603050405020304" pitchFamily="18" charset="0"/>
                <a:ea typeface="+mn-lt"/>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ea typeface="+mn-lt"/>
                <a:cs typeface="Times New Roman" panose="02020603050405020304" pitchFamily="18" charset="0"/>
              </a:rPr>
              <a:t>4. AGENCY </a:t>
            </a:r>
            <a:endParaRPr lang="en-GB" dirty="0" smtClean="0">
              <a:latin typeface="Times New Roman" panose="02020603050405020304" pitchFamily="18" charset="0"/>
              <a:ea typeface="+mn-lt"/>
              <a:cs typeface="Times New Roman" panose="02020603050405020304" pitchFamily="18" charset="0"/>
            </a:endParaRP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Manage course details</a:t>
            </a: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Interact with candidate</a:t>
            </a:r>
          </a:p>
          <a:p>
            <a:pPr algn="just"/>
            <a:r>
              <a:rPr lang="en-GB" dirty="0">
                <a:latin typeface="Times New Roman" panose="02020603050405020304" pitchFamily="18" charset="0"/>
                <a:ea typeface="+mn-lt"/>
                <a:cs typeface="Times New Roman" panose="02020603050405020304" pitchFamily="18" charset="0"/>
              </a:rPr>
              <a:t>	</a:t>
            </a:r>
            <a:r>
              <a:rPr lang="en-GB" dirty="0" smtClean="0">
                <a:latin typeface="Times New Roman" panose="02020603050405020304" pitchFamily="18" charset="0"/>
                <a:ea typeface="+mn-lt"/>
                <a:cs typeface="Times New Roman" panose="02020603050405020304" pitchFamily="18" charset="0"/>
              </a:rPr>
              <a:t>Manage admission of candidate</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5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9B6B44-B694-4128-8F28-8892489FEDD5}"/>
              </a:ext>
            </a:extLst>
          </p:cNvPr>
          <p:cNvSpPr>
            <a:spLocks noGrp="1"/>
          </p:cNvSpPr>
          <p:nvPr>
            <p:ph type="title"/>
          </p:nvPr>
        </p:nvSpPr>
        <p:spPr>
          <a:xfrm>
            <a:off x="706601" y="1200157"/>
            <a:ext cx="3171905" cy="1013800"/>
          </a:xfrm>
        </p:spPr>
        <p:txBody>
          <a:bodyPr vert="horz" lIns="91440" tIns="45720" rIns="91440" bIns="45720" rtlCol="0" anchor="b">
            <a:noAutofit/>
          </a:bodyPr>
          <a:lstStyle/>
          <a:p>
            <a:pPr>
              <a:lnSpc>
                <a:spcPct val="90000"/>
              </a:lnSpc>
            </a:pPr>
            <a:r>
              <a:rPr lang="en-US" sz="2400" dirty="0"/>
              <a:t/>
            </a:r>
            <a:br>
              <a:rPr lang="en-US" sz="2400" dirty="0"/>
            </a:br>
            <a:r>
              <a:rPr lang="en-US" sz="2400" dirty="0"/>
              <a:t/>
            </a:r>
            <a:br>
              <a:rPr lang="en-US" sz="2400" dirty="0"/>
            </a:br>
            <a:r>
              <a:rPr lang="en-US" sz="2400" dirty="0">
                <a:solidFill>
                  <a:srgbClr val="FFFFFF"/>
                </a:solidFill>
              </a:rPr>
              <a:t>ARCHITECTURE</a:t>
            </a:r>
            <a:r>
              <a:rPr lang="en-US" sz="2400" dirty="0"/>
              <a:t/>
            </a:r>
            <a:br>
              <a:rPr lang="en-US" sz="2400" dirty="0"/>
            </a:br>
            <a:r>
              <a:rPr lang="en-US" sz="2400" dirty="0">
                <a:solidFill>
                  <a:srgbClr val="FFFFFF"/>
                </a:solidFill>
              </a:rPr>
              <a:t> DIAGRAM</a:t>
            </a:r>
          </a:p>
          <a:p>
            <a:pPr>
              <a:lnSpc>
                <a:spcPct val="90000"/>
              </a:lnSpc>
            </a:pPr>
            <a:endParaRPr lang="en-US" sz="2400" dirty="0">
              <a:solidFill>
                <a:srgbClr val="FFFFFF"/>
              </a:solidFill>
            </a:endParaRPr>
          </a:p>
        </p:txBody>
      </p:sp>
      <p:grpSp>
        <p:nvGrpSpPr>
          <p:cNvPr id="14" name="Group 13">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descr="Graphical user interface, application, Word&#10;&#10;Description automatically generated">
            <a:extLst>
              <a:ext uri="{FF2B5EF4-FFF2-40B4-BE49-F238E27FC236}">
                <a16:creationId xmlns:a16="http://schemas.microsoft.com/office/drawing/2014/main" id="{ED353E19-FD41-4D0A-B382-B20B90EEF911}"/>
              </a:ext>
            </a:extLst>
          </p:cNvPr>
          <p:cNvPicPr>
            <a:picLocks noChangeAspect="1"/>
          </p:cNvPicPr>
          <p:nvPr/>
        </p:nvPicPr>
        <p:blipFill>
          <a:blip r:embed="rId2"/>
          <a:stretch>
            <a:fillRect/>
          </a:stretch>
        </p:blipFill>
        <p:spPr>
          <a:xfrm>
            <a:off x="4954438" y="948280"/>
            <a:ext cx="6797613" cy="5277741"/>
          </a:xfrm>
          <a:prstGeom prst="rect">
            <a:avLst/>
          </a:prstGeom>
        </p:spPr>
      </p:pic>
    </p:spTree>
    <p:extLst>
      <p:ext uri="{BB962C8B-B14F-4D97-AF65-F5344CB8AC3E}">
        <p14:creationId xmlns:p14="http://schemas.microsoft.com/office/powerpoint/2010/main" val="31345525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0FE-A395-459A-AC31-75A08B02EB95}"/>
              </a:ext>
            </a:extLst>
          </p:cNvPr>
          <p:cNvSpPr>
            <a:spLocks noGrp="1"/>
          </p:cNvSpPr>
          <p:nvPr>
            <p:ph type="title"/>
          </p:nvPr>
        </p:nvSpPr>
        <p:spPr>
          <a:xfrm>
            <a:off x="959157" y="1113764"/>
            <a:ext cx="3269749" cy="4624327"/>
          </a:xfrm>
        </p:spPr>
        <p:txBody>
          <a:bodyPr anchor="ctr">
            <a:normAutofit/>
          </a:bodyPr>
          <a:lstStyle/>
          <a:p>
            <a:r>
              <a:rPr lang="en-GB" sz="2700" b="1">
                <a:solidFill>
                  <a:srgbClr val="FFFFFF"/>
                </a:solidFill>
                <a:ea typeface="+mj-lt"/>
                <a:cs typeface="+mj-lt"/>
              </a:rPr>
              <a:t>REQUIREMENTS</a:t>
            </a:r>
            <a:endParaRPr lang="en-US" sz="2700">
              <a:solidFill>
                <a:srgbClr val="FFFFFF"/>
              </a:solidFill>
            </a:endParaRPr>
          </a:p>
        </p:txBody>
      </p:sp>
      <p:sp>
        <p:nvSpPr>
          <p:cNvPr id="3" name="Content Placeholder 2">
            <a:extLst>
              <a:ext uri="{FF2B5EF4-FFF2-40B4-BE49-F238E27FC236}">
                <a16:creationId xmlns:a16="http://schemas.microsoft.com/office/drawing/2014/main" id="{A0CE854D-CD32-4857-A5BB-0771E8EAB7BD}"/>
              </a:ext>
            </a:extLst>
          </p:cNvPr>
          <p:cNvSpPr>
            <a:spLocks noGrp="1"/>
          </p:cNvSpPr>
          <p:nvPr>
            <p:ph idx="1"/>
          </p:nvPr>
        </p:nvSpPr>
        <p:spPr>
          <a:xfrm>
            <a:off x="453277" y="1799772"/>
            <a:ext cx="6553877" cy="5211057"/>
          </a:xfrm>
        </p:spPr>
        <p:txBody>
          <a:bodyPr vert="horz" lIns="91440" tIns="45720" rIns="91440" bIns="45720" rtlCol="0" anchor="ctr">
            <a:noAutofit/>
          </a:bodyPr>
          <a:lstStyle/>
          <a:p>
            <a:pPr marL="324485" lvl="1" indent="0">
              <a:lnSpc>
                <a:spcPct val="90000"/>
              </a:lnSpc>
              <a:buNone/>
            </a:pPr>
            <a:r>
              <a:rPr lang="en-GB" sz="2000" b="1" dirty="0">
                <a:latin typeface="Times New Roman"/>
                <a:ea typeface="+mn-lt"/>
                <a:cs typeface="+mn-lt"/>
              </a:rPr>
              <a:t>SOFTWARE REQUIREMENTS </a:t>
            </a:r>
            <a:endParaRPr lang="en-GB" sz="2000" dirty="0"/>
          </a:p>
          <a:p>
            <a:pPr marL="305435" indent="-305435">
              <a:lnSpc>
                <a:spcPct val="90000"/>
              </a:lnSpc>
            </a:pPr>
            <a:r>
              <a:rPr lang="en-GB" sz="2000" dirty="0">
                <a:latin typeface="Times New Roman"/>
                <a:ea typeface="+mn-lt"/>
                <a:cs typeface="+mn-lt"/>
              </a:rPr>
              <a:t>Operating System          :         Windows 8 or above </a:t>
            </a:r>
            <a:endParaRPr lang="en-GB" sz="2000" dirty="0"/>
          </a:p>
          <a:p>
            <a:pPr marL="305435" indent="-305435">
              <a:lnSpc>
                <a:spcPct val="90000"/>
              </a:lnSpc>
            </a:pPr>
            <a:r>
              <a:rPr lang="en-GB" sz="2000" dirty="0">
                <a:latin typeface="Times New Roman"/>
                <a:ea typeface="+mn-lt"/>
                <a:cs typeface="+mn-lt"/>
              </a:rPr>
              <a:t>Front End                       :         HTML, CSS, JavaScript</a:t>
            </a:r>
            <a:endParaRPr lang="en-GB" sz="2000" dirty="0"/>
          </a:p>
          <a:p>
            <a:pPr marL="305435" indent="-305435">
              <a:lnSpc>
                <a:spcPct val="90000"/>
              </a:lnSpc>
            </a:pPr>
            <a:r>
              <a:rPr lang="en-GB" sz="2000" dirty="0">
                <a:latin typeface="Times New Roman"/>
                <a:ea typeface="+mn-lt"/>
                <a:cs typeface="+mn-lt"/>
              </a:rPr>
              <a:t>Back End                       :         Python ,Android, MySQL</a:t>
            </a:r>
            <a:endParaRPr lang="en-GB" sz="2000" dirty="0"/>
          </a:p>
          <a:p>
            <a:pPr marL="305435" indent="-305435">
              <a:lnSpc>
                <a:spcPct val="90000"/>
              </a:lnSpc>
            </a:pPr>
            <a:r>
              <a:rPr lang="en-GB" sz="2000" dirty="0">
                <a:latin typeface="Times New Roman"/>
                <a:ea typeface="+mn-lt"/>
                <a:cs typeface="+mn-lt"/>
              </a:rPr>
              <a:t>IDE                                :          </a:t>
            </a:r>
            <a:r>
              <a:rPr lang="en-GB" sz="2000" dirty="0" err="1" smtClean="0">
                <a:latin typeface="Times New Roman"/>
                <a:ea typeface="+mn-lt"/>
                <a:cs typeface="+mn-lt"/>
              </a:rPr>
              <a:t>PyCharm</a:t>
            </a:r>
            <a:r>
              <a:rPr lang="en-GB" sz="2000" dirty="0" smtClean="0">
                <a:latin typeface="Times New Roman"/>
                <a:ea typeface="+mn-lt"/>
                <a:cs typeface="+mn-lt"/>
              </a:rPr>
              <a:t>, Android</a:t>
            </a:r>
            <a:r>
              <a:rPr lang="en-GB" sz="2000" dirty="0">
                <a:latin typeface="Times New Roman"/>
                <a:ea typeface="+mn-lt"/>
                <a:cs typeface="+mn-lt"/>
              </a:rPr>
              <a:t> </a:t>
            </a:r>
            <a:r>
              <a:rPr lang="en-GB" sz="2000" dirty="0" smtClean="0">
                <a:latin typeface="Times New Roman"/>
                <a:ea typeface="+mn-lt"/>
                <a:cs typeface="+mn-lt"/>
              </a:rPr>
              <a:t>Studio</a:t>
            </a:r>
            <a:endParaRPr lang="en-GB" sz="2000" dirty="0"/>
          </a:p>
          <a:p>
            <a:pPr marL="305435" indent="-305435">
              <a:lnSpc>
                <a:spcPct val="90000"/>
              </a:lnSpc>
            </a:pPr>
            <a:r>
              <a:rPr lang="en-GB" sz="2000" dirty="0">
                <a:latin typeface="Times New Roman"/>
                <a:ea typeface="+mn-lt"/>
                <a:cs typeface="+mn-lt"/>
              </a:rPr>
              <a:t>Framework                    :         </a:t>
            </a:r>
            <a:r>
              <a:rPr lang="en-GB" sz="2000" dirty="0" smtClean="0">
                <a:latin typeface="Times New Roman"/>
                <a:ea typeface="+mn-lt"/>
                <a:cs typeface="+mn-lt"/>
              </a:rPr>
              <a:t>Flask</a:t>
            </a:r>
            <a:endParaRPr lang="en-GB" sz="2000" dirty="0"/>
          </a:p>
          <a:p>
            <a:pPr marL="324485" lvl="1" indent="0">
              <a:lnSpc>
                <a:spcPct val="90000"/>
              </a:lnSpc>
              <a:buNone/>
            </a:pPr>
            <a:r>
              <a:rPr lang="en-GB" sz="2000" b="1" dirty="0">
                <a:latin typeface="Times New Roman"/>
                <a:ea typeface="+mn-lt"/>
                <a:cs typeface="+mn-lt"/>
              </a:rPr>
              <a:t>HARDWARE REQUIREMENTS </a:t>
            </a:r>
            <a:endParaRPr lang="en-GB" sz="2000" dirty="0"/>
          </a:p>
          <a:p>
            <a:pPr marL="305435" indent="-305435">
              <a:lnSpc>
                <a:spcPct val="90000"/>
              </a:lnSpc>
            </a:pPr>
            <a:r>
              <a:rPr lang="en-GB" sz="2000" dirty="0">
                <a:latin typeface="Times New Roman"/>
                <a:ea typeface="+mn-lt"/>
                <a:cs typeface="+mn-lt"/>
              </a:rPr>
              <a:t>Processor                       :         Intel Core i3 or above </a:t>
            </a:r>
            <a:endParaRPr lang="en-GB" sz="2000" dirty="0"/>
          </a:p>
          <a:p>
            <a:pPr marL="305435" indent="-305435">
              <a:lnSpc>
                <a:spcPct val="90000"/>
              </a:lnSpc>
            </a:pPr>
            <a:r>
              <a:rPr lang="en-GB" sz="2000" dirty="0">
                <a:latin typeface="Times New Roman"/>
                <a:ea typeface="+mn-lt"/>
                <a:cs typeface="+mn-lt"/>
              </a:rPr>
              <a:t>Hard Disk Space            :         320 GB </a:t>
            </a:r>
            <a:endParaRPr lang="en-GB" sz="2000" dirty="0"/>
          </a:p>
          <a:p>
            <a:pPr marL="305435" indent="-305435">
              <a:lnSpc>
                <a:spcPct val="90000"/>
              </a:lnSpc>
            </a:pPr>
            <a:r>
              <a:rPr lang="en-GB" sz="2000" dirty="0">
                <a:latin typeface="Times New Roman"/>
                <a:ea typeface="+mn-lt"/>
                <a:cs typeface="+mn-lt"/>
              </a:rPr>
              <a:t>Memory                         :         4 GB RAM or above</a:t>
            </a:r>
            <a:endParaRPr lang="en-GB" sz="2000" dirty="0"/>
          </a:p>
          <a:p>
            <a:pPr marL="0" indent="0">
              <a:lnSpc>
                <a:spcPct val="90000"/>
              </a:lnSpc>
              <a:buNone/>
            </a:pPr>
            <a:endParaRPr lang="en-GB" sz="2000" dirty="0"/>
          </a:p>
          <a:p>
            <a:pPr marL="305435" indent="-305435">
              <a:lnSpc>
                <a:spcPct val="90000"/>
              </a:lnSpc>
            </a:pPr>
            <a:endParaRPr lang="en-GB" sz="2000" dirty="0"/>
          </a:p>
        </p:txBody>
      </p:sp>
      <p:sp>
        <p:nvSpPr>
          <p:cNvPr id="4" name="TextBox 3"/>
          <p:cNvSpPr txBox="1"/>
          <p:nvPr/>
        </p:nvSpPr>
        <p:spPr>
          <a:xfrm>
            <a:off x="959157" y="972457"/>
            <a:ext cx="10318443" cy="523220"/>
          </a:xfrm>
          <a:prstGeom prst="rect">
            <a:avLst/>
          </a:prstGeom>
          <a:no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REQUIREMENTS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4021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949</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 Light</vt:lpstr>
      <vt:lpstr>Courier New</vt:lpstr>
      <vt:lpstr>Gill Sans MT</vt:lpstr>
      <vt:lpstr>Times New Roman</vt:lpstr>
      <vt:lpstr>Wingdings</vt:lpstr>
      <vt:lpstr>Wingdings 2</vt:lpstr>
      <vt:lpstr>Dividend</vt:lpstr>
      <vt:lpstr>STREAM ANALYSIS FOR CAREER CHOICE  APTITUDE TESTS </vt:lpstr>
      <vt:lpstr>Outline</vt:lpstr>
      <vt:lpstr>INTRODUCTION</vt:lpstr>
      <vt:lpstr>Existing system</vt:lpstr>
      <vt:lpstr>proposed SYSTEM </vt:lpstr>
      <vt:lpstr> MODULES</vt:lpstr>
      <vt:lpstr>PowerPoint Presentation</vt:lpstr>
      <vt:lpstr>  ARCHITECTURE  DIAGRAM </vt:lpstr>
      <vt:lpstr>REQUIREMENTS</vt:lpstr>
      <vt:lpstr>RESULTS – Web application</vt:lpstr>
      <vt:lpstr>PowerPoint Presentation</vt:lpstr>
      <vt:lpstr>PowerPoint Presentation</vt:lpstr>
      <vt:lpstr>Student details</vt:lpstr>
      <vt:lpstr>PowerPoint Presentation</vt:lpstr>
      <vt:lpstr>Agency details</vt:lpstr>
      <vt:lpstr>Result-android</vt:lpstr>
      <vt:lpstr>STUDENT DETAIL</vt:lpstr>
      <vt:lpstr>EXAM-SELECT COURSE(BA)</vt:lpstr>
      <vt:lpstr>SELECT MAIN STREAM(ARTS)</vt:lpstr>
      <vt:lpstr>SELECT SUBSTREAM</vt:lpstr>
      <vt:lpstr>EXAM QUESTIONS</vt:lpstr>
      <vt:lpstr>EXAM RESULT &amp; SUGGESTION</vt:lpstr>
      <vt:lpstr>COUNCELLOR &amp; AGENCY</vt:lpstr>
      <vt:lpstr>CHAT BOT</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Iqbal KK</cp:lastModifiedBy>
  <cp:revision>327</cp:revision>
  <dcterms:created xsi:type="dcterms:W3CDTF">2022-03-04T04:06:09Z</dcterms:created>
  <dcterms:modified xsi:type="dcterms:W3CDTF">2022-05-08T16:56:59Z</dcterms:modified>
</cp:coreProperties>
</file>