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10" r:id="rId3"/>
    <p:sldId id="307" r:id="rId4"/>
    <p:sldId id="309" r:id="rId5"/>
    <p:sldId id="30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6201" autoAdjust="0"/>
  </p:normalViewPr>
  <p:slideViewPr>
    <p:cSldViewPr>
      <p:cViewPr>
        <p:scale>
          <a:sx n="74" d="100"/>
          <a:sy n="74" d="100"/>
        </p:scale>
        <p:origin x="-1266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D376-5273-4407-99B6-C271DFF9AABC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915400" cy="10668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700" b="1" u="sng" dirty="0" smtClean="0"/>
              <a:t>Experiment-4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 Objective: To verify Rank theorem,  rank+ nullity=No. of columns in the matrix, for an m X n matrix A.</a:t>
            </a:r>
            <a:br>
              <a:rPr lang="en-US" sz="2700" b="1" dirty="0" smtClean="0"/>
            </a:br>
            <a:r>
              <a:rPr lang="en-US" sz="2700" b="1" dirty="0" smtClean="0"/>
              <a:t> </a:t>
            </a:r>
            <a:r>
              <a:rPr lang="en-US" sz="2200" b="1" dirty="0" smtClean="0"/>
              <a:t>	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smtClean="0"/>
              <a:t>	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752600"/>
            <a:ext cx="8991600" cy="48006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Exercise1:  </a:t>
            </a:r>
          </a:p>
          <a:p>
            <a:pPr marL="514350" indent="-51435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rank and nullity  and then  verify the rank theorem for the following matrices: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)A=</a:t>
            </a:r>
          </a:p>
          <a:p>
            <a:pPr marL="514350" indent="-51435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(ii) B=</a:t>
            </a:r>
          </a:p>
          <a:p>
            <a:pPr marL="514350" indent="-51435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i="1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7281" name="Object 1"/>
          <p:cNvGraphicFramePr>
            <a:graphicFrameLocks noChangeAspect="1"/>
          </p:cNvGraphicFramePr>
          <p:nvPr/>
        </p:nvGraphicFramePr>
        <p:xfrm>
          <a:off x="5257800" y="3124200"/>
          <a:ext cx="2057400" cy="1219200"/>
        </p:xfrm>
        <a:graphic>
          <a:graphicData uri="http://schemas.openxmlformats.org/presentationml/2006/ole">
            <p:oleObj spid="_x0000_s97281" name="Equation" r:id="rId3" imgW="990360" imgH="711000" progId="Equation.DSMT4">
              <p:embed/>
            </p:oleObj>
          </a:graphicData>
        </a:graphic>
      </p:graphicFrame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5257800" y="4495800"/>
          <a:ext cx="2590800" cy="1371600"/>
        </p:xfrm>
        <a:graphic>
          <a:graphicData uri="http://schemas.openxmlformats.org/presentationml/2006/ole">
            <p:oleObj spid="_x0000_s97282" name="Equation" r:id="rId4" imgW="147312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915400" cy="20574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2200" b="1" dirty="0" smtClean="0"/>
              <a:t>	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smtClean="0"/>
              <a:t>	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91600" cy="6248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Excercise2</a:t>
            </a:r>
            <a:r>
              <a:rPr lang="en-US" sz="28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of linear equations:</a:t>
            </a:r>
          </a:p>
          <a:p>
            <a:pPr marL="571500" indent="-571500"/>
            <a:r>
              <a:rPr lang="en-US" sz="2800" dirty="0" smtClean="0">
                <a:solidFill>
                  <a:schemeClr val="tx1"/>
                </a:solidFill>
              </a:rPr>
              <a:t>X+4y+7z=1</a:t>
            </a:r>
            <a:r>
              <a:rPr lang="en-US" sz="2800" dirty="0" smtClean="0">
                <a:solidFill>
                  <a:schemeClr val="tx1"/>
                </a:solidFill>
              </a:rPr>
              <a:t>,   2x+5y+8z=2,   </a:t>
            </a:r>
            <a:r>
              <a:rPr lang="en-US" sz="2800" dirty="0" smtClean="0">
                <a:solidFill>
                  <a:schemeClr val="tx1"/>
                </a:solidFill>
              </a:rPr>
              <a:t>x+2y+3z=1</a:t>
            </a:r>
          </a:p>
          <a:p>
            <a:pPr marL="571500" indent="-571500">
              <a:buAutoNum type="romanLcParenBoth"/>
            </a:pPr>
            <a:r>
              <a:rPr lang="en-US" sz="2800" dirty="0" smtClean="0">
                <a:solidFill>
                  <a:schemeClr val="tx1"/>
                </a:solidFill>
              </a:rPr>
              <a:t>Does the solution exist?</a:t>
            </a:r>
          </a:p>
          <a:p>
            <a:pPr marL="571500" indent="-571500">
              <a:buAutoNum type="romanLcParenBoth"/>
            </a:pPr>
            <a:r>
              <a:rPr lang="en-US" sz="2800" dirty="0" smtClean="0">
                <a:solidFill>
                  <a:schemeClr val="tx1"/>
                </a:solidFill>
              </a:rPr>
              <a:t>How many free variables are there in solution?</a:t>
            </a:r>
          </a:p>
          <a:p>
            <a:pPr marL="571500" indent="-571500">
              <a:buAutoNum type="romanLcParenBoth"/>
            </a:pPr>
            <a:r>
              <a:rPr lang="en-US" sz="2800" dirty="0" smtClean="0">
                <a:solidFill>
                  <a:schemeClr val="tx1"/>
                </a:solidFill>
              </a:rPr>
              <a:t>Find the solution.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71500" indent="-571500"/>
            <a:r>
              <a:rPr lang="en-US" sz="2800" b="1" u="sng" dirty="0" smtClean="0">
                <a:solidFill>
                  <a:schemeClr val="tx1"/>
                </a:solidFill>
              </a:rPr>
              <a:t>Excercise3: </a:t>
            </a:r>
          </a:p>
          <a:p>
            <a:pPr marL="571500" indent="-571500"/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) Show that the set of vectors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(2,2,1), (1,-1,1), (1,0,1)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forms a basis for space</a:t>
            </a:r>
            <a:r>
              <a:rPr lang="en-US" sz="2800" b="1" dirty="0" smtClean="0">
                <a:solidFill>
                  <a:schemeClr val="tx1"/>
                </a:solidFill>
              </a:rPr>
              <a:t> R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571500" indent="-571500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(ii)Find the coordinates of the vector (4,2,1)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w.r.t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the basis set given in 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71500" indent="-571500"/>
            <a:endParaRPr lang="en-US" sz="2800" dirty="0" smtClean="0">
              <a:solidFill>
                <a:schemeClr val="tx1"/>
              </a:solidFill>
            </a:endParaRPr>
          </a:p>
          <a:p>
            <a:pPr marL="571500" indent="-57150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800" i="1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762000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Theory of Rank Theorem</a:t>
            </a:r>
            <a:r>
              <a:rPr lang="en-US" sz="2400" u="sng" dirty="0" smtClean="0"/>
              <a:t/>
            </a:r>
            <a:br>
              <a:rPr lang="en-US" sz="2400" u="sng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4343400" cy="6096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/>
              <a:t>The system of linear equations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A         *       X          =b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990600"/>
            <a:ext cx="48768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 smtClean="0"/>
              <a:t>Column Space of a matrix</a:t>
            </a:r>
            <a:r>
              <a:rPr lang="en-US" dirty="0" smtClean="0"/>
              <a:t>: is the subspace of all linear combinations of the columns (column vectors) of A</a:t>
            </a:r>
          </a:p>
          <a:p>
            <a:r>
              <a:rPr lang="en-US" dirty="0" smtClean="0"/>
              <a:t>Row space?</a:t>
            </a:r>
          </a:p>
          <a:p>
            <a:r>
              <a:rPr lang="en-US" dirty="0" smtClean="0"/>
              <a:t>Dimension of  column space= maximum number of linearly independent column vectors =maximum no. of LI row vectors=rank of matrix(r)</a:t>
            </a:r>
          </a:p>
          <a:p>
            <a:r>
              <a:rPr lang="en-US" dirty="0" smtClean="0"/>
              <a:t>Null space (or kernel ) of a matrix is the set of all solution to the homogeneous  equation AX=0</a:t>
            </a:r>
          </a:p>
          <a:p>
            <a:r>
              <a:rPr lang="en-US" dirty="0" smtClean="0"/>
              <a:t> Nullity=dimension of null space</a:t>
            </a:r>
          </a:p>
          <a:p>
            <a:r>
              <a:rPr lang="en-US" dirty="0" smtClean="0"/>
              <a:t>Rank Theorem: </a:t>
            </a:r>
            <a:r>
              <a:rPr lang="en-US" dirty="0" err="1" smtClean="0"/>
              <a:t>rank+nullity</a:t>
            </a:r>
            <a:r>
              <a:rPr lang="en-US" dirty="0" smtClean="0"/>
              <a:t>=no. of columns in A.</a:t>
            </a:r>
          </a:p>
          <a:p>
            <a:r>
              <a:rPr lang="en-US" dirty="0" smtClean="0"/>
              <a:t>No. of free variables in the solution of AX=b or AX=0</a:t>
            </a:r>
          </a:p>
          <a:p>
            <a:pPr>
              <a:buNone/>
            </a:pPr>
            <a:r>
              <a:rPr lang="en-US" dirty="0" smtClean="0"/>
              <a:t>      is equal to n-r=nullity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04800" y="3124200"/>
          <a:ext cx="3429000" cy="1676400"/>
        </p:xfrm>
        <a:graphic>
          <a:graphicData uri="http://schemas.openxmlformats.org/presentationml/2006/ole">
            <p:oleObj spid="_x0000_s98309" name="Equation" r:id="rId3" imgW="1650960" imgH="939600" progId="Equation.DSMT4">
              <p:embed/>
            </p:oleObj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52400" y="914400"/>
          <a:ext cx="3429000" cy="1676400"/>
        </p:xfrm>
        <a:graphic>
          <a:graphicData uri="http://schemas.openxmlformats.org/presentationml/2006/ole">
            <p:oleObj spid="_x0000_s98310" name="Equation" r:id="rId4" imgW="1511280" imgH="685800" progId="Equation.DSMT4">
              <p:embed/>
            </p:oleObj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81000" y="4800600"/>
          <a:ext cx="3429000" cy="2057400"/>
        </p:xfrm>
        <a:graphic>
          <a:graphicData uri="http://schemas.openxmlformats.org/presentationml/2006/ole">
            <p:oleObj spid="_x0000_s98311" name="Equation" r:id="rId5" imgW="175248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381000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sz="32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imporatnt</a:t>
            </a:r>
            <a:r>
              <a:rPr lang="en-US" sz="3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commands</a:t>
            </a:r>
            <a:endParaRPr lang="en-US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533400"/>
          <a:ext cx="8001000" cy="505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1371600"/>
                <a:gridCol w="2895600"/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Description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Scilab</a:t>
                      </a:r>
                      <a:r>
                        <a:rPr lang="en-US" sz="2000" b="1" baseline="0" dirty="0" smtClean="0"/>
                        <a:t> Command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43586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No. of rows and columns of a matrix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No. of rows in a matrix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No. of columns in a matrix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Rank of a matrix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Basis matrix k</a:t>
                      </a:r>
                      <a:r>
                        <a:rPr lang="en-US" sz="2000" b="1" baseline="0" dirty="0" smtClean="0"/>
                        <a:t>  of </a:t>
                      </a:r>
                      <a:r>
                        <a:rPr lang="en-US" sz="2000" b="1" dirty="0" smtClean="0"/>
                        <a:t>Null space of a</a:t>
                      </a:r>
                      <a:r>
                        <a:rPr lang="en-US" sz="2000" b="1" baseline="0" dirty="0" smtClean="0"/>
                        <a:t> matrix A</a:t>
                      </a:r>
                      <a:r>
                        <a:rPr lang="en-US" sz="2000" b="1" dirty="0" smtClean="0"/>
                        <a:t> with basis as column vectors</a:t>
                      </a:r>
                      <a:endParaRPr lang="en-US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size(A)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size(A,1)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size(A,2)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rank(A)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 smtClean="0"/>
                        <a:t>kernel(A)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000" b="1" dirty="0" smtClean="0"/>
                    </a:p>
                    <a:p>
                      <a:endParaRPr lang="pt-BR" sz="2000" b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Algorithm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1.Write </a:t>
            </a:r>
            <a:r>
              <a:rPr lang="en-US" sz="2800" dirty="0" err="1" smtClean="0"/>
              <a:t>clc</a:t>
            </a:r>
            <a:r>
              <a:rPr lang="en-US" sz="2800" dirty="0" smtClean="0"/>
              <a:t> and clear commands</a:t>
            </a:r>
          </a:p>
          <a:p>
            <a:pPr>
              <a:buNone/>
            </a:pPr>
            <a:r>
              <a:rPr lang="en-US" sz="2800" dirty="0" smtClean="0"/>
              <a:t>2. Enter row wise the elements of matrix A </a:t>
            </a:r>
          </a:p>
          <a:p>
            <a:pPr marL="514350" indent="-514350">
              <a:buAutoNum type="arabicPeriod" startAt="3"/>
            </a:pPr>
            <a:r>
              <a:rPr lang="en-US" sz="2800" dirty="0" smtClean="0"/>
              <a:t>r=rank(A)</a:t>
            </a:r>
          </a:p>
          <a:p>
            <a:pPr marL="514350" indent="-514350">
              <a:buNone/>
            </a:pPr>
            <a:r>
              <a:rPr lang="en-US" sz="2800" dirty="0" smtClean="0"/>
              <a:t>     display r</a:t>
            </a:r>
          </a:p>
          <a:p>
            <a:pPr>
              <a:buNone/>
            </a:pPr>
            <a:r>
              <a:rPr lang="en-US" sz="2800" dirty="0" smtClean="0"/>
              <a:t>4. K=kernel(A) //this will be a matrix with columns as basis   			of null space</a:t>
            </a:r>
          </a:p>
          <a:p>
            <a:pPr marL="514350" indent="-514350">
              <a:buAutoNum type="arabicPeriod" startAt="5"/>
            </a:pPr>
            <a:r>
              <a:rPr lang="en-US" sz="2800" dirty="0" smtClean="0"/>
              <a:t>nullity=size(K,2)</a:t>
            </a:r>
          </a:p>
          <a:p>
            <a:pPr marL="514350" indent="-514350">
              <a:buNone/>
            </a:pPr>
            <a:r>
              <a:rPr lang="en-US" sz="2800" dirty="0" smtClean="0"/>
              <a:t>      display nullity </a:t>
            </a:r>
          </a:p>
          <a:p>
            <a:pPr marL="514350" indent="-514350">
              <a:buNone/>
            </a:pPr>
            <a:r>
              <a:rPr lang="en-US" sz="2800" dirty="0" smtClean="0"/>
              <a:t>6.  n=size(A,2)//the number of columns in matrix A</a:t>
            </a:r>
          </a:p>
          <a:p>
            <a:pPr marL="514350" indent="-514350">
              <a:buNone/>
            </a:pPr>
            <a:r>
              <a:rPr lang="en-US" sz="2800" dirty="0" smtClean="0"/>
              <a:t>7. </a:t>
            </a:r>
            <a:r>
              <a:rPr lang="en-US" sz="2800" dirty="0" smtClean="0"/>
              <a:t>If       </a:t>
            </a:r>
            <a:r>
              <a:rPr lang="en-US" sz="2800" dirty="0" err="1" smtClean="0"/>
              <a:t>r+nullity</a:t>
            </a:r>
            <a:r>
              <a:rPr lang="en-US" sz="2800" dirty="0" smtClean="0"/>
              <a:t> equals to n</a:t>
            </a:r>
          </a:p>
          <a:p>
            <a:pPr marL="514350" indent="-514350">
              <a:buNone/>
            </a:pPr>
            <a:r>
              <a:rPr lang="en-US" sz="2800" dirty="0" smtClean="0"/>
              <a:t>     display rank theorem  verified</a:t>
            </a:r>
          </a:p>
          <a:p>
            <a:pPr marL="514350" indent="-514350">
              <a:buNone/>
            </a:pPr>
            <a:endParaRPr lang="en-US" sz="28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321</Words>
  <Application>Microsoft Office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Equation</vt:lpstr>
      <vt:lpstr>    Experiment-4  Objective: To verify Rank theorem,  rank+ nullity=No. of columns in the matrix, for an m X n matrix A.      </vt:lpstr>
      <vt:lpstr>        </vt:lpstr>
      <vt:lpstr>Theory of Rank Theorem </vt:lpstr>
      <vt:lpstr>Some imporatnt commands</vt:lpstr>
      <vt:lpstr>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with CAS-I MATH-1007</dc:title>
  <dc:creator>user</dc:creator>
  <cp:lastModifiedBy>user</cp:lastModifiedBy>
  <cp:revision>64</cp:revision>
  <dcterms:created xsi:type="dcterms:W3CDTF">2018-08-29T23:37:32Z</dcterms:created>
  <dcterms:modified xsi:type="dcterms:W3CDTF">2019-02-14T04:24:37Z</dcterms:modified>
</cp:coreProperties>
</file>