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75" r:id="rId14"/>
    <p:sldId id="268" r:id="rId15"/>
    <p:sldId id="269" r:id="rId16"/>
    <p:sldId id="276" r:id="rId17"/>
    <p:sldId id="277" r:id="rId18"/>
    <p:sldId id="278" r:id="rId19"/>
    <p:sldId id="279" r:id="rId20"/>
    <p:sldId id="281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70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pip.asp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547597"/>
            <a:ext cx="8791575" cy="238760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Devanagari" panose="02040503050201020203" pitchFamily="18" charset="0"/>
              </a:rPr>
              <a:t>Using Pandas and Python to Analyze Big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Devanagari" panose="02040503050201020203" pitchFamily="18" charset="0"/>
              </a:rPr>
              <a:t>Data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100251"/>
            <a:ext cx="8791575" cy="215754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Do you decide analyze a large dataset to start exploring interesting insights, but you’re not sure how do that?</a:t>
            </a:r>
          </a:p>
          <a:p>
            <a:r>
              <a:rPr lang="en-US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Pandas is a Python library used for working with data sets. The name "Pandas" has a reference to both "Panel Data", and "Python Data Analysis" and was created by Wes McKinney in 2008. </a:t>
            </a:r>
          </a:p>
          <a:p>
            <a:r>
              <a:rPr lang="en-US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It has functions for analyzing, cleaning, exploring, and manipulating data. With these tools, you’ll be able to slice a large dataset down into manageable parts and glean insight from that information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latin typeface="Adobe Devanagari" panose="02040503050201020203"/>
              </a:rPr>
              <a:t>Pandas can take in a huge variety of data, the most common ones are csv, excel, </a:t>
            </a:r>
            <a:r>
              <a:rPr lang="en-US" b="1" dirty="0" err="1">
                <a:solidFill>
                  <a:schemeClr val="bg1"/>
                </a:solidFill>
                <a:latin typeface="Adobe Devanagari" panose="02040503050201020203"/>
              </a:rPr>
              <a:t>sql</a:t>
            </a:r>
            <a:r>
              <a:rPr lang="en-US" b="1" dirty="0">
                <a:solidFill>
                  <a:schemeClr val="bg1"/>
                </a:solidFill>
                <a:latin typeface="Adobe Devanagari" panose="02040503050201020203"/>
              </a:rPr>
              <a:t> or even a webpage.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If noting else is specified, the values are labeled with their index number. First value has index 0, second value has index 1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etc… , </a:t>
            </a:r>
            <a:r>
              <a:rPr lang="en-US" sz="1600" dirty="0"/>
              <a:t>This label can be used to access a specified value.</a:t>
            </a:r>
          </a:p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With the </a:t>
            </a:r>
            <a:r>
              <a:rPr lang="en-US" sz="1600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index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argument, you can name your own labels.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  </a:t>
            </a: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a = [1, 7, 2]</a:t>
            </a:r>
            <a:b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</a:t>
            </a:r>
            <a:r>
              <a:rPr lang="en-US" sz="1800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myvar</a:t>
            </a:r>
            <a:r>
              <a:rPr lang="en-US" sz="1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</a:t>
            </a:r>
            <a:r>
              <a:rPr lang="en-US" sz="1800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pd.Series</a:t>
            </a: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(a, index = ["x", "y", "z"])</a:t>
            </a:r>
            <a:b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print(</a:t>
            </a:r>
            <a:r>
              <a:rPr lang="en-US" sz="1800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myvar</a:t>
            </a: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Key/Value Objects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Series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You can also use a key/value object, like a dictionary, when creating a Series</a:t>
            </a:r>
            <a:r>
              <a:rPr lang="en-US" dirty="0"/>
              <a:t>.</a:t>
            </a:r>
          </a:p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select only some of the items in the dictionary, use the </a:t>
            </a:r>
            <a:r>
              <a:rPr lang="en-US" sz="1600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index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argument and specify only the 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tems you want to include in series.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 </a:t>
            </a:r>
            <a:r>
              <a:rPr lang="en-US" sz="16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calories = {"day1": 420, "day2": 380, "day3": 390}</a:t>
            </a:r>
            <a:br>
              <a:rPr lang="en-US" sz="16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16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6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 </a:t>
            </a:r>
            <a:r>
              <a:rPr lang="en-US" sz="1600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myvar</a:t>
            </a:r>
            <a:r>
              <a:rPr lang="en-US" sz="16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</a:t>
            </a:r>
            <a:r>
              <a:rPr lang="en-US" sz="1600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pd.Series</a:t>
            </a:r>
            <a:r>
              <a:rPr lang="en-US" sz="16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(calories)</a:t>
            </a:r>
            <a:br>
              <a:rPr lang="en-US" sz="16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6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16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6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 print(</a:t>
            </a:r>
            <a:r>
              <a:rPr lang="en-US" sz="1600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myvar</a:t>
            </a:r>
            <a:r>
              <a:rPr lang="en-US" sz="16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Load Files Into a </a:t>
            </a:r>
            <a:r>
              <a:rPr lang="en-US" b="1" dirty="0" smtClean="0">
                <a:solidFill>
                  <a:schemeClr val="tx2"/>
                </a:solidFill>
              </a:rPr>
              <a:t>Data Frame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If your data sets are stored in a file, Pandas can load them into a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Data Frame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algn="just"/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simple way to store big data sets is to use CSV files (comma separated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files , Comma_delimited).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CSV files contains plain text and is a well know format that can be read by everyone including Pandas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 Pandas provides the </a:t>
            </a:r>
            <a:r>
              <a:rPr lang="en-US" sz="1600" b="1" dirty="0" err="1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read_csv</a:t>
            </a:r>
            <a:r>
              <a:rPr lang="en-US" sz="1600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function to read data stored as a csv file into a pandas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DataFrame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Whereas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read_*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functions are used data to pandas , the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to_*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methods are used to store data.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import pandas as </a:t>
            </a:r>
            <a:r>
              <a:rPr lang="en-US" sz="18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</a:t>
            </a:r>
            <a: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 </a:t>
            </a:r>
            <a:r>
              <a:rPr lang="en-US" sz="18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</a:t>
            </a:r>
            <a:r>
              <a:rPr lang="en-US" sz="18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</a:t>
            </a:r>
            <a:r>
              <a:rPr lang="en-US" sz="18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pd.read_csv</a:t>
            </a:r>
            <a: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('data.csv')</a:t>
            </a:r>
            <a:b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 print(</a:t>
            </a:r>
            <a:r>
              <a:rPr lang="en-US" sz="18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</a:t>
            </a:r>
            <a: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)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Load Files Into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dobe Devanagari"/>
              </a:rPr>
              <a:t>If your data sets are stored in a Excel file  , first need to import </a:t>
            </a:r>
            <a:r>
              <a:rPr lang="en-US" sz="1600" dirty="0" err="1" smtClean="0">
                <a:solidFill>
                  <a:srgbClr val="FFFF00"/>
                </a:solidFill>
                <a:latin typeface="Adobe Devanagari"/>
              </a:rPr>
              <a:t>xlrd</a:t>
            </a:r>
            <a:r>
              <a:rPr lang="en-US" sz="1600" dirty="0" smtClean="0">
                <a:latin typeface="Adobe Devanagari"/>
              </a:rPr>
              <a:t> library and use </a:t>
            </a:r>
            <a:r>
              <a:rPr lang="en-US" sz="1600" dirty="0" smtClean="0">
                <a:solidFill>
                  <a:srgbClr val="FFFF00"/>
                </a:solidFill>
                <a:latin typeface="Adobe Devanagari"/>
              </a:rPr>
              <a:t>.</a:t>
            </a:r>
            <a:r>
              <a:rPr lang="en-US" sz="1600" dirty="0" err="1" smtClean="0">
                <a:solidFill>
                  <a:srgbClr val="FFFF00"/>
                </a:solidFill>
                <a:latin typeface="Adobe Devanagari"/>
              </a:rPr>
              <a:t>open_workbook</a:t>
            </a:r>
            <a:r>
              <a:rPr lang="en-US" sz="1600" dirty="0" smtClean="0">
                <a:solidFill>
                  <a:srgbClr val="FFFF00"/>
                </a:solidFill>
                <a:latin typeface="Adobe Devanagari"/>
              </a:rPr>
              <a:t> </a:t>
            </a:r>
            <a:r>
              <a:rPr lang="en-US" sz="1600" dirty="0" smtClean="0">
                <a:latin typeface="Adobe Devanagari"/>
              </a:rPr>
              <a:t>method to read excel file also .</a:t>
            </a:r>
            <a:r>
              <a:rPr lang="en-US" sz="1600" dirty="0" err="1" smtClean="0">
                <a:latin typeface="Adobe Devanagari"/>
              </a:rPr>
              <a:t>sheet_by_name</a:t>
            </a:r>
            <a:r>
              <a:rPr lang="en-US" sz="1600" dirty="0" smtClean="0">
                <a:latin typeface="Adobe Devanagari"/>
              </a:rPr>
              <a:t>  to </a:t>
            </a:r>
            <a:r>
              <a:rPr lang="en-US" sz="1600" dirty="0" err="1" smtClean="0">
                <a:latin typeface="Adobe Devanagari"/>
              </a:rPr>
              <a:t>achive</a:t>
            </a:r>
            <a:r>
              <a:rPr lang="en-US" sz="1600" dirty="0" smtClean="0">
                <a:latin typeface="Adobe Devanagari"/>
              </a:rPr>
              <a:t> </a:t>
            </a:r>
            <a:r>
              <a:rPr lang="en-US" sz="1600" dirty="0" err="1" smtClean="0">
                <a:latin typeface="Adobe Devanagari"/>
              </a:rPr>
              <a:t>Excell</a:t>
            </a:r>
            <a:r>
              <a:rPr lang="en-US" sz="1600" dirty="0" smtClean="0">
                <a:latin typeface="Adobe Devanagari"/>
              </a:rPr>
              <a:t> sheet and use pandas to load them into </a:t>
            </a:r>
            <a:r>
              <a:rPr lang="en-US" sz="1600" dirty="0" err="1" smtClean="0">
                <a:latin typeface="Adobe Devanagari"/>
              </a:rPr>
              <a:t>DataFrame</a:t>
            </a:r>
            <a:r>
              <a:rPr lang="en-US" sz="1600" dirty="0" smtClean="0">
                <a:latin typeface="Adobe Devanagari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Adobe Devanagari"/>
              </a:rPr>
              <a:t> </a:t>
            </a:r>
            <a:r>
              <a:rPr lang="en-US" sz="1300" b="1" dirty="0" smtClean="0">
                <a:solidFill>
                  <a:srgbClr val="FFFF00"/>
                </a:solidFill>
                <a:latin typeface="Adobe Devanagari"/>
              </a:rPr>
              <a:t>import xlrd2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FFFF00"/>
                </a:solidFill>
                <a:latin typeface="Adobe Devanagari"/>
              </a:rPr>
              <a:t>import </a:t>
            </a:r>
            <a:r>
              <a:rPr lang="en-US" sz="1300" b="1" dirty="0">
                <a:solidFill>
                  <a:srgbClr val="FFFF00"/>
                </a:solidFill>
                <a:latin typeface="Adobe Devanagari"/>
              </a:rPr>
              <a:t>pandas as </a:t>
            </a:r>
            <a:r>
              <a:rPr lang="en-US" sz="1300" b="1" dirty="0" err="1" smtClean="0">
                <a:solidFill>
                  <a:srgbClr val="FFFF00"/>
                </a:solidFill>
                <a:latin typeface="Adobe Devanagari"/>
              </a:rPr>
              <a:t>pd</a:t>
            </a:r>
            <a:endParaRPr lang="en-US" sz="1300" b="1" dirty="0" smtClean="0">
              <a:solidFill>
                <a:srgbClr val="FFFF00"/>
              </a:solidFill>
              <a:latin typeface="Adobe Devanagari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FFFF00"/>
                </a:solidFill>
                <a:latin typeface="Adobe Devanagari"/>
              </a:rPr>
              <a:t>workbook </a:t>
            </a:r>
            <a:r>
              <a:rPr lang="en-US" sz="1300" b="1" dirty="0">
                <a:solidFill>
                  <a:srgbClr val="FFFF00"/>
                </a:solidFill>
                <a:latin typeface="Adobe Devanagari"/>
              </a:rPr>
              <a:t>= xlrd2.open_workbook("Olympia.xlsx")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FFFF00"/>
                </a:solidFill>
                <a:latin typeface="Adobe Devanagari"/>
              </a:rPr>
              <a:t>sheet = </a:t>
            </a:r>
            <a:r>
              <a:rPr lang="en-US" sz="1300" b="1" dirty="0" err="1">
                <a:solidFill>
                  <a:srgbClr val="FFFF00"/>
                </a:solidFill>
                <a:latin typeface="Adobe Devanagari"/>
              </a:rPr>
              <a:t>workbook.sheet_by_name</a:t>
            </a:r>
            <a:r>
              <a:rPr lang="en-US" sz="1300" b="1" dirty="0">
                <a:solidFill>
                  <a:srgbClr val="FFFF00"/>
                </a:solidFill>
                <a:latin typeface="Adobe Devanagari"/>
              </a:rPr>
              <a:t>("Sheet1")</a:t>
            </a:r>
          </a:p>
          <a:p>
            <a:pPr marL="0" indent="0">
              <a:buNone/>
            </a:pPr>
            <a:r>
              <a:rPr lang="en-US" sz="1300" b="1" dirty="0" err="1" smtClean="0">
                <a:solidFill>
                  <a:srgbClr val="FFFF00"/>
                </a:solidFill>
                <a:latin typeface="Adobe Devanagari"/>
              </a:rPr>
              <a:t>df</a:t>
            </a:r>
            <a:r>
              <a:rPr lang="en-US" sz="1300" b="1" dirty="0" smtClean="0">
                <a:solidFill>
                  <a:srgbClr val="FFFF00"/>
                </a:solidFill>
                <a:latin typeface="Adobe Devanagari"/>
              </a:rPr>
              <a:t> </a:t>
            </a:r>
            <a:r>
              <a:rPr lang="en-US" sz="1300" b="1" dirty="0">
                <a:solidFill>
                  <a:srgbClr val="FFFF00"/>
                </a:solidFill>
                <a:latin typeface="Adobe Devanagari"/>
              </a:rPr>
              <a:t>= </a:t>
            </a:r>
            <a:r>
              <a:rPr lang="en-US" sz="1300" b="1" dirty="0" err="1">
                <a:solidFill>
                  <a:srgbClr val="FFFF00"/>
                </a:solidFill>
                <a:latin typeface="Adobe Devanagari"/>
              </a:rPr>
              <a:t>pd.DataFrame</a:t>
            </a:r>
            <a:r>
              <a:rPr lang="en-US" sz="1300" b="1" dirty="0">
                <a:solidFill>
                  <a:srgbClr val="FFFF00"/>
                </a:solidFill>
                <a:latin typeface="Adobe Devanagari"/>
              </a:rPr>
              <a:t>(sheet)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FFFF00"/>
                </a:solidFill>
                <a:latin typeface="Adobe Devanagari"/>
              </a:rPr>
              <a:t>print(</a:t>
            </a:r>
            <a:r>
              <a:rPr lang="en-US" sz="1300" b="1" dirty="0" err="1" smtClean="0">
                <a:solidFill>
                  <a:srgbClr val="FFFF00"/>
                </a:solidFill>
                <a:latin typeface="Adobe Devanagari"/>
              </a:rPr>
              <a:t>df</a:t>
            </a:r>
            <a:r>
              <a:rPr lang="en-US" sz="1300" b="1" dirty="0">
                <a:solidFill>
                  <a:srgbClr val="FFFF00"/>
                </a:solidFill>
                <a:latin typeface="Adobe Devanaga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3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Getting to Know Your </a:t>
            </a:r>
            <a:r>
              <a:rPr lang="en-US" b="1" dirty="0" smtClean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You’ve imported a CSV file with the Pandas Python library and had a first look at the contents of your dataset. So far, you’ve only seen the size of your dataset and its first and last few rows. Next, you’ll learn how to </a:t>
            </a:r>
            <a:r>
              <a:rPr lang="en-US" sz="16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examine your data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more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systematically</a:t>
            </a:r>
          </a:p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You can display all columns and their data types with .info():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df.info() </a:t>
            </a:r>
            <a:endParaRPr lang="en-US" b="1" dirty="0">
              <a:solidFill>
                <a:srgbClr val="FFFF00"/>
              </a:solidFill>
              <a:latin typeface="Bahnschrift Light Condensed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How much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You use the Python built-in function </a:t>
            </a:r>
            <a:r>
              <a:rPr lang="en-US" sz="1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len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() to determine the number of rows. You also use the .shape attribute of the 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Data Frame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to see its </a:t>
            </a:r>
            <a:r>
              <a:rPr lang="en-US" sz="16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dimensionality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 The result is a tuple containing the number of rows and columns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</a:t>
            </a:r>
            <a:r>
              <a:rPr lang="en-US" sz="18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len</a:t>
            </a:r>
            <a:r>
              <a:rPr lang="en-US" sz="18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(</a:t>
            </a:r>
            <a:r>
              <a:rPr lang="en-US" sz="18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df</a:t>
            </a:r>
            <a:r>
              <a:rPr lang="en-US" sz="18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 </a:t>
            </a:r>
            <a:r>
              <a:rPr lang="en-US" sz="18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    </a:t>
            </a:r>
            <a:r>
              <a:rPr lang="en-US" sz="18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df.shape</a:t>
            </a:r>
            <a:endParaRPr lang="en-US" sz="1800" b="1" dirty="0" smtClean="0">
              <a:solidFill>
                <a:srgbClr val="FFFF00"/>
              </a:solidFill>
              <a:latin typeface="Bahnschrift Light Condensed" panose="020B0502040204020203" pitchFamily="34" charset="0"/>
              <a:cs typeface="Adobe Devanagari" panose="020405030502010202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You can have a look at the first five rows with .head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  </a:t>
            </a:r>
            <a:r>
              <a:rPr lang="en-US" sz="18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df.head</a:t>
            </a:r>
            <a:r>
              <a:rPr lang="en-US" sz="18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()</a:t>
            </a:r>
          </a:p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You can display the last five rows with .tail() instead:</a:t>
            </a:r>
          </a:p>
          <a:p>
            <a:pPr marL="0" indent="0">
              <a:buNone/>
            </a:pP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</a:t>
            </a:r>
            <a:r>
              <a:rPr lang="en-US" sz="16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df.tail</a:t>
            </a: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()</a:t>
            </a:r>
            <a:endParaRPr lang="en-US" sz="1600" b="1" dirty="0">
              <a:solidFill>
                <a:srgbClr val="FFFF00"/>
              </a:solidFill>
              <a:latin typeface="Bahnschrift Light Condensed" panose="020B0502040204020203" pitchFamily="34" charset="0"/>
              <a:cs typeface="Adobe Devanagari" panose="020405030502010202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SELECT SPECIFIC COLUMNS FROM A DATAFRAME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dobe Devanagari"/>
              </a:rPr>
              <a:t>To select a single column, use square brackets [ ] with the column name of the column of interest.  To select multiple columns, use a list of column names within the selection brackets[ [ ] ] .</a:t>
            </a:r>
          </a:p>
          <a:p>
            <a:pPr marL="0" indent="0">
              <a:buNone/>
            </a:pPr>
            <a:r>
              <a:rPr lang="en-US" sz="1600" dirty="0">
                <a:latin typeface="Adobe Devanagari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a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thlete = 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6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[“Athlete “]   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a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thlete_age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=   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 [ </a:t>
            </a:r>
            <a:r>
              <a:rPr lang="en-US" sz="16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“Athlete” , “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Age”]]   </a:t>
            </a:r>
          </a:p>
          <a:p>
            <a:pPr marL="0" indent="0">
              <a:buNone/>
            </a:pPr>
            <a:endParaRPr lang="en-US" sz="1600" b="1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athlete_age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=   </a:t>
            </a:r>
            <a:r>
              <a:rPr lang="en-US" sz="1600" b="1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6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[ [ “Athlete” , “Age”]] 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.shape                                                                                                               </a:t>
            </a:r>
            <a:endParaRPr lang="en-US" sz="1600" b="1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print(  “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athlete_age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“)                                                                                                         </a:t>
            </a:r>
            <a:endParaRPr lang="en-US" sz="1600" b="1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309" y="3111137"/>
            <a:ext cx="2171700" cy="201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23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conditional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latin typeface="Adobe Devanagari" panose="02040503050201020203"/>
              </a:rPr>
              <a:t>To select rows based on a conditional expression , use a condition inside the selection brackets[ ]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above_20 = 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 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 [“ Age “] &gt; 20  ]</a:t>
            </a:r>
          </a:p>
          <a:p>
            <a:r>
              <a:rPr lang="en-US" sz="1600" dirty="0" smtClean="0">
                <a:latin typeface="Adobe Devanagari" panose="02040503050201020203"/>
              </a:rPr>
              <a:t>The </a:t>
            </a:r>
            <a:r>
              <a:rPr lang="en-US" sz="1600" dirty="0" err="1" smtClean="0">
                <a:latin typeface="Adobe Devanagari" panose="02040503050201020203"/>
              </a:rPr>
              <a:t>isin</a:t>
            </a:r>
            <a:r>
              <a:rPr lang="en-US" sz="1600" dirty="0" smtClean="0">
                <a:latin typeface="Adobe Devanagari" panose="02040503050201020203"/>
              </a:rPr>
              <a:t>() conditional function returns </a:t>
            </a:r>
            <a:r>
              <a:rPr lang="en-US" sz="1600" dirty="0" smtClean="0">
                <a:solidFill>
                  <a:schemeClr val="accent3"/>
                </a:solidFill>
                <a:latin typeface="Adobe Devanagari" panose="02040503050201020203"/>
              </a:rPr>
              <a:t>true</a:t>
            </a:r>
            <a:r>
              <a:rPr lang="en-US" sz="1600" dirty="0" smtClean="0">
                <a:latin typeface="Adobe Devanagari" panose="02040503050201020203"/>
              </a:rPr>
              <a:t> for each row that values are in the provided list!</a:t>
            </a:r>
          </a:p>
          <a:p>
            <a:pPr marL="0" indent="0">
              <a:buNone/>
            </a:pPr>
            <a:r>
              <a:rPr lang="en-US" sz="1600" dirty="0">
                <a:latin typeface="Adobe Devanagari" panose="02040503050201020203"/>
              </a:rPr>
              <a:t> </a:t>
            </a:r>
            <a:r>
              <a:rPr lang="en-US" sz="1600" dirty="0" smtClean="0">
                <a:latin typeface="Adobe Devanagari" panose="02040503050201020203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age = 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[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[“ Age “].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isin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(</a:t>
            </a:r>
            <a:r>
              <a:rPr lang="en-US" sz="16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[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24 , 23])</a:t>
            </a:r>
          </a:p>
          <a:p>
            <a:pPr marL="0" indent="0">
              <a:buNone/>
            </a:pPr>
            <a:endParaRPr lang="en-US" sz="1600" dirty="0" smtClean="0">
              <a:latin typeface="Adobe Devanagari" panose="02040503050201020203"/>
            </a:endParaRPr>
          </a:p>
          <a:p>
            <a:r>
              <a:rPr lang="en-US" sz="1600" dirty="0" smtClean="0">
                <a:latin typeface="Adobe Devanagari" panose="02040503050201020203"/>
              </a:rPr>
              <a:t>When combing multiple condition statements , each condition must be surrounded by parentheses</a:t>
            </a:r>
            <a:r>
              <a:rPr lang="en-US" sz="1600" dirty="0" smtClean="0">
                <a:solidFill>
                  <a:srgbClr val="FF0000"/>
                </a:solidFill>
                <a:latin typeface="Adobe Devanagari" panose="02040503050201020203"/>
              </a:rPr>
              <a:t>()</a:t>
            </a:r>
            <a:r>
              <a:rPr lang="en-US" sz="1600" dirty="0" smtClean="0">
                <a:latin typeface="Adobe Devanagari" panose="02040503050201020203"/>
              </a:rPr>
              <a:t>. Moreover , you can not use </a:t>
            </a:r>
            <a:r>
              <a:rPr lang="en-US" sz="1600" dirty="0" smtClean="0">
                <a:solidFill>
                  <a:srgbClr val="FF0000"/>
                </a:solidFill>
                <a:latin typeface="Adobe Devanagari" panose="02040503050201020203"/>
              </a:rPr>
              <a:t>or/and </a:t>
            </a:r>
            <a:r>
              <a:rPr lang="en-US" sz="1600" dirty="0" smtClean="0">
                <a:latin typeface="Adobe Devanagari" panose="02040503050201020203"/>
              </a:rPr>
              <a:t>but need to use the or operator </a:t>
            </a:r>
            <a:r>
              <a:rPr lang="en-US" sz="1600" dirty="0" smtClean="0">
                <a:solidFill>
                  <a:srgbClr val="FF0000"/>
                </a:solidFill>
                <a:latin typeface="Adobe Devanagari" panose="02040503050201020203"/>
              </a:rPr>
              <a:t>| </a:t>
            </a:r>
            <a:r>
              <a:rPr lang="en-US" sz="1600" dirty="0" smtClean="0">
                <a:latin typeface="Adobe Devanagari" panose="02040503050201020203"/>
              </a:rPr>
              <a:t>and the and operator </a:t>
            </a:r>
            <a:r>
              <a:rPr lang="en-US" sz="1600" dirty="0">
                <a:solidFill>
                  <a:srgbClr val="FF0000"/>
                </a:solidFill>
                <a:latin typeface="Adobe Devanagari" panose="02040503050201020203"/>
              </a:rPr>
              <a:t>&amp; </a:t>
            </a:r>
            <a:r>
              <a:rPr lang="en-US" sz="1400" b="1" dirty="0" smtClean="0">
                <a:solidFill>
                  <a:schemeClr val="accent1"/>
                </a:solidFill>
                <a:latin typeface="Adobe Devanagari" panose="02040503050201020203"/>
              </a:rPr>
              <a:t>(Arithmetic </a:t>
            </a:r>
            <a:r>
              <a:rPr lang="en-US" sz="1400" dirty="0" smtClean="0">
                <a:solidFill>
                  <a:schemeClr val="accent1"/>
                </a:solidFill>
                <a:latin typeface="Adobe Devanagari" panose="02040503050201020203"/>
              </a:rPr>
              <a:t>Operators).</a:t>
            </a:r>
          </a:p>
          <a:p>
            <a:pPr marL="0" indent="0">
              <a:buNone/>
            </a:pPr>
            <a:r>
              <a:rPr lang="en-US" sz="1600" dirty="0" smtClean="0">
                <a:latin typeface="Bahnschrift Condensed" panose="020B0502040204020203" pitchFamily="34" charset="0"/>
              </a:rPr>
              <a:t>   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age = 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[ (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[“Age”] == 23)  |  (</a:t>
            </a:r>
            <a:r>
              <a:rPr lang="en-US" sz="16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[“Age”] == 24)]</a:t>
            </a:r>
            <a:endParaRPr lang="en-US" sz="1600" b="1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Select Specific rows and columns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>
                <a:latin typeface="Adobe Devanagari"/>
              </a:rPr>
              <a:t>The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Adobe Devanagari"/>
              </a:rPr>
              <a:t>loc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dobe Devanagari"/>
              </a:rPr>
              <a:t>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Adobe Devanagari"/>
              </a:rPr>
              <a:t>iloc</a:t>
            </a:r>
            <a:r>
              <a:rPr lang="en-US" sz="1600" dirty="0" smtClean="0">
                <a:latin typeface="Adobe Devanagari"/>
              </a:rPr>
              <a:t> operators are required in front of the selection brackets[] . When using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Adobe Devanagari"/>
              </a:rPr>
              <a:t>loc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dobe Devanagari"/>
              </a:rPr>
              <a:t>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Adobe Devanagari"/>
              </a:rPr>
              <a:t>iloc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dobe Devanagari"/>
              </a:rPr>
              <a:t> </a:t>
            </a:r>
            <a:r>
              <a:rPr lang="en-US" sz="1600" dirty="0" smtClean="0">
                <a:latin typeface="Adobe Devanagari"/>
              </a:rPr>
              <a:t>, the pat before the comma is rows you want, and the part after the comma is the columns you want to select.</a:t>
            </a:r>
          </a:p>
          <a:p>
            <a:pPr marL="0" indent="0">
              <a:buNone/>
            </a:pPr>
            <a:r>
              <a:rPr lang="en-US" sz="1600" dirty="0">
                <a:latin typeface="Adobe Devanagari"/>
              </a:rPr>
              <a:t> </a:t>
            </a:r>
            <a:r>
              <a:rPr lang="en-US" sz="1600" dirty="0" smtClean="0">
                <a:latin typeface="Adobe Devanagari"/>
              </a:rPr>
              <a:t>   </a:t>
            </a:r>
            <a:r>
              <a:rPr lang="en-US" sz="1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Athlete_names</a:t>
            </a:r>
            <a:r>
              <a:rPr lang="en-US" sz="18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= </a:t>
            </a:r>
            <a:r>
              <a:rPr lang="en-US" sz="1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df.loc</a:t>
            </a:r>
            <a:r>
              <a:rPr lang="en-US" sz="18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 </a:t>
            </a:r>
            <a:r>
              <a:rPr lang="en-US" sz="1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</a:t>
            </a:r>
            <a:r>
              <a:rPr lang="en-US" sz="18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[“Age”] &gt; 20 , Athlete]</a:t>
            </a:r>
          </a:p>
          <a:p>
            <a:r>
              <a:rPr lang="en-US" sz="1600" dirty="0" smtClean="0">
                <a:latin typeface="Adobe Devanagari" panose="02040503050201020203"/>
              </a:rPr>
              <a:t>When specifically interested in certain rows and/or columns based on their position in the table , use the </a:t>
            </a:r>
            <a:r>
              <a:rPr lang="en-US" sz="1600" dirty="0" err="1" smtClean="0">
                <a:latin typeface="Adobe Devanagari"/>
              </a:rPr>
              <a:t>iloc</a:t>
            </a:r>
            <a:r>
              <a:rPr lang="en-US" sz="1600" dirty="0" smtClean="0">
                <a:latin typeface="Adobe Devanagari"/>
              </a:rPr>
              <a:t> operator in front of the selection brackets[]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  </a:t>
            </a:r>
            <a:r>
              <a:rPr lang="en-US" sz="1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sp_rc</a:t>
            </a:r>
            <a:r>
              <a:rPr lang="en-US" sz="18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= </a:t>
            </a:r>
            <a:r>
              <a:rPr lang="en-US" sz="18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df.iloc</a:t>
            </a:r>
            <a:r>
              <a:rPr lang="en-US" sz="1800" b="1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[ 7 : 13 , 1 : 4 ]</a:t>
            </a:r>
          </a:p>
          <a:p>
            <a:r>
              <a:rPr lang="en-US" sz="1600" dirty="0" smtClean="0">
                <a:latin typeface="Adobe Devanagari" panose="02040503050201020203"/>
              </a:rPr>
              <a:t>When selecting specific rows and/or columns with </a:t>
            </a:r>
            <a:r>
              <a:rPr lang="en-US" sz="1600" dirty="0" err="1" smtClean="0">
                <a:latin typeface="Adobe Devanagari"/>
              </a:rPr>
              <a:t>loc</a:t>
            </a:r>
            <a:r>
              <a:rPr lang="en-US" sz="1600" dirty="0" smtClean="0">
                <a:latin typeface="Adobe Devanagari"/>
              </a:rPr>
              <a:t> or </a:t>
            </a:r>
            <a:r>
              <a:rPr lang="en-US" sz="1600" dirty="0" err="1" smtClean="0">
                <a:latin typeface="Adobe Devanagari"/>
              </a:rPr>
              <a:t>iloc</a:t>
            </a:r>
            <a:r>
              <a:rPr lang="en-US" sz="1600" dirty="0" smtClean="0">
                <a:latin typeface="Adobe Devanagari"/>
              </a:rPr>
              <a:t>, new values can be assigned to the selected data.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   </a:t>
            </a:r>
            <a:r>
              <a:rPr lang="en-US" sz="1800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df.iloc</a:t>
            </a:r>
            <a:r>
              <a:rPr lang="en-US" sz="1800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[ 1:2 , 7] = “None”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  print(</a:t>
            </a:r>
            <a:r>
              <a:rPr lang="en-US" sz="1800" dirty="0" err="1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df.tostring</a:t>
            </a:r>
            <a:r>
              <a:rPr lang="en-US" sz="1800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())</a:t>
            </a:r>
          </a:p>
          <a:p>
            <a:pPr marL="0" indent="0">
              <a:buNone/>
            </a:pPr>
            <a:endParaRPr lang="en-US" sz="1600" b="1" dirty="0">
              <a:solidFill>
                <a:srgbClr val="FFFF00"/>
              </a:solidFill>
              <a:latin typeface="Adobe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9393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How to create plots in Pandas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>
                <a:latin typeface="Adobe Devanagari"/>
              </a:rPr>
              <a:t>Matplotlib</a:t>
            </a:r>
            <a:r>
              <a:rPr lang="en-US" sz="1400" dirty="0">
                <a:latin typeface="Adobe Devanagari"/>
              </a:rPr>
              <a:t> is a low level graph </a:t>
            </a:r>
            <a:r>
              <a:rPr lang="en-US" sz="1400" dirty="0" smtClean="0">
                <a:latin typeface="Adobe Devanagari"/>
              </a:rPr>
              <a:t>plotting </a:t>
            </a:r>
            <a:r>
              <a:rPr lang="en-US" sz="1400" dirty="0">
                <a:latin typeface="Adobe Devanagari"/>
              </a:rPr>
              <a:t>library in python that serves as a visualization utility</a:t>
            </a:r>
            <a:r>
              <a:rPr lang="en-US" sz="1400" dirty="0" smtClean="0">
                <a:latin typeface="Adobe Devanagari"/>
              </a:rPr>
              <a:t>. </a:t>
            </a:r>
            <a:r>
              <a:rPr lang="en-US" sz="1400" dirty="0" err="1">
                <a:latin typeface="Adobe Devanagari"/>
              </a:rPr>
              <a:t>Matplotlib</a:t>
            </a:r>
            <a:r>
              <a:rPr lang="en-US" sz="1400" dirty="0">
                <a:latin typeface="Adobe Devanagari"/>
              </a:rPr>
              <a:t> was created by John D. Hunter</a:t>
            </a:r>
            <a:r>
              <a:rPr lang="en-US" sz="1400" dirty="0" smtClean="0">
                <a:latin typeface="Adobe Devanagari"/>
              </a:rPr>
              <a:t>. </a:t>
            </a:r>
            <a:r>
              <a:rPr lang="en-US" sz="1400" dirty="0" err="1">
                <a:latin typeface="Adobe Devanagari"/>
              </a:rPr>
              <a:t>Matplotlib</a:t>
            </a:r>
            <a:r>
              <a:rPr lang="en-US" sz="1400" dirty="0">
                <a:latin typeface="Adobe Devanagari"/>
              </a:rPr>
              <a:t> is open source and we can use it freely</a:t>
            </a:r>
            <a:r>
              <a:rPr lang="en-US" sz="1400" dirty="0" smtClean="0">
                <a:latin typeface="Adobe Devanagari"/>
              </a:rPr>
              <a:t>. </a:t>
            </a:r>
            <a:endParaRPr lang="fa-IR" sz="1400" dirty="0" smtClean="0">
              <a:latin typeface="Adobe Devanagari"/>
            </a:endParaRPr>
          </a:p>
          <a:p>
            <a:r>
              <a:rPr lang="en-US" sz="1400" dirty="0">
                <a:latin typeface="Adobe Devanagari" panose="02040503050201020203"/>
              </a:rPr>
              <a:t>If you have </a:t>
            </a:r>
            <a:r>
              <a:rPr lang="en-US" sz="1400" b="1" dirty="0">
                <a:latin typeface="Adobe Devanagari" panose="02040503050201020203"/>
                <a:hlinkClick r:id="rId2"/>
              </a:rPr>
              <a:t>Python</a:t>
            </a:r>
            <a:r>
              <a:rPr lang="en-US" sz="1400" dirty="0">
                <a:latin typeface="Adobe Devanagari" panose="02040503050201020203"/>
              </a:rPr>
              <a:t> and </a:t>
            </a:r>
            <a:r>
              <a:rPr lang="en-US" sz="1400" b="1" dirty="0">
                <a:latin typeface="Adobe Devanagari" panose="02040503050201020203"/>
                <a:hlinkClick r:id="rId3"/>
              </a:rPr>
              <a:t>PIP</a:t>
            </a:r>
            <a:r>
              <a:rPr lang="en-US" sz="1400" dirty="0">
                <a:latin typeface="Adobe Devanagari" panose="02040503050201020203"/>
              </a:rPr>
              <a:t> already installed on a system, then installation of </a:t>
            </a:r>
            <a:r>
              <a:rPr lang="en-US" sz="1400" dirty="0" err="1">
                <a:latin typeface="Adobe Devanagari" panose="02040503050201020203"/>
              </a:rPr>
              <a:t>Matplotlib</a:t>
            </a:r>
            <a:r>
              <a:rPr lang="en-US" sz="1400" dirty="0">
                <a:latin typeface="Adobe Devanagari" panose="02040503050201020203"/>
              </a:rPr>
              <a:t> is very easy.</a:t>
            </a:r>
          </a:p>
          <a:p>
            <a:r>
              <a:rPr lang="en-US" sz="1400" dirty="0">
                <a:latin typeface="Adobe Devanagari" panose="02040503050201020203"/>
              </a:rPr>
              <a:t>Install it using this command: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</a:rPr>
              <a:t>   </a:t>
            </a:r>
            <a:r>
              <a:rPr lang="fa-IR" sz="1600" b="1" dirty="0" smtClean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</a:rPr>
              <a:t>   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</a:rPr>
              <a:t> pip install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</a:rPr>
              <a:t>matplotlib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sz="1400" dirty="0" smtClean="0">
                <a:latin typeface="Adobe Devanagari" panose="02040503050201020203"/>
              </a:rPr>
              <a:t>Once </a:t>
            </a:r>
            <a:r>
              <a:rPr lang="en-US" sz="1400" dirty="0" err="1" smtClean="0">
                <a:latin typeface="Adobe Devanagari" panose="02040503050201020203"/>
              </a:rPr>
              <a:t>matplolib</a:t>
            </a:r>
            <a:r>
              <a:rPr lang="en-US" sz="1400" dirty="0" smtClean="0">
                <a:latin typeface="Adobe Devanagari" panose="02040503050201020203"/>
              </a:rPr>
              <a:t> is installed, import it in your application by adding the import module statement:</a:t>
            </a:r>
            <a:endParaRPr lang="fa-IR" sz="1400" dirty="0" smtClean="0">
              <a:latin typeface="Adobe Devanagari" panose="02040503050201020203"/>
            </a:endParaRPr>
          </a:p>
          <a:p>
            <a:pPr marL="0" indent="0">
              <a:buNone/>
            </a:pPr>
            <a:r>
              <a:rPr lang="fa-IR" sz="1400" dirty="0">
                <a:latin typeface="Adobe Devanagari"/>
              </a:rPr>
              <a:t> </a:t>
            </a:r>
            <a:r>
              <a:rPr lang="en-US" sz="1400" dirty="0" smtClean="0">
                <a:latin typeface="Adobe Devanagari"/>
              </a:rPr>
              <a:t>       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</a:rPr>
              <a:t>import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</a:rPr>
              <a:t>matplotlib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Setting Up Your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Environment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You can follow along in any terminal that has Python 3 installed. If you want to see nicer output, especially for the large dataset you’ll be working with, then you might want to run the examples in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6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Jupyter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Notebook or Replica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algn="just"/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last thing you’ll need is the Pandas Python library, which you can install with pip: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3"/>
                </a:solidFill>
              </a:rPr>
              <a:t>$</a:t>
            </a:r>
            <a:r>
              <a:rPr lang="en-US" b="1" dirty="0" smtClean="0"/>
              <a:t> </a:t>
            </a:r>
            <a:r>
              <a:rPr lang="en-US" sz="20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python  -m  pip  install  pandas</a:t>
            </a:r>
          </a:p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You can also use the </a:t>
            </a:r>
            <a:r>
              <a:rPr lang="en-US" sz="1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Conda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package manager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</a:t>
            </a:r>
            <a:r>
              <a:rPr lang="en-US" sz="2000" b="1" dirty="0" smtClean="0">
                <a:solidFill>
                  <a:schemeClr val="accent3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$</a:t>
            </a:r>
            <a:r>
              <a:rPr lang="en-US" sz="2000" b="1" dirty="0" smtClean="0"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  </a:t>
            </a:r>
            <a:r>
              <a:rPr lang="en-US" sz="20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conda</a:t>
            </a:r>
            <a:r>
              <a:rPr lang="en-US" sz="20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  install  pandas</a:t>
            </a:r>
            <a:endParaRPr lang="en-US" sz="2000" b="1" dirty="0">
              <a:solidFill>
                <a:srgbClr val="FFFF00"/>
              </a:solidFill>
              <a:latin typeface="Bahnschrift Light Condensed" panose="020B0502040204020203" pitchFamily="34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Matplotlib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 smtClean="0">
                <a:latin typeface="Adobe Devanagari"/>
              </a:rPr>
              <a:t>The plot () function is used to draw points (markers) in a diagram. By default , the plot() function draws a line from point to point. The function takes parameters for specifying points in the diagram.</a:t>
            </a:r>
          </a:p>
          <a:p>
            <a:r>
              <a:rPr lang="en-US" sz="1400" dirty="0" smtClean="0">
                <a:latin typeface="Adobe Devanagari"/>
              </a:rPr>
              <a:t>Parameter 1 is an array containing the points on the </a:t>
            </a:r>
            <a:r>
              <a:rPr lang="en-US" sz="1400" dirty="0" err="1" smtClean="0">
                <a:latin typeface="Adobe Devanagari"/>
              </a:rPr>
              <a:t>x_axis</a:t>
            </a:r>
            <a:r>
              <a:rPr lang="en-US" sz="1400" dirty="0" smtClean="0">
                <a:latin typeface="Adobe Devanagari"/>
              </a:rPr>
              <a:t>.</a:t>
            </a:r>
          </a:p>
          <a:p>
            <a:r>
              <a:rPr lang="en-US" sz="1400" dirty="0" smtClean="0">
                <a:latin typeface="Adobe Devanagari"/>
              </a:rPr>
              <a:t>Parameter 2 is an array containing the points on the </a:t>
            </a:r>
            <a:r>
              <a:rPr lang="en-US" sz="1400" dirty="0" err="1" smtClean="0">
                <a:latin typeface="Adobe Devanagari"/>
              </a:rPr>
              <a:t>y_axis</a:t>
            </a:r>
            <a:r>
              <a:rPr lang="en-US" sz="1400" dirty="0">
                <a:latin typeface="Adobe Devanagari"/>
              </a:rPr>
              <a:t>.</a:t>
            </a:r>
            <a:r>
              <a:rPr lang="en-US" sz="1400" dirty="0" smtClean="0">
                <a:latin typeface="Adobe Devanagari"/>
              </a:rPr>
              <a:t> we have to pass two arrays [0 , 6] and [0 , 250] to the plot function.</a:t>
            </a: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import 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matplotlib.pyplot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 as 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plt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/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import 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numpy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 as np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/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xpoints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 =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np.array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([0, 6])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ypoints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 =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np.array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([0, 250])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/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plt.plot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xpoints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, 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ypoints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)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</a:b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plt.show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()</a:t>
            </a:r>
          </a:p>
          <a:p>
            <a:endParaRPr lang="en-US" sz="1400" dirty="0" smtClean="0">
              <a:latin typeface="Adobe Devanagari"/>
            </a:endParaRPr>
          </a:p>
          <a:p>
            <a:endParaRPr lang="en-US" sz="1600" dirty="0">
              <a:latin typeface="Adobe Devanaga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05" y="3718559"/>
            <a:ext cx="3063240" cy="1812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18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Matplotlib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pyplot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Most of the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 utilities lies under the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pyplot</a:t>
            </a:r>
            <a:r>
              <a:rPr lang="en-US" sz="1600" dirty="0" smtClean="0"/>
              <a:t> submodule, and are usually imported under the </a:t>
            </a:r>
            <a:r>
              <a:rPr lang="en-US" sz="1600" dirty="0" err="1" smtClean="0"/>
              <a:t>plt</a:t>
            </a:r>
            <a:r>
              <a:rPr lang="en-US" sz="1600" dirty="0" smtClean="0"/>
              <a:t> alias 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import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 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matplotlib.pyplot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 as 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plt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   </a:t>
            </a:r>
          </a:p>
          <a:p>
            <a:r>
              <a:rPr lang="en-US" sz="1400" dirty="0">
                <a:latin typeface="Adobe Devanagari"/>
              </a:rPr>
              <a:t>Draw a line in a diagram from position </a:t>
            </a:r>
            <a:r>
              <a:rPr lang="en-US" sz="1400" dirty="0" smtClean="0">
                <a:latin typeface="Adobe Devanagari"/>
              </a:rPr>
              <a:t>(0,0</a:t>
            </a:r>
            <a:r>
              <a:rPr lang="en-US" sz="1400" dirty="0">
                <a:latin typeface="Adobe Devanagari"/>
              </a:rPr>
              <a:t>) to position (6,250</a:t>
            </a:r>
            <a:r>
              <a:rPr lang="en-US" sz="1400" dirty="0" smtClean="0">
                <a:latin typeface="Adobe Devanagari"/>
              </a:rPr>
              <a:t>): 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import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 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matplotlib.pyplot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 as 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plt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/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import 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numpy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 as np</a:t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/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xpoints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np.array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([0, 6])</a:t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ypoints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np.array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([0, 250])</a:t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/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plt.plot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xpoints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, 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ypoints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)</a:t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plt.show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66" y="3788228"/>
            <a:ext cx="3063240" cy="1812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87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Index_col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parse_dates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parameters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Adobe Devanagari"/>
              </a:rPr>
              <a:t>The usage of the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Adobe Devanagari"/>
              </a:rPr>
              <a:t>index_col</a:t>
            </a:r>
            <a:r>
              <a:rPr lang="en-US" sz="1600" dirty="0" smtClean="0">
                <a:latin typeface="Adobe Devanagari"/>
              </a:rPr>
              <a:t> and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Adobe Devanagari"/>
              </a:rPr>
              <a:t>parse_dates</a:t>
            </a:r>
            <a:r>
              <a:rPr lang="en-US" sz="1600" dirty="0" smtClean="0">
                <a:latin typeface="Adobe Devanagari"/>
              </a:rPr>
              <a:t> parameters of the </a:t>
            </a:r>
            <a:r>
              <a:rPr lang="en-US" sz="1600" dirty="0" err="1" smtClean="0">
                <a:latin typeface="Adobe Devanagari"/>
              </a:rPr>
              <a:t>read_csv</a:t>
            </a:r>
            <a:r>
              <a:rPr lang="en-US" sz="1600" dirty="0" smtClean="0">
                <a:latin typeface="Adobe Devanagari"/>
              </a:rPr>
              <a:t> function to define the first (0</a:t>
            </a:r>
            <a:r>
              <a:rPr lang="en-US" sz="1600" baseline="30000" dirty="0" smtClean="0">
                <a:latin typeface="Adobe Devanagari"/>
              </a:rPr>
              <a:t>th</a:t>
            </a:r>
            <a:r>
              <a:rPr lang="en-US" sz="1600" dirty="0" smtClean="0">
                <a:latin typeface="Adobe Devanagari"/>
              </a:rPr>
              <a:t>) column as index of the resulting </a:t>
            </a:r>
            <a:r>
              <a:rPr lang="en-US" sz="1600" dirty="0" err="1" smtClean="0">
                <a:latin typeface="Adobe Devanagari"/>
              </a:rPr>
              <a:t>DataFrame</a:t>
            </a:r>
            <a:r>
              <a:rPr lang="en-US" sz="1600" dirty="0" smtClean="0">
                <a:latin typeface="Adobe Devanagari"/>
              </a:rPr>
              <a:t> and convert the dates in the column to Timestamp objects , respectively.</a:t>
            </a:r>
            <a:endParaRPr lang="en-US" sz="1600" dirty="0">
              <a:latin typeface="Adobe Devanaga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import 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pandas as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</a:t>
            </a:r>
            <a:endParaRPr lang="en-US" sz="1600" b="1" dirty="0">
              <a:solidFill>
                <a:srgbClr val="FFFF00"/>
              </a:solidFill>
              <a:latin typeface="Bahnschrift Light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import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matplotlib.pyplot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as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plt</a:t>
            </a:r>
            <a:endParaRPr lang="en-US" sz="1600" b="1" dirty="0">
              <a:solidFill>
                <a:srgbClr val="FFFF00"/>
              </a:solidFill>
              <a:latin typeface="Bahnschrift Light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pd.read_csv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("air.csv" ,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index_col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=0 ,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parse_dates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= True)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df.plot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11" y="3535679"/>
            <a:ext cx="2547257" cy="1808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34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Plot the specific column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dobe Devanagari"/>
              </a:rPr>
              <a:t>To plot a specific column , use the selection method of the subset data in combination with the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Adobe Devanagari"/>
              </a:rPr>
              <a:t>plot() </a:t>
            </a:r>
            <a:r>
              <a:rPr lang="en-US" sz="1600" dirty="0" smtClean="0">
                <a:latin typeface="Adobe Devanagari"/>
              </a:rPr>
              <a:t>method. Hence , the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Adobe Devanagari"/>
              </a:rPr>
              <a:t>plot() </a:t>
            </a:r>
            <a:r>
              <a:rPr lang="en-US" sz="1600" dirty="0" smtClean="0">
                <a:latin typeface="Adobe Devanagari"/>
              </a:rPr>
              <a:t>method works on both Series and </a:t>
            </a:r>
            <a:r>
              <a:rPr lang="en-US" sz="1600" dirty="0" err="1" smtClean="0">
                <a:latin typeface="Adobe Devanagari"/>
              </a:rPr>
              <a:t>DataFrame</a:t>
            </a:r>
            <a:r>
              <a:rPr lang="en-US" sz="1600" dirty="0" smtClean="0">
                <a:latin typeface="Adobe Devanagari"/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latin typeface="Adobe Devanagari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import 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pandas as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</a:t>
            </a:r>
            <a:endParaRPr lang="en-US" sz="1600" b="1" dirty="0">
              <a:solidFill>
                <a:srgbClr val="FFFF00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import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matplotlib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as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plt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pd.read_csv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("air.csv" ,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index_col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= 0 ,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parse_dates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= True)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["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station_paris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"].plot()</a:t>
            </a:r>
            <a:endParaRPr lang="en-US" sz="1600" b="1" dirty="0" smtClean="0">
              <a:solidFill>
                <a:srgbClr val="FFFF00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dobe Devanagari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51" y="3283131"/>
            <a:ext cx="3221627" cy="1951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37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Comparison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xlabel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ylable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400" dirty="0" smtClean="0">
                <a:latin typeface="Adobe Devanagari" panose="02040503050201020203"/>
              </a:rPr>
              <a:t>We can visually compare measured values in two columns with each other. </a:t>
            </a:r>
            <a:r>
              <a:rPr lang="en-US" sz="1400" dirty="0">
                <a:latin typeface="Adobe Devanagari" panose="02040503050201020203"/>
              </a:rPr>
              <a:t>when you create a plot of a graph, by default, </a:t>
            </a:r>
            <a:r>
              <a:rPr lang="en-US" sz="1400" dirty="0" err="1">
                <a:latin typeface="Adobe Devanagari" panose="02040503050201020203"/>
              </a:rPr>
              <a:t>matplotlib</a:t>
            </a:r>
            <a:r>
              <a:rPr lang="en-US" sz="1400" dirty="0">
                <a:latin typeface="Adobe Devanagari" panose="02040503050201020203"/>
              </a:rPr>
              <a:t> will have the default </a:t>
            </a:r>
            <a:r>
              <a:rPr lang="en-US" sz="1400" dirty="0" smtClean="0">
                <a:latin typeface="Adobe Devanagari" panose="02040503050201020203"/>
              </a:rPr>
              <a:t>transparency </a:t>
            </a:r>
            <a:r>
              <a:rPr lang="en-US" sz="1400" dirty="0">
                <a:latin typeface="Adobe Devanagari" panose="02040503050201020203"/>
              </a:rPr>
              <a:t>set (a transparency of 1</a:t>
            </a:r>
            <a:r>
              <a:rPr lang="en-US" sz="1400" dirty="0" smtClean="0">
                <a:latin typeface="Adobe Devanagari" panose="02040503050201020203"/>
              </a:rPr>
              <a:t>). </a:t>
            </a:r>
            <a:r>
              <a:rPr lang="en-US" sz="1400" dirty="0">
                <a:latin typeface="Adobe Devanagari" panose="02040503050201020203"/>
              </a:rPr>
              <a:t>If you want to make the graph plot </a:t>
            </a:r>
            <a:r>
              <a:rPr lang="en-US" sz="1400" dirty="0" smtClean="0">
                <a:latin typeface="Adobe Devanagari" panose="02040503050201020203"/>
              </a:rPr>
              <a:t>more transparent</a:t>
            </a:r>
            <a:r>
              <a:rPr lang="en-US" sz="1400" dirty="0">
                <a:latin typeface="Adobe Devanagari" panose="02040503050201020203"/>
              </a:rPr>
              <a:t>, then you can make alpha less than 1, such as 0.5 or </a:t>
            </a:r>
            <a:r>
              <a:rPr lang="en-US" sz="1400" dirty="0" smtClean="0">
                <a:latin typeface="Adobe Devanagari" panose="02040503050201020203"/>
              </a:rPr>
              <a:t>0.25 . </a:t>
            </a:r>
          </a:p>
          <a:p>
            <a:pPr marL="0" indent="0" algn="just">
              <a:buNone/>
            </a:pPr>
            <a:r>
              <a:rPr lang="en-US" sz="1400" dirty="0" smtClean="0">
                <a:latin typeface="Adobe Devanagari" panose="02040503050201020203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import pandas as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</a:t>
            </a:r>
            <a:endParaRPr lang="en-US" sz="1600" b="1" dirty="0">
              <a:solidFill>
                <a:srgbClr val="FFFF00"/>
              </a:solidFill>
              <a:latin typeface="Bahnschrift Light 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import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matplotlib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as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plt</a:t>
            </a:r>
            <a:endParaRPr lang="en-US" sz="1600" b="1" dirty="0">
              <a:solidFill>
                <a:srgbClr val="FFFF00"/>
              </a:solidFill>
              <a:latin typeface="Bahnschrift Light 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sz="16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pd.read_csv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("air.csv" , 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parse_dates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= True)</a:t>
            </a:r>
          </a:p>
          <a:p>
            <a:pPr marL="0" indent="0" algn="just">
              <a:buNone/>
            </a:pPr>
            <a:r>
              <a:rPr lang="en-US" sz="16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df.plot.scatter</a:t>
            </a: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(x 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"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station_london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" , y = "</a:t>
            </a:r>
            <a:r>
              <a:rPr lang="en-US" sz="16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station_paris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" , alpha = 0.5)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11" y="3532392"/>
            <a:ext cx="2967446" cy="1899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21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new columns derived from existing columns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 smtClean="0">
                    <a:latin typeface="Adobe Devanagari"/>
                  </a:rPr>
                  <a:t>To create a new column , use the [] brackets with the new column name at the left side of the assignment.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dobe Devanagari"/>
                  </a:rPr>
                  <a:t> </a:t>
                </a:r>
                <a:r>
                  <a:rPr lang="en-US" sz="1000" dirty="0" smtClean="0">
                    <a:solidFill>
                      <a:schemeClr val="accent3">
                        <a:lumMod val="75000"/>
                      </a:schemeClr>
                    </a:solidFill>
                    <a:latin typeface="Adobe Devanagari"/>
                  </a:rPr>
                  <a:t>in this example : we want to express the 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chemeClr val="accent3">
                        <a:lumMod val="75000"/>
                      </a:schemeClr>
                    </a:solidFill>
                    <a:latin typeface="Adobe Devanagari"/>
                  </a:rPr>
                  <a:t> concentration of the station in London in mg/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assume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tempreture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degrees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Celsius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pressure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1013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hPa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conversion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882</m:t>
                    </m:r>
                    <m:r>
                      <a:rPr lang="en-US" sz="10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dirty="0" smtClean="0">
                  <a:solidFill>
                    <a:schemeClr val="accent3">
                      <a:lumMod val="75000"/>
                    </a:schemeClr>
                  </a:solidFill>
                  <a:latin typeface="Adobe Devanagari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600" dirty="0">
                    <a:latin typeface="Bahnschrift Light SemiCondensed" panose="020B0502040204020203" pitchFamily="34" charset="0"/>
                  </a:rPr>
                  <a:t> 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import pandas as </a:t>
                </a:r>
                <a:r>
                  <a:rPr lang="en-US" sz="1600" dirty="0" err="1" smtClean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pd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/>
                </a:r>
                <a:b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</a:br>
                <a:r>
                  <a:rPr lang="en-US" sz="1600" dirty="0" err="1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air_quality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 = </a:t>
                </a:r>
                <a:r>
                  <a:rPr lang="en-US" sz="1600" dirty="0" err="1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pd.read_csv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("air.csv" , </a:t>
                </a:r>
                <a:r>
                  <a:rPr lang="en-US" sz="1600" dirty="0" err="1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index_col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=0 , </a:t>
                </a:r>
                <a:r>
                  <a:rPr lang="en-US" sz="1600" dirty="0" err="1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parse_dates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=True</a:t>
                </a:r>
                <a:r>
                  <a:rPr lang="en-US" sz="1600" dirty="0" smtClean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)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/>
                </a:r>
                <a:b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</a:br>
                <a:r>
                  <a:rPr lang="en-US" sz="1600" dirty="0" err="1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air_quality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["</a:t>
                </a:r>
                <a:r>
                  <a:rPr lang="en-US" sz="1600" dirty="0" err="1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london_mg_per_cubic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"] = </a:t>
                </a:r>
                <a:r>
                  <a:rPr lang="en-US" sz="1600" dirty="0" err="1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air_quality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["</a:t>
                </a:r>
                <a:r>
                  <a:rPr lang="en-US" sz="1600" dirty="0" err="1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station_london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"] * 1.882 </a:t>
                </a:r>
                <a:b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</a:b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print(</a:t>
                </a:r>
                <a:r>
                  <a:rPr lang="en-US" sz="1600" dirty="0" err="1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air_quality.head</a:t>
                </a:r>
                <a:r>
                  <a:rPr lang="en-US" sz="1600" dirty="0">
                    <a:solidFill>
                      <a:srgbClr val="FFFF00"/>
                    </a:solidFill>
                    <a:latin typeface="Bahnschrift Light SemiCondensed" panose="020B0502040204020203" pitchFamily="34" charset="0"/>
                  </a:rPr>
                  <a:t>())</a:t>
                </a:r>
              </a:p>
              <a:p>
                <a:pPr marL="0" indent="0">
                  <a:buNone/>
                </a:pPr>
                <a:endParaRPr lang="en-US" sz="1600" dirty="0">
                  <a:latin typeface="Adobe Devanagari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4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8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Rename column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Bahnschrift Condensed" panose="020B0502040204020203" pitchFamily="34" charset="0"/>
              </a:rPr>
              <a:t>rename() </a:t>
            </a:r>
            <a:r>
              <a:rPr lang="en-US" sz="1600" dirty="0" smtClean="0">
                <a:latin typeface="Adobe Devanagari"/>
              </a:rPr>
              <a:t>function can be used for both row labels and column labels. Provide a dictionary with the keys the current names and the values the new names to update the corresponding names.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import pandas as </a:t>
            </a:r>
            <a:r>
              <a:rPr lang="en-US" sz="12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pd</a:t>
            </a:r>
            <a:endParaRPr lang="en-US" sz="1200" b="1" dirty="0">
              <a:solidFill>
                <a:srgbClr val="FFFF0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air_quality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pd.read_csv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("air.csv" , </a:t>
            </a:r>
            <a:r>
              <a:rPr lang="en-US" sz="12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index_col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=0 , </a:t>
            </a:r>
            <a:r>
              <a:rPr lang="en-US" sz="12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parse_dates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=True)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air_quality_rename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air_quality.rename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columns = </a:t>
            </a:r>
            <a:r>
              <a:rPr lang="en-US" sz="1200" b="1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{"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station_</a:t>
            </a:r>
            <a:r>
              <a:rPr lang="en-US" sz="12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antwerp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":"station-A",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"</a:t>
            </a:r>
            <a:r>
              <a:rPr lang="en-US" sz="12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station_london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" :"station-L",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"</a:t>
            </a:r>
            <a:r>
              <a:rPr lang="en-US" sz="12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station_paris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" : "station-P"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})</a:t>
            </a:r>
            <a:endParaRPr lang="en-US" sz="1200" b="1" dirty="0">
              <a:solidFill>
                <a:srgbClr val="FFFF0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print(</a:t>
            </a:r>
            <a:r>
              <a:rPr lang="en-US" sz="1200" b="1" dirty="0" err="1" smtClean="0">
                <a:solidFill>
                  <a:srgbClr val="FFFF00"/>
                </a:solidFill>
                <a:latin typeface="Bahnschrift Light" panose="020B0502040204020203" pitchFamily="34" charset="0"/>
              </a:rPr>
              <a:t>air_quality_rename.head</a:t>
            </a:r>
            <a:r>
              <a:rPr lang="en-US" sz="12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())</a:t>
            </a:r>
          </a:p>
          <a:p>
            <a:pPr marL="0" indent="0">
              <a:buNone/>
            </a:pPr>
            <a:endParaRPr lang="en-US" sz="1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Aggregating statistics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2" y="1787932"/>
            <a:ext cx="9905999" cy="418614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dobe Devanagari"/>
              </a:rPr>
              <a:t>Different statistics are available and can be applied to columns with numerical data. Operations in general exclude missing data and operate across rows by </a:t>
            </a:r>
            <a:r>
              <a:rPr lang="en-US" sz="1400" dirty="0" smtClean="0">
                <a:latin typeface="Adobe Devanagari"/>
              </a:rPr>
              <a:t>default.</a:t>
            </a:r>
          </a:p>
          <a:p>
            <a:r>
              <a:rPr lang="en-US" sz="1400" dirty="0" smtClean="0">
                <a:latin typeface="Adobe Devanagari"/>
              </a:rPr>
              <a:t>The statistic applied to multiple columns of a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Adobe Devanagari"/>
              </a:rPr>
              <a:t>DataFrame</a:t>
            </a:r>
            <a:r>
              <a:rPr lang="en-US" sz="1400" dirty="0" smtClean="0">
                <a:solidFill>
                  <a:srgbClr val="FF0000"/>
                </a:solidFill>
                <a:latin typeface="Adobe Devanagari"/>
              </a:rPr>
              <a:t> </a:t>
            </a:r>
            <a:r>
              <a:rPr lang="en-US" sz="1400" dirty="0" smtClean="0">
                <a:latin typeface="Adobe Devanagari"/>
              </a:rPr>
              <a:t>(the selection of two columns return a  </a:t>
            </a:r>
            <a:r>
              <a:rPr lang="en-US" sz="1400" dirty="0" err="1" smtClean="0">
                <a:latin typeface="Adobe Devanagari"/>
              </a:rPr>
              <a:t>DtaFrame</a:t>
            </a:r>
            <a:r>
              <a:rPr lang="en-US" sz="1400" dirty="0" smtClean="0">
                <a:latin typeface="Adobe Devanagari"/>
              </a:rPr>
              <a:t>) is calculated for each numeric column.</a:t>
            </a:r>
          </a:p>
          <a:p>
            <a:r>
              <a:rPr lang="en-US" sz="1400" dirty="0" smtClean="0">
                <a:latin typeface="Adobe Devanagari"/>
              </a:rPr>
              <a:t>Instead of the predefined statistics, specific combination of aggregating statistics for given columns can be defined using the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Adobe Devanagari"/>
              </a:rPr>
              <a:t>DataFrame.agg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Adobe Devanagari"/>
              </a:rPr>
              <a:t>() </a:t>
            </a:r>
            <a:r>
              <a:rPr lang="en-US" sz="1400" dirty="0" smtClean="0">
                <a:latin typeface="Adobe Devanagari"/>
              </a:rPr>
              <a:t>method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Adobe Devanagari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import pandas as </a:t>
            </a:r>
            <a:r>
              <a:rPr lang="en-US" sz="1400" b="1" dirty="0" err="1" smtClean="0">
                <a:solidFill>
                  <a:srgbClr val="FFFF00"/>
                </a:solidFill>
                <a:latin typeface="Bahnschrift Light" panose="020B0502040204020203" pitchFamily="34" charset="0"/>
              </a:rPr>
              <a:t>pd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/>
            </a:r>
            <a:b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</a:br>
            <a:r>
              <a:rPr lang="en-US" sz="14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olympia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 = </a:t>
            </a:r>
            <a:r>
              <a:rPr lang="en-US" sz="14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pd.read_csv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("olympia.csv</a:t>
            </a:r>
            <a:r>
              <a:rPr lang="en-US" sz="1400" b="1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")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/>
            </a:r>
            <a:b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</a:br>
            <a:r>
              <a:rPr lang="en-US" sz="14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olympia_age_mean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 = </a:t>
            </a:r>
            <a:r>
              <a:rPr lang="en-US" sz="14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olympia.agg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({"Age":["min" , "max" , "median</a:t>
            </a:r>
            <a:r>
              <a:rPr lang="en-US" sz="1400" b="1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"]})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/>
            </a:r>
            <a:b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</a:b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print(</a:t>
            </a:r>
            <a:r>
              <a:rPr lang="en-US" sz="14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olympia_age_mean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Adobe Devanagari"/>
            </a:endParaRPr>
          </a:p>
          <a:p>
            <a:pPr marL="0" indent="0">
              <a:buNone/>
            </a:pPr>
            <a:endParaRPr lang="en-US" sz="1400" dirty="0" smtClean="0">
              <a:latin typeface="Adobe Devanagari"/>
            </a:endParaRPr>
          </a:p>
          <a:p>
            <a:endParaRPr lang="en-US" sz="1400" dirty="0" smtClean="0">
              <a:latin typeface="Adobe Devanagari"/>
            </a:endParaRPr>
          </a:p>
          <a:p>
            <a:endParaRPr lang="en-US" sz="1400" dirty="0">
              <a:latin typeface="Adobe Devanaga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0926" y="3814353"/>
            <a:ext cx="37882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import pandas as </a:t>
            </a:r>
            <a:r>
              <a:rPr lang="en-US" sz="14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pd</a:t>
            </a:r>
            <a:endParaRPr lang="en-US" sz="1400" b="1" dirty="0">
              <a:solidFill>
                <a:srgbClr val="FFFF00"/>
              </a:solidFill>
              <a:latin typeface="Bahnschrift Light" panose="020B0502040204020203" pitchFamily="34" charset="0"/>
            </a:endParaRPr>
          </a:p>
          <a:p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/>
            </a:r>
            <a:b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</a:br>
            <a:r>
              <a:rPr lang="en-US" sz="14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df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 = </a:t>
            </a:r>
            <a:r>
              <a:rPr lang="en-US" sz="14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pd.read_csv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("olympia.csv")</a:t>
            </a:r>
          </a:p>
          <a:p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/>
            </a:r>
            <a:b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</a:b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print(</a:t>
            </a:r>
            <a:r>
              <a:rPr lang="en-US" sz="14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df</a:t>
            </a:r>
            <a:r>
              <a:rPr lang="en-US" sz="14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["Age"].median</a:t>
            </a:r>
            <a:r>
              <a:rPr lang="en-US" sz="1400" b="1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())</a:t>
            </a:r>
          </a:p>
          <a:p>
            <a:endParaRPr lang="en-US" sz="1400" b="1" dirty="0">
              <a:solidFill>
                <a:srgbClr val="FFFF00"/>
              </a:solidFill>
              <a:latin typeface="Bahnschrift Light" panose="020B0502040204020203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Print(</a:t>
            </a:r>
            <a:r>
              <a:rPr lang="en-US" sz="1400" b="1" dirty="0" err="1" smtClean="0">
                <a:solidFill>
                  <a:srgbClr val="FFFF00"/>
                </a:solidFill>
                <a:latin typeface="Bahnschrift Light" panose="020B0502040204020203" pitchFamily="34" charset="0"/>
              </a:rPr>
              <a:t>df</a:t>
            </a:r>
            <a:r>
              <a:rPr lang="en-US" sz="1400" b="1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[“Age”].describe()</a:t>
            </a:r>
            <a:endParaRPr lang="en-US" sz="1400" b="1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6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Aggregating statistics grouped by category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7839"/>
            <a:ext cx="9905999" cy="4563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dobe Devanagari" panose="02040503050201020203"/>
              </a:rPr>
              <a:t>Any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Adobe Devanagari" panose="02040503050201020203"/>
              </a:rPr>
              <a:t>groupby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Adobe Devanagari" panose="02040503050201020203"/>
              </a:rPr>
              <a:t>() </a:t>
            </a:r>
            <a:r>
              <a:rPr lang="en-US" sz="1400" dirty="0" smtClean="0">
                <a:latin typeface="Adobe Devanagari" panose="02040503050201020203"/>
              </a:rPr>
              <a:t>operation involves splitting operation on the original object. We split data into sets and we apply some functionality on each subset . In the apply functionality , we can perform Aggregating operation.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600" b="1" dirty="0" smtClean="0">
              <a:solidFill>
                <a:srgbClr val="FFFF0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FFFF0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FFFF0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1100" b="1" dirty="0" smtClean="0">
              <a:solidFill>
                <a:srgbClr val="FF0000"/>
              </a:solidFill>
              <a:latin typeface="Adobe Devanagari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latin typeface="Adobe Devanagari"/>
              </a:rPr>
              <a:t>In this example our interest is the average age for every gender a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latin typeface="Adobe Devanagari"/>
              </a:rPr>
              <a:t>subselection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latin typeface="Adobe Devanagari"/>
              </a:rPr>
              <a:t> on these two columns made first , next  the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latin typeface="Adobe Devanagari"/>
              </a:rPr>
              <a:t>groupby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latin typeface="Adobe Devanagari"/>
              </a:rPr>
              <a:t>() method is applied on the sex column to make a group per category!</a:t>
            </a:r>
            <a:endParaRPr lang="en-US" sz="1100" b="1" dirty="0">
              <a:solidFill>
                <a:schemeClr val="tx2">
                  <a:lumMod val="75000"/>
                </a:schemeClr>
              </a:solidFill>
              <a:latin typeface="Adobe Devanagari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import </a:t>
            </a:r>
            <a:r>
              <a:rPr lang="en-US" sz="16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pandas as </a:t>
            </a:r>
            <a:r>
              <a:rPr lang="en-US" sz="16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pd</a:t>
            </a:r>
            <a:endParaRPr lang="en-US" sz="1600" b="1" dirty="0">
              <a:solidFill>
                <a:srgbClr val="FFFF00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FF00"/>
                </a:solidFill>
                <a:latin typeface="Bahnschrift Light" panose="020B0502040204020203" pitchFamily="34" charset="0"/>
              </a:rPr>
              <a:t>df</a:t>
            </a:r>
            <a:r>
              <a:rPr lang="en-US" sz="1600" b="1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= </a:t>
            </a:r>
            <a:r>
              <a:rPr lang="en-US" sz="16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pd.read_csv</a:t>
            </a:r>
            <a:r>
              <a:rPr lang="en-US" sz="16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("olympia.csv")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FF00"/>
                </a:solidFill>
                <a:latin typeface="Bahnschrift Light" panose="020B0502040204020203" pitchFamily="34" charset="0"/>
              </a:rPr>
              <a:t>df</a:t>
            </a:r>
            <a:r>
              <a:rPr lang="en-US" sz="16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[["Sex" , "Age"]].</a:t>
            </a:r>
            <a:r>
              <a:rPr lang="en-US" sz="1600" b="1" dirty="0" err="1">
                <a:solidFill>
                  <a:srgbClr val="FFFF00"/>
                </a:solidFill>
                <a:latin typeface="Bahnschrift Light" panose="020B0502040204020203" pitchFamily="34" charset="0"/>
              </a:rPr>
              <a:t>groupby</a:t>
            </a:r>
            <a:r>
              <a:rPr lang="en-US" sz="1600" b="1" dirty="0">
                <a:solidFill>
                  <a:srgbClr val="FFFF00"/>
                </a:solidFill>
                <a:latin typeface="Bahnschrift Light" panose="020B0502040204020203" pitchFamily="34" charset="0"/>
              </a:rPr>
              <a:t>("Sex").mean()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81" y="2424503"/>
            <a:ext cx="5113345" cy="1372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90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Showing Basics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Statistics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Now that you’ve seen what data types are in your dataset, it’s time to get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an 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overview of the values each column contains.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You can do this with .</a:t>
            </a:r>
            <a:r>
              <a:rPr lang="en-US" sz="1600" dirty="0" smtClean="0">
                <a:solidFill>
                  <a:srgbClr val="FFFF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describe()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  </a:t>
            </a:r>
            <a:r>
              <a:rPr lang="en-US" sz="18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df.describe</a:t>
            </a:r>
            <a:r>
              <a:rPr lang="en-US" sz="18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.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describe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() only analyzes numeric columns by default, but you can provide other data types if you use the include parameter: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sz="18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   </a:t>
            </a:r>
            <a:r>
              <a:rPr lang="en-US" sz="18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import </a:t>
            </a:r>
            <a:r>
              <a:rPr lang="en-US" sz="16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numpy</a:t>
            </a: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 as np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   </a:t>
            </a:r>
            <a:r>
              <a:rPr lang="en-US" sz="16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df.describe</a:t>
            </a:r>
            <a:r>
              <a:rPr lang="en-US" sz="16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(include=</a:t>
            </a:r>
            <a:r>
              <a:rPr lang="en-US" sz="16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np.object</a:t>
            </a:r>
            <a:r>
              <a:rPr lang="en-US" sz="16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)</a:t>
            </a:r>
            <a:endParaRPr lang="en-US" sz="1600" b="1" dirty="0" smtClean="0">
              <a:solidFill>
                <a:srgbClr val="FFFF00"/>
              </a:solidFill>
              <a:latin typeface="Bahnschrift Light Condensed" panose="020B0502040204020203" pitchFamily="34" charset="0"/>
              <a:cs typeface="Adobe Devanagari" panose="02040503050201020203" pitchFamily="18" charset="0"/>
            </a:endParaRPr>
          </a:p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describe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() won’t try to calculate a mean or a standard deviation for the object columns, since they mostly include text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strings.       However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it will still display some descriptive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statistics</a:t>
            </a:r>
            <a:endParaRPr lang="en-US" sz="1600" b="1" dirty="0">
              <a:solidFill>
                <a:srgbClr val="FFFF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Pandas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Once Pandas is installed, import it in your applications by adding the import keyword: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import </a:t>
            </a:r>
            <a:r>
              <a:rPr lang="en-US" sz="2000" dirty="0" smtClean="0"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pandas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dobe Devanagari" panose="02040503050201020203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Now Pandas is imported and ready to use.</a:t>
            </a:r>
          </a:p>
          <a:p>
            <a:pPr marL="0" indent="0">
              <a:buNone/>
            </a:pPr>
            <a:endParaRPr lang="en-US" sz="1600" dirty="0">
              <a:solidFill>
                <a:srgbClr val="FFFF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Similar to series, a Data Frame also provides .</a:t>
            </a:r>
            <a:r>
              <a:rPr lang="en-US" sz="16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loc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and .</a:t>
            </a:r>
            <a:r>
              <a:rPr lang="en-US" sz="16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iloc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data access methods. Remember .</a:t>
            </a:r>
            <a:r>
              <a:rPr lang="en-US" sz="16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loc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uses the label and .</a:t>
            </a:r>
            <a:r>
              <a:rPr lang="en-US" sz="16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iloc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the positional index:</a:t>
            </a:r>
          </a:p>
          <a:p>
            <a:pPr algn="ctr"/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Using .</a:t>
            </a:r>
            <a:r>
              <a:rPr lang="en-US" dirty="0" err="1" smtClean="0">
                <a:solidFill>
                  <a:schemeClr val="tx2"/>
                </a:solidFill>
              </a:rPr>
              <a:t>loc</a:t>
            </a:r>
            <a:r>
              <a:rPr lang="en-US" dirty="0" smtClean="0">
                <a:solidFill>
                  <a:schemeClr val="tx2"/>
                </a:solidFill>
              </a:rPr>
              <a:t> and .</a:t>
            </a:r>
            <a:r>
              <a:rPr lang="en-US" dirty="0" err="1" smtClean="0">
                <a:solidFill>
                  <a:schemeClr val="tx2"/>
                </a:solidFill>
              </a:rPr>
              <a:t>iloc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 descr="C:\Users\sanaz\Pictures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83" y="3003370"/>
            <a:ext cx="3601538" cy="3127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1141412" y="3283131"/>
            <a:ext cx="382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df.loc</a:t>
            </a:r>
            <a:r>
              <a:rPr lang="en-US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[1]</a:t>
            </a:r>
          </a:p>
          <a:p>
            <a:r>
              <a:rPr lang="en-US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</a:p>
          <a:p>
            <a:r>
              <a:rPr lang="en-US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df.iloc</a:t>
            </a:r>
            <a:r>
              <a:rPr lang="en-US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[0]</a:t>
            </a:r>
            <a:endParaRPr lang="en-US" b="1" dirty="0">
              <a:solidFill>
                <a:srgbClr val="FFFF0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Pandas as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Pandas is usually imported under the </a:t>
            </a:r>
            <a:r>
              <a:rPr lang="en-US" sz="16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pd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alias .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Alias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are an alternate name for referring to the same thing! </a:t>
            </a:r>
          </a:p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Create an alias with the as keyword while importing :</a:t>
            </a:r>
          </a:p>
          <a:p>
            <a:pPr marL="0" indent="0">
              <a:buNone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  <a:cs typeface="Adobe Devanagari" panose="02040503050201020203" pitchFamily="18" charset="0"/>
              </a:rPr>
              <a:t>import</a:t>
            </a:r>
            <a:r>
              <a:rPr lang="en-US" sz="2000" dirty="0" smtClean="0">
                <a:latin typeface="Bahnschrift Condensed" panose="020B0502040204020203" pitchFamily="34" charset="0"/>
                <a:cs typeface="Adobe Devanagari" panose="02040503050201020203" pitchFamily="18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Bahnschrift Condensed" panose="020B0502040204020203" pitchFamily="34" charset="0"/>
                <a:cs typeface="Adobe Devanagari" panose="02040503050201020203" pitchFamily="18" charset="0"/>
              </a:rPr>
              <a:t>pandas as </a:t>
            </a:r>
            <a:r>
              <a:rPr lang="en-US" sz="2000" dirty="0" err="1" smtClean="0">
                <a:solidFill>
                  <a:srgbClr val="FFFF00"/>
                </a:solidFill>
                <a:latin typeface="Bahnschrift Condensed" panose="020B0502040204020203" pitchFamily="34" charset="0"/>
                <a:cs typeface="Adobe Devanagari" panose="02040503050201020203" pitchFamily="18" charset="0"/>
              </a:rPr>
              <a:t>pd</a:t>
            </a:r>
            <a:r>
              <a:rPr lang="en-US" sz="2000" dirty="0" smtClean="0">
                <a:solidFill>
                  <a:srgbClr val="FFFF00"/>
                </a:solidFill>
                <a:latin typeface="Bahnschrift Condensed" panose="020B0502040204020203" pitchFamily="34" charset="0"/>
                <a:cs typeface="Adobe Devanagari" panose="020405030502010202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Now the pandas package can be referred to as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instead of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pandas</a:t>
            </a:r>
          </a:p>
          <a:p>
            <a:pPr marL="0" indent="0">
              <a:buNone/>
            </a:pPr>
            <a:r>
              <a:rPr lang="en-US" sz="2000" dirty="0" smtClean="0">
                <a:latin typeface="Bahnschrift Light Condensed" panose="020B0502040204020203" pitchFamily="34" charset="0"/>
              </a:rPr>
              <a:t>    </a:t>
            </a:r>
            <a:r>
              <a:rPr lang="en-US" sz="2000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mylist</a:t>
            </a:r>
            <a:r>
              <a:rPr lang="en-US" sz="20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["apple", "banana", "cherry"]</a:t>
            </a:r>
          </a:p>
          <a:p>
            <a:pPr marL="0" indent="0"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Lists are used to store multiple items in a single variable.</a:t>
            </a:r>
          </a:p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Lists are one of 4 built-in data types in Python used to store collections of data, the other 3 are Tuple, Set, and Dictionary, all with different qualities and usage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</a:p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List items are ordered, changeable, and allow duplicate values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 </a:t>
            </a:r>
          </a:p>
          <a:p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List items are indexed , the first item has index [0], the second item has index [1] etc.</a:t>
            </a: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Bahnschrift Light Condensed" panose="020B0502040204020203" pitchFamily="34" charset="0"/>
              </a:rPr>
              <a:t>     </a:t>
            </a:r>
            <a:r>
              <a:rPr lang="en-US" sz="2000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thislist</a:t>
            </a:r>
            <a:r>
              <a:rPr lang="en-US" sz="20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["apple", "banana", "cherry"]</a:t>
            </a:r>
            <a:br>
              <a:rPr lang="en-US" sz="20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20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</a:t>
            </a:r>
            <a:r>
              <a:rPr lang="en-US" sz="20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print </a:t>
            </a:r>
            <a:r>
              <a:rPr lang="en-US" sz="20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thislist</a:t>
            </a:r>
            <a:r>
              <a:rPr lang="en-US" sz="20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)</a:t>
            </a:r>
            <a:endParaRPr lang="en-US" sz="2000" dirty="0">
              <a:solidFill>
                <a:srgbClr val="FFFF00"/>
              </a:solidFill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Dictionary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Dictionaries are used to store data values in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key : value 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pairs.</a:t>
            </a:r>
          </a:p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dictionary is a collection which is unordered, changeable and does not allow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duplicates</a:t>
            </a:r>
          </a:p>
          <a:p>
            <a:r>
              <a:rPr lang="en-US" sz="1700" dirty="0">
                <a:latin typeface="Adobe Devanagari" panose="02040503050201020203"/>
              </a:rPr>
              <a:t>The values in dictionary items can be of any data </a:t>
            </a:r>
            <a:r>
              <a:rPr lang="en-US" sz="1700" dirty="0" smtClean="0">
                <a:latin typeface="Adobe Devanagari" panose="02040503050201020203"/>
              </a:rPr>
              <a:t>type</a:t>
            </a:r>
            <a:endParaRPr lang="en-US" sz="1700" dirty="0">
              <a:latin typeface="Adobe Devanagari" panose="02040503050201020203"/>
              <a:cs typeface="Adobe Devanagari" panose="02040503050201020203" pitchFamily="18" charset="0"/>
            </a:endParaRPr>
          </a:p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Dictionaries are written with curly brackets, and have keys and values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 </a:t>
            </a:r>
            <a:r>
              <a:rPr lang="en-US" sz="16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thisdict</a:t>
            </a:r>
            <a: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= {</a:t>
            </a:r>
            <a:b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</a:br>
            <a: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 </a:t>
            </a:r>
            <a:r>
              <a:rPr lang="en-US" sz="1600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        </a:t>
            </a:r>
            <a: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 "brand": "Ford",</a:t>
            </a:r>
            <a:b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</a:br>
            <a: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  </a:t>
            </a:r>
            <a:r>
              <a:rPr lang="en-US" sz="1600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        "</a:t>
            </a:r>
            <a: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electric": False,</a:t>
            </a:r>
            <a:b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</a:br>
            <a: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  </a:t>
            </a:r>
            <a:r>
              <a:rPr lang="en-US" sz="1600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       "</a:t>
            </a:r>
            <a: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year": 1964,</a:t>
            </a:r>
            <a:b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</a:br>
            <a: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 </a:t>
            </a:r>
            <a:r>
              <a:rPr lang="en-US" sz="1600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       </a:t>
            </a:r>
            <a: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 "colors": ["red", "white", "blue"]</a:t>
            </a:r>
            <a:br>
              <a:rPr lang="en-US" sz="1600" dirty="0">
                <a:solidFill>
                  <a:srgbClr val="FFFF00"/>
                </a:solidFill>
                <a:latin typeface="Bahnschrift Condensed" panose="020B0502040204020203" pitchFamily="34" charset="0"/>
              </a:rPr>
            </a:br>
            <a:r>
              <a:rPr lang="en-US" sz="1600" dirty="0" smtClean="0">
                <a:solidFill>
                  <a:srgbClr val="FFFF00"/>
                </a:solidFill>
                <a:latin typeface="Bahnschrift Condensed" panose="020B0502040204020203" pitchFamily="34" charset="0"/>
              </a:rPr>
              <a:t>                }</a:t>
            </a: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print (</a:t>
            </a:r>
            <a:r>
              <a:rPr lang="en-US" sz="1800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thisdict</a:t>
            </a: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8883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Frame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2767"/>
            <a:ext cx="9905999" cy="3541714"/>
          </a:xfrm>
        </p:spPr>
        <p:txBody>
          <a:bodyPr/>
          <a:lstStyle/>
          <a:p>
            <a:pPr algn="just"/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Pandas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Data Frame 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is a 2 dimensional data structure, like a 2 dimensional array, or a table with rows and columns. Dictionaries are used to store data values in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key : value </a:t>
            </a: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pairs. </a:t>
            </a:r>
            <a:r>
              <a:rPr lang="en-US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When using python dictionary of lists , the Dictionary Keys will be used as columns headers and the values in each List as Columns of the Data Frame</a:t>
            </a: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 descr="Structure Tab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03" y="3219995"/>
            <a:ext cx="3577634" cy="2682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390503" y="3048001"/>
            <a:ext cx="4294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Features of </a:t>
            </a:r>
            <a:r>
              <a:rPr lang="en-US" sz="2000" b="1" dirty="0" smtClean="0">
                <a:solidFill>
                  <a:schemeClr val="tx2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Data Frame</a:t>
            </a:r>
            <a:endParaRPr lang="en-US" sz="2000" b="1" dirty="0">
              <a:solidFill>
                <a:schemeClr val="tx2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Potentially columns are of different types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Size – Mutable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Labeled axes (rows and columns)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Can Perform Arithmetic operations on rows and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frame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data = {</a:t>
            </a:r>
            <a:b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 </a:t>
            </a:r>
            <a:r>
              <a:rPr lang="en-US" sz="21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</a:t>
            </a: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 "calories": [420, 380, 390</a:t>
            </a:r>
            <a:r>
              <a:rPr lang="en-US" sz="21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] ,</a:t>
            </a: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21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</a:t>
            </a: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  "duration": [50, 40, 45]</a:t>
            </a:r>
            <a:b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21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            }</a:t>
            </a: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21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#</a:t>
            </a: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load data into a </a:t>
            </a:r>
            <a:r>
              <a:rPr lang="en-US" sz="21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DataFrame</a:t>
            </a: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 object:</a:t>
            </a:r>
            <a:b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21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</a:t>
            </a:r>
            <a:r>
              <a:rPr lang="en-US" sz="21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</a:t>
            </a:r>
            <a:r>
              <a:rPr lang="en-US" sz="21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</a:t>
            </a:r>
            <a:r>
              <a:rPr lang="en-US" sz="2100" b="1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pd.DataFrame</a:t>
            </a: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(data)</a:t>
            </a:r>
            <a:b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2100" b="1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print(</a:t>
            </a:r>
            <a:r>
              <a:rPr lang="en-US" sz="2100" b="1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df</a:t>
            </a:r>
            <a:r>
              <a:rPr lang="en-US" sz="2100" b="1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Pandas Series is like a column in a table. It is a one-dimensional array holding data of any type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</a:t>
            </a:r>
            <a:r>
              <a:rPr lang="en-US" sz="1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a </a:t>
            </a: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[1, 7, 2]</a:t>
            </a:r>
            <a:b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</a:t>
            </a:r>
            <a:r>
              <a:rPr lang="en-US" sz="1800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myvar</a:t>
            </a:r>
            <a:r>
              <a:rPr lang="en-US" sz="1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= </a:t>
            </a:r>
            <a:r>
              <a:rPr lang="en-US" sz="1800" dirty="0" err="1">
                <a:solidFill>
                  <a:srgbClr val="FFFF00"/>
                </a:solidFill>
                <a:latin typeface="Bahnschrift Light Condensed" panose="020B0502040204020203" pitchFamily="34" charset="0"/>
              </a:rPr>
              <a:t>pd.Series</a:t>
            </a: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(a)</a:t>
            </a:r>
            <a:b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</a:br>
            <a:r>
              <a:rPr lang="en-US" sz="1800" dirty="0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     print (</a:t>
            </a:r>
            <a:r>
              <a:rPr lang="en-US" sz="1800" dirty="0" err="1" smtClean="0">
                <a:solidFill>
                  <a:srgbClr val="FFFF00"/>
                </a:solidFill>
                <a:latin typeface="Bahnschrift Light Condensed" panose="020B0502040204020203" pitchFamily="34" charset="0"/>
              </a:rPr>
              <a:t>myvar</a:t>
            </a:r>
            <a:r>
              <a:rPr lang="en-US" sz="1800" dirty="0">
                <a:solidFill>
                  <a:srgbClr val="FFFF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3811</TotalTime>
  <Words>2796</Words>
  <Application>Microsoft Office PowerPoint</Application>
  <PresentationFormat>Widescreen</PresentationFormat>
  <Paragraphs>190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Adobe Devanagari</vt:lpstr>
      <vt:lpstr>Arial</vt:lpstr>
      <vt:lpstr>Bahnschrift Condensed</vt:lpstr>
      <vt:lpstr>Bahnschrift Light</vt:lpstr>
      <vt:lpstr>Bahnschrift Light Condensed</vt:lpstr>
      <vt:lpstr>Bahnschrift Light SemiCondensed</vt:lpstr>
      <vt:lpstr>Cambria Math</vt:lpstr>
      <vt:lpstr>Trebuchet MS</vt:lpstr>
      <vt:lpstr>Tw Cen MT</vt:lpstr>
      <vt:lpstr>Circuit</vt:lpstr>
      <vt:lpstr>Using Pandas and Python to Analyze Big Data</vt:lpstr>
      <vt:lpstr>Setting Up Your Environment</vt:lpstr>
      <vt:lpstr>Import Pandas</vt:lpstr>
      <vt:lpstr>Pandas as pd</vt:lpstr>
      <vt:lpstr>List</vt:lpstr>
      <vt:lpstr>Dictionary</vt:lpstr>
      <vt:lpstr>Data Frame</vt:lpstr>
      <vt:lpstr>Data frame</vt:lpstr>
      <vt:lpstr>Series</vt:lpstr>
      <vt:lpstr>Labels</vt:lpstr>
      <vt:lpstr>Key/Value Objects as Series</vt:lpstr>
      <vt:lpstr>Load Files Into a Data Frame</vt:lpstr>
      <vt:lpstr>Load Files Into a Data Frame</vt:lpstr>
      <vt:lpstr>Getting to Know Your Data</vt:lpstr>
      <vt:lpstr>How much data</vt:lpstr>
      <vt:lpstr>SELECT SPECIFIC COLUMNS FROM A DATAFRAME</vt:lpstr>
      <vt:lpstr>conditional expression</vt:lpstr>
      <vt:lpstr>Select Specific rows and columns</vt:lpstr>
      <vt:lpstr>How to create plots in Pandas</vt:lpstr>
      <vt:lpstr>Matplotlib pyplot</vt:lpstr>
      <vt:lpstr>Matplotlib pyplot</vt:lpstr>
      <vt:lpstr>Index_col &amp; parse_dates parameters</vt:lpstr>
      <vt:lpstr>Plot the specific column</vt:lpstr>
      <vt:lpstr>Comparison xlabel &amp; ylable</vt:lpstr>
      <vt:lpstr>Create new columns derived from existing columns</vt:lpstr>
      <vt:lpstr>Rename column</vt:lpstr>
      <vt:lpstr>Aggregating statistics</vt:lpstr>
      <vt:lpstr>Aggregating statistics grouped by category </vt:lpstr>
      <vt:lpstr>Showing Basics Statistics</vt:lpstr>
      <vt:lpstr>Using .loc and .iloc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Pandas and Python to Analyze Big Data</dc:title>
  <dc:creator>sanaz</dc:creator>
  <cp:lastModifiedBy>sanaz</cp:lastModifiedBy>
  <cp:revision>152</cp:revision>
  <dcterms:created xsi:type="dcterms:W3CDTF">2021-02-07T15:13:17Z</dcterms:created>
  <dcterms:modified xsi:type="dcterms:W3CDTF">2021-04-04T07:56:31Z</dcterms:modified>
</cp:coreProperties>
</file>