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BDF1D-A74F-4AA2-8733-B74B62D7F6C9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295C9-737B-477A-92B7-DB2DCEEA6A2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5EA469-C0AA-42E8-B18E-55BB1EDEB42E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3D7686-AC15-4B9C-9C26-0DDE7F261C60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1AB6E7-26E5-4B42-9E5D-FB777A6CD9F7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6FBEE9-677C-4003-8572-6CDF660F5EA6}" type="slidenum">
              <a:rPr lang="en-US" smtClean="0"/>
              <a:pPr/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24B99C-5537-4681-BC31-CAFE6D610425}" type="slidenum">
              <a:rPr lang="en-US" smtClean="0"/>
              <a:pPr/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8E9006-12D6-4528-AD2E-8824D2D96CCE}" type="slidenum">
              <a:rPr lang="en-US" smtClean="0"/>
              <a:pPr/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BCD656-9B11-4326-AE0B-20D5E1117797}" type="slidenum">
              <a:rPr lang="en-US" smtClean="0"/>
              <a:pPr/>
              <a:t>35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6C9F20-C1FE-4574-B09B-0BEF25FDE9DE}" type="slidenum">
              <a:rPr lang="en-US" smtClean="0"/>
              <a:pPr/>
              <a:t>36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7930F1-B10A-4CC9-A661-E701F162880D}" type="slidenum">
              <a:rPr lang="en-US" smtClean="0"/>
              <a:pPr/>
              <a:t>38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EBD52B-6900-4017-8031-81E985F3466E}" type="slidenum">
              <a:rPr lang="en-US" smtClean="0"/>
              <a:pPr/>
              <a:t>39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A834C3-3DB3-4FE3-ABD3-F4172DE5C2F1}" type="slidenum">
              <a:rPr lang="en-US" smtClean="0"/>
              <a:pPr/>
              <a:t>40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720666-2E8E-4D65-A3CA-25FE4B3CA930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AC33E7-6729-421E-8475-2790E332019C}" type="slidenum">
              <a:rPr lang="en-US" smtClean="0"/>
              <a:pPr/>
              <a:t>41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C8791E-5625-4D48-83C7-B59E258BADB2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668156-8DA3-4AAD-87C3-3C7264C7621D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74F02F-E814-4677-832A-FB2F4C9144A6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0B641F-A793-4C21-8874-B6659E297077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E6580F-8938-475F-A190-3A0D1CFD506A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A6FE93-1739-4347-82BB-37A675B089AB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063AAA-C89C-4775-887B-E9BAAABBF9BA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3A824-7AAC-4E5C-8DC5-25266661976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ED40-A765-4285-B1B9-CE0882D36E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3A824-7AAC-4E5C-8DC5-25266661976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ED40-A765-4285-B1B9-CE0882D36E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3A824-7AAC-4E5C-8DC5-25266661976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ED40-A765-4285-B1B9-CE0882D36E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3A824-7AAC-4E5C-8DC5-25266661976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ED40-A765-4285-B1B9-CE0882D36E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3A824-7AAC-4E5C-8DC5-25266661976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ED40-A765-4285-B1B9-CE0882D36E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3A824-7AAC-4E5C-8DC5-25266661976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ED40-A765-4285-B1B9-CE0882D36E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3A824-7AAC-4E5C-8DC5-25266661976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ED40-A765-4285-B1B9-CE0882D36E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3A824-7AAC-4E5C-8DC5-25266661976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ED40-A765-4285-B1B9-CE0882D36E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3A824-7AAC-4E5C-8DC5-25266661976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ED40-A765-4285-B1B9-CE0882D36E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3A824-7AAC-4E5C-8DC5-25266661976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ED40-A765-4285-B1B9-CE0882D36E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3A824-7AAC-4E5C-8DC5-25266661976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ED40-A765-4285-B1B9-CE0882D36E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3A824-7AAC-4E5C-8DC5-25266661976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AED40-A765-4285-B1B9-CE0882D36E1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Syllabus of module 2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371600"/>
            <a:ext cx="8153400" cy="4876800"/>
          </a:xfrm>
        </p:spPr>
        <p:txBody>
          <a:bodyPr/>
          <a:lstStyle/>
          <a:p>
            <a:pPr eaLnBrk="1" hangingPunct="1"/>
            <a:r>
              <a:rPr lang="en-US" sz="3000" smtClean="0"/>
              <a:t>Inheritance - Super Class, Sub Class, The Keyword super, protected Members, Calling Order of Constructors, Method Overriding, the Object class, Abstract Classes and Methods, using final with Inheritance. </a:t>
            </a:r>
          </a:p>
          <a:p>
            <a:pPr eaLnBrk="1" hangingPunct="1"/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Content Placeholder 4" descr="Untitled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81000" y="152400"/>
            <a:ext cx="7086600" cy="6705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839200" cy="685800"/>
          </a:xfrm>
        </p:spPr>
        <p:txBody>
          <a:bodyPr>
            <a:normAutofit fontScale="90000"/>
          </a:bodyPr>
          <a:lstStyle/>
          <a:p>
            <a:r>
              <a:rPr lang="en-US" sz="2800" b="1" u="sng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Hierarchical Inheritance </a:t>
            </a:r>
            <a:r>
              <a:rPr lang="en-US" sz="28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4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one class is inherited by several subclasses:</a:t>
            </a:r>
          </a:p>
        </p:txBody>
      </p:sp>
      <p:pic>
        <p:nvPicPr>
          <p:cNvPr id="18435" name="Content Placeholder 4" descr="Untitled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81000" y="762000"/>
            <a:ext cx="6858000" cy="3889375"/>
          </a:xfrm>
        </p:spPr>
      </p:pic>
      <p:pic>
        <p:nvPicPr>
          <p:cNvPr id="18436" name="Picture 5" descr="Untitl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4800600"/>
            <a:ext cx="67818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3" descr="Untitl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86600" y="2209800"/>
            <a:ext cx="180498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543800" cy="685800"/>
          </a:xfrm>
        </p:spPr>
        <p:txBody>
          <a:bodyPr/>
          <a:lstStyle/>
          <a:p>
            <a:r>
              <a:rPr lang="en-US" sz="2800" b="1" u="sng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Multilevel Inheritance</a:t>
            </a:r>
          </a:p>
        </p:txBody>
      </p:sp>
      <p:pic>
        <p:nvPicPr>
          <p:cNvPr id="19459" name="Content Placeholder 4" descr="Untitled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934200" y="914400"/>
            <a:ext cx="1976438" cy="2590800"/>
          </a:xfrm>
        </p:spPr>
      </p:pic>
      <p:pic>
        <p:nvPicPr>
          <p:cNvPr id="19460" name="Picture 5" descr="Untitl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762000"/>
            <a:ext cx="6248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6" descr="Untitl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4495800"/>
            <a:ext cx="6477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458200" cy="609600"/>
          </a:xfrm>
        </p:spPr>
        <p:txBody>
          <a:bodyPr/>
          <a:lstStyle/>
          <a:p>
            <a:pPr eaLnBrk="1" hangingPunct="1"/>
            <a:r>
              <a:rPr lang="en-US" sz="3200" u="sng" smtClean="0">
                <a:solidFill>
                  <a:schemeClr val="tx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super Keyword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>
          <a:xfrm>
            <a:off x="0" y="685800"/>
            <a:ext cx="8915400" cy="59436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mtClean="0">
                <a:latin typeface="Times New Roman" pitchFamily="18" charset="0"/>
                <a:cs typeface="Times New Roman" pitchFamily="18" charset="0"/>
              </a:rPr>
              <a:t>If a subclass needs to refer to its immediate superclass, use a keyword called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super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buFont typeface="Wingdings 2" pitchFamily="18" charset="2"/>
              <a:buNone/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smtClean="0">
                <a:latin typeface="Times New Roman" pitchFamily="18" charset="0"/>
                <a:cs typeface="Times New Roman" pitchFamily="18" charset="0"/>
              </a:rPr>
              <a:t>super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is used in the following two situations.</a:t>
            </a:r>
          </a:p>
          <a:p>
            <a:pPr algn="just">
              <a:buFont typeface="Wingdings 2" pitchFamily="18" charset="2"/>
              <a:buNone/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2600" smtClean="0">
                <a:latin typeface="Times New Roman" pitchFamily="18" charset="0"/>
                <a:cs typeface="Times New Roman" pitchFamily="18" charset="0"/>
              </a:rPr>
              <a:t>To calls the superclass  constructor</a:t>
            </a:r>
          </a:p>
          <a:p>
            <a:pPr lvl="2" algn="just"/>
            <a:r>
              <a:rPr lang="en-US" sz="2400" smtClean="0">
                <a:solidFill>
                  <a:srgbClr val="1D1D1E"/>
                </a:solidFill>
                <a:latin typeface="Times New Roman" pitchFamily="18" charset="0"/>
                <a:cs typeface="Times New Roman" pitchFamily="18" charset="0"/>
              </a:rPr>
              <a:t>General form:    		</a:t>
            </a:r>
            <a:r>
              <a:rPr lang="en-US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super(</a:t>
            </a:r>
            <a:r>
              <a:rPr lang="en-US" sz="2400" b="1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parameter</a:t>
            </a:r>
            <a:r>
              <a:rPr lang="en-US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400" b="1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lvl="2" algn="just"/>
            <a:r>
              <a:rPr lang="en-US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super()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must always be the first statement executed inside a subclass constructor</a:t>
            </a:r>
          </a:p>
          <a:p>
            <a:pPr lvl="2" algn="just">
              <a:buFont typeface="Wingdings 2" pitchFamily="18" charset="2"/>
              <a:buNone/>
            </a:pPr>
            <a:endParaRPr lang="en-US" sz="260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2600" smtClean="0">
                <a:latin typeface="Times New Roman" pitchFamily="18" charset="0"/>
                <a:cs typeface="Times New Roman" pitchFamily="18" charset="0"/>
              </a:rPr>
              <a:t>To access a member of the superclass that has been hidden by a member of a subclass.</a:t>
            </a:r>
          </a:p>
          <a:p>
            <a:pPr lvl="2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General form:		</a:t>
            </a:r>
            <a:r>
              <a:rPr lang="en-US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super.</a:t>
            </a:r>
            <a:r>
              <a:rPr lang="en-US" sz="2400" b="1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member</a:t>
            </a:r>
            <a:endParaRPr lang="en-US" sz="2400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algn="just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Here, 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</a:rPr>
              <a:t>member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can be either a method or an instance variable</a:t>
            </a:r>
          </a:p>
          <a:p>
            <a:pPr algn="just"/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i="1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28600"/>
            <a:ext cx="7772400" cy="6629400"/>
          </a:xfrm>
        </p:spPr>
        <p:txBody>
          <a:bodyPr/>
          <a:lstStyle/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500" b="1" smtClean="0"/>
              <a:t>Example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endParaRPr lang="en-US" sz="2500" b="1" smtClean="0"/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500" smtClean="0"/>
              <a:t>class  A{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500" smtClean="0"/>
              <a:t>A(){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500" smtClean="0"/>
              <a:t>System.out.println("in constructor A");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500" smtClean="0"/>
              <a:t>      } }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500" smtClean="0"/>
              <a:t>class B extends A {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500" smtClean="0"/>
              <a:t>B(){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500" smtClean="0"/>
              <a:t>System.out.println("in constructore B");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500" smtClean="0"/>
              <a:t>     }                   }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500" smtClean="0"/>
              <a:t>class SuperDemo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500" smtClean="0"/>
              <a:t>{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500" smtClean="0"/>
              <a:t>public static void main(String args[])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500" smtClean="0"/>
              <a:t>{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500" smtClean="0"/>
              <a:t>A obj= new A();                   </a:t>
            </a:r>
            <a:r>
              <a:rPr lang="en-US" sz="2500" b="1" smtClean="0">
                <a:solidFill>
                  <a:srgbClr val="00B050"/>
                </a:solidFill>
              </a:rPr>
              <a:t>o/p  in constructor A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500" smtClean="0"/>
              <a:t>}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500" smtClean="0"/>
              <a:t>}</a:t>
            </a: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A94339B5-2E9F-4B32-8380-578C869FAAF9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52400"/>
            <a:ext cx="7772400" cy="6553200"/>
          </a:xfrm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400" b="1" smtClean="0"/>
              <a:t>Example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400" smtClean="0"/>
              <a:t>class A{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400" smtClean="0"/>
              <a:t>A(){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400" smtClean="0"/>
              <a:t>System.out.println("in constructor A");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400" smtClean="0"/>
              <a:t>      }  }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400" smtClean="0"/>
              <a:t>class B extends A{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400" smtClean="0"/>
              <a:t>B(){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//super();  by default child class calls the parent class constructor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400" smtClean="0"/>
              <a:t>System.out.println("in constructor B");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400" smtClean="0"/>
              <a:t>}    }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400" smtClean="0"/>
              <a:t>class SuperDemo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400" smtClean="0"/>
              <a:t>{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400" smtClean="0"/>
              <a:t>public static void main(String args[])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400" smtClean="0"/>
              <a:t>{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400" smtClean="0"/>
              <a:t>B obj=new B();              </a:t>
            </a:r>
            <a:r>
              <a:rPr lang="en-US" sz="2400" b="1" smtClean="0">
                <a:solidFill>
                  <a:srgbClr val="00B050"/>
                </a:solidFill>
              </a:rPr>
              <a:t>o/p in  constructor A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400" smtClean="0"/>
              <a:t>}                                              </a:t>
            </a:r>
            <a:r>
              <a:rPr lang="en-US" sz="2400" b="1" smtClean="0">
                <a:solidFill>
                  <a:srgbClr val="00B050"/>
                </a:solidFill>
              </a:rPr>
              <a:t>in  constructor B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400" smtClean="0"/>
              <a:t>}</a:t>
            </a: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0C016891-F27C-49CC-AC63-647EB9FA051F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52400"/>
            <a:ext cx="7772400" cy="6477000"/>
          </a:xfrm>
        </p:spPr>
        <p:txBody>
          <a:bodyPr/>
          <a:lstStyle/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200" b="1" smtClean="0"/>
              <a:t>Example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200" smtClean="0"/>
              <a:t>class A   {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200" smtClean="0"/>
              <a:t>A(){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200" smtClean="0"/>
              <a:t>System.out.println("in constructor A");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200" smtClean="0"/>
              <a:t>      }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200" smtClean="0"/>
              <a:t>A( int i){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200" smtClean="0"/>
              <a:t>System.out.println("in param constructor A");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200" smtClean="0"/>
              <a:t>            }   }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200" smtClean="0"/>
              <a:t>class B extends A{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200" smtClean="0"/>
              <a:t>B(){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200" smtClean="0"/>
              <a:t>System.out.println("in constructor B");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200" smtClean="0"/>
              <a:t>     }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200" smtClean="0"/>
              <a:t>B( int i){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200" smtClean="0"/>
              <a:t>System.out.println("in param constructor B");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200" smtClean="0"/>
              <a:t>          }  }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200" smtClean="0"/>
              <a:t>class SuperDemo{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200" smtClean="0"/>
              <a:t>public static void main(String args[]){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200" smtClean="0"/>
              <a:t>B obj=new B(5);                                       </a:t>
            </a:r>
            <a:r>
              <a:rPr lang="en-US" sz="2200" b="1" smtClean="0">
                <a:solidFill>
                  <a:srgbClr val="00B050"/>
                </a:solidFill>
              </a:rPr>
              <a:t>o/p ???                                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200" smtClean="0"/>
              <a:t>  }}</a:t>
            </a: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0FCCC9D1-5FCF-4D2E-B91B-BDF2A09E6C46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52400"/>
            <a:ext cx="7772400" cy="6477000"/>
          </a:xfrm>
        </p:spPr>
        <p:txBody>
          <a:bodyPr/>
          <a:lstStyle/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200" b="1" smtClean="0"/>
              <a:t>Example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200" smtClean="0"/>
              <a:t>class A   {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200" smtClean="0"/>
              <a:t>A(){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200" smtClean="0"/>
              <a:t>System.out.println("in constructor A");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200" smtClean="0"/>
              <a:t>      }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200" smtClean="0"/>
              <a:t>A( int i){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200" smtClean="0"/>
              <a:t>System.out.println("in param constructor A");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200" smtClean="0"/>
              <a:t>            }   }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200" smtClean="0"/>
              <a:t>class B extends A{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200" smtClean="0"/>
              <a:t>B(){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200" smtClean="0"/>
              <a:t>System.out.println("in constructore B");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200" smtClean="0"/>
              <a:t>     }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200" smtClean="0"/>
              <a:t>B( int i){    </a:t>
            </a:r>
            <a:r>
              <a:rPr lang="en-US" sz="2200" smtClean="0">
                <a:solidFill>
                  <a:srgbClr val="FF0000"/>
                </a:solidFill>
              </a:rPr>
              <a:t>//super();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200" smtClean="0"/>
              <a:t>System.out.println("in param constructor B");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200" smtClean="0"/>
              <a:t>          }  }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200" smtClean="0"/>
              <a:t>class SuperDemo{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200" smtClean="0"/>
              <a:t>public static void main(String args[]){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200" smtClean="0"/>
              <a:t>B obj=new B(5);                                      </a:t>
            </a:r>
            <a:r>
              <a:rPr lang="en-US" sz="2200" b="1" smtClean="0">
                <a:solidFill>
                  <a:srgbClr val="00B050"/>
                </a:solidFill>
              </a:rPr>
              <a:t>o/p  in constructor A                    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200" smtClean="0"/>
              <a:t>  }}                                                                    </a:t>
            </a:r>
            <a:r>
              <a:rPr lang="en-US" sz="2200" b="1" smtClean="0">
                <a:solidFill>
                  <a:srgbClr val="00B050"/>
                </a:solidFill>
              </a:rPr>
              <a:t>in param constructor B</a:t>
            </a: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610E4127-F400-4285-98B4-513C23A7204F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52400"/>
            <a:ext cx="7772400" cy="6477000"/>
          </a:xfrm>
        </p:spPr>
        <p:txBody>
          <a:bodyPr/>
          <a:lstStyle/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200" b="1" smtClean="0"/>
              <a:t>Example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200" smtClean="0"/>
              <a:t>class A   {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200" smtClean="0"/>
              <a:t>A()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200" smtClean="0"/>
              <a:t>{    System.out.println("in constructor A");  }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200" smtClean="0"/>
              <a:t>A( int i){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200" smtClean="0"/>
              <a:t>System.out.println("in param constructor A");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200" smtClean="0"/>
              <a:t>            }   }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200" smtClean="0"/>
              <a:t>class B extends A{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200" smtClean="0"/>
              <a:t>B(){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200" smtClean="0"/>
              <a:t>System.out.println("in constructore B");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200" smtClean="0"/>
              <a:t>     }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200" smtClean="0"/>
              <a:t>B( int i){    </a:t>
            </a:r>
            <a:endParaRPr lang="en-US" sz="2200" smtClean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200" b="1" smtClean="0"/>
              <a:t>super(i);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200" smtClean="0"/>
              <a:t>System.out.println("in param constructor B");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200" smtClean="0"/>
              <a:t>          }  }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200" smtClean="0"/>
              <a:t>class SuperDemo{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200" smtClean="0"/>
              <a:t>public static void main(String args[]){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200" smtClean="0"/>
              <a:t>B obj=new B(5);                                      </a:t>
            </a:r>
            <a:r>
              <a:rPr lang="en-US" sz="2200" b="1" smtClean="0">
                <a:solidFill>
                  <a:srgbClr val="00B050"/>
                </a:solidFill>
              </a:rPr>
              <a:t>o/p  in param constructor A                    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200" smtClean="0"/>
              <a:t>  }}                                                                    </a:t>
            </a:r>
            <a:r>
              <a:rPr lang="en-US" sz="2200" b="1" smtClean="0">
                <a:solidFill>
                  <a:srgbClr val="00B050"/>
                </a:solidFill>
              </a:rPr>
              <a:t>in param constructor B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C2322A8F-1A21-42BD-A3D5-C6EAB61D4B0B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6200" y="228600"/>
          <a:ext cx="4191000" cy="6400800"/>
        </p:xfrm>
        <a:graphic>
          <a:graphicData uri="http://schemas.openxmlformats.org/drawingml/2006/table">
            <a:tbl>
              <a:tblPr/>
              <a:tblGrid>
                <a:gridCol w="4191000"/>
              </a:tblGrid>
              <a:tr h="64008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ea typeface="Times New Roman" pitchFamily="18" charset="0"/>
                          <a:cs typeface="Courier" charset="0"/>
                        </a:rPr>
                        <a:t>class Box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Courier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ea typeface="Times New Roman" pitchFamily="18" charset="0"/>
                          <a:cs typeface="Courier" charset="0"/>
                        </a:rPr>
                        <a:t>{        double width, height, depth;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Courier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ea typeface="Times New Roman" pitchFamily="18" charset="0"/>
                          <a:cs typeface="Courier" charset="0"/>
                        </a:rPr>
                        <a:t>      Box(Box ob)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Courier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ea typeface="Times New Roman" pitchFamily="18" charset="0"/>
                          <a:cs typeface="Courier" charset="0"/>
                        </a:rPr>
                        <a:t>      {        width =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ea typeface="Times New Roman" pitchFamily="18" charset="0"/>
                          <a:cs typeface="Courier" charset="0"/>
                        </a:rPr>
                        <a:t>ob.width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ea typeface="Times New Roman" pitchFamily="18" charset="0"/>
                          <a:cs typeface="Courier" charset="0"/>
                        </a:rPr>
                        <a:t>;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               height =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ob.height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;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               depth =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ob.depth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;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      }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      Box(double w, double h, double d)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      {    width = w;   height = h;   depth = d;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      }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      Box()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      {       width = height = depth = -1;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      }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      Box(double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len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)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     {       width = height = depth =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len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;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     }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     double volume()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     {        return width * height * depth;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     }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}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28347" marR="2834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267200" y="228600"/>
          <a:ext cx="5029200" cy="6400800"/>
        </p:xfrm>
        <a:graphic>
          <a:graphicData uri="http://schemas.openxmlformats.org/drawingml/2006/table">
            <a:tbl>
              <a:tblPr/>
              <a:tblGrid>
                <a:gridCol w="5029200"/>
              </a:tblGrid>
              <a:tr h="64008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class </a:t>
                      </a:r>
                      <a:r>
                        <a:rPr lang="en-US" sz="1600" dirty="0" err="1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BoxWeight</a:t>
                      </a:r>
                      <a:r>
                        <a:rPr lang="en-US" sz="1600" dirty="0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 extends Box </a:t>
                      </a:r>
                      <a:endParaRPr lang="en-US" sz="16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{</a:t>
                      </a:r>
                      <a:endParaRPr lang="en-US" sz="1600" dirty="0" smtClean="0">
                        <a:solidFill>
                          <a:srgbClr val="1D1D1E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 smtClean="0">
                          <a:solidFill>
                            <a:srgbClr val="1D1D1E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   </a:t>
                      </a:r>
                      <a:r>
                        <a:rPr lang="en-US" sz="1600" dirty="0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double weight; </a:t>
                      </a:r>
                      <a:endParaRPr lang="en-US" sz="1600" dirty="0" smtClean="0">
                        <a:solidFill>
                          <a:srgbClr val="1D1D1E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 smtClean="0">
                          <a:solidFill>
                            <a:srgbClr val="1D1D1E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   </a:t>
                      </a:r>
                      <a:r>
                        <a:rPr lang="en-US" sz="1600" dirty="0" err="1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BoxWeight</a:t>
                      </a:r>
                      <a:r>
                        <a:rPr lang="en-US" sz="1600" dirty="0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(double w, double h, double d, double m) </a:t>
                      </a:r>
                      <a:endParaRPr lang="en-US" sz="16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4572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{</a:t>
                      </a:r>
                      <a:endParaRPr lang="en-US" sz="16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9144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super(w, h, d); // call </a:t>
                      </a:r>
                      <a:r>
                        <a:rPr lang="en-US" sz="1600" dirty="0" err="1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superclass</a:t>
                      </a:r>
                      <a:r>
                        <a:rPr lang="en-US" sz="1600" dirty="0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 constructor</a:t>
                      </a:r>
                      <a:endParaRPr lang="en-US" sz="16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9144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weight = m;</a:t>
                      </a:r>
                      <a:endParaRPr lang="en-US" sz="16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4572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}</a:t>
                      </a:r>
                      <a:endParaRPr lang="en-US" sz="16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}</a:t>
                      </a:r>
                      <a:endParaRPr lang="en-US" sz="16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 smtClean="0">
                        <a:solidFill>
                          <a:srgbClr val="1D1D1E"/>
                        </a:solidFill>
                        <a:latin typeface="Cambria"/>
                        <a:ea typeface="Times New Roman"/>
                        <a:cs typeface="Courier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class </a:t>
                      </a:r>
                      <a:r>
                        <a:rPr lang="en-US" sz="1600" dirty="0" err="1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DemoBoxWeight</a:t>
                      </a:r>
                      <a:r>
                        <a:rPr lang="en-US" sz="1600" dirty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 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{</a:t>
                      </a:r>
                      <a:endParaRPr lang="en-US" sz="1600" dirty="0" smtClean="0">
                        <a:solidFill>
                          <a:srgbClr val="1D1D1E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 smtClean="0">
                          <a:solidFill>
                            <a:srgbClr val="1D1D1E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 </a:t>
                      </a:r>
                      <a:r>
                        <a:rPr lang="en-US" sz="1600" dirty="0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public </a:t>
                      </a:r>
                      <a:r>
                        <a:rPr lang="en-US" sz="1600" dirty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static void main(String </a:t>
                      </a:r>
                      <a:r>
                        <a:rPr lang="en-US" sz="1600" dirty="0" err="1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args</a:t>
                      </a:r>
                      <a:r>
                        <a:rPr lang="en-US" sz="1600" dirty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[]) </a:t>
                      </a:r>
                      <a:endParaRPr lang="en-US" sz="1600" dirty="0" smtClean="0">
                        <a:solidFill>
                          <a:srgbClr val="1D1D1E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 smtClean="0">
                          <a:solidFill>
                            <a:srgbClr val="1D1D1E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 </a:t>
                      </a:r>
                      <a:r>
                        <a:rPr lang="en-US" sz="1600" dirty="0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{</a:t>
                      </a:r>
                      <a:endParaRPr lang="en-US" sz="1600" dirty="0" smtClean="0">
                        <a:solidFill>
                          <a:srgbClr val="1D1D1E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 smtClean="0">
                          <a:solidFill>
                            <a:srgbClr val="1D1D1E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 </a:t>
                      </a:r>
                      <a:r>
                        <a:rPr lang="en-US" sz="1600" dirty="0" err="1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BoxWeight</a:t>
                      </a:r>
                      <a:r>
                        <a:rPr lang="en-US" sz="1600" dirty="0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mybox1 = new </a:t>
                      </a:r>
                      <a:r>
                        <a:rPr lang="en-US" sz="1600" dirty="0" err="1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BoxWeight</a:t>
                      </a:r>
                      <a:r>
                        <a:rPr lang="en-US" sz="1600" dirty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(10, 20, 15, 34.3</a:t>
                      </a:r>
                      <a:r>
                        <a:rPr lang="en-US" sz="1600" dirty="0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);</a:t>
                      </a:r>
                      <a:endParaRPr lang="en-US" sz="1600" dirty="0" smtClean="0">
                        <a:solidFill>
                          <a:srgbClr val="1D1D1E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 smtClean="0">
                          <a:solidFill>
                            <a:srgbClr val="1D1D1E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  </a:t>
                      </a:r>
                      <a:r>
                        <a:rPr lang="en-US" sz="1600" dirty="0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double </a:t>
                      </a:r>
                      <a:r>
                        <a:rPr lang="en-US" sz="1600" dirty="0" err="1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vol</a:t>
                      </a:r>
                      <a:r>
                        <a:rPr lang="en-US" sz="1600" baseline="0" dirty="0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= mybox1.volume</a:t>
                      </a:r>
                      <a:r>
                        <a:rPr lang="en-US" sz="1600" dirty="0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();</a:t>
                      </a:r>
                      <a:endParaRPr lang="en-US" sz="1600" dirty="0" smtClean="0">
                        <a:solidFill>
                          <a:srgbClr val="1D1D1E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 smtClean="0">
                          <a:solidFill>
                            <a:srgbClr val="1D1D1E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  </a:t>
                      </a:r>
                      <a:r>
                        <a:rPr lang="en-US" sz="1600" dirty="0" err="1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System.out.println</a:t>
                      </a:r>
                      <a:r>
                        <a:rPr lang="en-US" sz="1600" dirty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("Volume of mybox1 is " + </a:t>
                      </a:r>
                      <a:r>
                        <a:rPr lang="en-US" sz="1600" dirty="0" err="1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vol</a:t>
                      </a:r>
                      <a:r>
                        <a:rPr lang="en-US" sz="1600" dirty="0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);</a:t>
                      </a:r>
                      <a:endParaRPr lang="en-US" sz="1600" dirty="0" smtClean="0">
                        <a:solidFill>
                          <a:srgbClr val="1D1D1E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 smtClean="0">
                          <a:solidFill>
                            <a:srgbClr val="1D1D1E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 </a:t>
                      </a:r>
                      <a:r>
                        <a:rPr lang="en-US" sz="1600" dirty="0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}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}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B050"/>
                          </a:solidFill>
                          <a:latin typeface="Cambria"/>
                          <a:ea typeface="Times New Roman"/>
                          <a:cs typeface="Times New Roman"/>
                        </a:rPr>
                        <a:t>               o/p  Volume</a:t>
                      </a:r>
                      <a:r>
                        <a:rPr lang="en-US" sz="1600" b="1" baseline="0" dirty="0" smtClean="0">
                          <a:solidFill>
                            <a:srgbClr val="00B050"/>
                          </a:solidFill>
                          <a:latin typeface="Cambria"/>
                          <a:ea typeface="Times New Roman"/>
                          <a:cs typeface="Times New Roman"/>
                        </a:rPr>
                        <a:t> of mybox1 is 3000.0</a:t>
                      </a:r>
                      <a:endParaRPr lang="en-US" sz="1600" b="1" dirty="0">
                        <a:solidFill>
                          <a:srgbClr val="00B05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8347" marR="283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458200" cy="6858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b="1" smtClean="0">
                <a:solidFill>
                  <a:schemeClr val="tx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Inheritance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sz="quarter" idx="1"/>
          </p:nvPr>
        </p:nvSpPr>
        <p:spPr>
          <a:xfrm>
            <a:off x="0" y="685800"/>
            <a:ext cx="8991600" cy="60198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The mechanism of deriving a new class from existing class is called Inheritance. </a:t>
            </a:r>
          </a:p>
          <a:p>
            <a:pPr algn="just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The old/existing class is known as the </a:t>
            </a: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base class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(or </a:t>
            </a: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super class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parent class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algn="just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The new one is called the </a:t>
            </a: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subclass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(or </a:t>
            </a: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derived class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child class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). </a:t>
            </a:r>
          </a:p>
          <a:p>
            <a:pPr lvl="1" algn="just"/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A subclass is a specialized version of a superclass. </a:t>
            </a:r>
          </a:p>
          <a:p>
            <a:pPr lvl="1" algn="just"/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It inherits all of the instance variables and methods defined by the superclass and adds its own, unique elements.</a:t>
            </a:r>
          </a:p>
          <a:p>
            <a:pPr lvl="1" algn="just">
              <a:buFont typeface="Wingdings 2" pitchFamily="18" charset="2"/>
              <a:buNone/>
            </a:pPr>
            <a:endParaRPr lang="en-US" sz="220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extends is the keyword used to inherit properties of one class.</a:t>
            </a:r>
            <a:endParaRPr lang="en-US" sz="220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u="sng" smtClean="0"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pPr algn="just">
              <a:buFont typeface="Wingdings 2" pitchFamily="18" charset="2"/>
              <a:buNone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4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subclass_name </a:t>
            </a:r>
            <a:r>
              <a:rPr lang="en-US" sz="2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extends </a:t>
            </a:r>
            <a:r>
              <a:rPr lang="en-US" sz="24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superclass_name </a:t>
            </a:r>
            <a:endParaRPr lang="en-US" sz="24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 2" pitchFamily="18" charset="2"/>
              <a:buNone/>
            </a:pPr>
            <a:r>
              <a:rPr lang="en-US" sz="2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	{</a:t>
            </a:r>
          </a:p>
          <a:p>
            <a:pPr algn="just">
              <a:buFont typeface="Wingdings 2" pitchFamily="18" charset="2"/>
              <a:buNone/>
            </a:pPr>
            <a:r>
              <a:rPr lang="en-US" sz="2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		// body of class</a:t>
            </a:r>
          </a:p>
          <a:p>
            <a:pPr algn="just">
              <a:buFont typeface="Wingdings 2" pitchFamily="18" charset="2"/>
              <a:buNone/>
            </a:pPr>
            <a:r>
              <a:rPr lang="en-US" sz="2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28600" y="228600"/>
          <a:ext cx="8686800" cy="6400800"/>
        </p:xfrm>
        <a:graphic>
          <a:graphicData uri="http://schemas.openxmlformats.org/drawingml/2006/table">
            <a:tbl>
              <a:tblPr/>
              <a:tblGrid>
                <a:gridCol w="8686800"/>
              </a:tblGrid>
              <a:tr h="64008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ea typeface="Times New Roman" pitchFamily="18" charset="0"/>
                          <a:cs typeface="Courier" charset="0"/>
                        </a:rPr>
                        <a:t>class A 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ea typeface="Times New Roman" pitchFamily="18" charset="0"/>
                        <a:cs typeface="Courier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ea typeface="Times New Roman" pitchFamily="18" charset="0"/>
                          <a:cs typeface="Courier" charset="0"/>
                        </a:rPr>
                        <a:t>{       int i;      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ea typeface="Times New Roman" pitchFamily="18" charset="0"/>
                          <a:cs typeface="Courier" charset="0"/>
                        </a:rPr>
                        <a:t>}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class B extends A 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{       int i;                    // this i hides the i in 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B(int a, int b) 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{       super.i = a;   // i in 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i = b;              // i in B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}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void show() 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{       System.out.println("i in superclass: " + super.i);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System.out.println("i in subclass: " + i);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}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}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class UseSuper 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{       public static void main(String args[])                         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o/p    i in superclass: 1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{       B subOb = new B(1, 2);                                                               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i in subclass:   2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subOb.show();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}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}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cs typeface="Times New Roman" pitchFamily="18" charset="0"/>
                      </a:endParaRPr>
                    </a:p>
                  </a:txBody>
                  <a:tcPr marL="55604" marR="5560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7400" y="5029200"/>
            <a:ext cx="5029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Fees 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1981200" y="3276600"/>
            <a:ext cx="510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Mark class</a:t>
            </a:r>
          </a:p>
        </p:txBody>
      </p:sp>
      <p:sp>
        <p:nvSpPr>
          <p:cNvPr id="6" name="Rectangle 5"/>
          <p:cNvSpPr/>
          <p:nvPr/>
        </p:nvSpPr>
        <p:spPr>
          <a:xfrm>
            <a:off x="1905000" y="1371600"/>
            <a:ext cx="52578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Student class</a:t>
            </a:r>
          </a:p>
          <a:p>
            <a:pPr algn="ctr">
              <a:defRPr/>
            </a:pPr>
            <a:r>
              <a:rPr lang="en-US" dirty="0"/>
              <a:t> </a:t>
            </a:r>
          </a:p>
        </p:txBody>
      </p:sp>
      <p:sp>
        <p:nvSpPr>
          <p:cNvPr id="7" name="Up Arrow 6"/>
          <p:cNvSpPr/>
          <p:nvPr/>
        </p:nvSpPr>
        <p:spPr>
          <a:xfrm>
            <a:off x="4191000" y="4495800"/>
            <a:ext cx="457200" cy="533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Up Arrow 7"/>
          <p:cNvSpPr/>
          <p:nvPr/>
        </p:nvSpPr>
        <p:spPr>
          <a:xfrm>
            <a:off x="4038600" y="2743200"/>
            <a:ext cx="457200" cy="533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679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792163"/>
          </a:xfrm>
        </p:spPr>
        <p:txBody>
          <a:bodyPr/>
          <a:lstStyle/>
          <a:p>
            <a:pPr eaLnBrk="1" hangingPunct="1"/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Q1) Create a class hierarchy as shown in below figure.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228600"/>
            <a:ext cx="3505200" cy="3505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class student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{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roll;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String name;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student(</a:t>
            </a:r>
            <a:r>
              <a:rPr lang="en-US" sz="1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r,String</a:t>
            </a:r>
            <a:r>
              <a:rPr lang="en-US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n)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{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roll=r;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name=n;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}</a:t>
            </a:r>
          </a:p>
          <a:p>
            <a:pPr>
              <a:defRPr/>
            </a:pPr>
            <a:endParaRPr lang="en-US" sz="1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void display()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{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System.out.println</a:t>
            </a:r>
            <a:r>
              <a:rPr lang="en-US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("Name    :"+name);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System.out.println</a:t>
            </a:r>
            <a:r>
              <a:rPr lang="en-US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("Roll No :"+roll);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}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}</a:t>
            </a:r>
          </a:p>
          <a:p>
            <a:pPr>
              <a:defRPr/>
            </a:pPr>
            <a:endParaRPr lang="en-US" sz="1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4114800"/>
            <a:ext cx="3505200" cy="2743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class marks extends student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{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total;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marks(</a:t>
            </a:r>
            <a:r>
              <a:rPr lang="en-US" sz="14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r,String</a:t>
            </a: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n,int</a:t>
            </a: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tot)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{   super(</a:t>
            </a:r>
            <a:r>
              <a:rPr lang="en-US" sz="14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r,n</a:t>
            </a: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);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 total=tot;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}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void show()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 {    </a:t>
            </a:r>
            <a:r>
              <a:rPr lang="en-US" sz="14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super.display</a:t>
            </a: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(); 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  </a:t>
            </a:r>
            <a:r>
              <a:rPr lang="en-US" sz="14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System.out.println</a:t>
            </a: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("Total   :"+total);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 }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}</a:t>
            </a:r>
          </a:p>
        </p:txBody>
      </p:sp>
      <p:sp>
        <p:nvSpPr>
          <p:cNvPr id="8" name="Up Arrow 7"/>
          <p:cNvSpPr/>
          <p:nvPr/>
        </p:nvSpPr>
        <p:spPr>
          <a:xfrm>
            <a:off x="1371600" y="3733800"/>
            <a:ext cx="304800" cy="38100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76800" y="228600"/>
            <a:ext cx="3505200" cy="3657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class fees extends marks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{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fee;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fees(</a:t>
            </a:r>
            <a:r>
              <a:rPr lang="en-US" sz="14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r,String</a:t>
            </a: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n,int</a:t>
            </a: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tot,int</a:t>
            </a: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f)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{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 super(</a:t>
            </a:r>
            <a:r>
              <a:rPr lang="en-US" sz="14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r,n,tot</a:t>
            </a: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);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 fee=f;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}</a:t>
            </a:r>
          </a:p>
          <a:p>
            <a:pPr>
              <a:defRPr/>
            </a:pPr>
            <a:endParaRPr lang="en-US" sz="1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void preview()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{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 </a:t>
            </a:r>
            <a:r>
              <a:rPr lang="en-US" sz="14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super.show</a:t>
            </a: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();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 </a:t>
            </a:r>
            <a:r>
              <a:rPr lang="en-US" sz="14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System.out.println</a:t>
            </a: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("Fees    :"+fee);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}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}</a:t>
            </a:r>
          </a:p>
        </p:txBody>
      </p:sp>
      <p:sp>
        <p:nvSpPr>
          <p:cNvPr id="10" name="Down Arrow 9"/>
          <p:cNvSpPr/>
          <p:nvPr/>
        </p:nvSpPr>
        <p:spPr>
          <a:xfrm>
            <a:off x="4038600" y="1524000"/>
            <a:ext cx="304800" cy="3429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Down Arrow 10"/>
          <p:cNvSpPr/>
          <p:nvPr/>
        </p:nvSpPr>
        <p:spPr>
          <a:xfrm rot="5400000" flipH="1">
            <a:off x="4381500" y="1257300"/>
            <a:ext cx="304800" cy="685800"/>
          </a:xfrm>
          <a:prstGeom prst="downArrow">
            <a:avLst>
              <a:gd name="adj1" fmla="val 50000"/>
              <a:gd name="adj2" fmla="val 18333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Down Arrow 11"/>
          <p:cNvSpPr/>
          <p:nvPr/>
        </p:nvSpPr>
        <p:spPr>
          <a:xfrm rot="5400000" flipH="1">
            <a:off x="3619500" y="4229100"/>
            <a:ext cx="304800" cy="685800"/>
          </a:xfrm>
          <a:prstGeom prst="downArrow">
            <a:avLst>
              <a:gd name="adj1" fmla="val 50000"/>
              <a:gd name="adj2" fmla="val 18333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76800" y="4114800"/>
            <a:ext cx="3505200" cy="2743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class multilevel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{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public static void main(String </a:t>
            </a:r>
            <a:r>
              <a:rPr lang="en-US" sz="14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args</a:t>
            </a: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[])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{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 fees f1=new fees(1,"ABC",98,1000);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 fees f2=new fees(2,"DEF",97,1200);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 fees f3=new fees(3,"GHI",92,900);   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 f1.preview();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 f2.preview();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 f3.preview();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}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458200" cy="639763"/>
          </a:xfrm>
        </p:spPr>
        <p:txBody>
          <a:bodyPr/>
          <a:lstStyle/>
          <a:p>
            <a:pPr eaLnBrk="1" hangingPunct="1"/>
            <a:r>
              <a:rPr lang="en-US" sz="3200" u="sng" smtClean="0">
                <a:solidFill>
                  <a:schemeClr val="tx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Order of execution of constructors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sz="quarter" idx="1"/>
          </p:nvPr>
        </p:nvSpPr>
        <p:spPr>
          <a:xfrm>
            <a:off x="0" y="1143000"/>
            <a:ext cx="3962400" cy="5486400"/>
          </a:xfrm>
        </p:spPr>
        <p:txBody>
          <a:bodyPr/>
          <a:lstStyle/>
          <a:p>
            <a:pPr algn="just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In a class hierarchy, constructors are called in order of derivation, from superclass to subclass. If </a:t>
            </a: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super( )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is not used, then the default or parameterless constructor of each superclass will be executed.</a:t>
            </a:r>
            <a:endParaRPr lang="en-US" sz="2200" i="1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267200" y="838200"/>
          <a:ext cx="4495800" cy="5048250"/>
        </p:xfrm>
        <a:graphic>
          <a:graphicData uri="http://schemas.openxmlformats.org/drawingml/2006/table">
            <a:tbl>
              <a:tblPr/>
              <a:tblGrid>
                <a:gridCol w="4495800"/>
              </a:tblGrid>
              <a:tr h="5048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ea typeface="Times New Roman" pitchFamily="18" charset="0"/>
                          <a:cs typeface="Courier" charset="0"/>
                        </a:rPr>
                        <a:t>class A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Courier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ea typeface="Times New Roman" pitchFamily="18" charset="0"/>
                          <a:cs typeface="Courier" charset="0"/>
                        </a:rPr>
                        <a:t>{        A()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Courier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ea typeface="Times New Roman" pitchFamily="18" charset="0"/>
                          <a:cs typeface="Courier" charset="0"/>
                        </a:rPr>
                        <a:t>          {   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ea typeface="Times New Roman" pitchFamily="18" charset="0"/>
                          <a:cs typeface="Courier" charset="0"/>
                        </a:rPr>
                        <a:t>System.out.println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ea typeface="Times New Roman" pitchFamily="18" charset="0"/>
                          <a:cs typeface="Courier" charset="0"/>
                        </a:rPr>
                        <a:t>("Inside A");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ourier" charset="0"/>
                        </a:rPr>
                        <a:t>     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ea typeface="Times New Roman" pitchFamily="18" charset="0"/>
                          <a:cs typeface="Courier" charset="0"/>
                        </a:rPr>
                        <a:t>}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}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class B extends A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{        B() 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         {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System.out.println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("Inside B");       }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}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class C extends B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{        C()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          {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System.out.println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("Inside C");       }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}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class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CallingCons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{        public static void main(String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args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[])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          {         C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 = new C();      }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}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51632" marR="5163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267200" y="5867400"/>
          <a:ext cx="4495800" cy="946404"/>
        </p:xfrm>
        <a:graphic>
          <a:graphicData uri="http://schemas.openxmlformats.org/drawingml/2006/table">
            <a:tbl>
              <a:tblPr/>
              <a:tblGrid>
                <a:gridCol w="4495800"/>
              </a:tblGrid>
              <a:tr h="946150">
                <a:tc>
                  <a:txBody>
                    <a:bodyPr/>
                    <a:lstStyle>
                      <a:lvl1pPr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1pPr>
                      <a:lvl2pPr marL="742950" indent="-28575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2pPr>
                      <a:lvl3pPr marL="1143000" indent="-22860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3pPr>
                      <a:lvl4pPr marL="1600200" indent="-22860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4pPr>
                      <a:lvl5pPr marL="2057400" indent="-22860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" charset="0"/>
                        </a:rPr>
                        <a:t>Output :    Inside A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" charset="0"/>
                        </a:rPr>
                        <a:t>                    Inside B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urier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" charset="0"/>
                        </a:rPr>
                        <a:t>                    Inside C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urier" charset="0"/>
                      </a:endParaRPr>
                    </a:p>
                  </a:txBody>
                  <a:tcPr marL="51632" marR="5163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762000"/>
            <a:ext cx="7772400" cy="5257800"/>
          </a:xfrm>
        </p:spPr>
        <p:txBody>
          <a:bodyPr>
            <a:normAutofit fontScale="92500" lnSpcReduction="10000"/>
          </a:bodyPr>
          <a:lstStyle/>
          <a:p>
            <a:pPr>
              <a:buFont typeface="Wingdings 2" pitchFamily="18" charset="2"/>
              <a:buNone/>
            </a:pPr>
            <a:r>
              <a:rPr lang="en-US" b="1" smtClean="0"/>
              <a:t>Polymorphism in Java</a:t>
            </a:r>
          </a:p>
          <a:p>
            <a:pPr>
              <a:buFont typeface="Wingdings 2" pitchFamily="18" charset="2"/>
              <a:buNone/>
            </a:pPr>
            <a:endParaRPr lang="en-US" b="1" smtClean="0"/>
          </a:p>
          <a:p>
            <a:r>
              <a:rPr lang="en-US" smtClean="0"/>
              <a:t>Polymorphism in Java is a concept by which we can perform a single action in different ways. </a:t>
            </a:r>
          </a:p>
          <a:p>
            <a:r>
              <a:rPr lang="en-US" smtClean="0"/>
              <a:t>There are two types of polymorphism in Java: compile-time polymorphism and runtime polymorphism. We can perform polymorphism in java by </a:t>
            </a:r>
            <a:r>
              <a:rPr lang="en-US" b="1" smtClean="0"/>
              <a:t>method overloading</a:t>
            </a:r>
            <a:r>
              <a:rPr lang="en-US" smtClean="0"/>
              <a:t>(compile time polymorphism) and </a:t>
            </a:r>
            <a:r>
              <a:rPr lang="en-US" b="1" smtClean="0"/>
              <a:t>method overriding</a:t>
            </a:r>
            <a:r>
              <a:rPr lang="en-US" smtClean="0"/>
              <a:t>(run time polymorphism).</a:t>
            </a:r>
          </a:p>
          <a:p>
            <a:pPr>
              <a:buFont typeface="Wingdings 2" pitchFamily="18" charset="2"/>
              <a:buNone/>
            </a:pPr>
            <a:endParaRPr lang="en-US" smtClean="0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BB3B800D-2FA6-4107-A1D8-EE3FBBAEC363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458200" cy="762000"/>
          </a:xfrm>
        </p:spPr>
        <p:txBody>
          <a:bodyPr/>
          <a:lstStyle/>
          <a:p>
            <a:pPr algn="ctr" eaLnBrk="1" hangingPunct="1"/>
            <a:r>
              <a:rPr lang="en-US" b="1" smtClean="0">
                <a:solidFill>
                  <a:schemeClr val="tx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Method Overriding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8915400" cy="5715000"/>
          </a:xfrm>
        </p:spPr>
        <p:txBody>
          <a:bodyPr/>
          <a:lstStyle/>
          <a:p>
            <a:pPr algn="just"/>
            <a:r>
              <a:rPr lang="en-US" sz="2400" b="1" smtClean="0"/>
              <a:t>Method overriding</a:t>
            </a:r>
            <a:r>
              <a:rPr lang="en-US" sz="2400" smtClean="0"/>
              <a:t> is one of the ways in which Java supports Runtime Polymorphism. </a:t>
            </a:r>
          </a:p>
          <a:p>
            <a:pPr algn="just"/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In a class hierarchy, when a method in a subclass has the same name and type signature as a method in its superclass, then the method in the subclass is said to 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override 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the method in the superclass. </a:t>
            </a:r>
          </a:p>
          <a:p>
            <a:pPr algn="just">
              <a:buFont typeface="Wingdings 2" pitchFamily="18" charset="2"/>
              <a:buNone/>
            </a:pPr>
            <a:endParaRPr lang="en-US" sz="220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When an overridden method is called from within a subclass, it will always refer to the version of that method defined by the subclass. </a:t>
            </a:r>
          </a:p>
          <a:p>
            <a:pPr algn="just">
              <a:buFont typeface="Wingdings 2" pitchFamily="18" charset="2"/>
              <a:buNone/>
            </a:pPr>
            <a:endParaRPr lang="en-US" sz="2200" i="1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By using </a:t>
            </a:r>
            <a:r>
              <a:rPr lang="en-US" sz="2200" b="1" smtClean="0">
                <a:latin typeface="Times New Roman" pitchFamily="18" charset="0"/>
                <a:cs typeface="Times New Roman" pitchFamily="18" charset="0"/>
              </a:rPr>
              <a:t>super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 we can access the superclass version of an overridden function.</a:t>
            </a:r>
          </a:p>
          <a:p>
            <a:pPr algn="just">
              <a:buFont typeface="Wingdings 2" pitchFamily="18" charset="2"/>
              <a:buNone/>
            </a:pPr>
            <a:endParaRPr lang="en-US" sz="220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Method overriding occurs 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only 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when the names and the type signatures of the two methods are identical. If they are not, then the two methods are simply overloaded.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" y="152400"/>
          <a:ext cx="4267200" cy="6624828"/>
        </p:xfrm>
        <a:graphic>
          <a:graphicData uri="http://schemas.openxmlformats.org/drawingml/2006/table">
            <a:tbl>
              <a:tblPr/>
              <a:tblGrid>
                <a:gridCol w="4267200"/>
              </a:tblGrid>
              <a:tr h="6308725">
                <a:tc>
                  <a:txBody>
                    <a:bodyPr/>
                    <a:lstStyle>
                      <a:lvl1pPr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1pPr>
                      <a:lvl2pPr marL="742950" indent="-28575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2pPr>
                      <a:lvl3pPr marL="1143000" indent="-22860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3pPr>
                      <a:lvl4pPr marL="1600200" indent="-22860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4pPr>
                      <a:lvl5pPr marL="2057400" indent="-22860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" charset="0"/>
                        </a:rPr>
                        <a:t>class A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urier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" charset="0"/>
                        </a:rPr>
                        <a:t>{       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" charset="0"/>
                        </a:rPr>
                        <a:t>int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" charset="0"/>
                        </a:rPr>
                        <a:t>i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" charset="0"/>
                        </a:rPr>
                        <a:t>, j;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urier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" charset="0"/>
                        </a:rPr>
                        <a:t>         A(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" charset="0"/>
                        </a:rPr>
                        <a:t>int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" charset="0"/>
                        </a:rPr>
                        <a:t> a,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" charset="0"/>
                        </a:rPr>
                        <a:t>int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" charset="0"/>
                        </a:rPr>
                        <a:t> b)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         {      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 = a;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                  j = b;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         }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         void show()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1E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         {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                System.out.println(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 +  “ " + j);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     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         }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class B extends A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{       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 k;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         B(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 a,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 b,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 c)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         {       super(a, b);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                  k = c;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          }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          void show()// this overrides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         {       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System.out.println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("k: " + k);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         }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05" marR="4130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419600" y="2209800"/>
          <a:ext cx="4572000" cy="3200400"/>
        </p:xfrm>
        <a:graphic>
          <a:graphicData uri="http://schemas.openxmlformats.org/drawingml/2006/table">
            <a:tbl>
              <a:tblPr/>
              <a:tblGrid>
                <a:gridCol w="4572000"/>
              </a:tblGrid>
              <a:tr h="3200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class </a:t>
                      </a:r>
                      <a:r>
                        <a:rPr lang="en-US" sz="1800" dirty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Override 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{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4572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public static void main(String </a:t>
                      </a:r>
                      <a:r>
                        <a:rPr lang="en-US" sz="1800" dirty="0" err="1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args</a:t>
                      </a:r>
                      <a:r>
                        <a:rPr lang="en-US" sz="1800" dirty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[]) 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4572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{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9144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B </a:t>
                      </a:r>
                      <a:r>
                        <a:rPr lang="en-US" sz="1800" dirty="0" err="1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subOb</a:t>
                      </a:r>
                      <a:r>
                        <a:rPr lang="en-US" sz="1800" dirty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 = new B(1, 2, 3);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9144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subOb.show</a:t>
                      </a:r>
                      <a:r>
                        <a:rPr lang="en-US" sz="1800" dirty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(); // </a:t>
                      </a:r>
                      <a:r>
                        <a:rPr lang="en-US" sz="1800" dirty="0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calls </a:t>
                      </a:r>
                      <a:r>
                        <a:rPr lang="en-US" sz="1800" dirty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show() in B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4572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}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}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1305" marR="41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419600" y="5486400"/>
          <a:ext cx="4495800" cy="857250"/>
        </p:xfrm>
        <a:graphic>
          <a:graphicData uri="http://schemas.openxmlformats.org/drawingml/2006/table">
            <a:tbl>
              <a:tblPr/>
              <a:tblGrid>
                <a:gridCol w="4495800"/>
              </a:tblGrid>
              <a:tr h="857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ea typeface="Times New Roman" pitchFamily="18" charset="0"/>
                          <a:cs typeface="Courier" charset="0"/>
                        </a:rPr>
                        <a:t>Output :    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51632" marR="5163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" y="152400"/>
          <a:ext cx="4343400" cy="6624828"/>
        </p:xfrm>
        <a:graphic>
          <a:graphicData uri="http://schemas.openxmlformats.org/drawingml/2006/table">
            <a:tbl>
              <a:tblPr/>
              <a:tblGrid>
                <a:gridCol w="4343400"/>
              </a:tblGrid>
              <a:tr h="6477000">
                <a:tc>
                  <a:txBody>
                    <a:bodyPr/>
                    <a:lstStyle>
                      <a:lvl1pPr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1pPr>
                      <a:lvl2pPr marL="742950" indent="-28575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2pPr>
                      <a:lvl3pPr marL="1143000" indent="-22860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3pPr>
                      <a:lvl4pPr marL="1600200" indent="-22860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4pPr>
                      <a:lvl5pPr marL="2057400" indent="-22860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" charset="0"/>
                        </a:rPr>
                        <a:t>class A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urier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" charset="0"/>
                        </a:rPr>
                        <a:t>{       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" charset="0"/>
                        </a:rPr>
                        <a:t>int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" charset="0"/>
                        </a:rPr>
                        <a:t>i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" charset="0"/>
                        </a:rPr>
                        <a:t>, j;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urier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" charset="0"/>
                        </a:rPr>
                        <a:t>         A(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" charset="0"/>
                        </a:rPr>
                        <a:t>int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" charset="0"/>
                        </a:rPr>
                        <a:t> a,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" charset="0"/>
                        </a:rPr>
                        <a:t>int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" charset="0"/>
                        </a:rPr>
                        <a:t> b)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urier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" charset="0"/>
                        </a:rPr>
                        <a:t>         {       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" charset="0"/>
                        </a:rPr>
                        <a:t>i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" charset="0"/>
                        </a:rPr>
                        <a:t> = a;    j = b;       }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urier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" charset="0"/>
                        </a:rPr>
                        <a:t>                void show()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urier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" charset="0"/>
                        </a:rPr>
                        <a:t>               {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" charset="0"/>
                        </a:rPr>
                        <a:t>                  System.out.println("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" charset="0"/>
                        </a:rPr>
                        <a:t>i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" charset="0"/>
                        </a:rPr>
                        <a:t> and j: " +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" charset="0"/>
                        </a:rPr>
                        <a:t>i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" charset="0"/>
                        </a:rPr>
                        <a:t> + " " + j);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ourier" charset="0"/>
                        </a:rPr>
                        <a:t>    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" charset="0"/>
                        </a:rPr>
                        <a:t>               }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urier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" charset="0"/>
                        </a:rPr>
                        <a:t>}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urier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" charset="0"/>
                        </a:rPr>
                        <a:t>class B extends A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urier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" charset="0"/>
                        </a:rPr>
                        <a:t>{       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" charset="0"/>
                        </a:rPr>
                        <a:t>int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" charset="0"/>
                        </a:rPr>
                        <a:t> k;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urier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" charset="0"/>
                        </a:rPr>
                        <a:t>          B(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" charset="0"/>
                        </a:rPr>
                        <a:t>int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" charset="0"/>
                        </a:rPr>
                        <a:t> a,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" charset="0"/>
                        </a:rPr>
                        <a:t>int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" charset="0"/>
                        </a:rPr>
                        <a:t> b,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" charset="0"/>
                        </a:rPr>
                        <a:t>int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" charset="0"/>
                        </a:rPr>
                        <a:t> c)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urier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" charset="0"/>
                        </a:rPr>
                        <a:t>          {       super(a, b);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urier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" charset="0"/>
                        </a:rPr>
                        <a:t>      	k = c;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urier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" charset="0"/>
                        </a:rPr>
                        <a:t>           }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urier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" charset="0"/>
                        </a:rPr>
                        <a:t>           void show()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urier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" charset="0"/>
                        </a:rPr>
                        <a:t>         {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" charset="0"/>
                        </a:rPr>
                        <a:t>super.show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" charset="0"/>
                        </a:rPr>
                        <a:t>(); // this calls A's show()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1E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urier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ourier" charset="0"/>
                        </a:rPr>
                        <a:t>          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" charset="0"/>
                        </a:rPr>
                        <a:t>System.out.println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" charset="0"/>
                        </a:rPr>
                        <a:t>("k: " + k);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urier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" charset="0"/>
                        </a:rPr>
                        <a:t>          }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urier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" charset="0"/>
                        </a:rPr>
                        <a:t>}</a:t>
                      </a:r>
                    </a:p>
                  </a:txBody>
                  <a:tcPr marL="41305" marR="4130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495800" y="2667000"/>
          <a:ext cx="4495800" cy="2971800"/>
        </p:xfrm>
        <a:graphic>
          <a:graphicData uri="http://schemas.openxmlformats.org/drawingml/2006/table">
            <a:tbl>
              <a:tblPr/>
              <a:tblGrid>
                <a:gridCol w="4495800"/>
              </a:tblGrid>
              <a:tr h="29718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class </a:t>
                      </a:r>
                      <a:r>
                        <a:rPr lang="en-US" sz="1800" dirty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Override 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{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4572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public static void main(String </a:t>
                      </a:r>
                      <a:r>
                        <a:rPr lang="en-US" sz="1800" dirty="0" err="1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args</a:t>
                      </a:r>
                      <a:r>
                        <a:rPr lang="en-US" sz="1800" dirty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[]) 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4572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{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9144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B </a:t>
                      </a:r>
                      <a:r>
                        <a:rPr lang="en-US" sz="1800" dirty="0" err="1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subOb</a:t>
                      </a:r>
                      <a:r>
                        <a:rPr lang="en-US" sz="1800" dirty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 = new B(1, 2, 3);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9144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subOb.show</a:t>
                      </a:r>
                      <a:r>
                        <a:rPr lang="en-US" sz="1800" dirty="0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();// calls </a:t>
                      </a:r>
                      <a:r>
                        <a:rPr lang="en-US" sz="1800" dirty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show() in B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4572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}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}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1305" marR="41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648200" y="5791200"/>
          <a:ext cx="4495800" cy="857250"/>
        </p:xfrm>
        <a:graphic>
          <a:graphicData uri="http://schemas.openxmlformats.org/drawingml/2006/table">
            <a:tbl>
              <a:tblPr/>
              <a:tblGrid>
                <a:gridCol w="4495800"/>
              </a:tblGrid>
              <a:tr h="857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ea typeface="Times New Roman" pitchFamily="18" charset="0"/>
                          <a:cs typeface="Courier" charset="0"/>
                        </a:rPr>
                        <a:t>Output :   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ea typeface="Times New Roman" pitchFamily="18" charset="0"/>
                          <a:cs typeface="Courier" charset="0"/>
                        </a:rPr>
                        <a:t>i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ea typeface="Times New Roman" pitchFamily="18" charset="0"/>
                          <a:cs typeface="Courier" charset="0"/>
                        </a:rPr>
                        <a:t> and j : 1 2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  	  k : 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51632" marR="5163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458200" cy="792163"/>
          </a:xfrm>
        </p:spPr>
        <p:txBody>
          <a:bodyPr/>
          <a:lstStyle/>
          <a:p>
            <a:pPr eaLnBrk="1" hangingPunct="1"/>
            <a:r>
              <a:rPr lang="en-US" sz="2800" b="1" smtClean="0">
                <a:solidFill>
                  <a:schemeClr val="tx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Dynamic Method Dispatch or Runtime polymorphism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143000"/>
            <a:ext cx="8534400" cy="5486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Dynamic method dispatch is a mechanism by which a call to an overridden method is resolved at runtime. This is how java implements runtime polymorphism.</a:t>
            </a:r>
          </a:p>
          <a:p>
            <a:pPr algn="just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When Parent class reference variable refers to Child class object, it is known as 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Upcasting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 In Java this can be done and is helpful in scenarios where multiple child classes extends one parent class. In those cases we can create a parent class reference and assign child class objects to it.</a:t>
            </a:r>
          </a:p>
          <a:p>
            <a:pPr algn="just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When an overridden method is called through a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superclass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reference, Java determines which version of that method to execute based upon the type of the object being referred to at the time the call occurs. </a:t>
            </a: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Method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overridding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is resolved at run time, rather than compile time. Hence it is an example for run-time polymorphism.</a:t>
            </a:r>
          </a:p>
          <a:p>
            <a:pPr algn="just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5844" name="Picture 3"/>
          <p:cNvPicPr>
            <a:picLocks noChangeAspect="1" noChangeArrowheads="1"/>
          </p:cNvPicPr>
          <p:nvPr/>
        </p:nvPicPr>
        <p:blipFill>
          <a:blip r:embed="rId3"/>
          <a:srcRect l="36218" t="44359" r="39262" b="40768"/>
          <a:stretch>
            <a:fillRect/>
          </a:stretch>
        </p:blipFill>
        <p:spPr bwMode="auto">
          <a:xfrm>
            <a:off x="1447800" y="4038600"/>
            <a:ext cx="2286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5" name="Picture 4"/>
          <p:cNvPicPr>
            <a:picLocks noChangeAspect="1" noChangeArrowheads="1"/>
          </p:cNvPicPr>
          <p:nvPr/>
        </p:nvPicPr>
        <p:blipFill>
          <a:blip r:embed="rId4"/>
          <a:srcRect l="34937" t="57436" r="37180" b="28719"/>
          <a:stretch>
            <a:fillRect/>
          </a:stretch>
        </p:blipFill>
        <p:spPr bwMode="auto">
          <a:xfrm>
            <a:off x="4800600" y="4191000"/>
            <a:ext cx="2286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249C2108-E68F-4F92-AED5-DF0C20768AEB}" type="slidenum">
              <a:rPr lang="en-US" smtClean="0"/>
              <a:pPr/>
              <a:t>29</a:t>
            </a:fld>
            <a:endParaRPr lang="en-US" smtClean="0"/>
          </a:p>
        </p:txBody>
      </p:sp>
      <p:pic>
        <p:nvPicPr>
          <p:cNvPr id="36867" name="Content Placeholder 4"/>
          <p:cNvPicPr>
            <a:picLocks noGrp="1"/>
          </p:cNvPicPr>
          <p:nvPr>
            <p:ph sz="quarter" idx="1"/>
          </p:nvPr>
        </p:nvPicPr>
        <p:blipFill>
          <a:blip r:embed="rId2"/>
          <a:srcRect l="16505" t="22821" r="14903" b="23334"/>
          <a:stretch>
            <a:fillRect/>
          </a:stretch>
        </p:blipFill>
        <p:spPr>
          <a:xfrm>
            <a:off x="304800" y="381000"/>
            <a:ext cx="8382000" cy="57912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Content Placeholder 4" descr="IMG_20200801_011840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066800" y="1447800"/>
            <a:ext cx="6858000" cy="5029200"/>
          </a:xfrm>
        </p:spPr>
      </p:pic>
      <p:sp>
        <p:nvSpPr>
          <p:cNvPr id="1024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Inheritance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52400"/>
            <a:ext cx="8153400" cy="6705600"/>
          </a:xfrm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100" b="1" smtClean="0"/>
              <a:t>Sample code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100" smtClean="0"/>
              <a:t>class Bank{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100" smtClean="0"/>
              <a:t>float </a:t>
            </a:r>
            <a:r>
              <a:rPr lang="en-US" sz="2100" b="1" smtClean="0"/>
              <a:t>getRateOfInterest()</a:t>
            </a:r>
            <a:r>
              <a:rPr lang="en-US" sz="2100" smtClean="0"/>
              <a:t>{return 0;}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100" smtClean="0"/>
              <a:t>}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100" smtClean="0"/>
              <a:t>class SBI extends Bank{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100" smtClean="0"/>
              <a:t>float </a:t>
            </a:r>
            <a:r>
              <a:rPr lang="en-US" sz="2100" b="1" smtClean="0"/>
              <a:t>getRateOfInterest()</a:t>
            </a:r>
            <a:r>
              <a:rPr lang="en-US" sz="2100" smtClean="0"/>
              <a:t>{return 8.4f;}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100" smtClean="0"/>
              <a:t>}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100" smtClean="0"/>
              <a:t>class AXIS extends Bank{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100" smtClean="0"/>
              <a:t>float </a:t>
            </a:r>
            <a:r>
              <a:rPr lang="en-US" sz="2100" b="1" smtClean="0"/>
              <a:t>getRateOfInterest()</a:t>
            </a:r>
            <a:r>
              <a:rPr lang="en-US" sz="2100" smtClean="0"/>
              <a:t>{return 7.4f;}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100" smtClean="0"/>
              <a:t>}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100" smtClean="0"/>
              <a:t>class TestPolymorphism{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100" smtClean="0"/>
              <a:t>public static void main(String args[])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100" smtClean="0"/>
              <a:t>{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100" smtClean="0"/>
              <a:t>Bank b=new SBI();  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100" smtClean="0"/>
              <a:t> </a:t>
            </a:r>
            <a:r>
              <a:rPr lang="en-US" sz="2100" smtClean="0">
                <a:solidFill>
                  <a:srgbClr val="FF0000"/>
                </a:solidFill>
              </a:rPr>
              <a:t>//Upcasting  is</a:t>
            </a:r>
            <a:r>
              <a:rPr lang="en-US" sz="2100" smtClean="0"/>
              <a:t> </a:t>
            </a:r>
            <a:r>
              <a:rPr lang="en-US" sz="2100" smtClean="0">
                <a:solidFill>
                  <a:srgbClr val="FF0000"/>
                </a:solidFill>
              </a:rPr>
              <a:t>typecasting of a child object to a parent object as shown above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100" smtClean="0"/>
              <a:t>System.out.println("SBI Rate of Interest: "+b.getRateOfInterest());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100" smtClean="0"/>
              <a:t>b=new AXIS();        </a:t>
            </a:r>
            <a:r>
              <a:rPr lang="en-US" sz="2100" smtClean="0">
                <a:solidFill>
                  <a:srgbClr val="FF0000"/>
                </a:solidFill>
              </a:rPr>
              <a:t>//Upcasting</a:t>
            </a:r>
            <a:endParaRPr lang="en-US" sz="2100" smtClean="0"/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100" smtClean="0"/>
              <a:t>System.out.println("AXIS Rate of Interest: "+b.getRateOfInterest());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100" smtClean="0"/>
              <a:t>}                               </a:t>
            </a:r>
            <a:r>
              <a:rPr lang="en-US" sz="2100" b="1" smtClean="0">
                <a:solidFill>
                  <a:srgbClr val="00B050"/>
                </a:solidFill>
              </a:rPr>
              <a:t>o/p   SBI Rate of Interest:  8.4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100" smtClean="0"/>
              <a:t>}                                         </a:t>
            </a:r>
            <a:r>
              <a:rPr lang="en-US" sz="2100" b="1" smtClean="0">
                <a:solidFill>
                  <a:srgbClr val="00B050"/>
                </a:solidFill>
              </a:rPr>
              <a:t>AXIS Rate of Interest:   7.4</a:t>
            </a: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3035717C-9253-408E-A1A6-B507929766FC}" type="slidenum">
              <a:rPr lang="en-US" smtClean="0"/>
              <a:pPr/>
              <a:t>30</a:t>
            </a:fld>
            <a:endParaRPr lang="en-US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" y="152400"/>
          <a:ext cx="4419600" cy="6553200"/>
        </p:xfrm>
        <a:graphic>
          <a:graphicData uri="http://schemas.openxmlformats.org/drawingml/2006/table">
            <a:tbl>
              <a:tblPr/>
              <a:tblGrid>
                <a:gridCol w="4419600"/>
              </a:tblGrid>
              <a:tr h="65532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class </a:t>
                      </a:r>
                      <a:r>
                        <a:rPr lang="en-US" sz="1800" dirty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A 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{</a:t>
                      </a:r>
                      <a:r>
                        <a:rPr lang="en-US" sz="1800" baseline="0" dirty="0">
                          <a:solidFill>
                            <a:srgbClr val="1D1D1E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aseline="0" dirty="0" smtClean="0">
                          <a:solidFill>
                            <a:srgbClr val="1D1D1E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    </a:t>
                      </a:r>
                      <a:r>
                        <a:rPr lang="en-US" sz="1800" dirty="0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void </a:t>
                      </a:r>
                      <a:r>
                        <a:rPr lang="en-US" sz="1800" dirty="0" err="1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callme</a:t>
                      </a:r>
                      <a:r>
                        <a:rPr lang="en-US" sz="1800" dirty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() 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4572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{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457200" marR="0" indent="4572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System.out.println</a:t>
                      </a:r>
                      <a:r>
                        <a:rPr lang="en-US" sz="1800" dirty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("Inside </a:t>
                      </a:r>
                      <a:r>
                        <a:rPr lang="en-US" sz="1800" dirty="0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A");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4572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}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}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class B extends A 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{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4572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void </a:t>
                      </a:r>
                      <a:r>
                        <a:rPr lang="en-US" sz="1800" dirty="0" err="1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callme</a:t>
                      </a:r>
                      <a:r>
                        <a:rPr lang="en-US" sz="1800" dirty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() 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4572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{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457200" marR="0" indent="4572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System.out.println</a:t>
                      </a:r>
                      <a:r>
                        <a:rPr lang="en-US" sz="1800" dirty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("Inside </a:t>
                      </a:r>
                      <a:r>
                        <a:rPr lang="en-US" sz="1800" dirty="0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B");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4572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}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}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class C extends A 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{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4572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void </a:t>
                      </a:r>
                      <a:r>
                        <a:rPr lang="en-US" sz="1800" dirty="0" err="1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callme</a:t>
                      </a:r>
                      <a:r>
                        <a:rPr lang="en-US" sz="1800" dirty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() 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4572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{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457200" marR="0" indent="4572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System.out.println</a:t>
                      </a:r>
                      <a:r>
                        <a:rPr lang="en-US" sz="1800" dirty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("Inside </a:t>
                      </a:r>
                      <a:r>
                        <a:rPr lang="en-US" sz="1800" dirty="0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C");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4572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}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}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6142" marR="361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0" y="152400"/>
          <a:ext cx="4419600" cy="5562600"/>
        </p:xfrm>
        <a:graphic>
          <a:graphicData uri="http://schemas.openxmlformats.org/drawingml/2006/table">
            <a:tbl>
              <a:tblPr/>
              <a:tblGrid>
                <a:gridCol w="4419600"/>
              </a:tblGrid>
              <a:tr h="55626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class </a:t>
                      </a:r>
                      <a:r>
                        <a:rPr lang="en-US" sz="1800" dirty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Dispatch 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{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4572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public static void main(String </a:t>
                      </a:r>
                      <a:r>
                        <a:rPr lang="en-US" sz="1800" dirty="0" err="1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args</a:t>
                      </a:r>
                      <a:r>
                        <a:rPr lang="en-US" sz="1800" dirty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[]) 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4572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{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9144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A </a:t>
                      </a:r>
                      <a:r>
                        <a:rPr lang="en-US" sz="1800" dirty="0" err="1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a</a:t>
                      </a:r>
                      <a:r>
                        <a:rPr lang="en-US" sz="1800" dirty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 = new A(); // object of type A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9144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B </a:t>
                      </a:r>
                      <a:r>
                        <a:rPr lang="en-US" sz="1800" dirty="0" err="1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b</a:t>
                      </a:r>
                      <a:r>
                        <a:rPr lang="en-US" sz="1800" dirty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 = new B(); // object of type B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9144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C </a:t>
                      </a:r>
                      <a:r>
                        <a:rPr lang="en-US" sz="1800" dirty="0" err="1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c</a:t>
                      </a:r>
                      <a:r>
                        <a:rPr lang="en-US" sz="1800" dirty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 = new C(); // object of type C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9144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A r; // obtain a reference of type A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9144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r = a; // r refers to an A object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9144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r.callme</a:t>
                      </a:r>
                      <a:r>
                        <a:rPr lang="en-US" sz="1800" dirty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(); // calls A's </a:t>
                      </a:r>
                      <a:r>
                        <a:rPr lang="en-US" sz="1800" dirty="0" err="1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callme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9144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r = b; // r refers to a B object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9144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r.callme</a:t>
                      </a:r>
                      <a:r>
                        <a:rPr lang="en-US" sz="1800" dirty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(); // calls B's </a:t>
                      </a:r>
                      <a:r>
                        <a:rPr lang="en-US" sz="1800" dirty="0" err="1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callme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9144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r = c; // r refers to a C object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9144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r.callme</a:t>
                      </a:r>
                      <a:r>
                        <a:rPr lang="en-US" sz="1800" dirty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(); // calls C's </a:t>
                      </a:r>
                      <a:r>
                        <a:rPr lang="en-US" sz="1800" dirty="0" err="1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callme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4572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}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}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6142" marR="361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0" y="5759450"/>
          <a:ext cx="4495800" cy="946404"/>
        </p:xfrm>
        <a:graphic>
          <a:graphicData uri="http://schemas.openxmlformats.org/drawingml/2006/table">
            <a:tbl>
              <a:tblPr/>
              <a:tblGrid>
                <a:gridCol w="4495800"/>
              </a:tblGrid>
              <a:tr h="946150">
                <a:tc>
                  <a:txBody>
                    <a:bodyPr/>
                    <a:lstStyle>
                      <a:lvl1pPr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1pPr>
                      <a:lvl2pPr marL="742950" indent="-28575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2pPr>
                      <a:lvl3pPr marL="1143000" indent="-22860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3pPr>
                      <a:lvl4pPr marL="1600200" indent="-22860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4pPr>
                      <a:lvl5pPr marL="2057400" indent="-22860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" charset="0"/>
                        </a:rPr>
                        <a:t>Output :    Inside A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" charset="0"/>
                        </a:rPr>
                        <a:t>                    Inside B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urier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" charset="0"/>
                        </a:rPr>
                        <a:t>                    Inside C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urier" charset="0"/>
                      </a:endParaRPr>
                    </a:p>
                  </a:txBody>
                  <a:tcPr marL="51632" marR="5163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76200"/>
            <a:ext cx="7772400" cy="6477000"/>
          </a:xfrm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200" b="1" smtClean="0"/>
              <a:t>class</a:t>
            </a:r>
            <a:r>
              <a:rPr lang="en-US" sz="2200" smtClean="0"/>
              <a:t> Parent{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200" smtClean="0"/>
              <a:t>    </a:t>
            </a:r>
            <a:r>
              <a:rPr lang="en-US" sz="2200" b="1" smtClean="0"/>
              <a:t>int</a:t>
            </a:r>
            <a:r>
              <a:rPr lang="en-US" sz="2200" smtClean="0"/>
              <a:t> x=10;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200" smtClean="0"/>
              <a:t>    </a:t>
            </a:r>
            <a:r>
              <a:rPr lang="en-US" sz="2200" b="1" smtClean="0"/>
              <a:t>void</a:t>
            </a:r>
            <a:r>
              <a:rPr lang="en-US" sz="2200" smtClean="0"/>
              <a:t> show(){ System.out.println("parent-show"); }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200" smtClean="0"/>
              <a:t>    </a:t>
            </a:r>
            <a:r>
              <a:rPr lang="en-US" sz="2200" b="1" smtClean="0"/>
              <a:t>void</a:t>
            </a:r>
            <a:r>
              <a:rPr lang="en-US" sz="2200" smtClean="0"/>
              <a:t> OnlyParentShow(){ System.out.println("OnlyParentShow"); }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200" smtClean="0"/>
              <a:t>			}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200" b="1" smtClean="0"/>
              <a:t>class</a:t>
            </a:r>
            <a:r>
              <a:rPr lang="en-US" sz="2200" smtClean="0"/>
              <a:t> Child </a:t>
            </a:r>
            <a:r>
              <a:rPr lang="en-US" sz="2200" b="1" smtClean="0"/>
              <a:t>extends</a:t>
            </a:r>
            <a:r>
              <a:rPr lang="en-US" sz="2200" smtClean="0"/>
              <a:t> Parent{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200" smtClean="0"/>
              <a:t>    </a:t>
            </a:r>
            <a:r>
              <a:rPr lang="en-US" sz="2200" b="1" smtClean="0"/>
              <a:t>int</a:t>
            </a:r>
            <a:r>
              <a:rPr lang="en-US" sz="2200" smtClean="0"/>
              <a:t> x=20;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200" smtClean="0"/>
              <a:t>    </a:t>
            </a:r>
            <a:r>
              <a:rPr lang="en-US" sz="2200" b="1" smtClean="0"/>
              <a:t>void</a:t>
            </a:r>
            <a:r>
              <a:rPr lang="en-US" sz="2200" smtClean="0"/>
              <a:t> show(){  System.out.println("child-show");  }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200" smtClean="0"/>
              <a:t>    </a:t>
            </a:r>
            <a:r>
              <a:rPr lang="en-US" sz="2200" b="1" smtClean="0"/>
              <a:t>void</a:t>
            </a:r>
            <a:r>
              <a:rPr lang="en-US" sz="2200" smtClean="0"/>
              <a:t> OnlyChildShow(){ System.out.println("OnlyChildShow");  }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200" smtClean="0"/>
              <a:t>				} 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200" b="1" smtClean="0"/>
              <a:t>public</a:t>
            </a:r>
            <a:r>
              <a:rPr lang="en-US" sz="2200" smtClean="0"/>
              <a:t> </a:t>
            </a:r>
            <a:r>
              <a:rPr lang="en-US" sz="2200" b="1" smtClean="0"/>
              <a:t>class</a:t>
            </a:r>
            <a:r>
              <a:rPr lang="en-US" sz="2200" smtClean="0"/>
              <a:t> ParentChild {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200" smtClean="0"/>
              <a:t> 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200" smtClean="0"/>
              <a:t>    </a:t>
            </a:r>
            <a:r>
              <a:rPr lang="en-US" sz="2200" b="1" smtClean="0"/>
              <a:t>public</a:t>
            </a:r>
            <a:r>
              <a:rPr lang="en-US" sz="2200" smtClean="0"/>
              <a:t> </a:t>
            </a:r>
            <a:r>
              <a:rPr lang="en-US" sz="2200" b="1" smtClean="0"/>
              <a:t>static</a:t>
            </a:r>
            <a:r>
              <a:rPr lang="en-US" sz="2200" smtClean="0"/>
              <a:t> </a:t>
            </a:r>
            <a:r>
              <a:rPr lang="en-US" sz="2200" b="1" smtClean="0"/>
              <a:t>void</a:t>
            </a:r>
            <a:r>
              <a:rPr lang="en-US" sz="2200" smtClean="0"/>
              <a:t> main(String[] args) {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200" smtClean="0"/>
              <a:t>        Parent p = </a:t>
            </a:r>
            <a:r>
              <a:rPr lang="en-US" sz="2200" b="1" smtClean="0"/>
              <a:t>new</a:t>
            </a:r>
            <a:r>
              <a:rPr lang="en-US" sz="2200" smtClean="0"/>
              <a:t> Child();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200" smtClean="0"/>
              <a:t>        p.show();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200" smtClean="0"/>
              <a:t>        p.OnlyParentShow();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200" smtClean="0"/>
              <a:t>        System.out.println(p.x);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200" smtClean="0"/>
              <a:t>    }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200" smtClean="0"/>
              <a:t>}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endParaRPr lang="en-US" sz="2200" smtClean="0"/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6F9A7779-AA59-4698-B4AA-613FE569898F}" type="slidenum">
              <a:rPr lang="en-US" smtClean="0"/>
              <a:pPr/>
              <a:t>32</a:t>
            </a:fld>
            <a:endParaRPr lang="en-US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AC0066B9-9E0D-489A-B9CA-19613ADD1F65}" type="slidenum">
              <a:rPr lang="en-US" smtClean="0"/>
              <a:pPr/>
              <a:t>33</a:t>
            </a:fld>
            <a:endParaRPr lang="en-US" smtClean="0"/>
          </a:p>
        </p:txBody>
      </p:sp>
      <p:pic>
        <p:nvPicPr>
          <p:cNvPr id="39939" name="Content Placeholder 4"/>
          <p:cNvPicPr>
            <a:picLocks noGrp="1"/>
          </p:cNvPicPr>
          <p:nvPr>
            <p:ph sz="quarter" idx="1"/>
          </p:nvPr>
        </p:nvPicPr>
        <p:blipFill>
          <a:blip r:embed="rId2"/>
          <a:srcRect t="20769" r="34776" b="32307"/>
          <a:stretch>
            <a:fillRect/>
          </a:stretch>
        </p:blipFill>
        <p:spPr>
          <a:xfrm>
            <a:off x="381000" y="381000"/>
            <a:ext cx="8305800" cy="5334000"/>
          </a:xfr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52400"/>
            <a:ext cx="8153400" cy="6400800"/>
          </a:xfrm>
        </p:spPr>
        <p:txBody>
          <a:bodyPr>
            <a:normAutofit fontScale="85000" lnSpcReduction="10000"/>
          </a:bodyPr>
          <a:lstStyle/>
          <a:p>
            <a:pPr>
              <a:buFont typeface="Wingdings 2" pitchFamily="18" charset="2"/>
              <a:buNone/>
            </a:pPr>
            <a:r>
              <a:rPr lang="en-US" sz="4000" b="1" dirty="0" smtClean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Abstract Methods and Classes</a:t>
            </a:r>
            <a:endParaRPr lang="en-US" sz="2800" b="1" dirty="0" smtClean="0">
              <a:ea typeface="Calibri" pitchFamily="34" charset="0"/>
              <a:cs typeface="Times New Roman" pitchFamily="18" charset="0"/>
            </a:endParaRPr>
          </a:p>
          <a:p>
            <a:r>
              <a:rPr lang="en-US" dirty="0" smtClean="0">
                <a:ea typeface="Calibri" pitchFamily="34" charset="0"/>
                <a:cs typeface="Times New Roman" pitchFamily="18" charset="0"/>
              </a:rPr>
              <a:t>Data </a:t>
            </a:r>
            <a:r>
              <a:rPr lang="en-US" b="1" dirty="0" smtClean="0">
                <a:ea typeface="Calibri" pitchFamily="34" charset="0"/>
                <a:cs typeface="Times New Roman" pitchFamily="18" charset="0"/>
              </a:rPr>
              <a:t>abstraction</a:t>
            </a:r>
            <a:r>
              <a:rPr lang="en-US" dirty="0" smtClean="0">
                <a:ea typeface="Calibri" pitchFamily="34" charset="0"/>
                <a:cs typeface="Times New Roman" pitchFamily="18" charset="0"/>
              </a:rPr>
              <a:t> is the process of hiding certain details and showing only essential information to the user.</a:t>
            </a:r>
          </a:p>
          <a:p>
            <a:r>
              <a:rPr lang="en-US" dirty="0" smtClean="0">
                <a:ea typeface="Calibri" pitchFamily="34" charset="0"/>
                <a:cs typeface="Times New Roman" pitchFamily="18" charset="0"/>
              </a:rPr>
              <a:t>Abstraction can be achieved with either </a:t>
            </a:r>
            <a:r>
              <a:rPr lang="en-US" b="1" dirty="0" smtClean="0">
                <a:ea typeface="Calibri" pitchFamily="34" charset="0"/>
                <a:cs typeface="Times New Roman" pitchFamily="18" charset="0"/>
              </a:rPr>
              <a:t>abstract classes</a:t>
            </a:r>
            <a:r>
              <a:rPr lang="en-US" dirty="0" smtClean="0">
                <a:ea typeface="Calibri" pitchFamily="34" charset="0"/>
                <a:cs typeface="Times New Roman" pitchFamily="18" charset="0"/>
              </a:rPr>
              <a:t> or </a:t>
            </a:r>
            <a:r>
              <a:rPr lang="en-US" b="1" dirty="0" smtClean="0">
                <a:ea typeface="Calibri" pitchFamily="34" charset="0"/>
                <a:cs typeface="Times New Roman" pitchFamily="18" charset="0"/>
              </a:rPr>
              <a:t>interfaces</a:t>
            </a:r>
            <a:r>
              <a:rPr lang="en-US" dirty="0" smtClean="0">
                <a:ea typeface="Calibri" pitchFamily="34" charset="0"/>
                <a:cs typeface="Times New Roman" pitchFamily="18" charset="0"/>
              </a:rPr>
              <a:t> </a:t>
            </a:r>
          </a:p>
          <a:p>
            <a:r>
              <a:rPr lang="en-US" dirty="0" smtClean="0">
                <a:ea typeface="Calibri" pitchFamily="34" charset="0"/>
                <a:cs typeface="Times New Roman" pitchFamily="18" charset="0"/>
              </a:rPr>
              <a:t>The abstract keyword is used for classes and methods:</a:t>
            </a:r>
          </a:p>
          <a:p>
            <a:r>
              <a:rPr lang="en-US" b="1" dirty="0" smtClean="0">
                <a:ea typeface="Calibri" pitchFamily="34" charset="0"/>
                <a:cs typeface="Times New Roman" pitchFamily="18" charset="0"/>
              </a:rPr>
              <a:t>Abstract class:</a:t>
            </a:r>
            <a:r>
              <a:rPr lang="en-US" dirty="0" smtClean="0">
                <a:ea typeface="Calibri" pitchFamily="34" charset="0"/>
                <a:cs typeface="Times New Roman" pitchFamily="18" charset="0"/>
              </a:rPr>
              <a:t> is a restricted class that cannot be used to create objects (to access it, it must be inherited from another class).</a:t>
            </a:r>
          </a:p>
          <a:p>
            <a:r>
              <a:rPr lang="en-US" b="1" dirty="0" smtClean="0">
                <a:ea typeface="Calibri" pitchFamily="34" charset="0"/>
                <a:cs typeface="Times New Roman" pitchFamily="18" charset="0"/>
              </a:rPr>
              <a:t>Abstract method:</a:t>
            </a:r>
            <a:r>
              <a:rPr lang="en-US" dirty="0" smtClean="0">
                <a:ea typeface="Calibri" pitchFamily="34" charset="0"/>
                <a:cs typeface="Times New Roman" pitchFamily="18" charset="0"/>
              </a:rPr>
              <a:t> can only be used in an </a:t>
            </a:r>
            <a:r>
              <a:rPr lang="en-US" b="1" dirty="0" smtClean="0">
                <a:ea typeface="Calibri" pitchFamily="34" charset="0"/>
                <a:cs typeface="Times New Roman" pitchFamily="18" charset="0"/>
              </a:rPr>
              <a:t>abstract class</a:t>
            </a:r>
            <a:r>
              <a:rPr lang="en-US" dirty="0" smtClean="0">
                <a:ea typeface="Calibri" pitchFamily="34" charset="0"/>
                <a:cs typeface="Times New Roman" pitchFamily="18" charset="0"/>
              </a:rPr>
              <a:t>, and it does not have a body. The body is provided by the subclass (inherited from).</a:t>
            </a:r>
          </a:p>
          <a:p>
            <a:r>
              <a:rPr lang="en-US" dirty="0" smtClean="0">
                <a:ea typeface="Calibri" pitchFamily="34" charset="0"/>
                <a:cs typeface="Times New Roman" pitchFamily="18" charset="0"/>
              </a:rPr>
              <a:t>An abstract class can have both abstract and regular methods:</a:t>
            </a:r>
          </a:p>
          <a:p>
            <a:pPr>
              <a:buFont typeface="Wingdings 2" pitchFamily="18" charset="2"/>
              <a:buNone/>
            </a:pPr>
            <a:endParaRPr lang="en-US" dirty="0" smtClean="0"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BF7112CA-3E96-4996-A0C3-E1B897A1AD55}" type="slidenum">
              <a:rPr lang="en-US" smtClean="0"/>
              <a:pPr/>
              <a:t>34</a:t>
            </a:fld>
            <a:endParaRPr lang="en-US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458200" cy="6858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b="1" smtClean="0">
                <a:solidFill>
                  <a:schemeClr val="tx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Abstract Methods and Classes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Abstract method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are those methods that lack definition(i.e. body). It must always be redefined in the subclass.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Overriding is compulsory for abstract methods.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General form:	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abstract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 name(parameter-list)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Font typeface="Wingdings 2" pitchFamily="18" charset="2"/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abstract class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superclass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that only defines a generalized form that will be shared by all of its subclasses, leaving it to each subclass to fill in the details.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Example:	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abstract class Shape</a:t>
            </a:r>
          </a:p>
          <a:p>
            <a:pPr>
              <a:buFont typeface="Wingdings 2" pitchFamily="18" charset="2"/>
              <a:buNone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		{          …………….</a:t>
            </a:r>
          </a:p>
          <a:p>
            <a:pPr>
              <a:buFont typeface="Wingdings 2" pitchFamily="18" charset="2"/>
              <a:buNone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			abstract void draw();</a:t>
            </a:r>
          </a:p>
          <a:p>
            <a:pPr>
              <a:buFont typeface="Wingdings 2" pitchFamily="18" charset="2"/>
              <a:buNone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			………………</a:t>
            </a:r>
          </a:p>
          <a:p>
            <a:pPr>
              <a:buFont typeface="Wingdings 2" pitchFamily="18" charset="2"/>
              <a:buNone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	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838200"/>
            <a:ext cx="8610600" cy="5791200"/>
          </a:xfrm>
        </p:spPr>
        <p:txBody>
          <a:bodyPr>
            <a:normAutofit fontScale="92500"/>
          </a:bodyPr>
          <a:lstStyle/>
          <a:p>
            <a:pPr algn="just"/>
            <a:r>
              <a:rPr lang="en-US" smtClean="0">
                <a:latin typeface="Times New Roman" pitchFamily="18" charset="0"/>
                <a:cs typeface="Times New Roman" pitchFamily="18" charset="0"/>
              </a:rPr>
              <a:t>Abstract classes must satisfy the following conditions:</a:t>
            </a:r>
          </a:p>
          <a:p>
            <a:pPr lvl="1" algn="just">
              <a:buFont typeface="Wingdings 2" pitchFamily="18" charset="2"/>
              <a:buNone/>
            </a:pPr>
            <a:r>
              <a:rPr lang="en-US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Abstract classes are not used to instantiate objects directly</a:t>
            </a:r>
          </a:p>
          <a:p>
            <a:pPr lvl="1" algn="just">
              <a:buFont typeface="Wingdings 2" pitchFamily="18" charset="2"/>
              <a:buNone/>
            </a:pPr>
            <a:r>
              <a:rPr lang="en-US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The abstract method of the abstract class must be defined in its subclass.</a:t>
            </a:r>
          </a:p>
          <a:p>
            <a:pPr lvl="1" algn="just">
              <a:buFont typeface="Wingdings 2" pitchFamily="18" charset="2"/>
              <a:buNone/>
            </a:pPr>
            <a:r>
              <a:rPr lang="en-US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We can not declare abstract constructors or abstract static methods</a:t>
            </a:r>
          </a:p>
          <a:p>
            <a:pPr algn="just"/>
            <a:endParaRPr lang="en-US" i="1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 2" pitchFamily="18" charset="2"/>
              <a:buNone/>
            </a:pPr>
            <a:endParaRPr lang="en-US" i="1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mtClean="0">
                <a:latin typeface="Times New Roman" pitchFamily="18" charset="0"/>
                <a:cs typeface="Times New Roman" pitchFamily="18" charset="0"/>
              </a:rPr>
              <a:t>Abstract classes can be used to create object references. This reference can be used to point to a subclass object.</a:t>
            </a:r>
            <a:endParaRPr lang="en-US" i="1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52400"/>
            <a:ext cx="7772400" cy="6553200"/>
          </a:xfrm>
        </p:spPr>
        <p:txBody>
          <a:bodyPr/>
          <a:lstStyle/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200" dirty="0" smtClean="0"/>
              <a:t>abstract class Bank {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200" dirty="0" smtClean="0"/>
              <a:t> abstract </a:t>
            </a:r>
            <a:r>
              <a:rPr lang="en-US" sz="2200" dirty="0" err="1" smtClean="0"/>
              <a:t>int</a:t>
            </a:r>
            <a:r>
              <a:rPr lang="en-US" sz="2200" dirty="0" smtClean="0"/>
              <a:t> </a:t>
            </a:r>
            <a:r>
              <a:rPr lang="en-US" sz="2200" dirty="0" err="1" smtClean="0"/>
              <a:t>getRateOfInterest</a:t>
            </a:r>
            <a:r>
              <a:rPr lang="en-US" sz="2200" dirty="0" smtClean="0"/>
              <a:t>(); 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200" dirty="0" smtClean="0"/>
              <a:t>} 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200" dirty="0" smtClean="0"/>
              <a:t>class ICICI extends Bank 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200" dirty="0" smtClean="0"/>
              <a:t>{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200" dirty="0" smtClean="0"/>
              <a:t> </a:t>
            </a:r>
            <a:r>
              <a:rPr lang="en-US" sz="2200" dirty="0" err="1" smtClean="0"/>
              <a:t>int</a:t>
            </a:r>
            <a:r>
              <a:rPr lang="en-US" sz="2200" dirty="0" smtClean="0"/>
              <a:t> </a:t>
            </a:r>
            <a:r>
              <a:rPr lang="en-US" sz="2200" dirty="0" err="1" smtClean="0"/>
              <a:t>getRateOfInterest</a:t>
            </a:r>
            <a:r>
              <a:rPr lang="en-US" sz="2200" dirty="0" smtClean="0"/>
              <a:t>() { return 5; } 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200" dirty="0" smtClean="0"/>
              <a:t>} 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200" dirty="0" smtClean="0"/>
              <a:t>class HDFC extends Bank {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200" dirty="0" smtClean="0"/>
              <a:t> </a:t>
            </a:r>
            <a:r>
              <a:rPr lang="en-US" sz="2200" dirty="0" err="1" smtClean="0"/>
              <a:t>int</a:t>
            </a:r>
            <a:r>
              <a:rPr lang="en-US" sz="2200" dirty="0" smtClean="0"/>
              <a:t> </a:t>
            </a:r>
            <a:r>
              <a:rPr lang="en-US" sz="2200" dirty="0" err="1" smtClean="0"/>
              <a:t>getRateOfInterest</a:t>
            </a:r>
            <a:r>
              <a:rPr lang="en-US" sz="2200" dirty="0" smtClean="0"/>
              <a:t>() { return 6; }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200" dirty="0" smtClean="0"/>
              <a:t> } 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200" dirty="0" smtClean="0"/>
              <a:t>class </a:t>
            </a:r>
            <a:r>
              <a:rPr lang="en-US" sz="2200" dirty="0" err="1" smtClean="0"/>
              <a:t>TestBank</a:t>
            </a:r>
            <a:r>
              <a:rPr lang="en-US" sz="2200" dirty="0" smtClean="0"/>
              <a:t> { 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200" dirty="0" smtClean="0"/>
              <a:t>public static void main(String </a:t>
            </a:r>
            <a:r>
              <a:rPr lang="en-US" sz="2200" dirty="0" err="1" smtClean="0"/>
              <a:t>args</a:t>
            </a:r>
            <a:r>
              <a:rPr lang="en-US" sz="2200" dirty="0" smtClean="0"/>
              <a:t>[]) { 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200" dirty="0" smtClean="0"/>
              <a:t>Bank b; b=new ICICI(); 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200" dirty="0" err="1" smtClean="0"/>
              <a:t>System.out.println</a:t>
            </a:r>
            <a:r>
              <a:rPr lang="en-US" sz="2200" dirty="0" smtClean="0"/>
              <a:t>("Rate of Interest ICICI: "+</a:t>
            </a:r>
            <a:r>
              <a:rPr lang="en-US" sz="2200" dirty="0" err="1" smtClean="0"/>
              <a:t>b.getRateOfInterest</a:t>
            </a:r>
            <a:r>
              <a:rPr lang="en-US" sz="2200" dirty="0" smtClean="0"/>
              <a:t>()); b=new HDFC(); 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200" dirty="0" err="1" smtClean="0"/>
              <a:t>System.out.println</a:t>
            </a:r>
            <a:r>
              <a:rPr lang="en-US" sz="2200" dirty="0" smtClean="0"/>
              <a:t>("Rate of Interest HDFC : "+</a:t>
            </a:r>
            <a:r>
              <a:rPr lang="en-US" sz="2200" dirty="0" err="1" smtClean="0"/>
              <a:t>b.getRateOfInterest</a:t>
            </a:r>
            <a:r>
              <a:rPr lang="en-US" sz="2200" dirty="0" smtClean="0"/>
              <a:t>()); } } </a:t>
            </a:r>
            <a:r>
              <a:rPr lang="en-US" sz="2200" b="1" dirty="0" smtClean="0">
                <a:solidFill>
                  <a:srgbClr val="00B050"/>
                </a:solidFill>
              </a:rPr>
              <a:t>Output: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b="1" dirty="0" smtClean="0">
                <a:solidFill>
                  <a:srgbClr val="00B050"/>
                </a:solidFill>
              </a:rPr>
              <a:t>Rate of Interest ICICI: 5 </a:t>
            </a:r>
            <a:br>
              <a:rPr lang="en-US" sz="2200" b="1" dirty="0" smtClean="0">
                <a:solidFill>
                  <a:srgbClr val="00B050"/>
                </a:solidFill>
              </a:rPr>
            </a:br>
            <a:r>
              <a:rPr lang="en-US" sz="2200" b="1" dirty="0" smtClean="0">
                <a:solidFill>
                  <a:srgbClr val="00B050"/>
                </a:solidFill>
              </a:rPr>
              <a:t>Rate of Interest HDFC: 6 </a:t>
            </a:r>
          </a:p>
          <a:p>
            <a:pPr>
              <a:spcBef>
                <a:spcPct val="0"/>
              </a:spcBef>
            </a:pPr>
            <a:endParaRPr lang="en-US" sz="2200" dirty="0" smtClean="0"/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endParaRPr lang="en-US" sz="2200" dirty="0" smtClean="0"/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53EAC496-AE7B-498E-A428-C151CFDAA011}" type="slidenum">
              <a:rPr lang="en-US" smtClean="0"/>
              <a:pPr/>
              <a:t>37</a:t>
            </a:fld>
            <a:endParaRPr lang="en-US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152400"/>
          <a:ext cx="6248400" cy="6553200"/>
        </p:xfrm>
        <a:graphic>
          <a:graphicData uri="http://schemas.openxmlformats.org/drawingml/2006/table">
            <a:tbl>
              <a:tblPr/>
              <a:tblGrid>
                <a:gridCol w="6248400"/>
              </a:tblGrid>
              <a:tr h="6553200">
                <a:tc>
                  <a:txBody>
                    <a:bodyPr/>
                    <a:lstStyle>
                      <a:lvl1pPr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1pPr>
                      <a:lvl2pPr marL="742950" indent="-28575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2pPr>
                      <a:lvl3pPr marL="1143000" indent="-22860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3pPr>
                      <a:lvl4pPr marL="1600200" indent="-22860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4pPr>
                      <a:lvl5pPr marL="2057400" indent="-22860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" charset="0"/>
                        </a:rPr>
                        <a:t>abstract class A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urier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" charset="0"/>
                        </a:rPr>
                        <a:t>{        	abstract void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" charset="0"/>
                        </a:rPr>
                        <a:t>callme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" charset="0"/>
                        </a:rPr>
                        <a:t>();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urier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" charset="0"/>
                        </a:rPr>
                        <a:t>	void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" charset="0"/>
                        </a:rPr>
                        <a:t>callmetoo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" charset="0"/>
                        </a:rPr>
                        <a:t>()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urier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" charset="0"/>
                        </a:rPr>
                        <a:t>	{System.out.println("This is a concrete method.");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urier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" charset="0"/>
                        </a:rPr>
                        <a:t>	}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urier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" charset="0"/>
                        </a:rPr>
                        <a:t>}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urier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" charset="0"/>
                        </a:rPr>
                        <a:t>class B extends A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urier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" charset="0"/>
                        </a:rPr>
                        <a:t>{      	 void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" charset="0"/>
                        </a:rPr>
                        <a:t>callme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" charset="0"/>
                        </a:rPr>
                        <a:t>()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urier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" charset="0"/>
                        </a:rPr>
                        <a:t>	{System.out.println("B's implementation of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" charset="0"/>
                        </a:rPr>
                        <a:t>callme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" charset="0"/>
                        </a:rPr>
                        <a:t>.");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urier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" charset="0"/>
                        </a:rPr>
                        <a:t>	}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urier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" charset="0"/>
                        </a:rPr>
                        <a:t>}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urier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" charset="0"/>
                        </a:rPr>
                        <a:t>class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" charset="0"/>
                        </a:rPr>
                        <a:t>AbstractDemo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" charset="0"/>
                        </a:rPr>
                        <a:t>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urier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" charset="0"/>
                        </a:rPr>
                        <a:t>{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urier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" charset="0"/>
                        </a:rPr>
                        <a:t>	public static void main(String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" charset="0"/>
                        </a:rPr>
                        <a:t>args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" charset="0"/>
                        </a:rPr>
                        <a:t>[])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urier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" charset="0"/>
                        </a:rPr>
                        <a:t>	{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urier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" charset="0"/>
                        </a:rPr>
                        <a:t>		B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" charset="0"/>
                        </a:rPr>
                        <a:t>b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" charset="0"/>
                        </a:rPr>
                        <a:t> = new B();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urier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" charset="0"/>
                        </a:rPr>
                        <a:t>		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" charset="0"/>
                        </a:rPr>
                        <a:t>b.callme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" charset="0"/>
                        </a:rPr>
                        <a:t>();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urier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" charset="0"/>
                        </a:rPr>
                        <a:t>		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" charset="0"/>
                        </a:rPr>
                        <a:t>b.callmetoo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" charset="0"/>
                        </a:rPr>
                        <a:t>();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urier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" charset="0"/>
                        </a:rPr>
                        <a:t>	}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urier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" charset="0"/>
                        </a:rPr>
                        <a:t>}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urier" charset="0"/>
                      </a:endParaRPr>
                    </a:p>
                  </a:txBody>
                  <a:tcPr marL="55604" marR="5560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248400" y="5181600"/>
          <a:ext cx="2895599" cy="1524000"/>
        </p:xfrm>
        <a:graphic>
          <a:graphicData uri="http://schemas.openxmlformats.org/drawingml/2006/table">
            <a:tbl>
              <a:tblPr/>
              <a:tblGrid>
                <a:gridCol w="2895599"/>
              </a:tblGrid>
              <a:tr h="1524000">
                <a:tc>
                  <a:txBody>
                    <a:bodyPr/>
                    <a:lstStyle>
                      <a:lvl1pPr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1pPr>
                      <a:lvl2pPr marL="742950" indent="-28575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2pPr>
                      <a:lvl3pPr marL="1143000" indent="-22860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3pPr>
                      <a:lvl4pPr marL="1600200" indent="-22860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4pPr>
                      <a:lvl5pPr marL="2057400" indent="-22860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Output : 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B's implementation of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callme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This is a concrete method. </a:t>
                      </a:r>
                    </a:p>
                  </a:txBody>
                  <a:tcPr marL="55599" marR="5559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" y="0"/>
          <a:ext cx="4114800" cy="6940550"/>
        </p:xfrm>
        <a:graphic>
          <a:graphicData uri="http://schemas.openxmlformats.org/drawingml/2006/table">
            <a:tbl>
              <a:tblPr/>
              <a:tblGrid>
                <a:gridCol w="4114800"/>
              </a:tblGrid>
              <a:tr h="6940550">
                <a:tc>
                  <a:txBody>
                    <a:bodyPr/>
                    <a:lstStyle>
                      <a:lvl1pPr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1pPr>
                      <a:lvl2pPr marL="742950" indent="-28575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2pPr>
                      <a:lvl3pPr marL="1143000" indent="-22860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3pPr>
                      <a:lvl4pPr marL="1600200" indent="-22860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4pPr>
                      <a:lvl5pPr marL="2057400" indent="-22860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" charset="0"/>
                        </a:rPr>
                        <a:t>abstract class Figure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urier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" charset="0"/>
                        </a:rPr>
                        <a:t>{        double dim1, dim2;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urier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ourier" charset="0"/>
                        </a:rPr>
                        <a:t>          Figure(double a, double b)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urier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          {   dim1 = a;    dim2 = b;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          abstract double area();   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class Rectangle extends Figure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{        Rectangle(double a, double b)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         {     super(a, b);       }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        double area()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        {   System.out.println("Inside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Rect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");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1E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            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return dim1 * dim2;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        }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class Triangle extends Figure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{        Triangle(double a, double b)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         {    super(a, b);     }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         double area()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         {System.out.println("Inside Tri“);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           return dim1 * dim2 / 2;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         }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347" marR="2834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267200" y="152400"/>
          <a:ext cx="4724400" cy="6553200"/>
        </p:xfrm>
        <a:graphic>
          <a:graphicData uri="http://schemas.openxmlformats.org/drawingml/2006/table">
            <a:tbl>
              <a:tblPr/>
              <a:tblGrid>
                <a:gridCol w="4724400"/>
              </a:tblGrid>
              <a:tr h="65532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class </a:t>
                      </a:r>
                      <a:r>
                        <a:rPr lang="en-US" sz="1800" dirty="0" err="1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AbstractAreas</a:t>
                      </a:r>
                      <a:r>
                        <a:rPr lang="en-US" sz="1800" dirty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 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{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4572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public static void main(String </a:t>
                      </a:r>
                      <a:r>
                        <a:rPr lang="en-US" sz="1800" dirty="0" err="1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args</a:t>
                      </a:r>
                      <a:r>
                        <a:rPr lang="en-US" sz="1800" dirty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[]) 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4572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{</a:t>
                      </a:r>
                      <a:endParaRPr lang="en-US" sz="1800" dirty="0" smtClean="0">
                        <a:solidFill>
                          <a:srgbClr val="1D1D1E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4572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Cambria"/>
                          <a:ea typeface="Times New Roman"/>
                          <a:cs typeface="Courier"/>
                        </a:rPr>
                        <a:t>//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latin typeface="Cambria"/>
                          <a:ea typeface="Times New Roman"/>
                          <a:cs typeface="Courier"/>
                        </a:rPr>
                        <a:t>Figure f = new Figure(10, 10); //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Cambria"/>
                          <a:ea typeface="Times New Roman"/>
                          <a:cs typeface="Courier"/>
                        </a:rPr>
                        <a:t>illegal</a:t>
                      </a:r>
                      <a:endParaRPr lang="en-US" sz="1800" dirty="0" smtClean="0">
                        <a:solidFill>
                          <a:srgbClr val="FF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4572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Rectangle </a:t>
                      </a:r>
                      <a:r>
                        <a:rPr lang="en-US" sz="1800" dirty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r = new Rectangle(9, 5</a:t>
                      </a:r>
                      <a:r>
                        <a:rPr lang="en-US" sz="1800" dirty="0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);</a:t>
                      </a:r>
                      <a:endParaRPr lang="en-US" sz="1800" dirty="0" smtClean="0">
                        <a:solidFill>
                          <a:srgbClr val="1D1D1E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4572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Triangle </a:t>
                      </a:r>
                      <a:r>
                        <a:rPr lang="en-US" sz="1800" dirty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t = new Triangle(10, 8</a:t>
                      </a:r>
                      <a:r>
                        <a:rPr lang="en-US" sz="1800" dirty="0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);</a:t>
                      </a:r>
                      <a:endParaRPr lang="en-US" sz="1800" dirty="0" smtClean="0">
                        <a:solidFill>
                          <a:srgbClr val="1D1D1E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4572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Figure </a:t>
                      </a:r>
                      <a:r>
                        <a:rPr lang="en-US" sz="1800" dirty="0" err="1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figref</a:t>
                      </a:r>
                      <a:r>
                        <a:rPr lang="en-US" sz="1800" dirty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; // </a:t>
                      </a:r>
                      <a:r>
                        <a:rPr lang="en-US" sz="1800" dirty="0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OK</a:t>
                      </a:r>
                      <a:r>
                        <a:rPr lang="en-US" sz="1800" dirty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, no object is </a:t>
                      </a:r>
                      <a:r>
                        <a:rPr lang="en-US" sz="1800" dirty="0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created</a:t>
                      </a:r>
                      <a:endParaRPr lang="en-US" sz="1800" dirty="0" smtClean="0">
                        <a:solidFill>
                          <a:srgbClr val="1D1D1E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4572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figref</a:t>
                      </a:r>
                      <a:r>
                        <a:rPr lang="en-US" sz="1800" dirty="0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= </a:t>
                      </a:r>
                      <a:r>
                        <a:rPr lang="en-US" sz="1800" dirty="0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r;</a:t>
                      </a:r>
                      <a:endParaRPr lang="en-US" sz="1800" dirty="0" smtClean="0">
                        <a:solidFill>
                          <a:srgbClr val="1D1D1E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4572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System.out.println</a:t>
                      </a:r>
                      <a:r>
                        <a:rPr lang="en-US" sz="1800" dirty="0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( </a:t>
                      </a:r>
                      <a:r>
                        <a:rPr lang="en-US" sz="1800" dirty="0" err="1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figref.area</a:t>
                      </a:r>
                      <a:r>
                        <a:rPr lang="en-US" sz="1800" dirty="0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());</a:t>
                      </a:r>
                      <a:endParaRPr lang="en-US" sz="1800" dirty="0" smtClean="0">
                        <a:solidFill>
                          <a:srgbClr val="1D1D1E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4572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figref</a:t>
                      </a:r>
                      <a:r>
                        <a:rPr lang="en-US" sz="1800" dirty="0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= </a:t>
                      </a:r>
                      <a:r>
                        <a:rPr lang="en-US" sz="1800" dirty="0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t;</a:t>
                      </a:r>
                      <a:endParaRPr lang="en-US" sz="1800" dirty="0" smtClean="0">
                        <a:solidFill>
                          <a:srgbClr val="1D1D1E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4572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System.out.println</a:t>
                      </a:r>
                      <a:r>
                        <a:rPr lang="en-US" sz="1800" dirty="0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( </a:t>
                      </a:r>
                      <a:r>
                        <a:rPr lang="en-US" sz="1800" dirty="0" err="1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figref.area</a:t>
                      </a:r>
                      <a:r>
                        <a:rPr lang="en-US" sz="1800" dirty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());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4572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}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}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8347" marR="283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609600"/>
            <a:ext cx="7772400" cy="54102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sz="3000" smtClean="0"/>
              <a:t>Why use inheritance in java</a:t>
            </a:r>
          </a:p>
          <a:p>
            <a:pPr lvl="1"/>
            <a:r>
              <a:rPr lang="en-US" smtClean="0"/>
              <a:t>For Method Overriding (so runtime polymorphism can be achieved).</a:t>
            </a:r>
          </a:p>
          <a:p>
            <a:pPr lvl="1"/>
            <a:r>
              <a:rPr lang="en-US" smtClean="0"/>
              <a:t>For Code Reusability.</a:t>
            </a:r>
          </a:p>
          <a:p>
            <a:pPr lvl="1">
              <a:buFont typeface="Wingdings 2" pitchFamily="18" charset="2"/>
              <a:buNone/>
            </a:pPr>
            <a:r>
              <a:rPr lang="en-US" b="1" smtClean="0"/>
              <a:t>Example</a:t>
            </a:r>
          </a:p>
          <a:p>
            <a:pPr lvl="1">
              <a:buFont typeface="Wingdings 2" pitchFamily="18" charset="2"/>
              <a:buNone/>
            </a:pPr>
            <a:endParaRPr lang="en-US" smtClean="0"/>
          </a:p>
          <a:p>
            <a:pPr>
              <a:buFont typeface="Wingdings 2" pitchFamily="18" charset="2"/>
              <a:buNone/>
            </a:pPr>
            <a:endParaRPr lang="en-US" smtClean="0"/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09E39706-AD26-4C77-8A11-3DC7A76210B6}" type="slidenum">
              <a:rPr lang="en-US" smtClean="0"/>
              <a:pPr/>
              <a:t>4</a:t>
            </a:fld>
            <a:endParaRPr lang="en-US" smtClean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/>
          <a:srcRect t="26666" b="7692"/>
          <a:stretch>
            <a:fillRect/>
          </a:stretch>
        </p:blipFill>
        <p:spPr bwMode="auto">
          <a:xfrm>
            <a:off x="381000" y="2743200"/>
            <a:ext cx="70866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458200" cy="7921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>
                <a:solidFill>
                  <a:schemeClr val="tx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Final Variables, Methods and Classes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 algn="just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The keyword </a:t>
            </a: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final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has three uses. </a:t>
            </a:r>
          </a:p>
          <a:p>
            <a:pPr lvl="1" algn="just"/>
            <a:r>
              <a:rPr lang="en-US" sz="2200" b="1" smtClean="0">
                <a:latin typeface="Times New Roman" pitchFamily="18" charset="0"/>
                <a:cs typeface="Times New Roman" pitchFamily="18" charset="0"/>
              </a:rPr>
              <a:t>Equivalent to named constants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 : </a:t>
            </a:r>
          </a:p>
          <a:p>
            <a:pPr lvl="2" algn="just"/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The value of the final variable can never be changed. </a:t>
            </a:r>
          </a:p>
          <a:p>
            <a:pPr lvl="2" algn="just"/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Final variables behave like class variables and they do not take any space on individual objects of the class.</a:t>
            </a:r>
          </a:p>
          <a:p>
            <a:pPr lvl="2" algn="just"/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Example :		</a:t>
            </a:r>
            <a:r>
              <a:rPr lang="en-US" sz="1800" b="1" smtClean="0">
                <a:latin typeface="Times New Roman" pitchFamily="18" charset="0"/>
                <a:cs typeface="Times New Roman" pitchFamily="18" charset="0"/>
              </a:rPr>
              <a:t>final int size=100;</a:t>
            </a:r>
          </a:p>
          <a:p>
            <a:pPr lvl="2" algn="just">
              <a:buFont typeface="Wingdings 2" pitchFamily="18" charset="2"/>
              <a:buNone/>
            </a:pPr>
            <a:endParaRPr lang="en-US" sz="1800" b="1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2200" b="1" smtClean="0">
                <a:latin typeface="Times New Roman" pitchFamily="18" charset="0"/>
                <a:cs typeface="Times New Roman" pitchFamily="18" charset="0"/>
              </a:rPr>
              <a:t>To Prevent Overriding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 : </a:t>
            </a:r>
          </a:p>
          <a:p>
            <a:pPr lvl="2" algn="just"/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To prevent the subclasses from overriding the members of the super class, we can declare them as final in its super class using the keyword </a:t>
            </a:r>
            <a:r>
              <a:rPr lang="en-US" sz="1800" b="1" smtClean="0">
                <a:latin typeface="Times New Roman" pitchFamily="18" charset="0"/>
                <a:cs typeface="Times New Roman" pitchFamily="18" charset="0"/>
              </a:rPr>
              <a:t>final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2" algn="just">
              <a:buFont typeface="Wingdings 2" pitchFamily="18" charset="2"/>
              <a:buNone/>
            </a:pPr>
            <a:endParaRPr lang="en-US" sz="180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smtClean="0">
                <a:latin typeface="Times New Roman" pitchFamily="18" charset="0"/>
                <a:cs typeface="Times New Roman" pitchFamily="18" charset="0"/>
              </a:rPr>
              <a:t>To Prevent Inheritance : </a:t>
            </a:r>
            <a:endParaRPr lang="en-US" sz="2200" smtClean="0">
              <a:latin typeface="Times New Roman" pitchFamily="18" charset="0"/>
              <a:cs typeface="Times New Roman" pitchFamily="18" charset="0"/>
            </a:endParaRPr>
          </a:p>
          <a:p>
            <a:pPr lvl="2" algn="just"/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Precede the class declaration with </a:t>
            </a:r>
            <a:r>
              <a:rPr lang="en-US" sz="1800" b="1" smtClean="0">
                <a:latin typeface="Times New Roman" pitchFamily="18" charset="0"/>
                <a:cs typeface="Times New Roman" pitchFamily="18" charset="0"/>
              </a:rPr>
              <a:t>final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2" algn="just"/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Declaring a class as </a:t>
            </a:r>
            <a:r>
              <a:rPr lang="en-US" sz="1800" b="1" smtClean="0">
                <a:latin typeface="Times New Roman" pitchFamily="18" charset="0"/>
                <a:cs typeface="Times New Roman" pitchFamily="18" charset="0"/>
              </a:rPr>
              <a:t>final 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implicitly declares all of its methods as </a:t>
            </a:r>
            <a:r>
              <a:rPr lang="en-US" sz="1800" b="1" smtClean="0">
                <a:latin typeface="Times New Roman" pitchFamily="18" charset="0"/>
                <a:cs typeface="Times New Roman" pitchFamily="18" charset="0"/>
              </a:rPr>
              <a:t>final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, too. </a:t>
            </a:r>
          </a:p>
          <a:p>
            <a:pPr lvl="2" algn="just"/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It is illegal to declare a class as both </a:t>
            </a:r>
            <a:r>
              <a:rPr lang="en-US" sz="1800" b="1" smtClean="0">
                <a:latin typeface="Times New Roman" pitchFamily="18" charset="0"/>
                <a:cs typeface="Times New Roman" pitchFamily="18" charset="0"/>
              </a:rPr>
              <a:t>abstract 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1800" b="1" smtClean="0">
                <a:latin typeface="Times New Roman" pitchFamily="18" charset="0"/>
                <a:cs typeface="Times New Roman" pitchFamily="18" charset="0"/>
              </a:rPr>
              <a:t>final</a:t>
            </a:r>
            <a:endParaRPr lang="en-US" sz="1600" i="1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200" i="1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" y="304800"/>
          <a:ext cx="6400800" cy="3581400"/>
        </p:xfrm>
        <a:graphic>
          <a:graphicData uri="http://schemas.openxmlformats.org/drawingml/2006/table">
            <a:tbl>
              <a:tblPr/>
              <a:tblGrid>
                <a:gridCol w="6400800"/>
              </a:tblGrid>
              <a:tr h="3581400">
                <a:tc>
                  <a:txBody>
                    <a:bodyPr/>
                    <a:lstStyle/>
                    <a:p>
                      <a:pPr marL="4572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class A 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4572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{       final </a:t>
                      </a:r>
                      <a:r>
                        <a:rPr lang="en-US" sz="1800" dirty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void meth() 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9144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{</a:t>
                      </a:r>
                      <a:r>
                        <a:rPr lang="en-US" sz="1800" dirty="0" err="1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System.out.println</a:t>
                      </a:r>
                      <a:r>
                        <a:rPr lang="en-US" sz="1800" dirty="0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("This is a final method.");</a:t>
                      </a:r>
                      <a:endParaRPr lang="en-US" sz="18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9144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}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indent="4572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}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indent="4572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class B extends A 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indent="4572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{       void </a:t>
                      </a:r>
                      <a:r>
                        <a:rPr lang="en-US" sz="1800" dirty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meth() 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9144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{ // ERROR! Can't override.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914400" marR="0" indent="4572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System.out.println</a:t>
                      </a:r>
                      <a:r>
                        <a:rPr lang="en-US" sz="1800" dirty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("Illegal!");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9144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}</a:t>
                      </a:r>
                      <a:endParaRPr lang="en-US" sz="18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4572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}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" y="3886200"/>
          <a:ext cx="4876800" cy="2819400"/>
        </p:xfrm>
        <a:graphic>
          <a:graphicData uri="http://schemas.openxmlformats.org/drawingml/2006/table">
            <a:tbl>
              <a:tblPr/>
              <a:tblGrid>
                <a:gridCol w="4876800"/>
              </a:tblGrid>
              <a:tr h="2819400">
                <a:tc>
                  <a:txBody>
                    <a:bodyPr/>
                    <a:lstStyle/>
                    <a:p>
                      <a:pPr marL="45720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kern="12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final class A </a:t>
                      </a:r>
                    </a:p>
                    <a:p>
                      <a:r>
                        <a:rPr kumimoji="0" lang="en-US" sz="2000" kern="12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       {</a:t>
                      </a:r>
                    </a:p>
                    <a:p>
                      <a:r>
                        <a:rPr kumimoji="0" lang="en-US" sz="2000" kern="12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              // ...</a:t>
                      </a:r>
                    </a:p>
                    <a:p>
                      <a:r>
                        <a:rPr kumimoji="0" lang="en-US" sz="2000" kern="12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      }</a:t>
                      </a:r>
                    </a:p>
                    <a:p>
                      <a:r>
                        <a:rPr kumimoji="0" lang="en-US" sz="2000" kern="12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      // The following class is illegal.</a:t>
                      </a:r>
                    </a:p>
                    <a:p>
                      <a:r>
                        <a:rPr kumimoji="0" lang="en-US" sz="2000" kern="12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      class B extends A </a:t>
                      </a:r>
                    </a:p>
                    <a:p>
                      <a:r>
                        <a:rPr kumimoji="0" lang="en-US" sz="2000" kern="12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     {     // ERROR! Can't subclass A</a:t>
                      </a:r>
                    </a:p>
                    <a:p>
                      <a:r>
                        <a:rPr kumimoji="0" lang="en-US" sz="2000" kern="12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              // ...</a:t>
                      </a:r>
                    </a:p>
                    <a:p>
                      <a:r>
                        <a:rPr kumimoji="0" lang="en-US" sz="2000" kern="12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      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28600"/>
            <a:ext cx="7772400" cy="64770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sz="3200" b="1" smtClean="0"/>
              <a:t>			</a:t>
            </a:r>
            <a:r>
              <a:rPr lang="en-US" sz="3400" b="1" smtClean="0"/>
              <a:t>Object class in Java</a:t>
            </a:r>
          </a:p>
          <a:p>
            <a:pPr>
              <a:spcBef>
                <a:spcPts val="300"/>
              </a:spcBef>
            </a:pPr>
            <a:r>
              <a:rPr lang="en-US" b="1" smtClean="0"/>
              <a:t>Object</a:t>
            </a:r>
            <a:r>
              <a:rPr lang="en-US" smtClean="0"/>
              <a:t> class is present in </a:t>
            </a:r>
            <a:r>
              <a:rPr lang="en-US" b="1" smtClean="0"/>
              <a:t>java.lang</a:t>
            </a:r>
            <a:r>
              <a:rPr lang="en-US" smtClean="0"/>
              <a:t> package. </a:t>
            </a:r>
          </a:p>
          <a:p>
            <a:pPr>
              <a:spcBef>
                <a:spcPts val="300"/>
              </a:spcBef>
            </a:pPr>
            <a:endParaRPr lang="en-US" smtClean="0"/>
          </a:p>
          <a:p>
            <a:pPr>
              <a:spcBef>
                <a:spcPts val="300"/>
              </a:spcBef>
            </a:pPr>
            <a:r>
              <a:rPr lang="en-US" smtClean="0"/>
              <a:t>Every class in Java is directly or indirectly derived from the </a:t>
            </a:r>
            <a:r>
              <a:rPr lang="en-US" b="1" smtClean="0"/>
              <a:t>Object</a:t>
            </a:r>
            <a:r>
              <a:rPr lang="en-US" smtClean="0"/>
              <a:t> class.</a:t>
            </a:r>
          </a:p>
          <a:p>
            <a:pPr>
              <a:spcBef>
                <a:spcPts val="300"/>
              </a:spcBef>
            </a:pPr>
            <a:endParaRPr lang="en-US" smtClean="0"/>
          </a:p>
          <a:p>
            <a:pPr>
              <a:spcBef>
                <a:spcPts val="300"/>
              </a:spcBef>
            </a:pPr>
            <a:r>
              <a:rPr lang="en-US" smtClean="0"/>
              <a:t> If a Class does not extend any other class then it is direct child class of </a:t>
            </a:r>
            <a:r>
              <a:rPr lang="en-US" b="1" smtClean="0"/>
              <a:t>Object</a:t>
            </a:r>
            <a:r>
              <a:rPr lang="en-US" smtClean="0"/>
              <a:t> and if extends other class then it is  indirectly derived. </a:t>
            </a:r>
          </a:p>
          <a:p>
            <a:pPr>
              <a:spcBef>
                <a:spcPts val="300"/>
              </a:spcBef>
            </a:pPr>
            <a:endParaRPr lang="en-US" smtClean="0"/>
          </a:p>
          <a:p>
            <a:pPr>
              <a:spcBef>
                <a:spcPts val="300"/>
              </a:spcBef>
            </a:pPr>
            <a:r>
              <a:rPr lang="en-US" smtClean="0"/>
              <a:t>Therefore the Object class methods are available to all Java classes and it  acts as a root of inheritance hierarchy in any Java Program.</a:t>
            </a:r>
          </a:p>
          <a:p>
            <a:pPr>
              <a:buFont typeface="Wingdings 2" pitchFamily="18" charset="2"/>
              <a:buNone/>
            </a:pPr>
            <a:endParaRPr lang="en-US" smtClean="0"/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124D1D03-A214-498D-9CC5-ED83360BA17B}" type="slidenum">
              <a:rPr lang="en-US" smtClean="0"/>
              <a:pPr/>
              <a:t>42</a:t>
            </a:fld>
            <a:endParaRPr lang="en-US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52400"/>
            <a:ext cx="7772400" cy="65532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sz="3200" b="1" smtClean="0"/>
              <a:t>Object defines the following methods</a:t>
            </a:r>
          </a:p>
          <a:p>
            <a:pPr>
              <a:spcBef>
                <a:spcPct val="0"/>
              </a:spcBef>
              <a:buFont typeface="Wingdings" pitchFamily="2" charset="2"/>
              <a:buChar char="§"/>
            </a:pPr>
            <a:r>
              <a:rPr lang="en-US" sz="2300" smtClean="0"/>
              <a:t>Object clone() –  It returns a new object that is exactly the same as this object.  </a:t>
            </a:r>
          </a:p>
          <a:p>
            <a:pPr>
              <a:spcBef>
                <a:spcPct val="0"/>
              </a:spcBef>
              <a:buFont typeface="Wingdings" pitchFamily="2" charset="2"/>
              <a:buChar char="§"/>
            </a:pPr>
            <a:r>
              <a:rPr lang="en-US" sz="2300" smtClean="0"/>
              <a:t>boolean equals(Object object)- Determines whether one object is equal to another.</a:t>
            </a:r>
          </a:p>
          <a:p>
            <a:pPr>
              <a:spcBef>
                <a:spcPct val="0"/>
              </a:spcBef>
              <a:buFont typeface="Wingdings" pitchFamily="2" charset="2"/>
              <a:buChar char="§"/>
            </a:pPr>
            <a:r>
              <a:rPr lang="en-US" sz="2300" smtClean="0"/>
              <a:t>void finalize()- This method is called just before an object is garbage collected. </a:t>
            </a:r>
          </a:p>
          <a:p>
            <a:pPr>
              <a:spcBef>
                <a:spcPct val="0"/>
              </a:spcBef>
              <a:buFont typeface="Wingdings" pitchFamily="2" charset="2"/>
              <a:buChar char="§"/>
            </a:pPr>
            <a:r>
              <a:rPr lang="en-US" sz="2300" smtClean="0"/>
              <a:t>Class getClass()- Obtains the class of an object at run time.</a:t>
            </a:r>
          </a:p>
          <a:p>
            <a:pPr>
              <a:spcBef>
                <a:spcPct val="0"/>
              </a:spcBef>
              <a:buFont typeface="Wingdings" pitchFamily="2" charset="2"/>
              <a:buChar char="§"/>
            </a:pPr>
            <a:r>
              <a:rPr lang="en-US" sz="2300" smtClean="0"/>
              <a:t>int hashCode()- Returns the hash code associated with the invoking object.</a:t>
            </a:r>
          </a:p>
          <a:p>
            <a:pPr>
              <a:spcBef>
                <a:spcPct val="0"/>
              </a:spcBef>
              <a:buFont typeface="Wingdings" pitchFamily="2" charset="2"/>
              <a:buChar char="§"/>
            </a:pPr>
            <a:r>
              <a:rPr lang="en-US" sz="2300" smtClean="0"/>
              <a:t>void notify()- Resumes execution of a thread waiting on the invoking object.</a:t>
            </a:r>
          </a:p>
          <a:p>
            <a:pPr>
              <a:spcBef>
                <a:spcPct val="0"/>
              </a:spcBef>
              <a:buFont typeface="Wingdings" pitchFamily="2" charset="2"/>
              <a:buChar char="§"/>
            </a:pPr>
            <a:r>
              <a:rPr lang="en-US" sz="2300" smtClean="0"/>
              <a:t>void notifyAll()- Resumes execution of all threads waiting on the invoking object.</a:t>
            </a:r>
          </a:p>
          <a:p>
            <a:pPr>
              <a:spcBef>
                <a:spcPct val="0"/>
              </a:spcBef>
              <a:buFont typeface="Wingdings" pitchFamily="2" charset="2"/>
              <a:buChar char="§"/>
            </a:pPr>
            <a:r>
              <a:rPr lang="en-US" sz="2300" smtClean="0"/>
              <a:t>String toString()- Returns a stirng that describes the object.</a:t>
            </a:r>
          </a:p>
          <a:p>
            <a:pPr>
              <a:spcBef>
                <a:spcPct val="0"/>
              </a:spcBef>
              <a:buFont typeface="Wingdings" pitchFamily="2" charset="2"/>
              <a:buChar char="§"/>
            </a:pPr>
            <a:r>
              <a:rPr lang="en-US" sz="2300" smtClean="0"/>
              <a:t>Void wait()- Waits on another thread of execution.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US" sz="2300" smtClean="0"/>
              <a:t>The methods </a:t>
            </a:r>
            <a:r>
              <a:rPr lang="en-US" sz="2300" b="1" smtClean="0"/>
              <a:t>getClass()</a:t>
            </a:r>
            <a:r>
              <a:rPr lang="en-US" sz="2300" smtClean="0"/>
              <a:t>,</a:t>
            </a:r>
            <a:r>
              <a:rPr lang="en-US" sz="2300" b="1" smtClean="0"/>
              <a:t> notify()</a:t>
            </a:r>
            <a:r>
              <a:rPr lang="en-US" sz="2300" smtClean="0"/>
              <a:t>,</a:t>
            </a:r>
            <a:r>
              <a:rPr lang="en-US" sz="2300" b="1" smtClean="0"/>
              <a:t> notifyAll() </a:t>
            </a:r>
            <a:r>
              <a:rPr lang="en-US" sz="2300" smtClean="0"/>
              <a:t>and </a:t>
            </a:r>
            <a:r>
              <a:rPr lang="en-US" sz="2300" b="1" smtClean="0"/>
              <a:t>wait()</a:t>
            </a:r>
            <a:r>
              <a:rPr lang="en-US" sz="2300" smtClean="0"/>
              <a:t> are declared as </a:t>
            </a:r>
            <a:r>
              <a:rPr lang="en-US" sz="2300" b="1" smtClean="0"/>
              <a:t>final</a:t>
            </a:r>
            <a:r>
              <a:rPr lang="en-US" sz="2300" smtClean="0"/>
              <a:t>.</a:t>
            </a: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7D8C7E57-2FAF-410B-B699-F07B106EA014}" type="slidenum">
              <a:rPr lang="en-US" smtClean="0"/>
              <a:pPr/>
              <a:t>43</a:t>
            </a:fld>
            <a:endParaRPr 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96BFCE51-72C9-437D-AF84-338D836A26B9}" type="slidenum">
              <a:rPr lang="en-US" smtClean="0"/>
              <a:pPr/>
              <a:t>5</a:t>
            </a:fld>
            <a:endParaRPr lang="en-US" smtClean="0"/>
          </a:p>
        </p:txBody>
      </p:sp>
      <p:pic>
        <p:nvPicPr>
          <p:cNvPr id="12292" name="Content Placeholder 4"/>
          <p:cNvPicPr>
            <a:picLocks noGrp="1"/>
          </p:cNvPicPr>
          <p:nvPr>
            <p:ph sz="quarter" idx="1"/>
          </p:nvPr>
        </p:nvPicPr>
        <p:blipFill>
          <a:blip r:embed="rId2"/>
          <a:srcRect t="7692" b="9232"/>
          <a:stretch>
            <a:fillRect/>
          </a:stretch>
        </p:blipFill>
        <p:spPr>
          <a:xfrm>
            <a:off x="914400" y="1716088"/>
            <a:ext cx="7772400" cy="403542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" y="228600"/>
          <a:ext cx="4724400" cy="6400800"/>
        </p:xfrm>
        <a:graphic>
          <a:graphicData uri="http://schemas.openxmlformats.org/drawingml/2006/table">
            <a:tbl>
              <a:tblPr/>
              <a:tblGrid>
                <a:gridCol w="4724400"/>
              </a:tblGrid>
              <a:tr h="64008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ea typeface="Times New Roman" pitchFamily="18" charset="0"/>
                          <a:cs typeface="Courier" charset="0"/>
                        </a:rPr>
                        <a:t>class A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Courier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ea typeface="Times New Roman" pitchFamily="18" charset="0"/>
                          <a:cs typeface="Courier" charset="0"/>
                        </a:rPr>
                        <a:t>{     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ea typeface="Times New Roman" pitchFamily="18" charset="0"/>
                          <a:cs typeface="Courier" charset="0"/>
                        </a:rPr>
                        <a:t>int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ea typeface="Times New Roman" pitchFamily="18" charset="0"/>
                          <a:cs typeface="Courier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ea typeface="Times New Roman" pitchFamily="18" charset="0"/>
                          <a:cs typeface="Courier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ea typeface="Times New Roman" pitchFamily="18" charset="0"/>
                          <a:cs typeface="Courier" charset="0"/>
                        </a:rPr>
                        <a:t>, j;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1E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     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void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showij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()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1E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{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       System.out.println("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 and j: " +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+ “ “ +j);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1E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}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}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class B extends A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{      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 k;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      void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showk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()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      {       System.out.println("k: " + k);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      }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      void sum()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      {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D1D1E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        System.out.println("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i+j+k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: " + (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i+j+k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));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      }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cs typeface="Times New Roman" pitchFamily="18" charset="0"/>
                        </a:rPr>
                        <a:t>}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33621" marR="3362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800600" y="228600"/>
          <a:ext cx="4343400" cy="6400800"/>
        </p:xfrm>
        <a:graphic>
          <a:graphicData uri="http://schemas.openxmlformats.org/drawingml/2006/table">
            <a:tbl>
              <a:tblPr/>
              <a:tblGrid>
                <a:gridCol w="4343400"/>
              </a:tblGrid>
              <a:tr h="64008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class </a:t>
                      </a:r>
                      <a:r>
                        <a:rPr lang="en-US" sz="2000" dirty="0" err="1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SimpleInheritance</a:t>
                      </a:r>
                      <a:r>
                        <a:rPr lang="en-US" sz="2000" dirty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 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{   public </a:t>
                      </a:r>
                      <a:r>
                        <a:rPr lang="en-US" sz="2000" dirty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static void main(String </a:t>
                      </a:r>
                      <a:r>
                        <a:rPr lang="en-US" sz="2000" dirty="0" err="1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args</a:t>
                      </a:r>
                      <a:r>
                        <a:rPr lang="en-US" sz="2000" dirty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[]) </a:t>
                      </a:r>
                      <a:endParaRPr lang="en-US" sz="2000" dirty="0" smtClean="0">
                        <a:solidFill>
                          <a:srgbClr val="1D1D1E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dirty="0" smtClean="0">
                          <a:solidFill>
                            <a:srgbClr val="1D1D1E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 </a:t>
                      </a:r>
                      <a:r>
                        <a:rPr lang="en-US" sz="2000" dirty="0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{</a:t>
                      </a:r>
                      <a:endParaRPr lang="en-US" sz="2000" dirty="0" smtClean="0">
                        <a:solidFill>
                          <a:srgbClr val="1D1D1E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4572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A </a:t>
                      </a:r>
                      <a:r>
                        <a:rPr lang="en-US" sz="2000" dirty="0" err="1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superOb</a:t>
                      </a:r>
                      <a:r>
                        <a:rPr lang="en-US" sz="2000" dirty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 = new A</a:t>
                      </a:r>
                      <a:r>
                        <a:rPr lang="en-US" sz="2000" dirty="0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();</a:t>
                      </a:r>
                      <a:endParaRPr lang="en-US" sz="2000" dirty="0" smtClean="0">
                        <a:solidFill>
                          <a:srgbClr val="1D1D1E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4572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B </a:t>
                      </a:r>
                      <a:r>
                        <a:rPr lang="en-US" sz="2000" dirty="0" err="1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subOb</a:t>
                      </a:r>
                      <a:r>
                        <a:rPr lang="en-US" sz="2000" dirty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 = new B</a:t>
                      </a:r>
                      <a:r>
                        <a:rPr lang="en-US" sz="2000" dirty="0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();</a:t>
                      </a:r>
                    </a:p>
                    <a:p>
                      <a:pPr marL="4572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solidFill>
                          <a:srgbClr val="1D1D1E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4572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superOb.i</a:t>
                      </a:r>
                      <a:r>
                        <a:rPr lang="en-US" sz="2000" dirty="0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= </a:t>
                      </a:r>
                      <a:r>
                        <a:rPr lang="en-US" sz="2000" dirty="0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10; </a:t>
                      </a:r>
                      <a:r>
                        <a:rPr lang="en-US" sz="2000" dirty="0" err="1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superOb.j</a:t>
                      </a:r>
                      <a:r>
                        <a:rPr lang="en-US" sz="2000" dirty="0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= </a:t>
                      </a:r>
                      <a:r>
                        <a:rPr lang="en-US" sz="2000" dirty="0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20;</a:t>
                      </a:r>
                      <a:endParaRPr lang="en-US" sz="2000" dirty="0" smtClean="0">
                        <a:solidFill>
                          <a:srgbClr val="1D1D1E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4572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superOb.showij</a:t>
                      </a:r>
                      <a:r>
                        <a:rPr lang="en-US" sz="2000" dirty="0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();   </a:t>
                      </a:r>
                      <a:r>
                        <a:rPr lang="en-US" sz="2000" b="1" dirty="0" err="1" smtClean="0">
                          <a:solidFill>
                            <a:srgbClr val="00B050"/>
                          </a:solidFill>
                          <a:latin typeface="Cambria"/>
                          <a:ea typeface="Times New Roman"/>
                          <a:cs typeface="Courier"/>
                        </a:rPr>
                        <a:t>i</a:t>
                      </a:r>
                      <a:r>
                        <a:rPr lang="en-US" sz="2000" b="1" baseline="0" dirty="0" smtClean="0">
                          <a:solidFill>
                            <a:srgbClr val="00B050"/>
                          </a:solidFill>
                          <a:latin typeface="Cambria"/>
                          <a:ea typeface="Times New Roman"/>
                          <a:cs typeface="Courier"/>
                        </a:rPr>
                        <a:t> and j:  10  20</a:t>
                      </a:r>
                      <a:endParaRPr lang="en-US" sz="2000" b="1" dirty="0" smtClean="0">
                        <a:solidFill>
                          <a:srgbClr val="00B05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4572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System.out.println</a:t>
                      </a:r>
                      <a:r>
                        <a:rPr lang="en-US" sz="2000" dirty="0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(“------”);  </a:t>
                      </a:r>
                      <a:r>
                        <a:rPr lang="en-US" sz="2000" b="1" dirty="0" smtClean="0">
                          <a:solidFill>
                            <a:srgbClr val="00B050"/>
                          </a:solidFill>
                          <a:latin typeface="Cambria"/>
                          <a:ea typeface="Times New Roman"/>
                          <a:cs typeface="Courier"/>
                        </a:rPr>
                        <a:t>-------</a:t>
                      </a:r>
                    </a:p>
                    <a:p>
                      <a:pPr marL="4572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solidFill>
                          <a:srgbClr val="1D1D1E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4572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subOb.i</a:t>
                      </a:r>
                      <a:r>
                        <a:rPr lang="en-US" sz="2000" dirty="0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= 7; </a:t>
                      </a:r>
                      <a:r>
                        <a:rPr lang="en-US" sz="2000" dirty="0" err="1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subOb.j</a:t>
                      </a:r>
                      <a:r>
                        <a:rPr lang="en-US" sz="2000" dirty="0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= </a:t>
                      </a:r>
                      <a:r>
                        <a:rPr lang="en-US" sz="2000" dirty="0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8;</a:t>
                      </a:r>
                    </a:p>
                    <a:p>
                      <a:pPr marL="4572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subOb.k</a:t>
                      </a:r>
                      <a:r>
                        <a:rPr lang="en-US" sz="2000" dirty="0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= </a:t>
                      </a:r>
                      <a:r>
                        <a:rPr lang="en-US" sz="2000" dirty="0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9;</a:t>
                      </a:r>
                    </a:p>
                    <a:p>
                      <a:pPr marL="4572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subOb.showij</a:t>
                      </a:r>
                      <a:r>
                        <a:rPr lang="en-US" sz="2000" dirty="0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();      </a:t>
                      </a:r>
                      <a:r>
                        <a:rPr lang="en-US" sz="2000" b="1" dirty="0" err="1" smtClean="0">
                          <a:solidFill>
                            <a:srgbClr val="00B050"/>
                          </a:solidFill>
                          <a:latin typeface="Cambria"/>
                          <a:ea typeface="Times New Roman"/>
                          <a:cs typeface="Courier"/>
                        </a:rPr>
                        <a:t>i</a:t>
                      </a:r>
                      <a:r>
                        <a:rPr lang="en-US" sz="2000" b="1" dirty="0" smtClean="0">
                          <a:solidFill>
                            <a:srgbClr val="00B050"/>
                          </a:solidFill>
                          <a:latin typeface="Cambria"/>
                          <a:ea typeface="Times New Roman"/>
                          <a:cs typeface="Courier"/>
                        </a:rPr>
                        <a:t>  and j:  7  8 </a:t>
                      </a:r>
                    </a:p>
                    <a:p>
                      <a:pPr marL="4572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subOb.showk</a:t>
                      </a:r>
                      <a:r>
                        <a:rPr lang="en-US" sz="2000" dirty="0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();      </a:t>
                      </a:r>
                      <a:r>
                        <a:rPr lang="en-US" sz="2000" b="1" dirty="0" smtClean="0">
                          <a:solidFill>
                            <a:srgbClr val="00B050"/>
                          </a:solidFill>
                          <a:latin typeface="Cambria"/>
                          <a:ea typeface="Times New Roman"/>
                          <a:cs typeface="Courier"/>
                        </a:rPr>
                        <a:t>k:</a:t>
                      </a:r>
                      <a:r>
                        <a:rPr lang="en-US" sz="2000" b="1" baseline="0" dirty="0" smtClean="0">
                          <a:solidFill>
                            <a:srgbClr val="00B050"/>
                          </a:solidFill>
                          <a:latin typeface="Cambria"/>
                          <a:ea typeface="Times New Roman"/>
                          <a:cs typeface="Courier"/>
                        </a:rPr>
                        <a:t>  9</a:t>
                      </a:r>
                      <a:endParaRPr lang="en-US" sz="2000" b="1" dirty="0" smtClean="0">
                        <a:solidFill>
                          <a:srgbClr val="00B050"/>
                        </a:solidFill>
                        <a:latin typeface="Cambria"/>
                        <a:ea typeface="Times New Roman"/>
                        <a:cs typeface="Courier"/>
                      </a:endParaRPr>
                    </a:p>
                    <a:p>
                      <a:pPr marL="4572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subOb.sum();           </a:t>
                      </a:r>
                      <a:r>
                        <a:rPr lang="en-US" sz="2000" b="1" dirty="0" err="1" smtClean="0">
                          <a:solidFill>
                            <a:srgbClr val="00B050"/>
                          </a:solidFill>
                          <a:latin typeface="Cambria"/>
                          <a:ea typeface="Times New Roman"/>
                          <a:cs typeface="Courier"/>
                        </a:rPr>
                        <a:t>i+j+k</a:t>
                      </a:r>
                      <a:r>
                        <a:rPr lang="en-US" sz="2000" b="1" dirty="0" smtClean="0">
                          <a:solidFill>
                            <a:srgbClr val="00B050"/>
                          </a:solidFill>
                          <a:latin typeface="Cambria"/>
                          <a:ea typeface="Times New Roman"/>
                          <a:cs typeface="Courier"/>
                        </a:rPr>
                        <a:t>:    24  </a:t>
                      </a:r>
                      <a:endParaRPr lang="en-US" sz="2000" b="1" dirty="0">
                        <a:solidFill>
                          <a:srgbClr val="00B05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4572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}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1D1D1E"/>
                          </a:solidFill>
                          <a:latin typeface="Cambria"/>
                          <a:ea typeface="Times New Roman"/>
                          <a:cs typeface="Courier"/>
                        </a:rPr>
                        <a:t>}                        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3621" marR="336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04800" y="144463"/>
          <a:ext cx="8534400" cy="6484937"/>
        </p:xfrm>
        <a:graphic>
          <a:graphicData uri="http://schemas.openxmlformats.org/drawingml/2006/table">
            <a:tbl>
              <a:tblPr/>
              <a:tblGrid>
                <a:gridCol w="8534400"/>
              </a:tblGrid>
              <a:tr h="648493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ea typeface="Times New Roman" pitchFamily="18" charset="0"/>
                          <a:cs typeface="Courier" charset="0"/>
                        </a:rPr>
                        <a:t>class A </a:t>
                      </a: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Courier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ea typeface="Times New Roman" pitchFamily="18" charset="0"/>
                          <a:cs typeface="Courier" charset="0"/>
                        </a:rPr>
                        <a:t>{       </a:t>
                      </a:r>
                      <a:r>
                        <a:rPr kumimoji="0" lang="en-US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ea typeface="Times New Roman" pitchFamily="18" charset="0"/>
                          <a:cs typeface="Courier" charset="0"/>
                        </a:rPr>
                        <a:t>int</a:t>
                      </a: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ea typeface="Times New Roman" pitchFamily="18" charset="0"/>
                          <a:cs typeface="Courier" charset="0"/>
                        </a:rPr>
                        <a:t> </a:t>
                      </a:r>
                      <a:r>
                        <a:rPr kumimoji="0" lang="en-US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ea typeface="Times New Roman" pitchFamily="18" charset="0"/>
                          <a:cs typeface="Courier" charset="0"/>
                        </a:rPr>
                        <a:t>i</a:t>
                      </a: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ea typeface="Times New Roman" pitchFamily="18" charset="0"/>
                          <a:cs typeface="Courier" charset="0"/>
                        </a:rPr>
                        <a:t>;                     // public by default</a:t>
                      </a: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Courier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ea typeface="Times New Roman" pitchFamily="18" charset="0"/>
                          <a:cs typeface="Courier" charset="0"/>
                        </a:rPr>
                        <a:t>        private </a:t>
                      </a:r>
                      <a:r>
                        <a:rPr kumimoji="0" lang="en-US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ea typeface="Times New Roman" pitchFamily="18" charset="0"/>
                          <a:cs typeface="Courier" charset="0"/>
                        </a:rPr>
                        <a:t>int</a:t>
                      </a: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ea typeface="Times New Roman" pitchFamily="18" charset="0"/>
                          <a:cs typeface="Courier" charset="0"/>
                        </a:rPr>
                        <a:t> j;       // private to A</a:t>
                      </a: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Courier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ea typeface="Times New Roman" pitchFamily="18" charset="0"/>
                          <a:cs typeface="Courier" charset="0"/>
                        </a:rPr>
                        <a:t>        void </a:t>
                      </a:r>
                      <a:r>
                        <a:rPr kumimoji="0" lang="en-US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ea typeface="Times New Roman" pitchFamily="18" charset="0"/>
                          <a:cs typeface="Courier" charset="0"/>
                        </a:rPr>
                        <a:t>setij</a:t>
                      </a: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ea typeface="Times New Roman" pitchFamily="18" charset="0"/>
                          <a:cs typeface="Courier" charset="0"/>
                        </a:rPr>
                        <a:t>(</a:t>
                      </a:r>
                      <a:r>
                        <a:rPr kumimoji="0" lang="en-US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ea typeface="Times New Roman" pitchFamily="18" charset="0"/>
                          <a:cs typeface="Courier" charset="0"/>
                        </a:rPr>
                        <a:t>int</a:t>
                      </a: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ea typeface="Times New Roman" pitchFamily="18" charset="0"/>
                          <a:cs typeface="Courier" charset="0"/>
                        </a:rPr>
                        <a:t> x, </a:t>
                      </a:r>
                      <a:r>
                        <a:rPr kumimoji="0" lang="en-US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ea typeface="Times New Roman" pitchFamily="18" charset="0"/>
                          <a:cs typeface="Courier" charset="0"/>
                        </a:rPr>
                        <a:t>int</a:t>
                      </a: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ea typeface="Times New Roman" pitchFamily="18" charset="0"/>
                          <a:cs typeface="Courier" charset="0"/>
                        </a:rPr>
                        <a:t> y)</a:t>
                      </a: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Courier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ea typeface="Times New Roman" pitchFamily="18" charset="0"/>
                          <a:cs typeface="Courier" charset="0"/>
                        </a:rPr>
                        <a:t>        {      </a:t>
                      </a:r>
                      <a:r>
                        <a:rPr kumimoji="0" lang="en-US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ea typeface="Times New Roman" pitchFamily="18" charset="0"/>
                          <a:cs typeface="Courier" charset="0"/>
                        </a:rPr>
                        <a:t>i</a:t>
                      </a: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ea typeface="Times New Roman" pitchFamily="18" charset="0"/>
                          <a:cs typeface="Courier" charset="0"/>
                        </a:rPr>
                        <a:t> = x;     j = y;       }</a:t>
                      </a: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Courier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ea typeface="Times New Roman" pitchFamily="18" charset="0"/>
                          <a:cs typeface="Courier" charset="0"/>
                        </a:rPr>
                        <a:t>}</a:t>
                      </a: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Courier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ea typeface="Times New Roman" pitchFamily="18" charset="0"/>
                          <a:cs typeface="Courier" charset="0"/>
                        </a:rPr>
                        <a:t>class B extends A </a:t>
                      </a: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Courier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ea typeface="Times New Roman" pitchFamily="18" charset="0"/>
                          <a:cs typeface="Courier" charset="0"/>
                        </a:rPr>
                        <a:t>{       </a:t>
                      </a:r>
                      <a:r>
                        <a:rPr kumimoji="0" lang="en-US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ea typeface="Times New Roman" pitchFamily="18" charset="0"/>
                          <a:cs typeface="Courier" charset="0"/>
                        </a:rPr>
                        <a:t>int</a:t>
                      </a: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ea typeface="Times New Roman" pitchFamily="18" charset="0"/>
                          <a:cs typeface="Courier" charset="0"/>
                        </a:rPr>
                        <a:t> total;</a:t>
                      </a: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Courier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ea typeface="Times New Roman" pitchFamily="18" charset="0"/>
                          <a:cs typeface="Courier" charset="0"/>
                        </a:rPr>
                        <a:t>         void sum() </a:t>
                      </a: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Courier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ea typeface="Times New Roman" pitchFamily="18" charset="0"/>
                          <a:cs typeface="Courier" charset="0"/>
                        </a:rPr>
                        <a:t>         {       total = </a:t>
                      </a:r>
                      <a:r>
                        <a:rPr kumimoji="0" lang="en-US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ea typeface="Times New Roman" pitchFamily="18" charset="0"/>
                          <a:cs typeface="Courier" charset="0"/>
                        </a:rPr>
                        <a:t>i</a:t>
                      </a: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ea typeface="Times New Roman" pitchFamily="18" charset="0"/>
                          <a:cs typeface="Courier" charset="0"/>
                        </a:rPr>
                        <a:t> + j;         }   </a:t>
                      </a: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" pitchFamily="18" charset="0"/>
                          <a:ea typeface="Times New Roman" pitchFamily="18" charset="0"/>
                          <a:cs typeface="Courier" charset="0"/>
                        </a:rPr>
                        <a:t>// ERROR, j is not accessible here</a:t>
                      </a: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Courier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ea typeface="Times New Roman" pitchFamily="18" charset="0"/>
                          <a:cs typeface="Courier" charset="0"/>
                        </a:rPr>
                        <a:t>}</a:t>
                      </a: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Courier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ea typeface="Times New Roman" pitchFamily="18" charset="0"/>
                          <a:cs typeface="Courier" charset="0"/>
                        </a:rPr>
                        <a:t>class Access </a:t>
                      </a: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Courier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ea typeface="Times New Roman" pitchFamily="18" charset="0"/>
                          <a:cs typeface="Courier" charset="0"/>
                        </a:rPr>
                        <a:t>{       public static void main(String </a:t>
                      </a:r>
                      <a:r>
                        <a:rPr kumimoji="0" lang="en-US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ea typeface="Times New Roman" pitchFamily="18" charset="0"/>
                          <a:cs typeface="Courier" charset="0"/>
                        </a:rPr>
                        <a:t>args</a:t>
                      </a: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ea typeface="Times New Roman" pitchFamily="18" charset="0"/>
                          <a:cs typeface="Courier" charset="0"/>
                        </a:rPr>
                        <a:t>[]) </a:t>
                      </a: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Courier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ea typeface="Times New Roman" pitchFamily="18" charset="0"/>
                          <a:cs typeface="Courier" charset="0"/>
                        </a:rPr>
                        <a:t>        {       B </a:t>
                      </a:r>
                      <a:r>
                        <a:rPr kumimoji="0" lang="en-US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ea typeface="Times New Roman" pitchFamily="18" charset="0"/>
                          <a:cs typeface="Courier" charset="0"/>
                        </a:rPr>
                        <a:t>subOb</a:t>
                      </a: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ea typeface="Times New Roman" pitchFamily="18" charset="0"/>
                          <a:cs typeface="Courier" charset="0"/>
                        </a:rPr>
                        <a:t> = new B();</a:t>
                      </a: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Courier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ea typeface="Times New Roman" pitchFamily="18" charset="0"/>
                          <a:cs typeface="Courier" charset="0"/>
                        </a:rPr>
                        <a:t>                 </a:t>
                      </a:r>
                      <a:r>
                        <a:rPr kumimoji="0" lang="en-US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ea typeface="Times New Roman" pitchFamily="18" charset="0"/>
                          <a:cs typeface="Courier" charset="0"/>
                        </a:rPr>
                        <a:t>subOb.setij</a:t>
                      </a: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ea typeface="Times New Roman" pitchFamily="18" charset="0"/>
                          <a:cs typeface="Courier" charset="0"/>
                        </a:rPr>
                        <a:t>(10, 12);</a:t>
                      </a: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Courier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ea typeface="Times New Roman" pitchFamily="18" charset="0"/>
                          <a:cs typeface="Courier" charset="0"/>
                        </a:rPr>
                        <a:t>                 subOb.sum();</a:t>
                      </a: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Courier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ea typeface="Times New Roman" pitchFamily="18" charset="0"/>
                          <a:cs typeface="Courier" charset="0"/>
                        </a:rPr>
                        <a:t>                 System.out.println("Total is " + </a:t>
                      </a:r>
                      <a:r>
                        <a:rPr kumimoji="0" lang="en-US" sz="1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ea typeface="Times New Roman" pitchFamily="18" charset="0"/>
                          <a:cs typeface="Courier" charset="0"/>
                        </a:rPr>
                        <a:t>subOb.total</a:t>
                      </a: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ea typeface="Times New Roman" pitchFamily="18" charset="0"/>
                          <a:cs typeface="Courier" charset="0"/>
                        </a:rPr>
                        <a:t>);</a:t>
                      </a: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Courier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ea typeface="Times New Roman" pitchFamily="18" charset="0"/>
                          <a:cs typeface="Courier" charset="0"/>
                        </a:rPr>
                        <a:t>         }</a:t>
                      </a: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Courier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D1D1E"/>
                          </a:solidFill>
                          <a:effectLst/>
                          <a:latin typeface="Cambria" pitchFamily="18" charset="0"/>
                          <a:ea typeface="Times New Roman" pitchFamily="18" charset="0"/>
                          <a:cs typeface="Courier" charset="0"/>
                        </a:rPr>
                        <a:t>}</a:t>
                      </a: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Courier" charset="0"/>
                      </a:endParaRPr>
                    </a:p>
                  </a:txBody>
                  <a:tcPr marL="48190" marR="4819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8915400" cy="6629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u="sng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Different types of Inheritance :</a:t>
            </a:r>
          </a:p>
          <a:p>
            <a:pPr lvl="1" algn="just"/>
            <a:r>
              <a:rPr lang="en-US" sz="2600" b="1" smtClean="0">
                <a:latin typeface="Times New Roman" pitchFamily="18" charset="0"/>
                <a:cs typeface="Times New Roman" pitchFamily="18" charset="0"/>
              </a:rPr>
              <a:t>Single Inheritance</a:t>
            </a:r>
            <a:r>
              <a:rPr lang="en-US" sz="260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lvl="2" algn="just"/>
            <a:r>
              <a:rPr lang="en-US" sz="2600" smtClean="0">
                <a:latin typeface="Times New Roman" pitchFamily="18" charset="0"/>
                <a:cs typeface="Times New Roman" pitchFamily="18" charset="0"/>
              </a:rPr>
              <a:t>Only one super class</a:t>
            </a:r>
          </a:p>
          <a:p>
            <a:pPr lvl="2" algn="just">
              <a:buFont typeface="Wingdings 2" pitchFamily="18" charset="2"/>
              <a:buNone/>
            </a:pPr>
            <a:endParaRPr lang="en-US" sz="260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2600" b="1" smtClean="0">
                <a:latin typeface="Times New Roman" pitchFamily="18" charset="0"/>
                <a:cs typeface="Times New Roman" pitchFamily="18" charset="0"/>
              </a:rPr>
              <a:t>Multiple Inheritance </a:t>
            </a:r>
            <a:r>
              <a:rPr lang="en-US" sz="260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lvl="2" algn="just"/>
            <a:r>
              <a:rPr lang="en-US" sz="2600" smtClean="0">
                <a:latin typeface="Times New Roman" pitchFamily="18" charset="0"/>
                <a:cs typeface="Times New Roman" pitchFamily="18" charset="0"/>
              </a:rPr>
              <a:t>Several super classes for a single sub class. </a:t>
            </a:r>
          </a:p>
          <a:p>
            <a:pPr lvl="2" algn="just"/>
            <a:r>
              <a:rPr lang="en-US" sz="2600" smtClean="0">
                <a:latin typeface="Times New Roman" pitchFamily="18" charset="0"/>
                <a:cs typeface="Times New Roman" pitchFamily="18" charset="0"/>
              </a:rPr>
              <a:t>Java does not directly support this type of inheritance. This inheritance is implemented by using the concept of interfaces.</a:t>
            </a:r>
          </a:p>
          <a:p>
            <a:pPr lvl="2" algn="just">
              <a:buFont typeface="Wingdings 2" pitchFamily="18" charset="2"/>
              <a:buNone/>
            </a:pPr>
            <a:endParaRPr lang="en-US" sz="260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2600" b="1" smtClean="0">
                <a:latin typeface="Times New Roman" pitchFamily="18" charset="0"/>
                <a:cs typeface="Times New Roman" pitchFamily="18" charset="0"/>
              </a:rPr>
              <a:t>Hierarchical Inheritance </a:t>
            </a:r>
            <a:r>
              <a:rPr lang="en-US" sz="260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lvl="2" algn="just"/>
            <a:r>
              <a:rPr lang="en-US" sz="2600" smtClean="0">
                <a:latin typeface="Times New Roman" pitchFamily="18" charset="0"/>
                <a:cs typeface="Times New Roman" pitchFamily="18" charset="0"/>
              </a:rPr>
              <a:t>One super class, many subclasses</a:t>
            </a:r>
          </a:p>
          <a:p>
            <a:pPr lvl="2" algn="just">
              <a:buFont typeface="Wingdings 2" pitchFamily="18" charset="2"/>
              <a:buNone/>
            </a:pPr>
            <a:endParaRPr lang="en-US" sz="260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2600" b="1" smtClean="0">
                <a:latin typeface="Times New Roman" pitchFamily="18" charset="0"/>
                <a:cs typeface="Times New Roman" pitchFamily="18" charset="0"/>
              </a:rPr>
              <a:t>Multilevel Inheritance </a:t>
            </a:r>
            <a:r>
              <a:rPr lang="en-US" sz="260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lvl="2" algn="just"/>
            <a:r>
              <a:rPr lang="en-US" sz="2600" smtClean="0">
                <a:latin typeface="Times New Roman" pitchFamily="18" charset="0"/>
                <a:cs typeface="Times New Roman" pitchFamily="18" charset="0"/>
              </a:rPr>
              <a:t>A subclass becomes a superclass of another subclass</a:t>
            </a:r>
          </a:p>
          <a:p>
            <a:pPr algn="just"/>
            <a:endParaRPr lang="en-US" sz="280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i="1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363" name="Picture 3" descr="Untitl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3886200"/>
            <a:ext cx="2338388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924800" cy="503238"/>
          </a:xfrm>
        </p:spPr>
        <p:txBody>
          <a:bodyPr>
            <a:normAutofit fontScale="90000"/>
          </a:bodyPr>
          <a:lstStyle/>
          <a:p>
            <a:r>
              <a:rPr lang="en-US" sz="3200" u="sng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Single Inheritance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762000"/>
            <a:ext cx="8534400" cy="52578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When a class extends another one class only then we call it a single inheritance. </a:t>
            </a:r>
          </a:p>
          <a:p>
            <a:pPr>
              <a:buFont typeface="Wingdings 2" pitchFamily="18" charset="2"/>
              <a:buNone/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The given diagram shows that class B extends only one class which is A. Here A is a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parent class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of B and B would be  a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child class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of A.</a:t>
            </a:r>
          </a:p>
          <a:p>
            <a:endParaRPr lang="en-US" smtClean="0"/>
          </a:p>
          <a:p>
            <a:endParaRPr lang="en-US" smtClean="0"/>
          </a:p>
        </p:txBody>
      </p:sp>
      <p:pic>
        <p:nvPicPr>
          <p:cNvPr id="16388" name="Picture 4" descr="Untitl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3733800"/>
            <a:ext cx="29972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2595</Words>
  <Application>Microsoft Office PowerPoint</Application>
  <PresentationFormat>On-screen Show (4:3)</PresentationFormat>
  <Paragraphs>684</Paragraphs>
  <Slides>43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Syllabus of module 2</vt:lpstr>
      <vt:lpstr>Inheritance</vt:lpstr>
      <vt:lpstr>Inheritance</vt:lpstr>
      <vt:lpstr>Slide 4</vt:lpstr>
      <vt:lpstr>Slide 5</vt:lpstr>
      <vt:lpstr>Slide 6</vt:lpstr>
      <vt:lpstr>Slide 7</vt:lpstr>
      <vt:lpstr>Slide 8</vt:lpstr>
      <vt:lpstr>Single Inheritance</vt:lpstr>
      <vt:lpstr>Slide 10</vt:lpstr>
      <vt:lpstr>Hierarchical Inheritance :one class is inherited by several subclasses:</vt:lpstr>
      <vt:lpstr>Multilevel Inheritance</vt:lpstr>
      <vt:lpstr>super Keyword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Q1) Create a class hierarchy as shown in below figure.</vt:lpstr>
      <vt:lpstr>Slide 22</vt:lpstr>
      <vt:lpstr>Order of execution of constructors</vt:lpstr>
      <vt:lpstr>Slide 24</vt:lpstr>
      <vt:lpstr>Method Overriding</vt:lpstr>
      <vt:lpstr>Slide 26</vt:lpstr>
      <vt:lpstr>Slide 27</vt:lpstr>
      <vt:lpstr>Dynamic Method Dispatch or Runtime polymorphism</vt:lpstr>
      <vt:lpstr>Slide 29</vt:lpstr>
      <vt:lpstr>Slide 30</vt:lpstr>
      <vt:lpstr>Slide 31</vt:lpstr>
      <vt:lpstr>Slide 32</vt:lpstr>
      <vt:lpstr>Slide 33</vt:lpstr>
      <vt:lpstr>Slide 34</vt:lpstr>
      <vt:lpstr>Abstract Methods and Classes</vt:lpstr>
      <vt:lpstr>Slide 36</vt:lpstr>
      <vt:lpstr>Slide 37</vt:lpstr>
      <vt:lpstr>Slide 38</vt:lpstr>
      <vt:lpstr>Slide 39</vt:lpstr>
      <vt:lpstr>Final Variables, Methods and Classes</vt:lpstr>
      <vt:lpstr>Slide 41</vt:lpstr>
      <vt:lpstr>Slide 42</vt:lpstr>
      <vt:lpstr>Slide 43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Syllabus of module 2</dc:title>
  <dc:creator>hai</dc:creator>
  <cp:lastModifiedBy>hai</cp:lastModifiedBy>
  <cp:revision>1</cp:revision>
  <dcterms:created xsi:type="dcterms:W3CDTF">2020-09-11T04:48:17Z</dcterms:created>
  <dcterms:modified xsi:type="dcterms:W3CDTF">2020-09-11T04:51:12Z</dcterms:modified>
</cp:coreProperties>
</file>