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64" r:id="rId3"/>
    <p:sldId id="428" r:id="rId4"/>
    <p:sldId id="494" r:id="rId5"/>
    <p:sldId id="495" r:id="rId6"/>
    <p:sldId id="496" r:id="rId7"/>
    <p:sldId id="497" r:id="rId8"/>
    <p:sldId id="498" r:id="rId9"/>
    <p:sldId id="500" r:id="rId10"/>
    <p:sldId id="501" r:id="rId11"/>
    <p:sldId id="502" r:id="rId12"/>
    <p:sldId id="503" r:id="rId13"/>
    <p:sldId id="504" r:id="rId14"/>
    <p:sldId id="513" r:id="rId15"/>
    <p:sldId id="514" r:id="rId16"/>
    <p:sldId id="515" r:id="rId17"/>
    <p:sldId id="518" r:id="rId18"/>
    <p:sldId id="519" r:id="rId19"/>
    <p:sldId id="520" r:id="rId20"/>
    <p:sldId id="521" r:id="rId21"/>
    <p:sldId id="527" r:id="rId22"/>
    <p:sldId id="528" r:id="rId23"/>
    <p:sldId id="529" r:id="rId24"/>
    <p:sldId id="509" r:id="rId25"/>
    <p:sldId id="507" r:id="rId26"/>
    <p:sldId id="512" r:id="rId27"/>
    <p:sldId id="517" r:id="rId28"/>
    <p:sldId id="510" r:id="rId29"/>
    <p:sldId id="511" r:id="rId30"/>
    <p:sldId id="523" r:id="rId31"/>
    <p:sldId id="524" r:id="rId32"/>
    <p:sldId id="525" r:id="rId33"/>
    <p:sldId id="526" r:id="rId34"/>
    <p:sldId id="530" r:id="rId35"/>
    <p:sldId id="531" r:id="rId36"/>
    <p:sldId id="532" r:id="rId37"/>
    <p:sldId id="533" r:id="rId38"/>
    <p:sldId id="534" r:id="rId39"/>
    <p:sldId id="535" r:id="rId40"/>
    <p:sldId id="537" r:id="rId41"/>
    <p:sldId id="538" r:id="rId42"/>
    <p:sldId id="539" r:id="rId43"/>
    <p:sldId id="540" r:id="rId44"/>
    <p:sldId id="541" r:id="rId45"/>
    <p:sldId id="542" r:id="rId46"/>
    <p:sldId id="544" r:id="rId47"/>
    <p:sldId id="545" r:id="rId48"/>
    <p:sldId id="546" r:id="rId49"/>
    <p:sldId id="548" r:id="rId50"/>
    <p:sldId id="54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254"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0B549-9D18-4D06-9247-10C52250B9A8}" type="datetimeFigureOut">
              <a:rPr lang="en-US" smtClean="0"/>
              <a:pPr/>
              <a:t>10/23/2020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6AD0A-380E-4578-B0DB-4E9C540104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A6AD0A-380E-4578-B0DB-4E9C54010414}" type="slidenum">
              <a:rPr lang="en-US" smtClean="0"/>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a:ln/>
        </p:spPr>
      </p:sp>
      <p:sp>
        <p:nvSpPr>
          <p:cNvPr id="252931" name="Notes Placeholder 2"/>
          <p:cNvSpPr>
            <a:spLocks noGrp="1"/>
          </p:cNvSpPr>
          <p:nvPr>
            <p:ph type="body" idx="1"/>
          </p:nvPr>
        </p:nvSpPr>
        <p:spPr>
          <a:noFill/>
          <a:ln/>
        </p:spPr>
        <p:txBody>
          <a:bodyPr/>
          <a:lstStyle/>
          <a:p>
            <a:endParaRPr lang="en-US" smtClean="0"/>
          </a:p>
        </p:txBody>
      </p:sp>
      <p:sp>
        <p:nvSpPr>
          <p:cNvPr id="25293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a:ln/>
        </p:spPr>
      </p:sp>
      <p:sp>
        <p:nvSpPr>
          <p:cNvPr id="253955" name="Notes Placeholder 2"/>
          <p:cNvSpPr>
            <a:spLocks noGrp="1"/>
          </p:cNvSpPr>
          <p:nvPr>
            <p:ph type="body" idx="1"/>
          </p:nvPr>
        </p:nvSpPr>
        <p:spPr>
          <a:noFill/>
          <a:ln/>
        </p:spPr>
        <p:txBody>
          <a:bodyPr/>
          <a:lstStyle/>
          <a:p>
            <a:endParaRPr lang="en-US" smtClean="0"/>
          </a:p>
        </p:txBody>
      </p:sp>
      <p:sp>
        <p:nvSpPr>
          <p:cNvPr id="25395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a:ln/>
        </p:spPr>
      </p:sp>
      <p:sp>
        <p:nvSpPr>
          <p:cNvPr id="254979" name="Notes Placeholder 2"/>
          <p:cNvSpPr>
            <a:spLocks noGrp="1"/>
          </p:cNvSpPr>
          <p:nvPr>
            <p:ph type="body" idx="1"/>
          </p:nvPr>
        </p:nvSpPr>
        <p:spPr>
          <a:noFill/>
          <a:ln/>
        </p:spPr>
        <p:txBody>
          <a:bodyPr/>
          <a:lstStyle/>
          <a:p>
            <a:endParaRPr lang="en-US" smtClean="0"/>
          </a:p>
        </p:txBody>
      </p:sp>
      <p:sp>
        <p:nvSpPr>
          <p:cNvPr id="25498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a:ln/>
        </p:spPr>
      </p:sp>
      <p:sp>
        <p:nvSpPr>
          <p:cNvPr id="256003" name="Notes Placeholder 2"/>
          <p:cNvSpPr>
            <a:spLocks noGrp="1"/>
          </p:cNvSpPr>
          <p:nvPr>
            <p:ph type="body" idx="1"/>
          </p:nvPr>
        </p:nvSpPr>
        <p:spPr>
          <a:noFill/>
          <a:ln/>
        </p:spPr>
        <p:txBody>
          <a:bodyPr/>
          <a:lstStyle/>
          <a:p>
            <a:endParaRPr lang="en-US" smtClean="0"/>
          </a:p>
        </p:txBody>
      </p:sp>
      <p:sp>
        <p:nvSpPr>
          <p:cNvPr id="25600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a:ln/>
        </p:spPr>
      </p:sp>
      <p:sp>
        <p:nvSpPr>
          <p:cNvPr id="257027" name="Notes Placeholder 2"/>
          <p:cNvSpPr>
            <a:spLocks noGrp="1"/>
          </p:cNvSpPr>
          <p:nvPr>
            <p:ph type="body" idx="1"/>
          </p:nvPr>
        </p:nvSpPr>
        <p:spPr>
          <a:noFill/>
          <a:ln/>
        </p:spPr>
        <p:txBody>
          <a:bodyPr/>
          <a:lstStyle/>
          <a:p>
            <a:endParaRPr lang="en-US" smtClean="0"/>
          </a:p>
        </p:txBody>
      </p:sp>
      <p:sp>
        <p:nvSpPr>
          <p:cNvPr id="25702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ln/>
        </p:spPr>
      </p:sp>
      <p:sp>
        <p:nvSpPr>
          <p:cNvPr id="258051" name="Notes Placeholder 2"/>
          <p:cNvSpPr>
            <a:spLocks noGrp="1"/>
          </p:cNvSpPr>
          <p:nvPr>
            <p:ph type="body" idx="1"/>
          </p:nvPr>
        </p:nvSpPr>
        <p:spPr>
          <a:noFill/>
          <a:ln/>
        </p:spPr>
        <p:txBody>
          <a:bodyPr/>
          <a:lstStyle/>
          <a:p>
            <a:endParaRPr lang="en-US" smtClean="0"/>
          </a:p>
        </p:txBody>
      </p:sp>
      <p:sp>
        <p:nvSpPr>
          <p:cNvPr id="25805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a:ln/>
        </p:spPr>
      </p:sp>
      <p:sp>
        <p:nvSpPr>
          <p:cNvPr id="260099" name="Notes Placeholder 2"/>
          <p:cNvSpPr>
            <a:spLocks noGrp="1"/>
          </p:cNvSpPr>
          <p:nvPr>
            <p:ph type="body" idx="1"/>
          </p:nvPr>
        </p:nvSpPr>
        <p:spPr>
          <a:noFill/>
          <a:ln/>
        </p:spPr>
        <p:txBody>
          <a:bodyPr/>
          <a:lstStyle/>
          <a:p>
            <a:endParaRPr lang="en-US" smtClean="0"/>
          </a:p>
        </p:txBody>
      </p:sp>
      <p:sp>
        <p:nvSpPr>
          <p:cNvPr id="26010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ln/>
        </p:spPr>
      </p:sp>
      <p:sp>
        <p:nvSpPr>
          <p:cNvPr id="261123" name="Notes Placeholder 2"/>
          <p:cNvSpPr>
            <a:spLocks noGrp="1"/>
          </p:cNvSpPr>
          <p:nvPr>
            <p:ph type="body" idx="1"/>
          </p:nvPr>
        </p:nvSpPr>
        <p:spPr>
          <a:noFill/>
          <a:ln/>
        </p:spPr>
        <p:txBody>
          <a:bodyPr/>
          <a:lstStyle/>
          <a:p>
            <a:endParaRPr lang="en-US" smtClean="0"/>
          </a:p>
        </p:txBody>
      </p:sp>
      <p:sp>
        <p:nvSpPr>
          <p:cNvPr id="26112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a:ln/>
        </p:spPr>
      </p:sp>
      <p:sp>
        <p:nvSpPr>
          <p:cNvPr id="262147" name="Notes Placeholder 2"/>
          <p:cNvSpPr>
            <a:spLocks noGrp="1"/>
          </p:cNvSpPr>
          <p:nvPr>
            <p:ph type="body" idx="1"/>
          </p:nvPr>
        </p:nvSpPr>
        <p:spPr>
          <a:noFill/>
          <a:ln/>
        </p:spPr>
        <p:txBody>
          <a:bodyPr/>
          <a:lstStyle/>
          <a:p>
            <a:endParaRPr lang="en-US" smtClean="0"/>
          </a:p>
        </p:txBody>
      </p:sp>
      <p:sp>
        <p:nvSpPr>
          <p:cNvPr id="26214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a:ln/>
        </p:spPr>
      </p:sp>
      <p:sp>
        <p:nvSpPr>
          <p:cNvPr id="264195" name="Notes Placeholder 2"/>
          <p:cNvSpPr>
            <a:spLocks noGrp="1"/>
          </p:cNvSpPr>
          <p:nvPr>
            <p:ph type="body" idx="1"/>
          </p:nvPr>
        </p:nvSpPr>
        <p:spPr>
          <a:noFill/>
          <a:ln/>
        </p:spPr>
        <p:txBody>
          <a:bodyPr/>
          <a:lstStyle/>
          <a:p>
            <a:endParaRPr lang="en-US" smtClean="0"/>
          </a:p>
        </p:txBody>
      </p:sp>
      <p:sp>
        <p:nvSpPr>
          <p:cNvPr id="264196"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a:ln/>
        </p:spPr>
      </p:sp>
      <p:sp>
        <p:nvSpPr>
          <p:cNvPr id="311299" name="Notes Placeholder 2"/>
          <p:cNvSpPr>
            <a:spLocks noGrp="1"/>
          </p:cNvSpPr>
          <p:nvPr>
            <p:ph type="body" idx="1"/>
          </p:nvPr>
        </p:nvSpPr>
        <p:spPr>
          <a:noFill/>
          <a:ln/>
        </p:spPr>
        <p:txBody>
          <a:bodyPr/>
          <a:lstStyle/>
          <a:p>
            <a:endParaRPr lang="en-US" smtClean="0"/>
          </a:p>
        </p:txBody>
      </p:sp>
      <p:sp>
        <p:nvSpPr>
          <p:cNvPr id="311300"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Slide Image Placeholder 1"/>
          <p:cNvSpPr>
            <a:spLocks noGrp="1" noRot="1" noChangeAspect="1" noTextEdit="1"/>
          </p:cNvSpPr>
          <p:nvPr>
            <p:ph type="sldImg"/>
          </p:nvPr>
        </p:nvSpPr>
        <p:spPr>
          <a:ln/>
        </p:spPr>
      </p:sp>
      <p:sp>
        <p:nvSpPr>
          <p:cNvPr id="312323" name="Notes Placeholder 2"/>
          <p:cNvSpPr>
            <a:spLocks noGrp="1"/>
          </p:cNvSpPr>
          <p:nvPr>
            <p:ph type="body" idx="1"/>
          </p:nvPr>
        </p:nvSpPr>
        <p:spPr>
          <a:noFill/>
          <a:ln/>
        </p:spPr>
        <p:txBody>
          <a:bodyPr/>
          <a:lstStyle/>
          <a:p>
            <a:endParaRPr lang="en-US" smtClean="0"/>
          </a:p>
        </p:txBody>
      </p:sp>
      <p:sp>
        <p:nvSpPr>
          <p:cNvPr id="31232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Slide Image Placeholder 1"/>
          <p:cNvSpPr>
            <a:spLocks noGrp="1" noRot="1" noChangeAspect="1" noTextEdit="1"/>
          </p:cNvSpPr>
          <p:nvPr>
            <p:ph type="sldImg"/>
          </p:nvPr>
        </p:nvSpPr>
        <p:spPr>
          <a:ln/>
        </p:spPr>
      </p:sp>
      <p:sp>
        <p:nvSpPr>
          <p:cNvPr id="313347" name="Notes Placeholder 2"/>
          <p:cNvSpPr>
            <a:spLocks noGrp="1"/>
          </p:cNvSpPr>
          <p:nvPr>
            <p:ph type="body" idx="1"/>
          </p:nvPr>
        </p:nvSpPr>
        <p:spPr>
          <a:noFill/>
          <a:ln/>
        </p:spPr>
        <p:txBody>
          <a:bodyPr/>
          <a:lstStyle/>
          <a:p>
            <a:endParaRPr lang="en-US" smtClean="0"/>
          </a:p>
        </p:txBody>
      </p:sp>
      <p:sp>
        <p:nvSpPr>
          <p:cNvPr id="31334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Slide Image Placeholder 1"/>
          <p:cNvSpPr>
            <a:spLocks noGrp="1" noRot="1" noChangeAspect="1" noTextEdit="1"/>
          </p:cNvSpPr>
          <p:nvPr>
            <p:ph type="sldImg"/>
          </p:nvPr>
        </p:nvSpPr>
        <p:spPr>
          <a:ln/>
        </p:spPr>
      </p:sp>
      <p:sp>
        <p:nvSpPr>
          <p:cNvPr id="314371" name="Notes Placeholder 2"/>
          <p:cNvSpPr>
            <a:spLocks noGrp="1"/>
          </p:cNvSpPr>
          <p:nvPr>
            <p:ph type="body" idx="1"/>
          </p:nvPr>
        </p:nvSpPr>
        <p:spPr>
          <a:noFill/>
          <a:ln/>
        </p:spPr>
        <p:txBody>
          <a:bodyPr/>
          <a:lstStyle/>
          <a:p>
            <a:endParaRPr lang="en-US" smtClean="0"/>
          </a:p>
        </p:txBody>
      </p:sp>
      <p:sp>
        <p:nvSpPr>
          <p:cNvPr id="31437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a:ln/>
        </p:spPr>
      </p:sp>
      <p:sp>
        <p:nvSpPr>
          <p:cNvPr id="245763" name="Notes Placeholder 2"/>
          <p:cNvSpPr>
            <a:spLocks noGrp="1"/>
          </p:cNvSpPr>
          <p:nvPr>
            <p:ph type="body" idx="1"/>
          </p:nvPr>
        </p:nvSpPr>
        <p:spPr>
          <a:noFill/>
          <a:ln/>
        </p:spPr>
        <p:txBody>
          <a:bodyPr/>
          <a:lstStyle/>
          <a:p>
            <a:endParaRPr lang="en-US" smtClean="0"/>
          </a:p>
        </p:txBody>
      </p:sp>
      <p:sp>
        <p:nvSpPr>
          <p:cNvPr id="245764"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p:cNvSpPr>
            <a:spLocks noGrp="1" noRot="1" noChangeAspect="1" noTextEdit="1"/>
          </p:cNvSpPr>
          <p:nvPr>
            <p:ph type="sldImg"/>
          </p:nvPr>
        </p:nvSpPr>
        <p:spPr>
          <a:ln/>
        </p:spPr>
      </p:sp>
      <p:sp>
        <p:nvSpPr>
          <p:cNvPr id="246787" name="Notes Placeholder 2"/>
          <p:cNvSpPr>
            <a:spLocks noGrp="1"/>
          </p:cNvSpPr>
          <p:nvPr>
            <p:ph type="body" idx="1"/>
          </p:nvPr>
        </p:nvSpPr>
        <p:spPr>
          <a:noFill/>
          <a:ln/>
        </p:spPr>
        <p:txBody>
          <a:bodyPr/>
          <a:lstStyle/>
          <a:p>
            <a:endParaRPr lang="en-US" smtClean="0"/>
          </a:p>
        </p:txBody>
      </p:sp>
      <p:sp>
        <p:nvSpPr>
          <p:cNvPr id="246788"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247811" name="Notes Placeholder 2"/>
          <p:cNvSpPr>
            <a:spLocks noGrp="1"/>
          </p:cNvSpPr>
          <p:nvPr>
            <p:ph type="body" idx="1"/>
          </p:nvPr>
        </p:nvSpPr>
        <p:spPr>
          <a:noFill/>
          <a:ln/>
        </p:spPr>
        <p:txBody>
          <a:bodyPr/>
          <a:lstStyle/>
          <a:p>
            <a:endParaRPr lang="en-US" smtClean="0"/>
          </a:p>
        </p:txBody>
      </p:sp>
      <p:sp>
        <p:nvSpPr>
          <p:cNvPr id="247812" name="Date Placeholder 4"/>
          <p:cNvSpPr>
            <a:spLocks noGrp="1"/>
          </p:cNvSpPr>
          <p:nvPr>
            <p:ph type="dt" sz="quarter"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a:ln/>
        </p:spPr>
      </p:sp>
      <p:sp>
        <p:nvSpPr>
          <p:cNvPr id="250883" name="Notes Placeholder 2"/>
          <p:cNvSpPr>
            <a:spLocks noGrp="1"/>
          </p:cNvSpPr>
          <p:nvPr>
            <p:ph type="body" idx="1"/>
          </p:nvPr>
        </p:nvSpPr>
        <p:spPr>
          <a:noFill/>
          <a:ln/>
        </p:spPr>
        <p:txBody>
          <a:bodyPr/>
          <a:lstStyle/>
          <a:p>
            <a:endParaRPr lang="en-US" smtClean="0"/>
          </a:p>
        </p:txBody>
      </p:sp>
      <p:sp>
        <p:nvSpPr>
          <p:cNvPr id="250884" name="Date Placeholder 4"/>
          <p:cNvSpPr>
            <a:spLocks noGrp="1"/>
          </p:cNvSpPr>
          <p:nvPr>
            <p:ph type="dt" sz="quarter"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3899FAE-BD1F-45B7-8739-5B596DDDE51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9FAE-BD1F-45B7-8739-5B596DDDE5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9FAE-BD1F-45B7-8739-5B596DDDE5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9FAE-BD1F-45B7-8739-5B596DDDE51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3899FAE-BD1F-45B7-8739-5B596DDDE5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99FAE-BD1F-45B7-8739-5B596DDDE51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99FAE-BD1F-45B7-8739-5B596DDDE51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99FAE-BD1F-45B7-8739-5B596DDDE5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99FAE-BD1F-45B7-8739-5B596DDDE5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99FAE-BD1F-45B7-8739-5B596DDDE51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62A6BF-4A82-44DC-ACAD-EA444C49914F}" type="datetimeFigureOut">
              <a:rPr lang="en-US" smtClean="0"/>
              <a:pPr/>
              <a:t>10/23/2020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3899FAE-BD1F-45B7-8739-5B596DDDE51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962A6BF-4A82-44DC-ACAD-EA444C49914F}" type="datetimeFigureOut">
              <a:rPr lang="en-US" smtClean="0"/>
              <a:pPr/>
              <a:t>10/23/2020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899FAE-BD1F-45B7-8739-5B596DDDE5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mtClean="0"/>
              <a:t>MODULE IV</a:t>
            </a:r>
            <a:br>
              <a:rPr smtClean="0"/>
            </a:br>
            <a:r>
              <a:rPr smtClean="0"/>
              <a:t> ADVANCED FEATURES OF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Autofit/>
          </a:bodyPr>
          <a:lstStyle/>
          <a:p>
            <a:r>
              <a:rPr lang="en-US" sz="3200" b="1" dirty="0" smtClean="0">
                <a:solidFill>
                  <a:srgbClr val="FF0000"/>
                </a:solidFill>
                <a:latin typeface="+mn-lt"/>
                <a:cs typeface="Times New Roman" pitchFamily="18" charset="0"/>
              </a:rPr>
              <a:t>Event Model : Event Sources</a:t>
            </a:r>
            <a:endParaRPr lang="en-US" sz="3200" dirty="0">
              <a:solidFill>
                <a:srgbClr val="FF0000"/>
              </a:solidFill>
              <a:latin typeface="+mn-lt"/>
            </a:endParaRPr>
          </a:p>
        </p:txBody>
      </p:sp>
      <p:sp>
        <p:nvSpPr>
          <p:cNvPr id="3" name="Content Placeholder 2"/>
          <p:cNvSpPr>
            <a:spLocks noGrp="1"/>
          </p:cNvSpPr>
          <p:nvPr>
            <p:ph sz="quarter" idx="1"/>
          </p:nvPr>
        </p:nvSpPr>
        <p:spPr>
          <a:xfrm>
            <a:off x="381000" y="762000"/>
            <a:ext cx="8305800" cy="5257800"/>
          </a:xfrm>
        </p:spPr>
        <p:txBody>
          <a:bodyPr>
            <a:noAutofit/>
          </a:bodyPr>
          <a:lstStyle/>
          <a:p>
            <a:pPr algn="just"/>
            <a:r>
              <a:rPr lang="en-US" sz="2800" dirty="0" smtClean="0">
                <a:cs typeface="Times New Roman" pitchFamily="18" charset="0"/>
              </a:rPr>
              <a:t>A </a:t>
            </a:r>
            <a:r>
              <a:rPr lang="en-US" sz="2800" i="1" dirty="0" smtClean="0">
                <a:cs typeface="Times New Roman" pitchFamily="18" charset="0"/>
              </a:rPr>
              <a:t>source </a:t>
            </a:r>
            <a:r>
              <a:rPr lang="en-US" sz="2800" dirty="0" smtClean="0">
                <a:cs typeface="Times New Roman" pitchFamily="18" charset="0"/>
              </a:rPr>
              <a:t>is an object that generates an event. </a:t>
            </a:r>
          </a:p>
          <a:p>
            <a:pPr algn="just"/>
            <a:r>
              <a:rPr lang="en-US" sz="2800" dirty="0" smtClean="0">
                <a:cs typeface="Times New Roman" pitchFamily="18" charset="0"/>
              </a:rPr>
              <a:t>A source must register listeners in order for the listeners to receive notifications about a specific type of event. </a:t>
            </a:r>
          </a:p>
          <a:p>
            <a:pPr algn="just"/>
            <a:r>
              <a:rPr lang="en-US" sz="2800" dirty="0" smtClean="0">
                <a:cs typeface="Times New Roman" pitchFamily="18" charset="0"/>
              </a:rPr>
              <a:t>General form:    </a:t>
            </a:r>
            <a:r>
              <a:rPr lang="en-US" sz="2800" dirty="0" smtClean="0">
                <a:solidFill>
                  <a:srgbClr val="FF0000"/>
                </a:solidFill>
                <a:cs typeface="Times New Roman" pitchFamily="18" charset="0"/>
              </a:rPr>
              <a:t>public void </a:t>
            </a:r>
            <a:r>
              <a:rPr lang="en-US" sz="2800" dirty="0" err="1" smtClean="0">
                <a:solidFill>
                  <a:srgbClr val="FF0000"/>
                </a:solidFill>
                <a:cs typeface="Times New Roman" pitchFamily="18" charset="0"/>
              </a:rPr>
              <a:t>add</a:t>
            </a:r>
            <a:r>
              <a:rPr lang="en-US" sz="2800" i="1" dirty="0" err="1" smtClean="0">
                <a:solidFill>
                  <a:srgbClr val="FF0000"/>
                </a:solidFill>
                <a:cs typeface="Times New Roman" pitchFamily="18" charset="0"/>
              </a:rPr>
              <a:t>Type</a:t>
            </a:r>
            <a:r>
              <a:rPr lang="en-US" sz="2800" dirty="0" err="1" smtClean="0">
                <a:solidFill>
                  <a:srgbClr val="FF0000"/>
                </a:solidFill>
                <a:cs typeface="Times New Roman" pitchFamily="18" charset="0"/>
              </a:rPr>
              <a:t>Listener</a:t>
            </a:r>
            <a:r>
              <a:rPr lang="en-US" sz="2800" dirty="0" smtClean="0">
                <a:solidFill>
                  <a:srgbClr val="FF0000"/>
                </a:solidFill>
                <a:cs typeface="Times New Roman" pitchFamily="18" charset="0"/>
              </a:rPr>
              <a:t>(</a:t>
            </a:r>
            <a:r>
              <a:rPr lang="en-US" sz="2800" i="1" dirty="0" err="1" smtClean="0">
                <a:solidFill>
                  <a:srgbClr val="FF0000"/>
                </a:solidFill>
                <a:cs typeface="Times New Roman" pitchFamily="18" charset="0"/>
              </a:rPr>
              <a:t>Type</a:t>
            </a:r>
            <a:r>
              <a:rPr lang="en-US" sz="2800" dirty="0" err="1" smtClean="0">
                <a:solidFill>
                  <a:srgbClr val="FF0000"/>
                </a:solidFill>
                <a:cs typeface="Times New Roman" pitchFamily="18" charset="0"/>
              </a:rPr>
              <a:t>Listener</a:t>
            </a:r>
            <a:r>
              <a:rPr lang="en-US" sz="2800" dirty="0" smtClean="0">
                <a:solidFill>
                  <a:srgbClr val="FF0000"/>
                </a:solidFill>
                <a:cs typeface="Times New Roman" pitchFamily="18" charset="0"/>
              </a:rPr>
              <a:t> </a:t>
            </a:r>
            <a:r>
              <a:rPr lang="en-US" sz="2800" i="1" dirty="0" smtClean="0">
                <a:solidFill>
                  <a:srgbClr val="FF0000"/>
                </a:solidFill>
                <a:cs typeface="Times New Roman" pitchFamily="18" charset="0"/>
              </a:rPr>
              <a:t>el</a:t>
            </a:r>
            <a:r>
              <a:rPr lang="en-US" sz="2800" dirty="0" smtClean="0">
                <a:solidFill>
                  <a:srgbClr val="FF0000"/>
                </a:solidFill>
                <a:cs typeface="Times New Roman" pitchFamily="18" charset="0"/>
              </a:rPr>
              <a:t>)</a:t>
            </a:r>
          </a:p>
          <a:p>
            <a:pPr lvl="1" algn="just">
              <a:buNone/>
            </a:pPr>
            <a:r>
              <a:rPr lang="en-US" sz="2800" i="1" dirty="0" smtClean="0">
                <a:cs typeface="Times New Roman" pitchFamily="18" charset="0"/>
              </a:rPr>
              <a:t>   Type </a:t>
            </a:r>
            <a:r>
              <a:rPr lang="en-US" sz="2800" dirty="0" smtClean="0">
                <a:cs typeface="Times New Roman" pitchFamily="18" charset="0"/>
              </a:rPr>
              <a:t>- event name </a:t>
            </a:r>
          </a:p>
          <a:p>
            <a:pPr lvl="1" algn="just">
              <a:buNone/>
            </a:pPr>
            <a:r>
              <a:rPr lang="en-US" sz="2800" i="1" dirty="0" smtClean="0">
                <a:cs typeface="Times New Roman" pitchFamily="18" charset="0"/>
              </a:rPr>
              <a:t>    el </a:t>
            </a:r>
            <a:r>
              <a:rPr lang="en-US" sz="2800" dirty="0" smtClean="0">
                <a:cs typeface="Times New Roman" pitchFamily="18" charset="0"/>
              </a:rPr>
              <a:t>- reference to the event listener. </a:t>
            </a:r>
          </a:p>
          <a:p>
            <a:pPr algn="just"/>
            <a:r>
              <a:rPr lang="en-US" sz="2800" dirty="0" smtClean="0">
                <a:cs typeface="Times New Roman" pitchFamily="18" charset="0"/>
              </a:rPr>
              <a:t>Example : </a:t>
            </a:r>
          </a:p>
          <a:p>
            <a:pPr algn="just">
              <a:buNone/>
            </a:pPr>
            <a:r>
              <a:rPr lang="en-US" sz="2800" dirty="0" smtClean="0">
                <a:cs typeface="Times New Roman" pitchFamily="18" charset="0"/>
              </a:rPr>
              <a:t>    </a:t>
            </a:r>
            <a:r>
              <a:rPr lang="en-US" sz="2800" b="1" dirty="0" err="1" smtClean="0">
                <a:cs typeface="Times New Roman" pitchFamily="18" charset="0"/>
              </a:rPr>
              <a:t>addKeyListener</a:t>
            </a:r>
            <a:r>
              <a:rPr lang="en-US" sz="2800" b="1" dirty="0" smtClean="0">
                <a:cs typeface="Times New Roman" pitchFamily="18" charset="0"/>
              </a:rPr>
              <a:t>() :</a:t>
            </a:r>
            <a:r>
              <a:rPr lang="en-US" sz="2800" dirty="0" smtClean="0">
                <a:cs typeface="Times New Roman" pitchFamily="18" charset="0"/>
              </a:rPr>
              <a:t>The method that registers a keyboard event listener</a:t>
            </a:r>
          </a:p>
          <a:p>
            <a:pPr algn="just">
              <a:buNone/>
            </a:pPr>
            <a:r>
              <a:rPr lang="en-US" sz="2800" dirty="0" smtClean="0">
                <a:cs typeface="Times New Roman" pitchFamily="18" charset="0"/>
              </a:rPr>
              <a:t>    </a:t>
            </a:r>
            <a:r>
              <a:rPr lang="en-US" sz="2800" b="1" dirty="0" err="1" smtClean="0">
                <a:cs typeface="Times New Roman" pitchFamily="18" charset="0"/>
              </a:rPr>
              <a:t>addMouseMotionListener</a:t>
            </a:r>
            <a:r>
              <a:rPr lang="en-US" sz="2800" b="1" dirty="0" smtClean="0">
                <a:cs typeface="Times New Roman" pitchFamily="18" charset="0"/>
              </a:rPr>
              <a:t>() :</a:t>
            </a:r>
            <a:r>
              <a:rPr lang="en-US" sz="2800" dirty="0" smtClean="0">
                <a:cs typeface="Times New Roman" pitchFamily="18" charset="0"/>
              </a:rPr>
              <a:t>The method that registers a mouse motion listener</a:t>
            </a:r>
          </a:p>
          <a:p>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10600" cy="6400800"/>
          </a:xfrm>
        </p:spPr>
        <p:txBody>
          <a:bodyPr>
            <a:noAutofit/>
          </a:bodyPr>
          <a:lstStyle/>
          <a:p>
            <a:pPr algn="just"/>
            <a:r>
              <a:rPr lang="en-US" sz="2700" dirty="0" smtClean="0">
                <a:cs typeface="Times New Roman" pitchFamily="18" charset="0"/>
              </a:rPr>
              <a:t>Sources may generate more than one type of event. </a:t>
            </a:r>
          </a:p>
          <a:p>
            <a:pPr algn="just"/>
            <a:r>
              <a:rPr lang="en-US" sz="2700" b="1" dirty="0" smtClean="0">
                <a:cs typeface="Times New Roman" pitchFamily="18" charset="0"/>
              </a:rPr>
              <a:t>Multicasting:</a:t>
            </a:r>
            <a:r>
              <a:rPr lang="en-US" sz="2700" dirty="0" smtClean="0">
                <a:cs typeface="Times New Roman" pitchFamily="18" charset="0"/>
              </a:rPr>
              <a:t> When an event occurs, all registered listeners are notified and receive a copy of the event object. The notifications are sent only to listeners that register to receive them. </a:t>
            </a:r>
            <a:r>
              <a:rPr lang="en-US" sz="2700" dirty="0" smtClean="0">
                <a:solidFill>
                  <a:srgbClr val="FF0000"/>
                </a:solidFill>
                <a:cs typeface="Times New Roman" pitchFamily="18" charset="0"/>
              </a:rPr>
              <a:t>      </a:t>
            </a:r>
            <a:endParaRPr lang="en-US" sz="2700" dirty="0" smtClean="0">
              <a:cs typeface="Times New Roman" pitchFamily="18" charset="0"/>
            </a:endParaRPr>
          </a:p>
          <a:p>
            <a:pPr algn="just"/>
            <a:r>
              <a:rPr lang="en-US" sz="2700" b="1" dirty="0" err="1" smtClean="0">
                <a:cs typeface="Times New Roman" pitchFamily="18" charset="0"/>
              </a:rPr>
              <a:t>Unicasting</a:t>
            </a:r>
            <a:r>
              <a:rPr lang="en-US" sz="2700" dirty="0" smtClean="0">
                <a:cs typeface="Times New Roman" pitchFamily="18" charset="0"/>
              </a:rPr>
              <a:t>: Some sources may allow only one listener to register. </a:t>
            </a:r>
          </a:p>
          <a:p>
            <a:pPr algn="just">
              <a:buNone/>
            </a:pPr>
            <a:r>
              <a:rPr lang="en-US" sz="2700" dirty="0" smtClean="0">
                <a:solidFill>
                  <a:srgbClr val="FF0000"/>
                </a:solidFill>
                <a:cs typeface="Times New Roman" pitchFamily="18" charset="0"/>
              </a:rPr>
              <a:t>     public void </a:t>
            </a:r>
            <a:r>
              <a:rPr lang="en-US" sz="2700" dirty="0" err="1" smtClean="0">
                <a:solidFill>
                  <a:srgbClr val="FF0000"/>
                </a:solidFill>
                <a:cs typeface="Times New Roman" pitchFamily="18" charset="0"/>
              </a:rPr>
              <a:t>add</a:t>
            </a:r>
            <a:r>
              <a:rPr lang="en-US" sz="2700" i="1" dirty="0" err="1" smtClean="0">
                <a:solidFill>
                  <a:srgbClr val="FF0000"/>
                </a:solidFill>
                <a:cs typeface="Times New Roman" pitchFamily="18" charset="0"/>
              </a:rPr>
              <a:t>Type</a:t>
            </a:r>
            <a:r>
              <a:rPr lang="en-US" sz="2700" dirty="0" err="1" smtClean="0">
                <a:solidFill>
                  <a:srgbClr val="FF0000"/>
                </a:solidFill>
                <a:cs typeface="Times New Roman" pitchFamily="18" charset="0"/>
              </a:rPr>
              <a:t>Listener</a:t>
            </a:r>
            <a:r>
              <a:rPr lang="en-US" sz="2700" dirty="0" smtClean="0">
                <a:solidFill>
                  <a:srgbClr val="FF0000"/>
                </a:solidFill>
                <a:cs typeface="Times New Roman" pitchFamily="18" charset="0"/>
              </a:rPr>
              <a:t>(</a:t>
            </a:r>
            <a:r>
              <a:rPr lang="en-US" sz="2700" i="1" dirty="0" err="1" smtClean="0">
                <a:solidFill>
                  <a:srgbClr val="FF0000"/>
                </a:solidFill>
                <a:cs typeface="Times New Roman" pitchFamily="18" charset="0"/>
              </a:rPr>
              <a:t>Type</a:t>
            </a:r>
            <a:r>
              <a:rPr lang="en-US" sz="2700" dirty="0" err="1" smtClean="0">
                <a:solidFill>
                  <a:srgbClr val="FF0000"/>
                </a:solidFill>
                <a:cs typeface="Times New Roman" pitchFamily="18" charset="0"/>
              </a:rPr>
              <a:t>Listener</a:t>
            </a:r>
            <a:r>
              <a:rPr lang="en-US" sz="2700" dirty="0" smtClean="0">
                <a:solidFill>
                  <a:srgbClr val="FF0000"/>
                </a:solidFill>
                <a:cs typeface="Times New Roman" pitchFamily="18" charset="0"/>
              </a:rPr>
              <a:t> </a:t>
            </a:r>
            <a:r>
              <a:rPr lang="en-US" sz="2700" i="1" dirty="0" smtClean="0">
                <a:solidFill>
                  <a:srgbClr val="FF0000"/>
                </a:solidFill>
                <a:cs typeface="Times New Roman" pitchFamily="18" charset="0"/>
              </a:rPr>
              <a:t>el</a:t>
            </a:r>
            <a:r>
              <a:rPr lang="en-US" sz="2700" dirty="0" smtClean="0">
                <a:solidFill>
                  <a:srgbClr val="FF0000"/>
                </a:solidFill>
                <a:cs typeface="Times New Roman" pitchFamily="18" charset="0"/>
              </a:rPr>
              <a:t>) </a:t>
            </a:r>
          </a:p>
          <a:p>
            <a:pPr algn="just">
              <a:buNone/>
            </a:pPr>
            <a:r>
              <a:rPr lang="en-US" sz="2700" dirty="0" smtClean="0">
                <a:solidFill>
                  <a:srgbClr val="FF0000"/>
                </a:solidFill>
                <a:cs typeface="Times New Roman" pitchFamily="18" charset="0"/>
              </a:rPr>
              <a:t>			       throws </a:t>
            </a:r>
            <a:r>
              <a:rPr lang="en-US" sz="2700" dirty="0" err="1" smtClean="0">
                <a:solidFill>
                  <a:srgbClr val="FF0000"/>
                </a:solidFill>
                <a:cs typeface="Times New Roman" pitchFamily="18" charset="0"/>
              </a:rPr>
              <a:t>java.util.TooManyListenersException</a:t>
            </a:r>
            <a:endParaRPr lang="en-US" sz="2700" dirty="0" smtClean="0">
              <a:cs typeface="Times New Roman" pitchFamily="18" charset="0"/>
            </a:endParaRPr>
          </a:p>
          <a:p>
            <a:pPr algn="just">
              <a:defRPr/>
            </a:pPr>
            <a:r>
              <a:rPr lang="en-US" sz="2700" i="1" dirty="0" smtClean="0">
                <a:cs typeface="Times New Roman" pitchFamily="18" charset="0"/>
              </a:rPr>
              <a:t> </a:t>
            </a:r>
            <a:r>
              <a:rPr lang="en-US" sz="2700" dirty="0" smtClean="0">
                <a:cs typeface="Times New Roman" pitchFamily="18" charset="0"/>
              </a:rPr>
              <a:t>Unregister a specific type of event  </a:t>
            </a:r>
          </a:p>
          <a:p>
            <a:pPr lvl="1" algn="just">
              <a:buNone/>
              <a:defRPr/>
            </a:pPr>
            <a:r>
              <a:rPr lang="en-US" sz="2700" dirty="0" smtClean="0">
                <a:solidFill>
                  <a:srgbClr val="FF0000"/>
                </a:solidFill>
                <a:cs typeface="Times New Roman" pitchFamily="18" charset="0"/>
              </a:rPr>
              <a:t>             public void </a:t>
            </a:r>
            <a:r>
              <a:rPr lang="en-US" sz="2700" dirty="0" err="1" smtClean="0">
                <a:solidFill>
                  <a:srgbClr val="FF0000"/>
                </a:solidFill>
                <a:cs typeface="Times New Roman" pitchFamily="18" charset="0"/>
              </a:rPr>
              <a:t>remove</a:t>
            </a:r>
            <a:r>
              <a:rPr lang="en-US" sz="2700" i="1" dirty="0" err="1" smtClean="0">
                <a:solidFill>
                  <a:srgbClr val="FF0000"/>
                </a:solidFill>
                <a:cs typeface="Times New Roman" pitchFamily="18" charset="0"/>
              </a:rPr>
              <a:t>Type</a:t>
            </a:r>
            <a:r>
              <a:rPr lang="en-US" sz="2700" dirty="0" err="1" smtClean="0">
                <a:solidFill>
                  <a:srgbClr val="FF0000"/>
                </a:solidFill>
                <a:cs typeface="Times New Roman" pitchFamily="18" charset="0"/>
              </a:rPr>
              <a:t>Listener</a:t>
            </a:r>
            <a:r>
              <a:rPr lang="en-US" sz="2700" dirty="0" smtClean="0">
                <a:solidFill>
                  <a:srgbClr val="FF0000"/>
                </a:solidFill>
                <a:cs typeface="Times New Roman" pitchFamily="18" charset="0"/>
              </a:rPr>
              <a:t>(</a:t>
            </a:r>
            <a:r>
              <a:rPr lang="en-US" sz="2700" i="1" dirty="0" err="1" smtClean="0">
                <a:solidFill>
                  <a:srgbClr val="FF0000"/>
                </a:solidFill>
                <a:cs typeface="Times New Roman" pitchFamily="18" charset="0"/>
              </a:rPr>
              <a:t>Type</a:t>
            </a:r>
            <a:r>
              <a:rPr lang="en-US" sz="2700" dirty="0" err="1" smtClean="0">
                <a:solidFill>
                  <a:srgbClr val="FF0000"/>
                </a:solidFill>
                <a:cs typeface="Times New Roman" pitchFamily="18" charset="0"/>
              </a:rPr>
              <a:t>Listener</a:t>
            </a:r>
            <a:r>
              <a:rPr lang="en-US" sz="2700" dirty="0" smtClean="0">
                <a:solidFill>
                  <a:srgbClr val="FF0000"/>
                </a:solidFill>
                <a:cs typeface="Times New Roman" pitchFamily="18" charset="0"/>
              </a:rPr>
              <a:t> </a:t>
            </a:r>
            <a:r>
              <a:rPr lang="en-US" sz="2700" i="1" dirty="0" smtClean="0">
                <a:solidFill>
                  <a:srgbClr val="FF0000"/>
                </a:solidFill>
                <a:cs typeface="Times New Roman" pitchFamily="18" charset="0"/>
              </a:rPr>
              <a:t>el</a:t>
            </a:r>
            <a:r>
              <a:rPr lang="en-US" sz="2700" dirty="0" smtClean="0">
                <a:solidFill>
                  <a:srgbClr val="FF0000"/>
                </a:solidFill>
                <a:cs typeface="Times New Roman" pitchFamily="18" charset="0"/>
              </a:rPr>
              <a:t>)</a:t>
            </a:r>
          </a:p>
          <a:p>
            <a:pPr lvl="1" algn="just">
              <a:buNone/>
              <a:defRPr/>
            </a:pPr>
            <a:r>
              <a:rPr lang="en-US" sz="2700" i="1" dirty="0" smtClean="0">
                <a:cs typeface="Times New Roman" pitchFamily="18" charset="0"/>
              </a:rPr>
              <a:t>    Type </a:t>
            </a:r>
            <a:r>
              <a:rPr lang="en-US" sz="2700" dirty="0" smtClean="0">
                <a:cs typeface="Times New Roman" pitchFamily="18" charset="0"/>
              </a:rPr>
              <a:t>- event name </a:t>
            </a:r>
          </a:p>
          <a:p>
            <a:pPr lvl="1" algn="just">
              <a:buNone/>
              <a:defRPr/>
            </a:pPr>
            <a:r>
              <a:rPr lang="en-US" sz="2700" i="1" dirty="0" smtClean="0">
                <a:cs typeface="Times New Roman" pitchFamily="18" charset="0"/>
              </a:rPr>
              <a:t>    el </a:t>
            </a:r>
            <a:r>
              <a:rPr lang="en-US" sz="2700" dirty="0" smtClean="0">
                <a:cs typeface="Times New Roman" pitchFamily="18" charset="0"/>
              </a:rPr>
              <a:t>- reference to the event listener. </a:t>
            </a:r>
          </a:p>
          <a:p>
            <a:pPr lvl="1" algn="just">
              <a:defRPr/>
            </a:pPr>
            <a:r>
              <a:rPr lang="en-US" sz="2700" dirty="0" smtClean="0">
                <a:cs typeface="Times New Roman" pitchFamily="18" charset="0"/>
              </a:rPr>
              <a:t>Example : </a:t>
            </a:r>
          </a:p>
          <a:p>
            <a:pPr marL="320040" lvl="1" indent="0" algn="just">
              <a:buNone/>
              <a:defRPr/>
            </a:pPr>
            <a:r>
              <a:rPr lang="en-US" sz="2700" b="1" dirty="0" smtClean="0">
                <a:cs typeface="Times New Roman" pitchFamily="18" charset="0"/>
              </a:rPr>
              <a:t>	</a:t>
            </a:r>
            <a:r>
              <a:rPr lang="en-US" sz="2700" b="1" dirty="0" err="1" smtClean="0">
                <a:cs typeface="Times New Roman" pitchFamily="18" charset="0"/>
              </a:rPr>
              <a:t>removeKeyListener</a:t>
            </a:r>
            <a:r>
              <a:rPr lang="en-US" sz="2700" b="1" dirty="0" smtClean="0">
                <a:cs typeface="Times New Roman" pitchFamily="18" charset="0"/>
              </a:rPr>
              <a:t>( ) :</a:t>
            </a:r>
            <a:r>
              <a:rPr lang="en-US" sz="2700" dirty="0" smtClean="0">
                <a:cs typeface="Times New Roman" pitchFamily="18" charset="0"/>
              </a:rPr>
              <a:t>To remove a keyboard listener</a:t>
            </a:r>
            <a:endParaRPr lang="en-US" sz="2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Autofit/>
          </a:bodyPr>
          <a:lstStyle/>
          <a:p>
            <a:r>
              <a:rPr lang="en-US" sz="3200" b="1" dirty="0" smtClean="0">
                <a:solidFill>
                  <a:srgbClr val="FF0000"/>
                </a:solidFill>
                <a:latin typeface="+mn-lt"/>
                <a:cs typeface="Times New Roman" pitchFamily="18" charset="0"/>
              </a:rPr>
              <a:t>Event Model : Event Listener</a:t>
            </a:r>
            <a:endParaRPr lang="en-US" sz="3200" dirty="0">
              <a:solidFill>
                <a:srgbClr val="FF0000"/>
              </a:solidFill>
              <a:latin typeface="+mn-lt"/>
            </a:endParaRPr>
          </a:p>
        </p:txBody>
      </p:sp>
      <p:sp>
        <p:nvSpPr>
          <p:cNvPr id="3" name="Content Placeholder 2"/>
          <p:cNvSpPr>
            <a:spLocks noGrp="1"/>
          </p:cNvSpPr>
          <p:nvPr>
            <p:ph sz="quarter" idx="1"/>
          </p:nvPr>
        </p:nvSpPr>
        <p:spPr>
          <a:xfrm>
            <a:off x="304800" y="685800"/>
            <a:ext cx="8534400" cy="5867400"/>
          </a:xfrm>
        </p:spPr>
        <p:txBody>
          <a:bodyPr>
            <a:noAutofit/>
          </a:bodyPr>
          <a:lstStyle/>
          <a:p>
            <a:pPr marL="457200" algn="just">
              <a:lnSpc>
                <a:spcPct val="115000"/>
              </a:lnSpc>
              <a:spcBef>
                <a:spcPts val="0"/>
              </a:spcBef>
              <a:defRPr/>
            </a:pPr>
            <a:r>
              <a:rPr lang="en-US" dirty="0" smtClean="0">
                <a:solidFill>
                  <a:srgbClr val="1D1D1E"/>
                </a:solidFill>
                <a:ea typeface="Times New Roman"/>
                <a:cs typeface="Times New Roman" pitchFamily="18" charset="0"/>
              </a:rPr>
              <a:t>A </a:t>
            </a:r>
            <a:r>
              <a:rPr lang="en-US" i="1" dirty="0" smtClean="0">
                <a:solidFill>
                  <a:srgbClr val="1D1D1E"/>
                </a:solidFill>
                <a:ea typeface="Times New Roman"/>
                <a:cs typeface="Times New Roman" pitchFamily="18" charset="0"/>
              </a:rPr>
              <a:t>listener </a:t>
            </a:r>
            <a:r>
              <a:rPr lang="en-US" dirty="0" smtClean="0">
                <a:solidFill>
                  <a:srgbClr val="1D1D1E"/>
                </a:solidFill>
                <a:ea typeface="Times New Roman"/>
                <a:cs typeface="Times New Roman" pitchFamily="18" charset="0"/>
              </a:rPr>
              <a:t>is an object that is notified when an event occurs. </a:t>
            </a:r>
          </a:p>
          <a:p>
            <a:pPr marL="457200" algn="just">
              <a:lnSpc>
                <a:spcPct val="115000"/>
              </a:lnSpc>
              <a:spcBef>
                <a:spcPts val="0"/>
              </a:spcBef>
              <a:buNone/>
              <a:defRPr/>
            </a:pPr>
            <a:endParaRPr lang="en-US" dirty="0" smtClean="0">
              <a:solidFill>
                <a:srgbClr val="1D1D1E"/>
              </a:solidFill>
              <a:ea typeface="Times New Roman"/>
              <a:cs typeface="Times New Roman" pitchFamily="18" charset="0"/>
            </a:endParaRPr>
          </a:p>
          <a:p>
            <a:pPr marL="457200" algn="just">
              <a:lnSpc>
                <a:spcPct val="115000"/>
              </a:lnSpc>
              <a:spcBef>
                <a:spcPts val="0"/>
              </a:spcBef>
              <a:defRPr/>
            </a:pPr>
            <a:r>
              <a:rPr lang="en-US" dirty="0" smtClean="0">
                <a:solidFill>
                  <a:srgbClr val="1D1D1E"/>
                </a:solidFill>
                <a:ea typeface="Times New Roman"/>
                <a:cs typeface="Times New Roman" pitchFamily="18" charset="0"/>
              </a:rPr>
              <a:t>It has two major requirements. </a:t>
            </a:r>
          </a:p>
          <a:p>
            <a:pPr marL="731520" lvl="1" algn="just">
              <a:lnSpc>
                <a:spcPct val="115000"/>
              </a:lnSpc>
              <a:spcBef>
                <a:spcPts val="0"/>
              </a:spcBef>
              <a:defRPr/>
            </a:pPr>
            <a:r>
              <a:rPr lang="en-US" sz="2600" dirty="0" smtClean="0">
                <a:solidFill>
                  <a:srgbClr val="1D1D1E"/>
                </a:solidFill>
                <a:ea typeface="Times New Roman"/>
                <a:cs typeface="Times New Roman" pitchFamily="18" charset="0"/>
              </a:rPr>
              <a:t>It must have been registered with one or more sources to receive notifications about specific types of events. </a:t>
            </a:r>
          </a:p>
          <a:p>
            <a:pPr marL="731520" lvl="1" algn="just">
              <a:lnSpc>
                <a:spcPct val="115000"/>
              </a:lnSpc>
              <a:spcBef>
                <a:spcPts val="0"/>
              </a:spcBef>
              <a:buNone/>
              <a:defRPr/>
            </a:pPr>
            <a:endParaRPr lang="en-US" sz="2600" dirty="0" smtClean="0">
              <a:solidFill>
                <a:srgbClr val="1D1D1E"/>
              </a:solidFill>
              <a:ea typeface="Times New Roman"/>
              <a:cs typeface="Times New Roman" pitchFamily="18" charset="0"/>
            </a:endParaRPr>
          </a:p>
          <a:p>
            <a:pPr marL="731520" lvl="1" algn="just">
              <a:lnSpc>
                <a:spcPct val="115000"/>
              </a:lnSpc>
              <a:spcBef>
                <a:spcPts val="0"/>
              </a:spcBef>
              <a:defRPr/>
            </a:pPr>
            <a:r>
              <a:rPr lang="en-US" sz="2600" dirty="0" smtClean="0">
                <a:solidFill>
                  <a:srgbClr val="1D1D1E"/>
                </a:solidFill>
                <a:ea typeface="Times New Roman"/>
                <a:cs typeface="Times New Roman" pitchFamily="18" charset="0"/>
              </a:rPr>
              <a:t>It must implement methods to receive and process these notifications. These methods are defined in a set of interfaces found in </a:t>
            </a:r>
            <a:r>
              <a:rPr lang="en-US" sz="2600" b="1" dirty="0" err="1" smtClean="0">
                <a:solidFill>
                  <a:srgbClr val="1D1D1E"/>
                </a:solidFill>
                <a:ea typeface="Times New Roman"/>
                <a:cs typeface="Times New Roman" pitchFamily="18" charset="0"/>
              </a:rPr>
              <a:t>java.awt.event</a:t>
            </a:r>
            <a:r>
              <a:rPr lang="en-US" sz="2600" dirty="0" smtClean="0">
                <a:solidFill>
                  <a:srgbClr val="1D1D1E"/>
                </a:solidFill>
                <a:ea typeface="Times New Roman"/>
                <a:cs typeface="Times New Roman" pitchFamily="18" charset="0"/>
              </a:rPr>
              <a:t>. </a:t>
            </a:r>
          </a:p>
          <a:p>
            <a:pPr marL="1005840" lvl="2" algn="just">
              <a:lnSpc>
                <a:spcPct val="115000"/>
              </a:lnSpc>
              <a:spcBef>
                <a:spcPts val="0"/>
              </a:spcBef>
              <a:defRPr/>
            </a:pPr>
            <a:r>
              <a:rPr lang="en-US" sz="2600" dirty="0" smtClean="0">
                <a:solidFill>
                  <a:srgbClr val="1D1D1E"/>
                </a:solidFill>
                <a:ea typeface="Times New Roman"/>
                <a:cs typeface="Times New Roman" pitchFamily="18" charset="0"/>
              </a:rPr>
              <a:t>Example: </a:t>
            </a:r>
            <a:r>
              <a:rPr lang="en-US" sz="2600" b="1" dirty="0" err="1" smtClean="0">
                <a:solidFill>
                  <a:srgbClr val="1D1D1E"/>
                </a:solidFill>
                <a:ea typeface="Times New Roman"/>
                <a:cs typeface="Times New Roman" pitchFamily="18" charset="0"/>
              </a:rPr>
              <a:t>MouseMotionListener</a:t>
            </a:r>
            <a:r>
              <a:rPr lang="en-US" sz="2600" b="1" dirty="0" smtClean="0">
                <a:solidFill>
                  <a:srgbClr val="1D1D1E"/>
                </a:solidFill>
                <a:ea typeface="Times New Roman"/>
                <a:cs typeface="Times New Roman" pitchFamily="18" charset="0"/>
              </a:rPr>
              <a:t> </a:t>
            </a:r>
            <a:r>
              <a:rPr lang="en-US" sz="2600" dirty="0" smtClean="0">
                <a:solidFill>
                  <a:srgbClr val="1D1D1E"/>
                </a:solidFill>
                <a:ea typeface="Times New Roman"/>
                <a:cs typeface="Times New Roman" pitchFamily="18" charset="0"/>
              </a:rPr>
              <a:t>interface defines two methods to receive notifications when the mouse is dragged or moved. Any object may receive and process one or both of these events if it provides an implementation of this interface. </a:t>
            </a:r>
            <a:endParaRPr lang="en-US" sz="2600" dirty="0" smtClean="0">
              <a:ea typeface="Times New Roman"/>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p:spPr>
        <p:txBody>
          <a:bodyPr>
            <a:noAutofit/>
          </a:bodyPr>
          <a:lstStyle/>
          <a:p>
            <a:r>
              <a:rPr lang="en-US" sz="3200" b="1" dirty="0" smtClean="0">
                <a:solidFill>
                  <a:srgbClr val="FF0000"/>
                </a:solidFill>
                <a:latin typeface="Times New Roman" pitchFamily="18" charset="0"/>
                <a:cs typeface="Times New Roman" pitchFamily="18" charset="0"/>
              </a:rPr>
              <a:t>Event Classes</a:t>
            </a:r>
            <a:endParaRPr lang="en-US" sz="3200" b="1" dirty="0">
              <a:solidFill>
                <a:srgbClr val="FF0000"/>
              </a:solidFill>
            </a:endParaRPr>
          </a:p>
        </p:txBody>
      </p:sp>
      <p:sp>
        <p:nvSpPr>
          <p:cNvPr id="3" name="Content Placeholder 2"/>
          <p:cNvSpPr>
            <a:spLocks noGrp="1"/>
          </p:cNvSpPr>
          <p:nvPr>
            <p:ph sz="quarter" idx="1"/>
          </p:nvPr>
        </p:nvSpPr>
        <p:spPr>
          <a:xfrm>
            <a:off x="381000" y="685800"/>
            <a:ext cx="8305800" cy="5943600"/>
          </a:xfrm>
        </p:spPr>
        <p:txBody>
          <a:bodyPr>
            <a:noAutofit/>
          </a:bodyPr>
          <a:lstStyle/>
          <a:p>
            <a:pPr marL="0" algn="just">
              <a:lnSpc>
                <a:spcPct val="115000"/>
              </a:lnSpc>
              <a:spcBef>
                <a:spcPct val="0"/>
              </a:spcBef>
              <a:defRPr/>
            </a:pPr>
            <a:r>
              <a:rPr lang="en-US" sz="2100" dirty="0" smtClean="0">
                <a:solidFill>
                  <a:srgbClr val="1D1D1E"/>
                </a:solidFill>
                <a:latin typeface="Times New Roman" pitchFamily="18" charset="0"/>
                <a:ea typeface="Times New Roman" panose="02020603050405020304" pitchFamily="18" charset="0"/>
                <a:cs typeface="Times New Roman" pitchFamily="18" charset="0"/>
              </a:rPr>
              <a:t>The classes that represent events are the core of java’s event handling. There are many event classes.</a:t>
            </a:r>
            <a:endParaRPr lang="en-US" sz="2100" b="1" dirty="0" smtClean="0">
              <a:solidFill>
                <a:srgbClr val="1D1D1E"/>
              </a:solidFill>
              <a:latin typeface="Times New Roman" pitchFamily="18" charset="0"/>
              <a:ea typeface="Times New Roman" panose="02020603050405020304" pitchFamily="18" charset="0"/>
              <a:cs typeface="Times New Roman" pitchFamily="18" charset="0"/>
            </a:endParaRPr>
          </a:p>
          <a:p>
            <a:pPr marL="0" algn="just">
              <a:lnSpc>
                <a:spcPct val="115000"/>
              </a:lnSpc>
              <a:spcBef>
                <a:spcPct val="0"/>
              </a:spcBef>
              <a:defRPr/>
            </a:pPr>
            <a:r>
              <a:rPr lang="en-US" sz="2100" b="1" dirty="0" err="1" smtClean="0">
                <a:solidFill>
                  <a:srgbClr val="1D1D1E"/>
                </a:solidFill>
                <a:latin typeface="Times New Roman" pitchFamily="18" charset="0"/>
                <a:ea typeface="Times New Roman" panose="02020603050405020304" pitchFamily="18" charset="0"/>
                <a:cs typeface="Times New Roman" pitchFamily="18" charset="0"/>
              </a:rPr>
              <a:t>EventObject</a:t>
            </a:r>
            <a:r>
              <a:rPr lang="en-US" sz="2100" dirty="0" smtClean="0">
                <a:solidFill>
                  <a:srgbClr val="1D1D1E"/>
                </a:solidFill>
                <a:latin typeface="Times New Roman" pitchFamily="18" charset="0"/>
                <a:ea typeface="Times New Roman" panose="02020603050405020304" pitchFamily="18" charset="0"/>
                <a:cs typeface="Times New Roman" pitchFamily="18" charset="0"/>
              </a:rPr>
              <a:t> </a:t>
            </a:r>
          </a:p>
          <a:p>
            <a:pPr marL="549275" lvl="2" algn="just">
              <a:lnSpc>
                <a:spcPct val="115000"/>
              </a:lnSpc>
              <a:spcBef>
                <a:spcPct val="0"/>
              </a:spcBef>
              <a:defRPr/>
            </a:pPr>
            <a:r>
              <a:rPr lang="en-US" sz="2100" dirty="0" err="1" smtClean="0">
                <a:solidFill>
                  <a:srgbClr val="1D1D1E"/>
                </a:solidFill>
                <a:latin typeface="Times New Roman" pitchFamily="18" charset="0"/>
                <a:ea typeface="Times New Roman" panose="02020603050405020304" pitchFamily="18" charset="0"/>
                <a:cs typeface="Times New Roman" pitchFamily="18" charset="0"/>
              </a:rPr>
              <a:t>superclass</a:t>
            </a:r>
            <a:r>
              <a:rPr lang="en-US" sz="2100" dirty="0" smtClean="0">
                <a:solidFill>
                  <a:srgbClr val="1D1D1E"/>
                </a:solidFill>
                <a:latin typeface="Times New Roman" pitchFamily="18" charset="0"/>
                <a:ea typeface="Times New Roman" panose="02020603050405020304" pitchFamily="18" charset="0"/>
                <a:cs typeface="Times New Roman" pitchFamily="18" charset="0"/>
              </a:rPr>
              <a:t> for all events</a:t>
            </a:r>
          </a:p>
          <a:p>
            <a:pPr marL="547687" lvl="2" algn="just">
              <a:lnSpc>
                <a:spcPct val="115000"/>
              </a:lnSpc>
              <a:spcBef>
                <a:spcPct val="0"/>
              </a:spcBef>
              <a:defRPr/>
            </a:pPr>
            <a:r>
              <a:rPr lang="en-US" sz="2100" dirty="0" smtClean="0">
                <a:solidFill>
                  <a:srgbClr val="1D1D1E"/>
                </a:solidFill>
                <a:latin typeface="Times New Roman" pitchFamily="18" charset="0"/>
                <a:ea typeface="Times New Roman" panose="02020603050405020304" pitchFamily="18" charset="0"/>
                <a:cs typeface="Times New Roman" pitchFamily="18" charset="0"/>
              </a:rPr>
              <a:t>defined inside </a:t>
            </a:r>
            <a:r>
              <a:rPr lang="en-US" sz="2100" b="1" dirty="0" err="1" smtClean="0">
                <a:solidFill>
                  <a:srgbClr val="1D1D1E"/>
                </a:solidFill>
                <a:latin typeface="Times New Roman" pitchFamily="18" charset="0"/>
                <a:ea typeface="Times New Roman" panose="02020603050405020304" pitchFamily="18" charset="0"/>
                <a:cs typeface="Times New Roman" pitchFamily="18" charset="0"/>
              </a:rPr>
              <a:t>java.util</a:t>
            </a:r>
            <a:r>
              <a:rPr lang="en-US" sz="2100" dirty="0" smtClean="0">
                <a:solidFill>
                  <a:srgbClr val="1D1D1E"/>
                </a:solidFill>
                <a:latin typeface="Times New Roman" pitchFamily="18" charset="0"/>
                <a:ea typeface="Times New Roman" panose="02020603050405020304" pitchFamily="18" charset="0"/>
                <a:cs typeface="Times New Roman" pitchFamily="18" charset="0"/>
              </a:rPr>
              <a:t> package</a:t>
            </a:r>
          </a:p>
          <a:p>
            <a:pPr marL="547687" lvl="2" algn="just">
              <a:lnSpc>
                <a:spcPct val="115000"/>
              </a:lnSpc>
              <a:spcBef>
                <a:spcPct val="0"/>
              </a:spcBef>
              <a:defRPr/>
            </a:pPr>
            <a:r>
              <a:rPr lang="en-US" sz="2100" dirty="0" smtClean="0">
                <a:solidFill>
                  <a:srgbClr val="1D1D1E"/>
                </a:solidFill>
                <a:latin typeface="Times New Roman" pitchFamily="18" charset="0"/>
                <a:ea typeface="Times New Roman" panose="02020603050405020304" pitchFamily="18" charset="0"/>
                <a:cs typeface="Times New Roman" pitchFamily="18" charset="0"/>
              </a:rPr>
              <a:t>constructor :</a:t>
            </a:r>
            <a:r>
              <a:rPr lang="en-US" sz="2100" dirty="0" smtClean="0">
                <a:solidFill>
                  <a:srgbClr val="1D1D1E"/>
                </a:solidFill>
                <a:latin typeface="Times New Roman" pitchFamily="18" charset="0"/>
                <a:cs typeface="Times New Roman" pitchFamily="18" charset="0"/>
              </a:rPr>
              <a:t>    </a:t>
            </a:r>
            <a:r>
              <a:rPr lang="en-US" sz="2100" dirty="0" err="1" smtClean="0">
                <a:solidFill>
                  <a:srgbClr val="FF0000"/>
                </a:solidFill>
                <a:latin typeface="Times New Roman" pitchFamily="18" charset="0"/>
                <a:cs typeface="Times New Roman" pitchFamily="18" charset="0"/>
              </a:rPr>
              <a:t>EventObject</a:t>
            </a:r>
            <a:r>
              <a:rPr lang="en-US" sz="2100" dirty="0" smtClean="0">
                <a:solidFill>
                  <a:srgbClr val="FF0000"/>
                </a:solidFill>
                <a:latin typeface="Times New Roman" pitchFamily="18" charset="0"/>
                <a:cs typeface="Times New Roman" pitchFamily="18" charset="0"/>
              </a:rPr>
              <a:t>(Object </a:t>
            </a:r>
            <a:r>
              <a:rPr lang="en-US" sz="2100" i="1" dirty="0" err="1" smtClean="0">
                <a:solidFill>
                  <a:srgbClr val="FF0000"/>
                </a:solidFill>
                <a:latin typeface="Times New Roman" pitchFamily="18" charset="0"/>
                <a:cs typeface="Times New Roman" pitchFamily="18" charset="0"/>
              </a:rPr>
              <a:t>src</a:t>
            </a:r>
            <a:r>
              <a:rPr lang="en-US" sz="2100" dirty="0" smtClean="0">
                <a:solidFill>
                  <a:srgbClr val="FF0000"/>
                </a:solidFill>
                <a:latin typeface="Times New Roman" pitchFamily="18" charset="0"/>
                <a:cs typeface="Times New Roman" pitchFamily="18" charset="0"/>
              </a:rPr>
              <a:t>) </a:t>
            </a:r>
          </a:p>
          <a:p>
            <a:pPr marL="273050" lvl="1" algn="just">
              <a:lnSpc>
                <a:spcPct val="115000"/>
              </a:lnSpc>
              <a:spcBef>
                <a:spcPct val="0"/>
              </a:spcBef>
              <a:buNone/>
              <a:defRPr/>
            </a:pPr>
            <a:r>
              <a:rPr lang="en-US" sz="2100" i="1" dirty="0" smtClean="0">
                <a:solidFill>
                  <a:srgbClr val="1D1D1E"/>
                </a:solidFill>
                <a:latin typeface="Times New Roman" pitchFamily="18" charset="0"/>
                <a:cs typeface="Times New Roman" pitchFamily="18" charset="0"/>
              </a:rPr>
              <a:t>       		</a:t>
            </a:r>
            <a:r>
              <a:rPr lang="en-US" sz="2100" i="1" dirty="0" err="1" smtClean="0">
                <a:solidFill>
                  <a:srgbClr val="1D1D1E"/>
                </a:solidFill>
                <a:latin typeface="Times New Roman" pitchFamily="18" charset="0"/>
                <a:cs typeface="Times New Roman" pitchFamily="18" charset="0"/>
              </a:rPr>
              <a:t>src</a:t>
            </a:r>
            <a:r>
              <a:rPr lang="en-US" sz="2100" i="1" dirty="0" smtClean="0">
                <a:solidFill>
                  <a:srgbClr val="1D1D1E"/>
                </a:solidFill>
                <a:latin typeface="Times New Roman" pitchFamily="18" charset="0"/>
                <a:cs typeface="Times New Roman" pitchFamily="18" charset="0"/>
              </a:rPr>
              <a:t> </a:t>
            </a:r>
            <a:r>
              <a:rPr lang="en-US" sz="2100" dirty="0" smtClean="0">
                <a:solidFill>
                  <a:srgbClr val="1D1D1E"/>
                </a:solidFill>
                <a:latin typeface="Times New Roman" pitchFamily="18" charset="0"/>
                <a:cs typeface="Times New Roman" pitchFamily="18" charset="0"/>
              </a:rPr>
              <a:t>– object that generates event</a:t>
            </a:r>
            <a:endParaRPr lang="en-US" sz="2100" dirty="0" smtClean="0">
              <a:latin typeface="Times New Roman" pitchFamily="18" charset="0"/>
              <a:cs typeface="Times New Roman" pitchFamily="18" charset="0"/>
            </a:endParaRPr>
          </a:p>
          <a:p>
            <a:pPr marL="547687" lvl="2" algn="just">
              <a:lnSpc>
                <a:spcPct val="115000"/>
              </a:lnSpc>
              <a:spcBef>
                <a:spcPct val="0"/>
              </a:spcBef>
              <a:defRPr/>
            </a:pPr>
            <a:r>
              <a:rPr lang="en-US" sz="2100" dirty="0" smtClean="0">
                <a:solidFill>
                  <a:srgbClr val="1D1D1E"/>
                </a:solidFill>
                <a:latin typeface="Times New Roman" pitchFamily="18" charset="0"/>
                <a:cs typeface="Times New Roman" pitchFamily="18" charset="0"/>
              </a:rPr>
              <a:t>two methods: </a:t>
            </a:r>
          </a:p>
          <a:p>
            <a:pPr marL="822325" lvl="3" algn="just">
              <a:lnSpc>
                <a:spcPct val="115000"/>
              </a:lnSpc>
              <a:spcBef>
                <a:spcPct val="0"/>
              </a:spcBef>
              <a:defRPr/>
            </a:pPr>
            <a:r>
              <a:rPr lang="en-US" sz="2100" b="1" dirty="0" smtClean="0">
                <a:solidFill>
                  <a:srgbClr val="FF0000"/>
                </a:solidFill>
                <a:latin typeface="Times New Roman" pitchFamily="18" charset="0"/>
                <a:cs typeface="Times New Roman" pitchFamily="18" charset="0"/>
              </a:rPr>
              <a:t>Object </a:t>
            </a:r>
            <a:r>
              <a:rPr lang="en-US" sz="2100" b="1" dirty="0" err="1" smtClean="0">
                <a:solidFill>
                  <a:srgbClr val="FF0000"/>
                </a:solidFill>
                <a:latin typeface="Times New Roman" pitchFamily="18" charset="0"/>
                <a:cs typeface="Times New Roman" pitchFamily="18" charset="0"/>
              </a:rPr>
              <a:t>getSource</a:t>
            </a:r>
            <a:r>
              <a:rPr lang="en-US" sz="2100" b="1" dirty="0" smtClean="0">
                <a:solidFill>
                  <a:srgbClr val="FF0000"/>
                </a:solidFill>
                <a:latin typeface="Times New Roman" pitchFamily="18" charset="0"/>
                <a:cs typeface="Times New Roman" pitchFamily="18" charset="0"/>
              </a:rPr>
              <a:t>( ) </a:t>
            </a:r>
            <a:r>
              <a:rPr lang="en-US" sz="2100" b="1" dirty="0" smtClean="0">
                <a:solidFill>
                  <a:srgbClr val="1D1D1E"/>
                </a:solidFill>
                <a:latin typeface="Times New Roman" pitchFamily="18" charset="0"/>
                <a:cs typeface="Times New Roman" pitchFamily="18" charset="0"/>
              </a:rPr>
              <a:t>:</a:t>
            </a:r>
            <a:r>
              <a:rPr lang="en-US" sz="2100" dirty="0" smtClean="0">
                <a:solidFill>
                  <a:srgbClr val="1D1D1E"/>
                </a:solidFill>
                <a:latin typeface="Times New Roman" pitchFamily="18" charset="0"/>
                <a:cs typeface="Times New Roman" pitchFamily="18" charset="0"/>
              </a:rPr>
              <a:t> returns the event source</a:t>
            </a:r>
          </a:p>
          <a:p>
            <a:pPr marL="822325" lvl="3" algn="just">
              <a:lnSpc>
                <a:spcPct val="115000"/>
              </a:lnSpc>
              <a:spcBef>
                <a:spcPct val="0"/>
              </a:spcBef>
              <a:defRPr/>
            </a:pPr>
            <a:r>
              <a:rPr lang="en-US" sz="2100" b="1" dirty="0" err="1" smtClean="0">
                <a:solidFill>
                  <a:srgbClr val="FF0000"/>
                </a:solidFill>
                <a:latin typeface="Times New Roman" pitchFamily="18" charset="0"/>
                <a:cs typeface="Times New Roman" pitchFamily="18" charset="0"/>
              </a:rPr>
              <a:t>toString</a:t>
            </a:r>
            <a:r>
              <a:rPr lang="en-US" sz="2100" b="1" dirty="0" smtClean="0">
                <a:solidFill>
                  <a:srgbClr val="FF0000"/>
                </a:solidFill>
                <a:latin typeface="Times New Roman" pitchFamily="18" charset="0"/>
                <a:cs typeface="Times New Roman" pitchFamily="18" charset="0"/>
              </a:rPr>
              <a:t>( ) </a:t>
            </a:r>
            <a:r>
              <a:rPr lang="en-US" sz="2100" b="1" dirty="0" smtClean="0">
                <a:solidFill>
                  <a:srgbClr val="1D1D1E"/>
                </a:solidFill>
                <a:latin typeface="Times New Roman" pitchFamily="18" charset="0"/>
                <a:cs typeface="Times New Roman" pitchFamily="18" charset="0"/>
              </a:rPr>
              <a:t>:</a:t>
            </a:r>
            <a:r>
              <a:rPr lang="en-US" sz="2100" dirty="0" smtClean="0">
                <a:solidFill>
                  <a:srgbClr val="1D1D1E"/>
                </a:solidFill>
                <a:latin typeface="Times New Roman" pitchFamily="18" charset="0"/>
                <a:cs typeface="Times New Roman" pitchFamily="18" charset="0"/>
              </a:rPr>
              <a:t> returns the string equivalent of the event</a:t>
            </a:r>
          </a:p>
          <a:p>
            <a:pPr marL="822325" lvl="3" algn="just">
              <a:lnSpc>
                <a:spcPct val="115000"/>
              </a:lnSpc>
              <a:spcBef>
                <a:spcPct val="0"/>
              </a:spcBef>
              <a:buNone/>
              <a:defRPr/>
            </a:pPr>
            <a:endParaRPr lang="en-US" sz="2100" dirty="0" smtClean="0">
              <a:latin typeface="Times New Roman" pitchFamily="18" charset="0"/>
              <a:cs typeface="Times New Roman" pitchFamily="18" charset="0"/>
            </a:endParaRPr>
          </a:p>
          <a:p>
            <a:pPr marL="0" algn="just">
              <a:lnSpc>
                <a:spcPct val="115000"/>
              </a:lnSpc>
              <a:spcBef>
                <a:spcPct val="0"/>
              </a:spcBef>
              <a:defRPr/>
            </a:pPr>
            <a:r>
              <a:rPr lang="en-US" sz="2100" b="1" dirty="0" err="1" smtClean="0">
                <a:solidFill>
                  <a:srgbClr val="1D1D1E"/>
                </a:solidFill>
                <a:latin typeface="Times New Roman" pitchFamily="18" charset="0"/>
                <a:cs typeface="Times New Roman" pitchFamily="18" charset="0"/>
              </a:rPr>
              <a:t>AWTEvent</a:t>
            </a:r>
            <a:r>
              <a:rPr lang="en-US" sz="2100" dirty="0" smtClean="0">
                <a:solidFill>
                  <a:srgbClr val="1D1D1E"/>
                </a:solidFill>
                <a:latin typeface="Times New Roman" pitchFamily="18" charset="0"/>
                <a:cs typeface="Times New Roman" pitchFamily="18" charset="0"/>
              </a:rPr>
              <a:t> </a:t>
            </a:r>
          </a:p>
          <a:p>
            <a:pPr marL="549275" lvl="2" algn="just">
              <a:lnSpc>
                <a:spcPct val="115000"/>
              </a:lnSpc>
              <a:spcBef>
                <a:spcPct val="0"/>
              </a:spcBef>
              <a:defRPr/>
            </a:pPr>
            <a:r>
              <a:rPr lang="en-US" sz="2100" dirty="0" smtClean="0">
                <a:solidFill>
                  <a:srgbClr val="1D1D1E"/>
                </a:solidFill>
                <a:latin typeface="Times New Roman" pitchFamily="18" charset="0"/>
                <a:cs typeface="Times New Roman" pitchFamily="18" charset="0"/>
              </a:rPr>
              <a:t>subclass of </a:t>
            </a:r>
            <a:r>
              <a:rPr lang="en-US" sz="2100" b="1" dirty="0" err="1" smtClean="0">
                <a:solidFill>
                  <a:srgbClr val="1D1D1E"/>
                </a:solidFill>
                <a:latin typeface="Times New Roman" pitchFamily="18" charset="0"/>
                <a:cs typeface="Times New Roman" pitchFamily="18" charset="0"/>
              </a:rPr>
              <a:t>EventObject</a:t>
            </a:r>
            <a:r>
              <a:rPr lang="en-US" sz="2100" dirty="0" smtClean="0">
                <a:solidFill>
                  <a:srgbClr val="1D1D1E"/>
                </a:solidFill>
                <a:latin typeface="Times New Roman" pitchFamily="18" charset="0"/>
                <a:cs typeface="Times New Roman" pitchFamily="18" charset="0"/>
              </a:rPr>
              <a:t>. </a:t>
            </a:r>
          </a:p>
          <a:p>
            <a:pPr marL="549275" lvl="2" algn="just">
              <a:lnSpc>
                <a:spcPct val="115000"/>
              </a:lnSpc>
              <a:spcBef>
                <a:spcPct val="0"/>
              </a:spcBef>
              <a:defRPr/>
            </a:pPr>
            <a:r>
              <a:rPr lang="en-US" sz="2100" dirty="0" err="1" smtClean="0">
                <a:solidFill>
                  <a:srgbClr val="1D1D1E"/>
                </a:solidFill>
                <a:latin typeface="Times New Roman" pitchFamily="18" charset="0"/>
                <a:cs typeface="Times New Roman" pitchFamily="18" charset="0"/>
              </a:rPr>
              <a:t>superclass</a:t>
            </a:r>
            <a:r>
              <a:rPr lang="en-US" sz="2100" dirty="0" smtClean="0">
                <a:solidFill>
                  <a:srgbClr val="1D1D1E"/>
                </a:solidFill>
                <a:latin typeface="Times New Roman" pitchFamily="18" charset="0"/>
                <a:cs typeface="Times New Roman" pitchFamily="18" charset="0"/>
              </a:rPr>
              <a:t>  of all AWT-based events</a:t>
            </a:r>
          </a:p>
          <a:p>
            <a:pPr marL="547687" lvl="2" algn="just">
              <a:lnSpc>
                <a:spcPct val="115000"/>
              </a:lnSpc>
              <a:spcBef>
                <a:spcPct val="0"/>
              </a:spcBef>
              <a:defRPr/>
            </a:pPr>
            <a:r>
              <a:rPr lang="en-US" sz="2100" dirty="0" smtClean="0">
                <a:solidFill>
                  <a:srgbClr val="1D1D1E"/>
                </a:solidFill>
                <a:latin typeface="Times New Roman" pitchFamily="18" charset="0"/>
                <a:cs typeface="Times New Roman" pitchFamily="18" charset="0"/>
              </a:rPr>
              <a:t>defined within the </a:t>
            </a:r>
            <a:r>
              <a:rPr lang="en-US" sz="2100" b="1" dirty="0" smtClean="0">
                <a:solidFill>
                  <a:srgbClr val="1D1D1E"/>
                </a:solidFill>
                <a:latin typeface="Times New Roman" pitchFamily="18" charset="0"/>
                <a:cs typeface="Times New Roman" pitchFamily="18" charset="0"/>
              </a:rPr>
              <a:t>java.awt </a:t>
            </a:r>
            <a:r>
              <a:rPr lang="en-US" sz="2100" dirty="0" smtClean="0">
                <a:solidFill>
                  <a:srgbClr val="1D1D1E"/>
                </a:solidFill>
                <a:latin typeface="Times New Roman" pitchFamily="18" charset="0"/>
                <a:cs typeface="Times New Roman" pitchFamily="18" charset="0"/>
              </a:rPr>
              <a:t>package</a:t>
            </a:r>
          </a:p>
          <a:p>
            <a:pPr marL="547687" lvl="2" algn="just">
              <a:lnSpc>
                <a:spcPct val="115000"/>
              </a:lnSpc>
              <a:spcBef>
                <a:spcPct val="0"/>
              </a:spcBef>
              <a:defRPr/>
            </a:pPr>
            <a:r>
              <a:rPr lang="en-US" sz="2100" b="1" dirty="0" err="1" smtClean="0">
                <a:solidFill>
                  <a:srgbClr val="FF0000"/>
                </a:solidFill>
                <a:latin typeface="Times New Roman" pitchFamily="18" charset="0"/>
                <a:cs typeface="Times New Roman" pitchFamily="18" charset="0"/>
              </a:rPr>
              <a:t>int</a:t>
            </a:r>
            <a:r>
              <a:rPr lang="en-US" sz="2100" dirty="0" smtClean="0">
                <a:solidFill>
                  <a:srgbClr val="FF0000"/>
                </a:solidFill>
                <a:latin typeface="Times New Roman" pitchFamily="18" charset="0"/>
                <a:cs typeface="Times New Roman" pitchFamily="18" charset="0"/>
              </a:rPr>
              <a:t> </a:t>
            </a:r>
            <a:r>
              <a:rPr lang="en-US" sz="2100" b="1" dirty="0" err="1" smtClean="0">
                <a:solidFill>
                  <a:srgbClr val="FF0000"/>
                </a:solidFill>
                <a:latin typeface="Times New Roman" pitchFamily="18" charset="0"/>
                <a:cs typeface="Times New Roman" pitchFamily="18" charset="0"/>
              </a:rPr>
              <a:t>getID</a:t>
            </a:r>
            <a:r>
              <a:rPr lang="en-US" sz="2100" b="1" dirty="0" smtClean="0">
                <a:solidFill>
                  <a:srgbClr val="FF0000"/>
                </a:solidFill>
                <a:latin typeface="Times New Roman" pitchFamily="18" charset="0"/>
                <a:cs typeface="Times New Roman" pitchFamily="18" charset="0"/>
              </a:rPr>
              <a:t>( ) </a:t>
            </a:r>
            <a:r>
              <a:rPr lang="en-US" sz="2100" dirty="0" smtClean="0">
                <a:solidFill>
                  <a:srgbClr val="1D1D1E"/>
                </a:solidFill>
                <a:latin typeface="Times New Roman" pitchFamily="18" charset="0"/>
                <a:cs typeface="Times New Roman" pitchFamily="18" charset="0"/>
              </a:rPr>
              <a:t>– returns an integer that determine the event type </a:t>
            </a:r>
            <a:endParaRPr lang="en-US" sz="2100" dirty="0" smtClean="0">
              <a:latin typeface="Times New Roman" pitchFamily="18" charset="0"/>
              <a:cs typeface="Times New Roman" pitchFamily="18" charset="0"/>
            </a:endParaRPr>
          </a:p>
          <a:p>
            <a:endParaRPr lang="en-US"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Autofit/>
          </a:bodyPr>
          <a:lstStyle/>
          <a:p>
            <a:r>
              <a:rPr lang="en-US" sz="3200" b="1" dirty="0" smtClean="0">
                <a:solidFill>
                  <a:srgbClr val="FF0000"/>
                </a:solidFill>
                <a:latin typeface="+mn-lt"/>
              </a:rPr>
              <a:t>Event class hierarchy</a:t>
            </a:r>
            <a:endParaRPr lang="en-US" sz="3200" b="1" dirty="0">
              <a:solidFill>
                <a:srgbClr val="FF0000"/>
              </a:solidFill>
              <a:latin typeface="+mn-lt"/>
            </a:endParaRPr>
          </a:p>
        </p:txBody>
      </p:sp>
      <p:pic>
        <p:nvPicPr>
          <p:cNvPr id="4" name="Content Placeholder 3"/>
          <p:cNvPicPr>
            <a:picLocks noGrp="1"/>
          </p:cNvPicPr>
          <p:nvPr>
            <p:ph sz="quarter" idx="1"/>
          </p:nvPr>
        </p:nvPicPr>
        <p:blipFill>
          <a:blip r:embed="rId2"/>
          <a:srcRect l="22596" t="19231" r="29327" b="31026"/>
          <a:stretch>
            <a:fillRect/>
          </a:stretch>
        </p:blipFill>
        <p:spPr bwMode="auto">
          <a:xfrm>
            <a:off x="381000" y="685800"/>
            <a:ext cx="8763000" cy="579119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l="7372" t="12821" r="37340" b="10256"/>
          <a:stretch>
            <a:fillRect/>
          </a:stretch>
        </p:blipFill>
        <p:spPr bwMode="auto">
          <a:xfrm>
            <a:off x="304800" y="685800"/>
            <a:ext cx="8610599" cy="5867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l="25962" t="22821" r="25160" b="11282"/>
          <a:stretch>
            <a:fillRect/>
          </a:stretch>
        </p:blipFill>
        <p:spPr bwMode="auto">
          <a:xfrm>
            <a:off x="838200" y="762000"/>
            <a:ext cx="7924800" cy="5410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458200" cy="5562600"/>
          </a:xfrm>
        </p:spPr>
        <p:txBody>
          <a:bodyPr>
            <a:normAutofit/>
          </a:bodyPr>
          <a:lstStyle/>
          <a:p>
            <a:pPr algn="ctr">
              <a:buNone/>
            </a:pPr>
            <a:r>
              <a:rPr lang="en-US" sz="3200" b="1" dirty="0" smtClean="0">
                <a:solidFill>
                  <a:srgbClr val="FF0000"/>
                </a:solidFill>
              </a:rPr>
              <a:t>AWT</a:t>
            </a:r>
          </a:p>
          <a:p>
            <a:r>
              <a:rPr lang="en-US" b="1" dirty="0" smtClean="0"/>
              <a:t>AWT</a:t>
            </a:r>
            <a:r>
              <a:rPr lang="en-US" dirty="0" smtClean="0"/>
              <a:t> stands for </a:t>
            </a:r>
            <a:r>
              <a:rPr lang="en-US" b="1" dirty="0" smtClean="0"/>
              <a:t>Abstract Window Toolkit</a:t>
            </a:r>
            <a:r>
              <a:rPr lang="en-US" dirty="0" smtClean="0"/>
              <a:t>. </a:t>
            </a:r>
          </a:p>
          <a:p>
            <a:r>
              <a:rPr lang="en-US" dirty="0" smtClean="0"/>
              <a:t>It is a platform dependent API for creating Graphical User Interface (GUI) for java programs.</a:t>
            </a:r>
          </a:p>
          <a:p>
            <a:r>
              <a:rPr lang="en-US" b="1" dirty="0" smtClean="0"/>
              <a:t>Why AWT is platform dependent?</a:t>
            </a:r>
            <a:r>
              <a:rPr lang="en-US" dirty="0" smtClean="0"/>
              <a:t> Java AWT calls native platform (Operating systems) subroutine for creating components such as textbox, checkbox, button etc. In simple, an application build on AWT would look like a windows application when it runs on Windows, but the same application would look like a Mac application when runs on Mac OS.</a:t>
            </a:r>
          </a:p>
          <a:p>
            <a:r>
              <a:rPr lang="en-US" dirty="0" smtClean="0"/>
              <a:t>AWT is rarely used now days because of its platform dependent and heavy-weight nature.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62600"/>
          </a:xfrm>
        </p:spPr>
        <p:txBody>
          <a:bodyPr>
            <a:normAutofit fontScale="85000" lnSpcReduction="20000"/>
          </a:bodyPr>
          <a:lstStyle/>
          <a:p>
            <a:pPr algn="ctr">
              <a:buNone/>
            </a:pPr>
            <a:r>
              <a:rPr lang="en-US" sz="3500" b="1" dirty="0" smtClean="0">
                <a:solidFill>
                  <a:srgbClr val="FF0000"/>
                </a:solidFill>
              </a:rPr>
              <a:t>Components and containers</a:t>
            </a:r>
          </a:p>
          <a:p>
            <a:pPr algn="just">
              <a:buFont typeface="Wingdings" pitchFamily="2" charset="2"/>
              <a:buChar char="Ø"/>
            </a:pPr>
            <a:r>
              <a:rPr lang="en-US" sz="3200" dirty="0" smtClean="0"/>
              <a:t>All the elements like buttons, text fields, scrollbars etc are known as components.</a:t>
            </a:r>
          </a:p>
          <a:p>
            <a:pPr algn="just">
              <a:buFont typeface="Wingdings" pitchFamily="2" charset="2"/>
              <a:buChar char="Ø"/>
            </a:pPr>
            <a:r>
              <a:rPr lang="en-US" sz="3200" dirty="0" smtClean="0"/>
              <a:t> In AWT we have classes for each component as shown in the above diagram. </a:t>
            </a:r>
          </a:p>
          <a:p>
            <a:pPr algn="just">
              <a:buFont typeface="Wingdings" pitchFamily="2" charset="2"/>
              <a:buChar char="Ø"/>
            </a:pPr>
            <a:r>
              <a:rPr lang="en-US" sz="3200" dirty="0" smtClean="0"/>
              <a:t>To have everything placed on a screen to a particular position, we have to add them to a container. </a:t>
            </a:r>
          </a:p>
          <a:p>
            <a:pPr algn="just">
              <a:buFont typeface="Wingdings" pitchFamily="2" charset="2"/>
              <a:buChar char="Ø"/>
            </a:pPr>
            <a:r>
              <a:rPr lang="en-US" sz="3200" dirty="0" smtClean="0"/>
              <a:t>A container is like a screen wherein we are placing components like buttons, text fields, checkbox etc. </a:t>
            </a:r>
          </a:p>
          <a:p>
            <a:pPr algn="just">
              <a:buFont typeface="Wingdings" pitchFamily="2" charset="2"/>
              <a:buChar char="Ø"/>
            </a:pPr>
            <a:r>
              <a:rPr lang="en-US" sz="3200" dirty="0" smtClean="0"/>
              <a:t>In short a container contains and controls the layout of components. </a:t>
            </a:r>
          </a:p>
          <a:p>
            <a:pPr algn="just">
              <a:buFont typeface="Wingdings" pitchFamily="2" charset="2"/>
              <a:buChar char="Ø"/>
            </a:pPr>
            <a:r>
              <a:rPr lang="en-US" sz="3200" dirty="0" smtClean="0"/>
              <a:t>A container itself is a component (shown in the above hierarchy diagram) thus we can add a container inside container.</a:t>
            </a:r>
            <a:endParaRPr lang="en-US" sz="3000" b="1" dirty="0" smtClean="0">
              <a:solidFill>
                <a:srgbClr val="FF0000"/>
              </a:solidFill>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839200" cy="6324600"/>
          </a:xfrm>
        </p:spPr>
        <p:txBody>
          <a:bodyPr>
            <a:noAutofit/>
          </a:bodyPr>
          <a:lstStyle/>
          <a:p>
            <a:pPr>
              <a:buNone/>
            </a:pPr>
            <a:r>
              <a:rPr lang="en-US" sz="3000" b="1" dirty="0" smtClean="0">
                <a:solidFill>
                  <a:srgbClr val="FF0000"/>
                </a:solidFill>
              </a:rPr>
              <a:t>Types of containers:</a:t>
            </a:r>
            <a:r>
              <a:rPr lang="en-US" sz="2500" dirty="0" smtClean="0"/>
              <a:t/>
            </a:r>
            <a:br>
              <a:rPr lang="en-US" sz="2500" dirty="0" smtClean="0"/>
            </a:br>
            <a:r>
              <a:rPr lang="en-US" sz="2500" dirty="0" smtClean="0"/>
              <a:t>As explained above, a container is a place wherein we add components like text field, button, checkbox etc. There are four types of containers available in AWT: Window, Frame, Dialog and Panel. As shown in the hierarchy diagram above, Frame and Dialog are subclasses of Window class.</a:t>
            </a:r>
          </a:p>
          <a:p>
            <a:pPr>
              <a:buFont typeface="Wingdings" pitchFamily="2" charset="2"/>
              <a:buChar char="Ø"/>
            </a:pPr>
            <a:r>
              <a:rPr lang="en-US" sz="2500" b="1" dirty="0" smtClean="0"/>
              <a:t>Window:</a:t>
            </a:r>
            <a:r>
              <a:rPr lang="en-US" sz="2500" dirty="0" smtClean="0"/>
              <a:t> An instance of the Window class has no border and no title</a:t>
            </a:r>
          </a:p>
          <a:p>
            <a:pPr>
              <a:buFont typeface="Wingdings" pitchFamily="2" charset="2"/>
              <a:buChar char="Ø"/>
            </a:pPr>
            <a:r>
              <a:rPr lang="en-US" sz="2500" b="1" dirty="0" smtClean="0"/>
              <a:t>Dialog:</a:t>
            </a:r>
            <a:r>
              <a:rPr lang="en-US" sz="2500" dirty="0" smtClean="0"/>
              <a:t> Dialog class has border and title. An instance of the Dialog class cannot exist without an associated instance of the Frame class. </a:t>
            </a:r>
          </a:p>
          <a:p>
            <a:pPr>
              <a:buFont typeface="Wingdings" pitchFamily="2" charset="2"/>
              <a:buChar char="Ø"/>
            </a:pPr>
            <a:r>
              <a:rPr lang="en-US" sz="2500" b="1" dirty="0" smtClean="0"/>
              <a:t>Panel:</a:t>
            </a:r>
            <a:r>
              <a:rPr lang="en-US" sz="2500" dirty="0" smtClean="0"/>
              <a:t> Panel does not contain title bar, menu bar or border. It is a generic container for holding components. An instance of the Panel class provides a container to which to add components. </a:t>
            </a:r>
          </a:p>
          <a:p>
            <a:pPr>
              <a:buFont typeface="Wingdings" pitchFamily="2" charset="2"/>
              <a:buChar char="Ø"/>
            </a:pPr>
            <a:r>
              <a:rPr lang="en-US" sz="2500" b="1" dirty="0" smtClean="0"/>
              <a:t>Frame:</a:t>
            </a:r>
            <a:r>
              <a:rPr lang="en-US" sz="2500" dirty="0" smtClean="0"/>
              <a:t> A frame has title, border and menu bars. It can contain several components like buttons, text fields, scrollbars etc. This is most widely used container while developing an application in AWT. </a:t>
            </a:r>
            <a:br>
              <a:rPr lang="en-US" sz="2500" dirty="0" smtClean="0"/>
            </a:br>
            <a:r>
              <a:rPr lang="en-US" sz="2500" dirty="0" smtClean="0"/>
              <a:t/>
            </a:r>
            <a:br>
              <a:rPr lang="en-US" sz="2500" dirty="0" smtClean="0"/>
            </a:br>
            <a:r>
              <a:rPr lang="en-US" sz="2500" dirty="0" smtClean="0"/>
              <a:t/>
            </a:r>
            <a:br>
              <a:rPr lang="en-US" sz="2500" dirty="0" smtClean="0"/>
            </a:br>
            <a:endParaRPr lang="en-US" sz="2500" dirty="0" smtClean="0"/>
          </a:p>
          <a:p>
            <a:endParaRPr lang="en-US"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638800"/>
          </a:xfrm>
        </p:spPr>
        <p:txBody>
          <a:bodyPr/>
          <a:lstStyle/>
          <a:p>
            <a:pPr>
              <a:buNone/>
            </a:pPr>
            <a:r>
              <a:rPr lang="en-US" sz="2800" b="1" u="sng" dirty="0" smtClean="0">
                <a:latin typeface="Times New Roman" pitchFamily="18" charset="0"/>
                <a:cs typeface="Times New Roman" pitchFamily="18" charset="0"/>
              </a:rPr>
              <a:t>Syllabus</a:t>
            </a:r>
          </a:p>
          <a:p>
            <a:pPr>
              <a:buNone/>
            </a:pPr>
            <a:r>
              <a:rPr lang="en-US" sz="2800" dirty="0" smtClean="0"/>
              <a:t> </a:t>
            </a:r>
          </a:p>
          <a:p>
            <a:pPr algn="just"/>
            <a:r>
              <a:rPr lang="en-US" sz="2800" dirty="0" smtClean="0"/>
              <a:t>Event handling - Event Handling Mechanisms, Delegation Event Model, Event Classes, Sources of Events, Event Listener Interfaces, Using the Delegation Model. </a:t>
            </a:r>
          </a:p>
          <a:p>
            <a:endParaRPr lang="en-US" sz="28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382000" cy="5486400"/>
          </a:xfrm>
        </p:spPr>
        <p:txBody>
          <a:bodyPr/>
          <a:lstStyle/>
          <a:p>
            <a:pPr algn="ctr">
              <a:buNone/>
            </a:pPr>
            <a:r>
              <a:rPr lang="en-US" sz="3000" b="1" dirty="0" smtClean="0">
                <a:solidFill>
                  <a:srgbClr val="FF0000"/>
                </a:solidFill>
              </a:rPr>
              <a:t>Creating a  Frame </a:t>
            </a:r>
          </a:p>
          <a:p>
            <a:pPr>
              <a:buNone/>
            </a:pPr>
            <a:r>
              <a:rPr lang="en-US" dirty="0" smtClean="0"/>
              <a:t/>
            </a:r>
            <a:br>
              <a:rPr lang="en-US" dirty="0" smtClean="0"/>
            </a:br>
            <a:r>
              <a:rPr lang="en-US" dirty="0" smtClean="0"/>
              <a:t>1) </a:t>
            </a:r>
            <a:r>
              <a:rPr lang="en-US" sz="2800" dirty="0" smtClean="0"/>
              <a:t>By extending Frame class</a:t>
            </a:r>
            <a:br>
              <a:rPr lang="en-US" sz="2800" dirty="0" smtClean="0"/>
            </a:br>
            <a:r>
              <a:rPr lang="en-US" sz="2800" dirty="0" smtClean="0"/>
              <a:t>2) By creating the instance of Frame class</a:t>
            </a:r>
          </a:p>
          <a:p>
            <a:pPr>
              <a:buNone/>
            </a:pPr>
            <a:r>
              <a:rPr lang="en-US" sz="2800" b="1" dirty="0" smtClean="0">
                <a:solidFill>
                  <a:srgbClr val="FF0000"/>
                </a:solidFill>
              </a:rPr>
              <a:t>Methods</a:t>
            </a:r>
          </a:p>
          <a:p>
            <a:pPr>
              <a:buNone/>
            </a:pPr>
            <a:r>
              <a:rPr lang="en-US" sz="2800" dirty="0" smtClean="0"/>
              <a:t>public void add(Component c)</a:t>
            </a:r>
          </a:p>
          <a:p>
            <a:pPr>
              <a:buNone/>
            </a:pPr>
            <a:r>
              <a:rPr lang="en-US" sz="2800" dirty="0" smtClean="0"/>
              <a:t>public void </a:t>
            </a:r>
            <a:r>
              <a:rPr lang="en-US" sz="2800" dirty="0" err="1" smtClean="0"/>
              <a:t>setSize</a:t>
            </a:r>
            <a:r>
              <a:rPr lang="en-US" sz="2800" dirty="0" smtClean="0"/>
              <a:t> (</a:t>
            </a:r>
            <a:r>
              <a:rPr lang="en-US" sz="2800" dirty="0" err="1" smtClean="0"/>
              <a:t>int</a:t>
            </a:r>
            <a:r>
              <a:rPr lang="en-US" sz="2800" dirty="0" smtClean="0"/>
              <a:t> width, </a:t>
            </a:r>
            <a:r>
              <a:rPr lang="en-US" sz="2800" dirty="0" err="1" smtClean="0"/>
              <a:t>int</a:t>
            </a:r>
            <a:r>
              <a:rPr lang="en-US" sz="2800" dirty="0" smtClean="0"/>
              <a:t> height)</a:t>
            </a:r>
          </a:p>
          <a:p>
            <a:pPr>
              <a:buNone/>
            </a:pPr>
            <a:r>
              <a:rPr lang="en-US" sz="2800" dirty="0" smtClean="0"/>
              <a:t>public void </a:t>
            </a:r>
            <a:r>
              <a:rPr lang="en-US" sz="2800" dirty="0" err="1" smtClean="0"/>
              <a:t>setLayout</a:t>
            </a:r>
            <a:r>
              <a:rPr lang="en-US" sz="2800" dirty="0" smtClean="0"/>
              <a:t>(</a:t>
            </a:r>
            <a:r>
              <a:rPr lang="en-US" sz="2800" dirty="0" err="1" smtClean="0"/>
              <a:t>LayoutManager</a:t>
            </a:r>
            <a:r>
              <a:rPr lang="en-US" sz="2800" dirty="0" smtClean="0"/>
              <a:t> m)</a:t>
            </a:r>
          </a:p>
          <a:p>
            <a:pPr>
              <a:buNone/>
            </a:pPr>
            <a:r>
              <a:rPr lang="en-US" sz="2800" dirty="0" smtClean="0"/>
              <a:t>public void </a:t>
            </a:r>
            <a:r>
              <a:rPr lang="en-US" sz="2800" dirty="0" err="1" smtClean="0"/>
              <a:t>setVisible</a:t>
            </a:r>
            <a:r>
              <a:rPr lang="en-US" sz="2800" dirty="0" smtClean="0"/>
              <a:t>(</a:t>
            </a:r>
            <a:r>
              <a:rPr lang="en-US" sz="2800" dirty="0" err="1" smtClean="0"/>
              <a:t>boolean</a:t>
            </a:r>
            <a:r>
              <a:rPr lang="en-US" sz="2800" dirty="0" smtClean="0"/>
              <a:t> status)</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39200" cy="639762"/>
          </a:xfrm>
        </p:spPr>
        <p:txBody>
          <a:bodyPr>
            <a:normAutofit/>
          </a:bodyPr>
          <a:lstStyle/>
          <a:p>
            <a:r>
              <a:rPr lang="en-US" sz="3000" b="1" dirty="0" smtClean="0">
                <a:solidFill>
                  <a:srgbClr val="FF0000"/>
                </a:solidFill>
                <a:latin typeface="+mn-lt"/>
              </a:rPr>
              <a:t>Example  1: Creating Frame By extending Frame class</a:t>
            </a:r>
            <a:endParaRPr lang="en-US" sz="3000" b="1" dirty="0">
              <a:solidFill>
                <a:srgbClr val="FF0000"/>
              </a:solidFill>
              <a:latin typeface="+mn-lt"/>
            </a:endParaRPr>
          </a:p>
        </p:txBody>
      </p:sp>
      <p:sp>
        <p:nvSpPr>
          <p:cNvPr id="5" name="Content Placeholder 4"/>
          <p:cNvSpPr>
            <a:spLocks noGrp="1"/>
          </p:cNvSpPr>
          <p:nvPr>
            <p:ph sz="quarter" idx="1"/>
          </p:nvPr>
        </p:nvSpPr>
        <p:spPr>
          <a:xfrm>
            <a:off x="228600" y="838200"/>
            <a:ext cx="8915400" cy="5715000"/>
          </a:xfrm>
        </p:spPr>
        <p:txBody>
          <a:bodyPr>
            <a:normAutofit/>
          </a:bodyPr>
          <a:lstStyle/>
          <a:p>
            <a:pPr>
              <a:buNone/>
            </a:pPr>
            <a:r>
              <a:rPr lang="en-US" dirty="0" smtClean="0"/>
              <a:t>import java.awt.*;</a:t>
            </a:r>
          </a:p>
          <a:p>
            <a:pPr>
              <a:buNone/>
            </a:pPr>
            <a:r>
              <a:rPr lang="en-US" dirty="0" smtClean="0"/>
              <a:t>public class Frame1 extends Frame{</a:t>
            </a:r>
          </a:p>
          <a:p>
            <a:pPr>
              <a:buNone/>
            </a:pPr>
            <a:r>
              <a:rPr lang="en-US" dirty="0" smtClean="0"/>
              <a:t>Frame1(){  </a:t>
            </a:r>
          </a:p>
          <a:p>
            <a:pPr>
              <a:buNone/>
            </a:pPr>
            <a:r>
              <a:rPr lang="en-US" dirty="0" err="1" smtClean="0"/>
              <a:t>setSize</a:t>
            </a:r>
            <a:r>
              <a:rPr lang="en-US" dirty="0" smtClean="0"/>
              <a:t>(500,300); </a:t>
            </a:r>
          </a:p>
          <a:p>
            <a:pPr>
              <a:buNone/>
            </a:pPr>
            <a:r>
              <a:rPr lang="en-US" dirty="0" err="1" smtClean="0"/>
              <a:t>setTitle</a:t>
            </a:r>
            <a:r>
              <a:rPr lang="en-US" dirty="0" smtClean="0"/>
              <a:t>("This is my First AWT example");          </a:t>
            </a:r>
            <a:r>
              <a:rPr lang="en-US" b="1" dirty="0" smtClean="0">
                <a:solidFill>
                  <a:srgbClr val="00B050"/>
                </a:solidFill>
              </a:rPr>
              <a:t> Output </a:t>
            </a:r>
          </a:p>
          <a:p>
            <a:pPr>
              <a:buNone/>
            </a:pPr>
            <a:r>
              <a:rPr lang="en-US" dirty="0" smtClean="0"/>
              <a:t> </a:t>
            </a:r>
            <a:r>
              <a:rPr lang="en-US" dirty="0" err="1" smtClean="0"/>
              <a:t>setLayout</a:t>
            </a:r>
            <a:r>
              <a:rPr lang="en-US" dirty="0" smtClean="0"/>
              <a:t>(null);</a:t>
            </a:r>
          </a:p>
          <a:p>
            <a:pPr>
              <a:buNone/>
            </a:pPr>
            <a:r>
              <a:rPr lang="en-US" dirty="0" smtClean="0"/>
              <a:t> </a:t>
            </a:r>
            <a:r>
              <a:rPr lang="en-US" dirty="0" err="1" smtClean="0"/>
              <a:t>setVisible</a:t>
            </a:r>
            <a:r>
              <a:rPr lang="en-US" dirty="0" smtClean="0"/>
              <a:t>(true);  </a:t>
            </a:r>
          </a:p>
          <a:p>
            <a:pPr>
              <a:buNone/>
            </a:pPr>
            <a:r>
              <a:rPr lang="en-US" dirty="0" smtClean="0"/>
              <a:t>    }  </a:t>
            </a:r>
          </a:p>
          <a:p>
            <a:pPr>
              <a:buNone/>
            </a:pPr>
            <a:r>
              <a:rPr lang="en-US" dirty="0" smtClean="0"/>
              <a:t> public static void main(String </a:t>
            </a:r>
            <a:r>
              <a:rPr lang="en-US" dirty="0" err="1" smtClean="0"/>
              <a:t>args</a:t>
            </a:r>
            <a:r>
              <a:rPr lang="en-US" dirty="0" smtClean="0"/>
              <a:t>[]){  </a:t>
            </a:r>
          </a:p>
          <a:p>
            <a:pPr>
              <a:buNone/>
            </a:pPr>
            <a:r>
              <a:rPr lang="en-US" dirty="0" smtClean="0"/>
              <a:t>         Frame1 f=new Frame1();  </a:t>
            </a:r>
          </a:p>
          <a:p>
            <a:pPr>
              <a:buNone/>
            </a:pPr>
            <a:r>
              <a:rPr lang="en-US" dirty="0" smtClean="0"/>
              <a:t>    }</a:t>
            </a:r>
          </a:p>
          <a:p>
            <a:pPr>
              <a:buNone/>
            </a:pPr>
            <a:r>
              <a:rPr lang="en-US" dirty="0" smtClean="0"/>
              <a:t>}</a:t>
            </a:r>
            <a:endParaRPr lang="en-US" dirty="0"/>
          </a:p>
        </p:txBody>
      </p:sp>
      <p:pic>
        <p:nvPicPr>
          <p:cNvPr id="6" name="Picture 5"/>
          <p:cNvPicPr/>
          <p:nvPr/>
        </p:nvPicPr>
        <p:blipFill>
          <a:blip r:embed="rId2"/>
          <a:srcRect r="61058" b="62564"/>
          <a:stretch>
            <a:fillRect/>
          </a:stretch>
        </p:blipFill>
        <p:spPr bwMode="auto">
          <a:xfrm>
            <a:off x="5029200" y="3200400"/>
            <a:ext cx="3886200" cy="3429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324600"/>
          </a:xfrm>
        </p:spPr>
        <p:txBody>
          <a:bodyPr>
            <a:normAutofit lnSpcReduction="10000"/>
          </a:bodyPr>
          <a:lstStyle/>
          <a:p>
            <a:pPr>
              <a:buNone/>
            </a:pPr>
            <a:r>
              <a:rPr lang="en-US" b="1" dirty="0" smtClean="0">
                <a:solidFill>
                  <a:srgbClr val="FF0000"/>
                </a:solidFill>
              </a:rPr>
              <a:t>Example  2: Creating Frame using instance of Frame class  </a:t>
            </a:r>
          </a:p>
          <a:p>
            <a:pPr>
              <a:buNone/>
            </a:pPr>
            <a:r>
              <a:rPr lang="en-US" b="1" dirty="0" smtClean="0"/>
              <a:t>import</a:t>
            </a:r>
            <a:r>
              <a:rPr lang="en-US" dirty="0" smtClean="0"/>
              <a:t> java.awt.*;  </a:t>
            </a:r>
          </a:p>
          <a:p>
            <a:pPr>
              <a:buNone/>
            </a:pPr>
            <a:r>
              <a:rPr lang="en-US" b="1" dirty="0" smtClean="0"/>
              <a:t>public</a:t>
            </a:r>
            <a:r>
              <a:rPr lang="en-US" dirty="0" smtClean="0"/>
              <a:t> </a:t>
            </a:r>
            <a:r>
              <a:rPr lang="en-US" b="1" dirty="0" smtClean="0"/>
              <a:t>class</a:t>
            </a:r>
            <a:r>
              <a:rPr lang="en-US" dirty="0" smtClean="0"/>
              <a:t> </a:t>
            </a:r>
            <a:r>
              <a:rPr lang="en-US" dirty="0" err="1" smtClean="0"/>
              <a:t>ButtonExample</a:t>
            </a:r>
            <a:r>
              <a:rPr lang="en-US" dirty="0" smtClean="0"/>
              <a:t> {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buNone/>
            </a:pPr>
            <a:r>
              <a:rPr lang="en-US" dirty="0" smtClean="0"/>
              <a:t>    Frame f=</a:t>
            </a:r>
            <a:r>
              <a:rPr lang="en-US" b="1" dirty="0" smtClean="0"/>
              <a:t>new</a:t>
            </a:r>
            <a:r>
              <a:rPr lang="en-US" dirty="0" smtClean="0"/>
              <a:t> Frame("Button Example");  </a:t>
            </a:r>
          </a:p>
          <a:p>
            <a:pPr>
              <a:buNone/>
            </a:pPr>
            <a:r>
              <a:rPr lang="en-US" dirty="0" smtClean="0"/>
              <a:t>    Button b=</a:t>
            </a:r>
            <a:r>
              <a:rPr lang="en-US" b="1" dirty="0" smtClean="0"/>
              <a:t>new</a:t>
            </a:r>
            <a:r>
              <a:rPr lang="en-US" dirty="0" smtClean="0"/>
              <a:t> Button("Click Here");  </a:t>
            </a:r>
          </a:p>
          <a:p>
            <a:pPr>
              <a:buNone/>
            </a:pPr>
            <a:r>
              <a:rPr lang="en-US" dirty="0" smtClean="0"/>
              <a:t>    </a:t>
            </a:r>
            <a:r>
              <a:rPr lang="en-US" dirty="0" err="1" smtClean="0"/>
              <a:t>b.setBounds</a:t>
            </a:r>
            <a:r>
              <a:rPr lang="en-US" dirty="0" smtClean="0"/>
              <a:t>(50,100,80,30);  </a:t>
            </a:r>
          </a:p>
          <a:p>
            <a:pPr>
              <a:buNone/>
            </a:pPr>
            <a:r>
              <a:rPr lang="en-US" dirty="0" smtClean="0"/>
              <a:t>    </a:t>
            </a:r>
            <a:r>
              <a:rPr lang="en-US" dirty="0" err="1" smtClean="0"/>
              <a:t>f.add</a:t>
            </a:r>
            <a:r>
              <a:rPr lang="en-US" dirty="0" smtClean="0"/>
              <a:t>(b);  </a:t>
            </a:r>
          </a:p>
          <a:p>
            <a:pPr>
              <a:buNone/>
            </a:pPr>
            <a:r>
              <a:rPr lang="en-US" dirty="0" smtClean="0"/>
              <a:t>    </a:t>
            </a:r>
            <a:r>
              <a:rPr lang="en-US" dirty="0" err="1" smtClean="0"/>
              <a:t>f.setSize</a:t>
            </a:r>
            <a:r>
              <a:rPr lang="en-US" dirty="0" smtClean="0"/>
              <a:t>(400,400);  </a:t>
            </a:r>
          </a:p>
          <a:p>
            <a:pPr>
              <a:buNone/>
            </a:pPr>
            <a:r>
              <a:rPr lang="en-US" dirty="0" smtClean="0"/>
              <a:t>    </a:t>
            </a:r>
            <a:r>
              <a:rPr lang="en-US" dirty="0" err="1" smtClean="0"/>
              <a:t>f.setLayout</a:t>
            </a:r>
            <a:r>
              <a:rPr lang="en-US" dirty="0" smtClean="0"/>
              <a:t>(</a:t>
            </a:r>
            <a:r>
              <a:rPr lang="en-US" b="1" dirty="0" smtClean="0"/>
              <a:t>null</a:t>
            </a:r>
            <a:r>
              <a:rPr lang="en-US" dirty="0" smtClean="0"/>
              <a:t>);  </a:t>
            </a:r>
          </a:p>
          <a:p>
            <a:pPr>
              <a:buNone/>
            </a:pPr>
            <a:r>
              <a:rPr lang="en-US" dirty="0" smtClean="0"/>
              <a:t>    </a:t>
            </a:r>
            <a:r>
              <a:rPr lang="en-US" dirty="0" err="1" smtClean="0"/>
              <a:t>f.setVisible</a:t>
            </a:r>
            <a:r>
              <a:rPr lang="en-US" dirty="0" smtClean="0"/>
              <a:t>(</a:t>
            </a:r>
            <a:r>
              <a:rPr lang="en-US" b="1" dirty="0" smtClean="0"/>
              <a:t>true</a:t>
            </a:r>
            <a:r>
              <a:rPr lang="en-US" dirty="0" smtClean="0"/>
              <a:t>);   </a:t>
            </a:r>
          </a:p>
          <a:p>
            <a:pPr>
              <a:buNone/>
            </a:pPr>
            <a:r>
              <a:rPr lang="en-US" dirty="0" smtClean="0"/>
              <a:t>}  </a:t>
            </a:r>
          </a:p>
          <a:p>
            <a:pPr>
              <a:buNone/>
            </a:pPr>
            <a:r>
              <a:rPr lang="en-US" dirty="0" smtClean="0"/>
              <a:t>}  </a:t>
            </a:r>
          </a:p>
          <a:p>
            <a:pPr>
              <a:buNone/>
            </a:pPr>
            <a:r>
              <a:rPr lang="en-US" dirty="0" smtClean="0"/>
              <a:t>Output:</a:t>
            </a:r>
          </a:p>
          <a:p>
            <a:pPr>
              <a:buNone/>
            </a:pPr>
            <a:endParaRPr lang="en-US" dirty="0"/>
          </a:p>
        </p:txBody>
      </p:sp>
      <p:pic>
        <p:nvPicPr>
          <p:cNvPr id="4" name="Picture 3"/>
          <p:cNvPicPr/>
          <p:nvPr/>
        </p:nvPicPr>
        <p:blipFill>
          <a:blip r:embed="rId2"/>
          <a:srcRect l="17147" t="43590" r="52725" b="21282"/>
          <a:stretch>
            <a:fillRect/>
          </a:stretch>
        </p:blipFill>
        <p:spPr bwMode="auto">
          <a:xfrm>
            <a:off x="4267200" y="3124200"/>
            <a:ext cx="4495800" cy="3581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r>
              <a:rPr lang="en-US" sz="3000" b="1" dirty="0" smtClean="0">
                <a:solidFill>
                  <a:srgbClr val="FF0000"/>
                </a:solidFill>
                <a:latin typeface="+mn-lt"/>
              </a:rPr>
              <a:t>Example 3</a:t>
            </a:r>
            <a:endParaRPr lang="en-US" sz="3000" b="1" dirty="0">
              <a:solidFill>
                <a:srgbClr val="FF0000"/>
              </a:solidFill>
              <a:latin typeface="+mn-lt"/>
            </a:endParaRPr>
          </a:p>
        </p:txBody>
      </p:sp>
      <p:sp>
        <p:nvSpPr>
          <p:cNvPr id="6" name="Rectangle 5"/>
          <p:cNvSpPr/>
          <p:nvPr/>
        </p:nvSpPr>
        <p:spPr>
          <a:xfrm>
            <a:off x="3124200" y="5638800"/>
            <a:ext cx="12192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fr.png"/>
          <p:cNvPicPr>
            <a:picLocks noGrp="1" noChangeAspect="1"/>
          </p:cNvPicPr>
          <p:nvPr>
            <p:ph sz="quarter" idx="1"/>
          </p:nvPr>
        </p:nvPicPr>
        <p:blipFill>
          <a:blip r:embed="rId2"/>
          <a:stretch>
            <a:fillRect/>
          </a:stretch>
        </p:blipFill>
        <p:spPr>
          <a:xfrm>
            <a:off x="685800" y="914400"/>
            <a:ext cx="7556547" cy="5334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487362"/>
          </a:xfrm>
        </p:spPr>
        <p:txBody>
          <a:bodyPr>
            <a:normAutofit fontScale="90000"/>
          </a:bodyPr>
          <a:lstStyle/>
          <a:p>
            <a:r>
              <a:rPr lang="en-US" b="1" dirty="0" smtClean="0">
                <a:solidFill>
                  <a:srgbClr val="FF0000"/>
                </a:solidFill>
                <a:latin typeface="+mn-lt"/>
              </a:rPr>
              <a:t>Event classes and interface</a:t>
            </a:r>
            <a:endParaRPr lang="en-US" b="1" dirty="0">
              <a:solidFill>
                <a:srgbClr val="FF0000"/>
              </a:solidFill>
              <a:latin typeface="+mn-lt"/>
            </a:endParaRPr>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a:srcRect l="18269" t="9744" r="19231" b="15128"/>
          <a:stretch>
            <a:fillRect/>
          </a:stretch>
        </p:blipFill>
        <p:spPr bwMode="auto">
          <a:xfrm>
            <a:off x="304800" y="685800"/>
            <a:ext cx="8686800" cy="5943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458200" cy="5638800"/>
          </a:xfrm>
        </p:spPr>
        <p:txBody>
          <a:bodyPr>
            <a:normAutofit/>
          </a:bodyPr>
          <a:lstStyle/>
          <a:p>
            <a:pPr>
              <a:buNone/>
            </a:pPr>
            <a:r>
              <a:rPr lang="en-US" sz="3200" b="1" dirty="0" smtClean="0">
                <a:solidFill>
                  <a:srgbClr val="FF0000"/>
                </a:solidFill>
              </a:rPr>
              <a:t>Steps involved in event handling </a:t>
            </a:r>
          </a:p>
          <a:p>
            <a:pPr>
              <a:buNone/>
            </a:pPr>
            <a:endParaRPr lang="en-US" sz="3200" b="1" dirty="0" smtClean="0">
              <a:solidFill>
                <a:srgbClr val="FF0000"/>
              </a:solidFill>
            </a:endParaRPr>
          </a:p>
          <a:p>
            <a:pPr>
              <a:buFont typeface="Wingdings" pitchFamily="2" charset="2"/>
              <a:buChar char="Ø"/>
            </a:pPr>
            <a:r>
              <a:rPr lang="en-US" sz="2800" dirty="0" smtClean="0"/>
              <a:t>The User clicks the button and the event is generated. </a:t>
            </a:r>
          </a:p>
          <a:p>
            <a:pPr>
              <a:buFont typeface="Wingdings" pitchFamily="2" charset="2"/>
              <a:buChar char="Ø"/>
            </a:pPr>
            <a:r>
              <a:rPr lang="en-US" sz="2800" dirty="0" smtClean="0"/>
              <a:t>Now the object of concerned event class is created automatically and information about the source and the event get populated with in same object. </a:t>
            </a:r>
          </a:p>
          <a:p>
            <a:pPr>
              <a:buFont typeface="Wingdings" pitchFamily="2" charset="2"/>
              <a:buChar char="Ø"/>
            </a:pPr>
            <a:r>
              <a:rPr lang="en-US" sz="2800" dirty="0" smtClean="0"/>
              <a:t>Event object is forwarded to the method of registered listener class. </a:t>
            </a:r>
          </a:p>
          <a:p>
            <a:pPr>
              <a:buFont typeface="Wingdings" pitchFamily="2" charset="2"/>
              <a:buChar char="Ø"/>
            </a:pPr>
            <a:r>
              <a:rPr lang="en-US" sz="2800" dirty="0" smtClean="0"/>
              <a:t>The method is now get executed and returns.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305800" cy="5486400"/>
          </a:xfrm>
        </p:spPr>
        <p:txBody>
          <a:bodyPr/>
          <a:lstStyle/>
          <a:p>
            <a:pPr>
              <a:buNone/>
            </a:pPr>
            <a:r>
              <a:rPr lang="en-US" sz="3000" b="1" dirty="0" smtClean="0">
                <a:solidFill>
                  <a:srgbClr val="FF0000"/>
                </a:solidFill>
              </a:rPr>
              <a:t>Points to remember about listener</a:t>
            </a:r>
          </a:p>
          <a:p>
            <a:pPr>
              <a:buNone/>
            </a:pPr>
            <a:endParaRPr lang="en-US" sz="3000" b="1" dirty="0" smtClean="0">
              <a:solidFill>
                <a:srgbClr val="FF0000"/>
              </a:solidFill>
            </a:endParaRPr>
          </a:p>
          <a:p>
            <a:pPr>
              <a:buFont typeface="Wingdings" pitchFamily="2" charset="2"/>
              <a:buChar char="Ø"/>
            </a:pPr>
            <a:r>
              <a:rPr lang="en-US" dirty="0" smtClean="0"/>
              <a:t> </a:t>
            </a:r>
            <a:r>
              <a:rPr lang="en-US" sz="2800" dirty="0" smtClean="0"/>
              <a:t>In order to design a listener class we have to develop some listener interfaces. </a:t>
            </a:r>
          </a:p>
          <a:p>
            <a:pPr>
              <a:buFont typeface="Wingdings" pitchFamily="2" charset="2"/>
              <a:buChar char="Ø"/>
            </a:pPr>
            <a:r>
              <a:rPr lang="en-US" sz="2800" dirty="0" smtClean="0"/>
              <a:t> These Listener interfaces forecast some public abstract callback methods which must be implemented by the listener class. </a:t>
            </a:r>
          </a:p>
          <a:p>
            <a:pPr>
              <a:buFont typeface="Wingdings" pitchFamily="2" charset="2"/>
              <a:buChar char="Ø"/>
            </a:pPr>
            <a:r>
              <a:rPr lang="en-US" sz="2800" dirty="0" smtClean="0"/>
              <a:t> If we do not implement the predefined interfaces then your class can not act as a listener class for a source object.</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458200" cy="6400800"/>
          </a:xfrm>
        </p:spPr>
        <p:txBody>
          <a:bodyPr>
            <a:normAutofit fontScale="62500" lnSpcReduction="20000"/>
          </a:bodyPr>
          <a:lstStyle/>
          <a:p>
            <a:pPr>
              <a:buNone/>
            </a:pPr>
            <a:r>
              <a:rPr lang="en-US" sz="3800" b="1" dirty="0" smtClean="0">
                <a:solidFill>
                  <a:srgbClr val="FF0000"/>
                </a:solidFill>
              </a:rPr>
              <a:t>Java AWT Button Example with </a:t>
            </a:r>
            <a:r>
              <a:rPr lang="en-US" sz="3800" b="1" dirty="0" err="1" smtClean="0">
                <a:solidFill>
                  <a:srgbClr val="FF0000"/>
                </a:solidFill>
              </a:rPr>
              <a:t>ActionListener</a:t>
            </a:r>
            <a:endParaRPr lang="en-US" sz="3800" b="1" dirty="0" smtClean="0">
              <a:solidFill>
                <a:srgbClr val="FF0000"/>
              </a:solidFill>
            </a:endParaRPr>
          </a:p>
          <a:p>
            <a:pPr>
              <a:buNone/>
            </a:pPr>
            <a:r>
              <a:rPr lang="en-US" sz="2900" b="1" dirty="0" smtClean="0"/>
              <a:t>import java.awt.*;  </a:t>
            </a:r>
          </a:p>
          <a:p>
            <a:pPr>
              <a:buNone/>
            </a:pPr>
            <a:r>
              <a:rPr lang="en-US" sz="2900" b="1" dirty="0" smtClean="0"/>
              <a:t>import </a:t>
            </a:r>
            <a:r>
              <a:rPr lang="en-US" sz="2900" b="1" dirty="0" err="1" smtClean="0"/>
              <a:t>java.awt.event</a:t>
            </a:r>
            <a:r>
              <a:rPr lang="en-US" sz="2900" b="1" dirty="0" smtClean="0"/>
              <a:t>.*;  </a:t>
            </a:r>
          </a:p>
          <a:p>
            <a:pPr>
              <a:buNone/>
            </a:pPr>
            <a:r>
              <a:rPr lang="en-US" sz="2900" b="1" dirty="0" smtClean="0"/>
              <a:t>public class </a:t>
            </a:r>
            <a:r>
              <a:rPr lang="en-US" sz="2900" b="1" dirty="0" err="1" smtClean="0"/>
              <a:t>ButtonExample</a:t>
            </a:r>
            <a:r>
              <a:rPr lang="en-US" sz="2900" b="1" dirty="0" smtClean="0"/>
              <a:t> implements </a:t>
            </a:r>
            <a:r>
              <a:rPr lang="en-US" sz="2900" b="1" dirty="0" err="1" smtClean="0"/>
              <a:t>ActionListener</a:t>
            </a:r>
            <a:r>
              <a:rPr lang="en-US" sz="2900" b="1" dirty="0" smtClean="0"/>
              <a:t>{ </a:t>
            </a:r>
          </a:p>
          <a:p>
            <a:pPr>
              <a:buNone/>
            </a:pPr>
            <a:r>
              <a:rPr lang="en-US" sz="2900" b="1" dirty="0" smtClean="0"/>
              <a:t>Frame f=new Frame("Button Example");                                      </a:t>
            </a:r>
            <a:r>
              <a:rPr lang="en-US" sz="2900" b="1" dirty="0" smtClean="0">
                <a:solidFill>
                  <a:srgbClr val="00B050"/>
                </a:solidFill>
              </a:rPr>
              <a:t> Output</a:t>
            </a:r>
          </a:p>
          <a:p>
            <a:pPr>
              <a:buNone/>
            </a:pPr>
            <a:r>
              <a:rPr lang="en-US" sz="2900" b="1" dirty="0" smtClean="0"/>
              <a:t>    </a:t>
            </a:r>
            <a:r>
              <a:rPr lang="en-US" sz="2900" b="1" dirty="0" err="1" smtClean="0"/>
              <a:t>TextField</a:t>
            </a:r>
            <a:r>
              <a:rPr lang="en-US" sz="2900" b="1" dirty="0" smtClean="0"/>
              <a:t> </a:t>
            </a:r>
            <a:r>
              <a:rPr lang="en-US" sz="2900" b="1" dirty="0" err="1" smtClean="0"/>
              <a:t>tf</a:t>
            </a:r>
            <a:r>
              <a:rPr lang="en-US" sz="2900" b="1" dirty="0" smtClean="0"/>
              <a:t>=new </a:t>
            </a:r>
            <a:r>
              <a:rPr lang="en-US" sz="2900" b="1" dirty="0" err="1" smtClean="0"/>
              <a:t>TextField</a:t>
            </a:r>
            <a:r>
              <a:rPr lang="en-US" sz="2900" b="1" dirty="0" smtClean="0"/>
              <a:t>();     </a:t>
            </a:r>
          </a:p>
          <a:p>
            <a:pPr>
              <a:buNone/>
            </a:pPr>
            <a:r>
              <a:rPr lang="en-US" sz="2900" b="1" dirty="0" smtClean="0"/>
              <a:t>    Button b=new Button("Click Here");     </a:t>
            </a:r>
          </a:p>
          <a:p>
            <a:pPr>
              <a:buNone/>
            </a:pPr>
            <a:r>
              <a:rPr lang="en-US" sz="2900" b="1" dirty="0" smtClean="0"/>
              <a:t>	</a:t>
            </a:r>
            <a:r>
              <a:rPr lang="en-US" sz="2900" b="1" dirty="0" err="1" smtClean="0"/>
              <a:t>ButtonExample</a:t>
            </a:r>
            <a:r>
              <a:rPr lang="en-US" sz="2900" b="1" dirty="0" smtClean="0"/>
              <a:t>()          {</a:t>
            </a:r>
          </a:p>
          <a:p>
            <a:pPr>
              <a:buNone/>
            </a:pPr>
            <a:r>
              <a:rPr lang="en-US" sz="2900" b="1" dirty="0" smtClean="0"/>
              <a:t>	</a:t>
            </a:r>
            <a:r>
              <a:rPr lang="en-US" sz="2900" b="1" dirty="0" err="1" smtClean="0"/>
              <a:t>f.add</a:t>
            </a:r>
            <a:r>
              <a:rPr lang="en-US" sz="2900" b="1" dirty="0" smtClean="0"/>
              <a:t>(b);    </a:t>
            </a:r>
            <a:r>
              <a:rPr lang="en-US" sz="2900" b="1" dirty="0" err="1" smtClean="0"/>
              <a:t>f.add</a:t>
            </a:r>
            <a:r>
              <a:rPr lang="en-US" sz="2900" b="1" dirty="0" smtClean="0"/>
              <a:t>(</a:t>
            </a:r>
            <a:r>
              <a:rPr lang="en-US" sz="2900" b="1" dirty="0" err="1" smtClean="0"/>
              <a:t>tf</a:t>
            </a:r>
            <a:r>
              <a:rPr lang="en-US" sz="2900" b="1" dirty="0" smtClean="0"/>
              <a:t>);  </a:t>
            </a:r>
          </a:p>
          <a:p>
            <a:pPr>
              <a:buNone/>
            </a:pPr>
            <a:r>
              <a:rPr lang="en-US" sz="2900" b="1" dirty="0" smtClean="0"/>
              <a:t>    	</a:t>
            </a:r>
            <a:r>
              <a:rPr lang="en-US" sz="2900" b="1" dirty="0" err="1" smtClean="0"/>
              <a:t>f.setSize</a:t>
            </a:r>
            <a:r>
              <a:rPr lang="en-US" sz="2900" b="1" dirty="0" smtClean="0"/>
              <a:t>(400,400);  </a:t>
            </a:r>
          </a:p>
          <a:p>
            <a:pPr>
              <a:buNone/>
            </a:pPr>
            <a:r>
              <a:rPr lang="en-US" sz="2900" b="1" dirty="0" smtClean="0"/>
              <a:t>    	</a:t>
            </a:r>
            <a:r>
              <a:rPr lang="en-US" sz="2900" b="1" dirty="0" err="1" smtClean="0"/>
              <a:t>f.setLayout</a:t>
            </a:r>
            <a:r>
              <a:rPr lang="en-US" sz="2900" b="1" dirty="0" smtClean="0"/>
              <a:t>(null);  </a:t>
            </a:r>
          </a:p>
          <a:p>
            <a:pPr>
              <a:buNone/>
            </a:pPr>
            <a:r>
              <a:rPr lang="en-US" sz="2900" b="1" dirty="0" smtClean="0"/>
              <a:t>    	</a:t>
            </a:r>
            <a:r>
              <a:rPr lang="en-US" sz="2900" b="1" dirty="0" err="1" smtClean="0"/>
              <a:t>f.setVisible</a:t>
            </a:r>
            <a:r>
              <a:rPr lang="en-US" sz="2900" b="1" dirty="0" smtClean="0"/>
              <a:t>(true);  </a:t>
            </a:r>
          </a:p>
          <a:p>
            <a:pPr>
              <a:buNone/>
            </a:pPr>
            <a:r>
              <a:rPr lang="en-US" sz="2900" b="1" dirty="0" smtClean="0"/>
              <a:t>	</a:t>
            </a:r>
            <a:r>
              <a:rPr lang="en-US" sz="2900" b="1" dirty="0" err="1" smtClean="0"/>
              <a:t>tf.setBounds</a:t>
            </a:r>
            <a:r>
              <a:rPr lang="en-US" sz="2900" b="1" dirty="0" smtClean="0"/>
              <a:t>(50,50, 180,20); </a:t>
            </a:r>
          </a:p>
          <a:p>
            <a:pPr>
              <a:buNone/>
            </a:pPr>
            <a:r>
              <a:rPr lang="en-US" sz="2900" b="1" dirty="0" smtClean="0"/>
              <a:t>	</a:t>
            </a:r>
            <a:r>
              <a:rPr lang="en-US" sz="2900" b="1" dirty="0" err="1" smtClean="0"/>
              <a:t>b.setBounds</a:t>
            </a:r>
            <a:r>
              <a:rPr lang="en-US" sz="2900" b="1" dirty="0" smtClean="0"/>
              <a:t>(50,100,60,30); </a:t>
            </a:r>
          </a:p>
          <a:p>
            <a:pPr>
              <a:buNone/>
            </a:pPr>
            <a:r>
              <a:rPr lang="en-US" sz="2900" b="1" dirty="0" smtClean="0"/>
              <a:t>    	</a:t>
            </a:r>
            <a:r>
              <a:rPr lang="en-US" sz="2900" b="1" dirty="0" err="1" smtClean="0"/>
              <a:t>b.addActionListener</a:t>
            </a:r>
            <a:r>
              <a:rPr lang="en-US" sz="2900" b="1" dirty="0" smtClean="0"/>
              <a:t>(this);     } </a:t>
            </a:r>
          </a:p>
          <a:p>
            <a:pPr>
              <a:buNone/>
            </a:pPr>
            <a:r>
              <a:rPr lang="en-US" sz="2900" b="1" dirty="0" smtClean="0"/>
              <a:t>public void </a:t>
            </a:r>
            <a:r>
              <a:rPr lang="en-US" sz="2900" b="1" dirty="0" err="1" smtClean="0"/>
              <a:t>actionPerformed</a:t>
            </a:r>
            <a:r>
              <a:rPr lang="en-US" sz="2900" b="1" dirty="0" smtClean="0"/>
              <a:t>(</a:t>
            </a:r>
            <a:r>
              <a:rPr lang="en-US" sz="2900" b="1" dirty="0" err="1" smtClean="0"/>
              <a:t>ActionEvent</a:t>
            </a:r>
            <a:r>
              <a:rPr lang="en-US" sz="2900" b="1" dirty="0" smtClean="0"/>
              <a:t> e){  </a:t>
            </a:r>
          </a:p>
          <a:p>
            <a:pPr>
              <a:buNone/>
            </a:pPr>
            <a:r>
              <a:rPr lang="en-US" sz="2900" b="1" dirty="0" smtClean="0"/>
              <a:t>            </a:t>
            </a:r>
            <a:r>
              <a:rPr lang="en-US" sz="2900" b="1" dirty="0" err="1" smtClean="0"/>
              <a:t>tf.setText</a:t>
            </a:r>
            <a:r>
              <a:rPr lang="en-US" sz="2900" b="1" dirty="0" smtClean="0"/>
              <a:t>("Welcome to Java Programming");  </a:t>
            </a:r>
          </a:p>
          <a:p>
            <a:pPr>
              <a:buNone/>
            </a:pPr>
            <a:r>
              <a:rPr lang="en-US" sz="2900" b="1" dirty="0" smtClean="0"/>
              <a:t>        }     </a:t>
            </a:r>
          </a:p>
          <a:p>
            <a:pPr>
              <a:buNone/>
            </a:pPr>
            <a:r>
              <a:rPr lang="en-US" sz="2900" b="1" dirty="0" smtClean="0"/>
              <a:t>public static void main(String[] </a:t>
            </a:r>
            <a:r>
              <a:rPr lang="en-US" sz="2900" b="1" dirty="0" err="1" smtClean="0"/>
              <a:t>args</a:t>
            </a:r>
            <a:r>
              <a:rPr lang="en-US" sz="2900" b="1" dirty="0" smtClean="0"/>
              <a:t>) {  </a:t>
            </a:r>
          </a:p>
          <a:p>
            <a:pPr>
              <a:buNone/>
            </a:pPr>
            <a:r>
              <a:rPr lang="en-US" sz="2900" b="1" dirty="0" err="1" smtClean="0"/>
              <a:t>ButtonExample</a:t>
            </a:r>
            <a:r>
              <a:rPr lang="en-US" sz="2900" b="1" dirty="0" smtClean="0"/>
              <a:t> b=new </a:t>
            </a:r>
            <a:r>
              <a:rPr lang="en-US" sz="2900" b="1" dirty="0" err="1" smtClean="0"/>
              <a:t>ButtonExample</a:t>
            </a:r>
            <a:r>
              <a:rPr lang="en-US" sz="2900" b="1" dirty="0" smtClean="0"/>
              <a:t>();</a:t>
            </a:r>
          </a:p>
          <a:p>
            <a:pPr>
              <a:buNone/>
            </a:pPr>
            <a:r>
              <a:rPr lang="en-US" b="1" dirty="0" smtClean="0"/>
              <a:t>	} </a:t>
            </a:r>
            <a:r>
              <a:rPr lang="en-US" b="1" dirty="0" smtClean="0">
                <a:solidFill>
                  <a:srgbClr val="FF0000"/>
                </a:solidFill>
              </a:rPr>
              <a:t>//close main </a:t>
            </a:r>
            <a:r>
              <a:rPr lang="en-US" b="1" dirty="0" smtClean="0"/>
              <a:t> 	  } </a:t>
            </a:r>
            <a:r>
              <a:rPr lang="en-US" b="1" dirty="0" smtClean="0">
                <a:solidFill>
                  <a:srgbClr val="FF0000"/>
                </a:solidFill>
              </a:rPr>
              <a:t>//close </a:t>
            </a:r>
            <a:r>
              <a:rPr lang="en-US" b="1" dirty="0" err="1" smtClean="0">
                <a:solidFill>
                  <a:srgbClr val="FF0000"/>
                </a:solidFill>
              </a:rPr>
              <a:t>ButtonExample</a:t>
            </a:r>
            <a:endParaRPr lang="en-US" dirty="0" smtClean="0">
              <a:solidFill>
                <a:srgbClr val="FF0000"/>
              </a:solidFill>
            </a:endParaRPr>
          </a:p>
          <a:p>
            <a:pPr>
              <a:buNone/>
            </a:pPr>
            <a:endParaRPr lang="en-US" dirty="0"/>
          </a:p>
        </p:txBody>
      </p:sp>
      <p:pic>
        <p:nvPicPr>
          <p:cNvPr id="5" name="Picture 4"/>
          <p:cNvPicPr/>
          <p:nvPr/>
        </p:nvPicPr>
        <p:blipFill>
          <a:blip r:embed="rId2"/>
          <a:srcRect r="68910" b="50256"/>
          <a:stretch>
            <a:fillRect/>
          </a:stretch>
        </p:blipFill>
        <p:spPr bwMode="auto">
          <a:xfrm>
            <a:off x="4343400" y="1828800"/>
            <a:ext cx="4648200" cy="2971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sz="3200" b="1" dirty="0" smtClean="0">
                <a:solidFill>
                  <a:srgbClr val="FF0000"/>
                </a:solidFill>
                <a:latin typeface="+mn-lt"/>
              </a:rPr>
              <a:t>SOURCES OF EVENT</a:t>
            </a:r>
            <a:endParaRPr lang="en-US" sz="3200" b="1" dirty="0">
              <a:solidFill>
                <a:srgbClr val="FF0000"/>
              </a:solidFill>
              <a:latin typeface="+mn-lt"/>
            </a:endParaRPr>
          </a:p>
        </p:txBody>
      </p:sp>
      <p:pic>
        <p:nvPicPr>
          <p:cNvPr id="4" name="Content Placeholder 3"/>
          <p:cNvPicPr>
            <a:picLocks noGrp="1"/>
          </p:cNvPicPr>
          <p:nvPr>
            <p:ph sz="quarter" idx="1"/>
          </p:nvPr>
        </p:nvPicPr>
        <p:blipFill>
          <a:blip r:embed="rId2"/>
          <a:srcRect l="5128" t="37436" r="37500" b="26923"/>
          <a:stretch>
            <a:fillRect/>
          </a:stretch>
        </p:blipFill>
        <p:spPr bwMode="auto">
          <a:xfrm>
            <a:off x="228600" y="1066800"/>
            <a:ext cx="8915400" cy="5105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rmAutofit fontScale="90000"/>
          </a:bodyPr>
          <a:lstStyle/>
          <a:p>
            <a:r>
              <a:rPr lang="en-US" sz="3200" b="1" dirty="0" smtClean="0">
                <a:solidFill>
                  <a:srgbClr val="FF0000"/>
                </a:solidFill>
                <a:latin typeface="+mn-lt"/>
              </a:rPr>
              <a:t>EVENT LISTENER INTERFACES</a:t>
            </a:r>
            <a:endParaRPr lang="en-US" sz="3200" b="1" dirty="0">
              <a:solidFill>
                <a:srgbClr val="FF0000"/>
              </a:solidFill>
              <a:latin typeface="+mn-lt"/>
            </a:endParaRPr>
          </a:p>
        </p:txBody>
      </p:sp>
      <p:pic>
        <p:nvPicPr>
          <p:cNvPr id="4" name="Content Placeholder 3"/>
          <p:cNvPicPr>
            <a:picLocks noGrp="1"/>
          </p:cNvPicPr>
          <p:nvPr>
            <p:ph sz="quarter" idx="1"/>
          </p:nvPr>
        </p:nvPicPr>
        <p:blipFill>
          <a:blip r:embed="rId2"/>
          <a:srcRect l="6250" t="13333" r="37981" b="31539"/>
          <a:stretch>
            <a:fillRect/>
          </a:stretch>
        </p:blipFill>
        <p:spPr bwMode="auto">
          <a:xfrm>
            <a:off x="0" y="609600"/>
            <a:ext cx="9144000" cy="6248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172200"/>
          </a:xfrm>
        </p:spPr>
        <p:txBody>
          <a:bodyPr>
            <a:normAutofit fontScale="92500"/>
          </a:bodyPr>
          <a:lstStyle/>
          <a:p>
            <a:pPr algn="ctr">
              <a:buNone/>
            </a:pPr>
            <a:r>
              <a:rPr lang="en-US" sz="3000" b="1" dirty="0" smtClean="0">
                <a:solidFill>
                  <a:srgbClr val="FF0000"/>
                </a:solidFill>
              </a:rPr>
              <a:t>EVENT</a:t>
            </a:r>
          </a:p>
          <a:p>
            <a:pPr algn="just">
              <a:buFont typeface="Wingdings" pitchFamily="2" charset="2"/>
              <a:buChar char="Ø"/>
            </a:pPr>
            <a:r>
              <a:rPr lang="en-US" dirty="0" smtClean="0"/>
              <a:t>When the user interacts with a GUI application, an event is generated. Examples of user events are clicking a button, selecting an item or closing a window. Events are represented as Objects in Java. </a:t>
            </a:r>
          </a:p>
          <a:p>
            <a:pPr algn="just">
              <a:buFont typeface="Wingdings" pitchFamily="2" charset="2"/>
              <a:buChar char="Ø"/>
            </a:pPr>
            <a:r>
              <a:rPr lang="en-US" sz="2800" dirty="0" smtClean="0"/>
              <a:t>Change in the state of an object is known as event i.e. event describes the change in state of source.</a:t>
            </a:r>
          </a:p>
          <a:p>
            <a:pPr algn="just">
              <a:buFont typeface="Wingdings" pitchFamily="2" charset="2"/>
              <a:buChar char="Ø"/>
            </a:pPr>
            <a:r>
              <a:rPr lang="en-US" sz="2800" dirty="0" smtClean="0"/>
              <a:t> Events are generated as result of user interaction with the graphical user interface components. </a:t>
            </a:r>
          </a:p>
          <a:p>
            <a:pPr algn="just">
              <a:buFont typeface="Wingdings" pitchFamily="2" charset="2"/>
              <a:buChar char="Ø"/>
            </a:pPr>
            <a:r>
              <a:rPr lang="en-US" sz="2800" dirty="0" smtClean="0"/>
              <a:t> For example, clicking on a button, moving the mouse, entering a character through keyboard, selecting an item from list, scrolling the page are the activities that causes an event to happen.</a:t>
            </a:r>
          </a:p>
          <a:p>
            <a:pPr algn="just">
              <a:buNone/>
            </a:pPr>
            <a:r>
              <a:rPr lang="en-US" sz="2800" dirty="0" smtClean="0">
                <a:solidFill>
                  <a:srgbClr val="FF0000"/>
                </a:solidFill>
              </a:rPr>
              <a:t> </a:t>
            </a:r>
            <a:r>
              <a:rPr lang="en-US" sz="2800" b="1" dirty="0" smtClean="0">
                <a:solidFill>
                  <a:srgbClr val="FF0000"/>
                </a:solidFill>
              </a:rPr>
              <a:t>Types of Event</a:t>
            </a:r>
            <a:r>
              <a:rPr lang="en-US" sz="2800" b="1" dirty="0" smtClean="0"/>
              <a:t> </a:t>
            </a:r>
          </a:p>
          <a:p>
            <a:pPr algn="just">
              <a:buFont typeface="Wingdings" pitchFamily="2" charset="2"/>
              <a:buChar char="Ø"/>
            </a:pPr>
            <a:r>
              <a:rPr lang="en-US" sz="2800" dirty="0" smtClean="0"/>
              <a:t>The events can be broadly classified into two categories:</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Content Placeholder 2"/>
          <p:cNvSpPr>
            <a:spLocks noGrp="1"/>
          </p:cNvSpPr>
          <p:nvPr>
            <p:ph sz="quarter" idx="1"/>
          </p:nvPr>
        </p:nvSpPr>
        <p:spPr>
          <a:xfrm>
            <a:off x="152400" y="228600"/>
            <a:ext cx="8763000" cy="6477000"/>
          </a:xfrm>
        </p:spPr>
        <p:txBody>
          <a:bodyPr>
            <a:normAutofit lnSpcReduction="10000"/>
          </a:bodyPr>
          <a:lstStyle/>
          <a:p>
            <a:pPr>
              <a:defRPr/>
            </a:pPr>
            <a:r>
              <a:rPr lang="en-US" sz="2400" b="1" dirty="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ActionListener</a:t>
            </a:r>
            <a:r>
              <a:rPr lang="en-US" sz="2400" b="1" dirty="0">
                <a:solidFill>
                  <a:srgbClr val="7030A0"/>
                </a:solidFill>
                <a:latin typeface="Cambria" panose="02040503050406030204" pitchFamily="18" charset="0"/>
              </a:rPr>
              <a:t> </a:t>
            </a:r>
            <a:r>
              <a:rPr lang="en-US" sz="2400" b="1" dirty="0" smtClean="0">
                <a:solidFill>
                  <a:srgbClr val="7030A0"/>
                </a:solidFill>
                <a:latin typeface="Cambria" panose="02040503050406030204" pitchFamily="18" charset="0"/>
              </a:rPr>
              <a:t>Interface </a:t>
            </a:r>
          </a:p>
          <a:p>
            <a:pPr lvl="1">
              <a:defRPr/>
            </a:pPr>
            <a:r>
              <a:rPr lang="en-US" sz="2200" dirty="0" smtClean="0">
                <a:latin typeface="Cambria" panose="02040503050406030204" pitchFamily="18" charset="0"/>
              </a:rPr>
              <a:t>Defines </a:t>
            </a:r>
            <a:r>
              <a:rPr lang="en-US" sz="2200" dirty="0" err="1" smtClean="0">
                <a:latin typeface="Cambria" panose="02040503050406030204" pitchFamily="18" charset="0"/>
              </a:rPr>
              <a:t>actionPerformed</a:t>
            </a:r>
            <a:r>
              <a:rPr lang="en-US" sz="2200" dirty="0" smtClean="0">
                <a:latin typeface="Cambria" panose="02040503050406030204" pitchFamily="18" charset="0"/>
              </a:rPr>
              <a:t>() method that is invoked when an action event occurs.</a:t>
            </a:r>
            <a:endParaRPr lang="en-US" sz="2200" dirty="0">
              <a:latin typeface="Cambria" panose="02040503050406030204" pitchFamily="18" charset="0"/>
            </a:endParaRPr>
          </a:p>
          <a:p>
            <a:pPr marL="274638" lvl="1" indent="0">
              <a:buFont typeface="Wingdings 2" pitchFamily="18" charset="2"/>
              <a:buNone/>
              <a:defRPr/>
            </a:pPr>
            <a:r>
              <a:rPr lang="en-US" sz="2200" dirty="0" smtClean="0">
                <a:solidFill>
                  <a:srgbClr val="FF0000"/>
                </a:solidFill>
                <a:latin typeface="Cambria" panose="02040503050406030204" pitchFamily="18" charset="0"/>
              </a:rPr>
              <a:t>	void </a:t>
            </a:r>
            <a:r>
              <a:rPr lang="en-US" sz="2200" dirty="0" err="1">
                <a:solidFill>
                  <a:srgbClr val="FF0000"/>
                </a:solidFill>
                <a:latin typeface="Cambria" panose="02040503050406030204" pitchFamily="18" charset="0"/>
              </a:rPr>
              <a:t>actionPerformed</a:t>
            </a:r>
            <a:r>
              <a:rPr lang="en-US" sz="2200" dirty="0">
                <a:solidFill>
                  <a:srgbClr val="FF0000"/>
                </a:solidFill>
                <a:latin typeface="Cambria" panose="02040503050406030204" pitchFamily="18" charset="0"/>
              </a:rPr>
              <a:t>(</a:t>
            </a:r>
            <a:r>
              <a:rPr lang="en-US" sz="2200" dirty="0" err="1">
                <a:solidFill>
                  <a:srgbClr val="FF0000"/>
                </a:solidFill>
                <a:latin typeface="Cambria" panose="02040503050406030204" pitchFamily="18" charset="0"/>
              </a:rPr>
              <a:t>ActionEvent</a:t>
            </a:r>
            <a:r>
              <a:rPr lang="en-US" sz="2200" dirty="0">
                <a:solidFill>
                  <a:srgbClr val="FF0000"/>
                </a:solidFill>
                <a:latin typeface="Cambria" panose="02040503050406030204" pitchFamily="18" charset="0"/>
              </a:rPr>
              <a:t> </a:t>
            </a:r>
            <a:r>
              <a:rPr lang="en-US" sz="2200" i="1" dirty="0" err="1">
                <a:solidFill>
                  <a:srgbClr val="FF0000"/>
                </a:solidFill>
                <a:latin typeface="Cambria" panose="02040503050406030204" pitchFamily="18" charset="0"/>
              </a:rPr>
              <a:t>ae</a:t>
            </a:r>
            <a:r>
              <a:rPr lang="en-US" sz="2200" dirty="0" smtClean="0">
                <a:solidFill>
                  <a:srgbClr val="FF0000"/>
                </a:solidFill>
                <a:latin typeface="Cambria" panose="02040503050406030204" pitchFamily="18" charset="0"/>
              </a:rPr>
              <a:t>)</a:t>
            </a:r>
          </a:p>
          <a:p>
            <a:pPr marL="274638" lvl="1" indent="0">
              <a:buFont typeface="Wingdings 2" pitchFamily="18" charset="2"/>
              <a:buNone/>
              <a:defRPr/>
            </a:pPr>
            <a:endParaRPr lang="en-US" sz="2200" dirty="0">
              <a:latin typeface="Cambria" panose="02040503050406030204" pitchFamily="18" charset="0"/>
            </a:endParaRPr>
          </a:p>
          <a:p>
            <a:pPr>
              <a:defRPr/>
            </a:pPr>
            <a:r>
              <a:rPr lang="en-US" sz="2400" b="1" dirty="0" smtClean="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AdjustmentListener</a:t>
            </a:r>
            <a:r>
              <a:rPr lang="en-US" sz="2400" b="1" dirty="0">
                <a:solidFill>
                  <a:srgbClr val="7030A0"/>
                </a:solidFill>
                <a:latin typeface="Cambria" panose="02040503050406030204" pitchFamily="18" charset="0"/>
              </a:rPr>
              <a:t> </a:t>
            </a:r>
            <a:r>
              <a:rPr lang="en-US" sz="2400" b="1" dirty="0" smtClean="0">
                <a:solidFill>
                  <a:srgbClr val="7030A0"/>
                </a:solidFill>
                <a:latin typeface="Cambria" panose="02040503050406030204" pitchFamily="18" charset="0"/>
              </a:rPr>
              <a:t>Interface</a:t>
            </a:r>
          </a:p>
          <a:p>
            <a:pPr lvl="1">
              <a:defRPr/>
            </a:pPr>
            <a:r>
              <a:rPr lang="en-US" sz="2200" dirty="0" smtClean="0">
                <a:latin typeface="Cambria" panose="02040503050406030204" pitchFamily="18" charset="0"/>
              </a:rPr>
              <a:t>Defines</a:t>
            </a:r>
            <a:r>
              <a:rPr lang="en-US" sz="2200" b="1" dirty="0" smtClean="0">
                <a:latin typeface="Cambria" panose="02040503050406030204" pitchFamily="18" charset="0"/>
              </a:rPr>
              <a:t> </a:t>
            </a:r>
            <a:r>
              <a:rPr lang="en-US" sz="2200" dirty="0" err="1" smtClean="0">
                <a:latin typeface="Cambria" panose="02040503050406030204" pitchFamily="18" charset="0"/>
              </a:rPr>
              <a:t>adjustmentValueChanged</a:t>
            </a:r>
            <a:r>
              <a:rPr lang="en-US" sz="2200" dirty="0" smtClean="0">
                <a:latin typeface="Cambria" panose="02040503050406030204" pitchFamily="18" charset="0"/>
              </a:rPr>
              <a:t> method that is invoked when an adjustment event occurs.</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smtClean="0">
                <a:solidFill>
                  <a:srgbClr val="FF0000"/>
                </a:solidFill>
                <a:latin typeface="Cambria" panose="02040503050406030204" pitchFamily="18" charset="0"/>
              </a:rPr>
              <a:t>adjustmentValueChanged</a:t>
            </a:r>
            <a:r>
              <a:rPr lang="en-US" sz="2400" dirty="0" smtClean="0">
                <a:solidFill>
                  <a:srgbClr val="FF0000"/>
                </a:solidFill>
                <a:latin typeface="Cambria" panose="02040503050406030204" pitchFamily="18" charset="0"/>
              </a:rPr>
              <a:t>(</a:t>
            </a:r>
            <a:r>
              <a:rPr lang="en-US" sz="2400" dirty="0" err="1" smtClean="0">
                <a:solidFill>
                  <a:srgbClr val="FF0000"/>
                </a:solidFill>
                <a:latin typeface="Cambria" panose="02040503050406030204" pitchFamily="18" charset="0"/>
              </a:rPr>
              <a:t>AdjustmentEvent</a:t>
            </a:r>
            <a:r>
              <a:rPr lang="en-US" sz="2400" dirty="0" smtClean="0">
                <a:solidFill>
                  <a:srgbClr val="FF0000"/>
                </a:solidFill>
                <a:latin typeface="Cambria" panose="02040503050406030204" pitchFamily="18" charset="0"/>
              </a:rPr>
              <a:t> </a:t>
            </a:r>
            <a:r>
              <a:rPr lang="en-US" sz="2400" i="1" dirty="0" err="1" smtClean="0">
                <a:solidFill>
                  <a:srgbClr val="FF0000"/>
                </a:solidFill>
                <a:latin typeface="Cambria" panose="02040503050406030204" pitchFamily="18" charset="0"/>
              </a:rPr>
              <a:t>ae</a:t>
            </a:r>
            <a:r>
              <a:rPr lang="en-US" sz="2400" dirty="0" smtClean="0">
                <a:solidFill>
                  <a:srgbClr val="FF0000"/>
                </a:solidFill>
                <a:latin typeface="Cambria" panose="02040503050406030204" pitchFamily="18" charset="0"/>
              </a:rPr>
              <a:t>)</a:t>
            </a:r>
          </a:p>
          <a:p>
            <a:pPr marL="0" indent="0">
              <a:buFont typeface="Wingdings 2" pitchFamily="18" charset="2"/>
              <a:buNone/>
              <a:defRPr/>
            </a:pPr>
            <a:endParaRPr lang="en-US" sz="2400" dirty="0">
              <a:solidFill>
                <a:srgbClr val="FF0000"/>
              </a:solidFill>
              <a:latin typeface="Cambria" panose="02040503050406030204" pitchFamily="18" charset="0"/>
            </a:endParaRPr>
          </a:p>
          <a:p>
            <a:pPr>
              <a:defRPr/>
            </a:pPr>
            <a:r>
              <a:rPr lang="en-US" sz="2400" b="1" dirty="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ComponentListener</a:t>
            </a:r>
            <a:r>
              <a:rPr lang="en-US" sz="2400" b="1" dirty="0">
                <a:solidFill>
                  <a:srgbClr val="7030A0"/>
                </a:solidFill>
                <a:latin typeface="Cambria" panose="02040503050406030204" pitchFamily="18" charset="0"/>
              </a:rPr>
              <a:t> </a:t>
            </a:r>
            <a:r>
              <a:rPr lang="en-US" sz="2400" b="1" dirty="0" smtClean="0">
                <a:solidFill>
                  <a:srgbClr val="7030A0"/>
                </a:solidFill>
                <a:latin typeface="Cambria" panose="02040503050406030204" pitchFamily="18" charset="0"/>
              </a:rPr>
              <a:t>Interface</a:t>
            </a:r>
          </a:p>
          <a:p>
            <a:pPr lvl="1">
              <a:defRPr/>
            </a:pPr>
            <a:r>
              <a:rPr lang="en-US" sz="2200" dirty="0" smtClean="0">
                <a:latin typeface="Cambria" panose="02040503050406030204" pitchFamily="18" charset="0"/>
              </a:rPr>
              <a:t>Defines four methods that is invoked when a component is resized, moved, shown or hidden</a:t>
            </a:r>
            <a:endParaRPr lang="en-US" sz="2200" dirty="0">
              <a:latin typeface="Cambria" panose="02040503050406030204" pitchFamily="18" charset="0"/>
            </a:endParaRPr>
          </a:p>
          <a:p>
            <a:pPr marL="0" indent="0">
              <a:buFont typeface="Wingdings 2" pitchFamily="18" charset="2"/>
              <a:buNone/>
              <a:defRPr/>
            </a:pPr>
            <a:r>
              <a:rPr lang="en-US" sz="2400" dirty="0" smtClean="0">
                <a:latin typeface="Cambria" panose="02040503050406030204" pitchFamily="18" charset="0"/>
              </a:rPr>
              <a:t>	</a:t>
            </a:r>
            <a:r>
              <a:rPr lang="en-US" sz="2400" dirty="0" smtClean="0">
                <a:solidFill>
                  <a:srgbClr val="FF0000"/>
                </a:solidFill>
                <a:latin typeface="Cambria" panose="02040503050406030204" pitchFamily="18" charset="0"/>
              </a:rPr>
              <a:t>void </a:t>
            </a:r>
            <a:r>
              <a:rPr lang="en-US" sz="2400" dirty="0" err="1">
                <a:solidFill>
                  <a:srgbClr val="FF0000"/>
                </a:solidFill>
                <a:latin typeface="Cambria" panose="02040503050406030204" pitchFamily="18" charset="0"/>
              </a:rPr>
              <a:t>componentResized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ComponentEvent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ce</a:t>
            </a:r>
            <a:r>
              <a:rPr lang="en-US" sz="2400" dirty="0">
                <a:solidFill>
                  <a:srgbClr val="FF0000"/>
                </a:solidFill>
                <a:latin typeface="Cambria" panose="02040503050406030204" pitchFamily="18" charset="0"/>
              </a:rPr>
              <a:t>)</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componentMoved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ComponentEvent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ce</a:t>
            </a:r>
            <a:r>
              <a:rPr lang="en-US" sz="2400" dirty="0">
                <a:solidFill>
                  <a:srgbClr val="FF0000"/>
                </a:solidFill>
                <a:latin typeface="Cambria" panose="02040503050406030204" pitchFamily="18" charset="0"/>
              </a:rPr>
              <a:t>)</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componentShown</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ComponentEvent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ce</a:t>
            </a:r>
            <a:r>
              <a:rPr lang="en-US" sz="2400" dirty="0">
                <a:solidFill>
                  <a:srgbClr val="FF0000"/>
                </a:solidFill>
                <a:latin typeface="Cambria" panose="02040503050406030204" pitchFamily="18" charset="0"/>
              </a:rPr>
              <a:t>)</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componentHidden</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ComponentEvent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ce</a:t>
            </a:r>
            <a:r>
              <a:rPr lang="en-US" sz="2400" dirty="0">
                <a:solidFill>
                  <a:srgbClr val="FF0000"/>
                </a:solidFill>
                <a:latin typeface="Cambria" panose="02040503050406030204" pitchFamily="18" charset="0"/>
              </a:rPr>
              <a:t>)</a:t>
            </a:r>
          </a:p>
          <a:p>
            <a:pPr algn="just">
              <a:defRPr/>
            </a:pPr>
            <a:endParaRPr lang="en-US" sz="24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Content Placeholder 2"/>
          <p:cNvSpPr>
            <a:spLocks noGrp="1"/>
          </p:cNvSpPr>
          <p:nvPr>
            <p:ph sz="quarter" idx="1"/>
          </p:nvPr>
        </p:nvSpPr>
        <p:spPr>
          <a:xfrm>
            <a:off x="228600" y="228600"/>
            <a:ext cx="8839200" cy="6400800"/>
          </a:xfrm>
        </p:spPr>
        <p:txBody>
          <a:bodyPr>
            <a:normAutofit fontScale="92500" lnSpcReduction="20000"/>
          </a:bodyPr>
          <a:lstStyle/>
          <a:p>
            <a:pPr>
              <a:defRPr/>
            </a:pPr>
            <a:r>
              <a:rPr lang="en-US" sz="2400" b="1" dirty="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ContainerListener</a:t>
            </a:r>
            <a:r>
              <a:rPr lang="en-US" sz="2400" b="1" dirty="0">
                <a:solidFill>
                  <a:srgbClr val="7030A0"/>
                </a:solidFill>
                <a:latin typeface="Cambria" panose="02040503050406030204" pitchFamily="18" charset="0"/>
              </a:rPr>
              <a:t> </a:t>
            </a:r>
            <a:r>
              <a:rPr lang="en-US" sz="2400" b="1" dirty="0" smtClean="0">
                <a:solidFill>
                  <a:srgbClr val="7030A0"/>
                </a:solidFill>
                <a:latin typeface="Cambria" panose="02040503050406030204" pitchFamily="18" charset="0"/>
              </a:rPr>
              <a:t>Interface</a:t>
            </a:r>
          </a:p>
          <a:p>
            <a:pPr lvl="1">
              <a:defRPr/>
            </a:pPr>
            <a:r>
              <a:rPr lang="en-US" sz="2200" dirty="0" smtClean="0">
                <a:latin typeface="Cambria" panose="02040503050406030204" pitchFamily="18" charset="0"/>
              </a:rPr>
              <a:t>Defines two methods. Respective methods are called when a component is added or removed from a container.</a:t>
            </a:r>
            <a:endParaRPr lang="en-US" sz="2200" dirty="0">
              <a:latin typeface="Cambria" panose="02040503050406030204" pitchFamily="18" charset="0"/>
            </a:endParaRPr>
          </a:p>
          <a:p>
            <a:pPr marL="0" indent="0">
              <a:buFont typeface="Wingdings 2" pitchFamily="18" charset="2"/>
              <a:buNone/>
              <a:defRPr/>
            </a:pPr>
            <a:r>
              <a:rPr lang="en-US" sz="2400" dirty="0" smtClean="0">
                <a:latin typeface="Cambria" panose="02040503050406030204" pitchFamily="18" charset="0"/>
              </a:rPr>
              <a:t>	</a:t>
            </a:r>
            <a:r>
              <a:rPr lang="en-US" sz="2400" dirty="0" smtClean="0">
                <a:solidFill>
                  <a:srgbClr val="FF0000"/>
                </a:solidFill>
                <a:latin typeface="Cambria" panose="02040503050406030204" pitchFamily="18" charset="0"/>
              </a:rPr>
              <a:t>void </a:t>
            </a:r>
            <a:r>
              <a:rPr lang="en-US" sz="2400" dirty="0" err="1">
                <a:solidFill>
                  <a:srgbClr val="FF0000"/>
                </a:solidFill>
                <a:latin typeface="Cambria" panose="02040503050406030204" pitchFamily="18" charset="0"/>
              </a:rPr>
              <a:t>componentAdded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ContainerEvent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ce</a:t>
            </a:r>
            <a:r>
              <a:rPr lang="en-US" sz="2400" dirty="0">
                <a:solidFill>
                  <a:srgbClr val="FF0000"/>
                </a:solidFill>
                <a:latin typeface="Cambria" panose="02040503050406030204" pitchFamily="18" charset="0"/>
              </a:rPr>
              <a:t>) </a:t>
            </a:r>
            <a:endParaRPr lang="en-US" sz="2400" dirty="0" smtClean="0">
              <a:solidFill>
                <a:srgbClr val="FF0000"/>
              </a:solidFill>
              <a:latin typeface="Cambria" panose="02040503050406030204" pitchFamily="18" charset="0"/>
            </a:endParaRP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smtClean="0">
                <a:solidFill>
                  <a:srgbClr val="FF0000"/>
                </a:solidFill>
                <a:latin typeface="Cambria" panose="02040503050406030204" pitchFamily="18" charset="0"/>
              </a:rPr>
              <a:t>componentRemoved</a:t>
            </a:r>
            <a:r>
              <a:rPr lang="en-US" sz="2400" dirty="0" smtClean="0">
                <a:solidFill>
                  <a:srgbClr val="FF0000"/>
                </a:solidFill>
                <a:latin typeface="Cambria" panose="02040503050406030204" pitchFamily="18" charset="0"/>
              </a:rPr>
              <a:t>(</a:t>
            </a:r>
            <a:r>
              <a:rPr lang="en-US" sz="2400" dirty="0" err="1" smtClean="0">
                <a:solidFill>
                  <a:srgbClr val="FF0000"/>
                </a:solidFill>
                <a:latin typeface="Cambria" panose="02040503050406030204" pitchFamily="18" charset="0"/>
              </a:rPr>
              <a:t>ContainerEvent</a:t>
            </a:r>
            <a:r>
              <a:rPr lang="en-US" sz="2400" dirty="0" smtClean="0">
                <a:solidFill>
                  <a:srgbClr val="FF0000"/>
                </a:solidFill>
                <a:latin typeface="Cambria" panose="02040503050406030204" pitchFamily="18" charset="0"/>
              </a:rPr>
              <a:t> </a:t>
            </a:r>
            <a:r>
              <a:rPr lang="en-US" sz="2400" i="1" dirty="0" err="1" smtClean="0">
                <a:solidFill>
                  <a:srgbClr val="FF0000"/>
                </a:solidFill>
                <a:latin typeface="Cambria" panose="02040503050406030204" pitchFamily="18" charset="0"/>
              </a:rPr>
              <a:t>ce</a:t>
            </a:r>
            <a:r>
              <a:rPr lang="en-US" sz="2400" dirty="0" smtClean="0">
                <a:solidFill>
                  <a:srgbClr val="FF0000"/>
                </a:solidFill>
                <a:latin typeface="Cambria" panose="02040503050406030204" pitchFamily="18" charset="0"/>
              </a:rPr>
              <a:t>) </a:t>
            </a:r>
          </a:p>
          <a:p>
            <a:pPr marL="0" indent="0">
              <a:buFont typeface="Wingdings 2" pitchFamily="18" charset="2"/>
              <a:buNone/>
              <a:defRPr/>
            </a:pPr>
            <a:endParaRPr lang="en-US" sz="2400" dirty="0" smtClean="0">
              <a:latin typeface="Cambria" panose="02040503050406030204" pitchFamily="18" charset="0"/>
            </a:endParaRPr>
          </a:p>
          <a:p>
            <a:pPr>
              <a:defRPr/>
            </a:pPr>
            <a:r>
              <a:rPr lang="en-US" sz="2400" b="1" dirty="0" smtClean="0">
                <a:solidFill>
                  <a:srgbClr val="7030A0"/>
                </a:solidFill>
                <a:latin typeface="Cambria" panose="02040503050406030204" pitchFamily="18" charset="0"/>
              </a:rPr>
              <a:t>The </a:t>
            </a:r>
            <a:r>
              <a:rPr lang="en-US" sz="2400" b="1" dirty="0" err="1" smtClean="0">
                <a:solidFill>
                  <a:srgbClr val="7030A0"/>
                </a:solidFill>
                <a:latin typeface="Cambria" panose="02040503050406030204" pitchFamily="18" charset="0"/>
              </a:rPr>
              <a:t>FocusListener</a:t>
            </a:r>
            <a:r>
              <a:rPr lang="en-US" sz="2400" b="1" dirty="0" smtClean="0">
                <a:solidFill>
                  <a:srgbClr val="7030A0"/>
                </a:solidFill>
                <a:latin typeface="Cambria" panose="02040503050406030204" pitchFamily="18" charset="0"/>
              </a:rPr>
              <a:t> Interface : </a:t>
            </a:r>
          </a:p>
          <a:p>
            <a:pPr lvl="1">
              <a:defRPr/>
            </a:pPr>
            <a:r>
              <a:rPr lang="en-US" sz="2200" dirty="0" smtClean="0">
                <a:latin typeface="Cambria" panose="02040503050406030204" pitchFamily="18" charset="0"/>
              </a:rPr>
              <a:t>defines two methods. Respective methods are called when keyboard obtains and loses focus</a:t>
            </a:r>
          </a:p>
          <a:p>
            <a:pPr marL="0" indent="0">
              <a:buFont typeface="Wingdings 2" pitchFamily="18" charset="2"/>
              <a:buNone/>
              <a:defRPr/>
            </a:pPr>
            <a:r>
              <a:rPr lang="en-US" sz="2400" dirty="0" smtClean="0">
                <a:latin typeface="Cambria" panose="02040503050406030204" pitchFamily="18" charset="0"/>
              </a:rPr>
              <a:t>	</a:t>
            </a:r>
            <a:r>
              <a:rPr lang="en-US" sz="2400" dirty="0" smtClean="0">
                <a:solidFill>
                  <a:srgbClr val="FF0000"/>
                </a:solidFill>
                <a:latin typeface="Cambria" panose="02040503050406030204" pitchFamily="18" charset="0"/>
              </a:rPr>
              <a:t>void </a:t>
            </a:r>
            <a:r>
              <a:rPr lang="en-US" sz="2400" dirty="0" err="1">
                <a:solidFill>
                  <a:srgbClr val="FF0000"/>
                </a:solidFill>
                <a:latin typeface="Cambria" panose="02040503050406030204" pitchFamily="18" charset="0"/>
              </a:rPr>
              <a:t>focusGained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FocusEvent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fe</a:t>
            </a:r>
            <a:r>
              <a:rPr lang="en-US" sz="2400" dirty="0" smtClean="0">
                <a:solidFill>
                  <a:srgbClr val="FF0000"/>
                </a:solidFill>
                <a:latin typeface="Cambria" panose="02040503050406030204" pitchFamily="18" charset="0"/>
              </a:rPr>
              <a:t>)</a:t>
            </a:r>
            <a:endParaRPr lang="en-US" sz="2400" dirty="0">
              <a:solidFill>
                <a:srgbClr val="FF0000"/>
              </a:solidFill>
              <a:latin typeface="Cambria" panose="02040503050406030204" pitchFamily="18" charset="0"/>
            </a:endParaRP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focusLost</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FocusEvent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fe</a:t>
            </a:r>
            <a:r>
              <a:rPr lang="en-US" sz="2400" dirty="0" smtClean="0">
                <a:solidFill>
                  <a:srgbClr val="FF0000"/>
                </a:solidFill>
                <a:latin typeface="Cambria" panose="02040503050406030204" pitchFamily="18" charset="0"/>
              </a:rPr>
              <a:t>)</a:t>
            </a:r>
          </a:p>
          <a:p>
            <a:pPr marL="0" indent="0">
              <a:buFont typeface="Wingdings 2" pitchFamily="18" charset="2"/>
              <a:buNone/>
              <a:defRPr/>
            </a:pPr>
            <a:endParaRPr lang="en-US" sz="2400" dirty="0" smtClean="0">
              <a:latin typeface="Cambria" panose="02040503050406030204" pitchFamily="18" charset="0"/>
            </a:endParaRPr>
          </a:p>
          <a:p>
            <a:pPr>
              <a:defRPr/>
            </a:pPr>
            <a:r>
              <a:rPr lang="en-US" sz="2400" b="1" dirty="0" smtClean="0">
                <a:solidFill>
                  <a:srgbClr val="7030A0"/>
                </a:solidFill>
                <a:latin typeface="Cambria" panose="02040503050406030204" pitchFamily="18" charset="0"/>
              </a:rPr>
              <a:t>The </a:t>
            </a:r>
            <a:r>
              <a:rPr lang="en-US" sz="2400" b="1" dirty="0" err="1" smtClean="0">
                <a:solidFill>
                  <a:srgbClr val="7030A0"/>
                </a:solidFill>
                <a:latin typeface="Cambria" panose="02040503050406030204" pitchFamily="18" charset="0"/>
              </a:rPr>
              <a:t>ItemListener</a:t>
            </a:r>
            <a:r>
              <a:rPr lang="en-US" sz="2400" b="1" dirty="0" smtClean="0">
                <a:solidFill>
                  <a:srgbClr val="7030A0"/>
                </a:solidFill>
                <a:latin typeface="Cambria" panose="02040503050406030204" pitchFamily="18" charset="0"/>
              </a:rPr>
              <a:t> Interface</a:t>
            </a:r>
            <a:endParaRPr lang="en-US" sz="2400" dirty="0" smtClean="0">
              <a:solidFill>
                <a:srgbClr val="7030A0"/>
              </a:solidFill>
              <a:latin typeface="Cambria" panose="02040503050406030204" pitchFamily="18" charset="0"/>
            </a:endParaRPr>
          </a:p>
          <a:p>
            <a:pPr marL="0" indent="0">
              <a:buFont typeface="Wingdings 2" pitchFamily="18" charset="2"/>
              <a:buNone/>
              <a:defRPr/>
            </a:pPr>
            <a:r>
              <a:rPr lang="en-US" sz="2400" dirty="0" smtClean="0">
                <a:latin typeface="Cambria" panose="02040503050406030204" pitchFamily="18" charset="0"/>
              </a:rPr>
              <a:t>	</a:t>
            </a:r>
            <a:r>
              <a:rPr lang="en-US" sz="2400" dirty="0" smtClean="0">
                <a:solidFill>
                  <a:srgbClr val="FF0000"/>
                </a:solidFill>
                <a:latin typeface="Cambria" panose="02040503050406030204" pitchFamily="18" charset="0"/>
              </a:rPr>
              <a:t>void </a:t>
            </a:r>
            <a:r>
              <a:rPr lang="en-US" sz="2400" dirty="0" err="1">
                <a:solidFill>
                  <a:srgbClr val="FF0000"/>
                </a:solidFill>
                <a:latin typeface="Cambria" panose="02040503050406030204" pitchFamily="18" charset="0"/>
              </a:rPr>
              <a:t>itemStateChanged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ItemEvent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ie</a:t>
            </a:r>
            <a:r>
              <a:rPr lang="en-US" sz="2400" dirty="0" smtClean="0">
                <a:solidFill>
                  <a:srgbClr val="FF0000"/>
                </a:solidFill>
                <a:latin typeface="Cambria" panose="02040503050406030204" pitchFamily="18" charset="0"/>
              </a:rPr>
              <a:t>)</a:t>
            </a:r>
          </a:p>
          <a:p>
            <a:pPr marL="0" indent="0">
              <a:buFont typeface="Wingdings 2" pitchFamily="18" charset="2"/>
              <a:buNone/>
              <a:defRPr/>
            </a:pPr>
            <a:endParaRPr lang="en-US" sz="2400" dirty="0" smtClean="0">
              <a:latin typeface="Cambria" panose="02040503050406030204" pitchFamily="18" charset="0"/>
            </a:endParaRPr>
          </a:p>
          <a:p>
            <a:pPr>
              <a:defRPr/>
            </a:pPr>
            <a:r>
              <a:rPr lang="en-US" sz="2400" b="1" dirty="0" smtClean="0">
                <a:solidFill>
                  <a:srgbClr val="7030A0"/>
                </a:solidFill>
                <a:latin typeface="Cambria" panose="02040503050406030204" pitchFamily="18" charset="0"/>
              </a:rPr>
              <a:t>The </a:t>
            </a:r>
            <a:r>
              <a:rPr lang="en-US" sz="2400" b="1" dirty="0" err="1" smtClean="0">
                <a:solidFill>
                  <a:srgbClr val="7030A0"/>
                </a:solidFill>
                <a:latin typeface="Cambria" panose="02040503050406030204" pitchFamily="18" charset="0"/>
              </a:rPr>
              <a:t>KeyListener</a:t>
            </a:r>
            <a:r>
              <a:rPr lang="en-US" sz="2400" b="1" dirty="0" smtClean="0">
                <a:solidFill>
                  <a:srgbClr val="7030A0"/>
                </a:solidFill>
                <a:latin typeface="Cambria" panose="02040503050406030204" pitchFamily="18" charset="0"/>
              </a:rPr>
              <a:t> Interface</a:t>
            </a:r>
            <a:endParaRPr lang="en-US" sz="2400" dirty="0" smtClean="0">
              <a:solidFill>
                <a:srgbClr val="7030A0"/>
              </a:solidFill>
              <a:latin typeface="Cambria" panose="02040503050406030204" pitchFamily="18" charset="0"/>
            </a:endParaRPr>
          </a:p>
          <a:p>
            <a:pPr marL="0" indent="0">
              <a:buFont typeface="Wingdings 2" pitchFamily="18" charset="2"/>
              <a:buNone/>
              <a:defRPr/>
            </a:pPr>
            <a:r>
              <a:rPr lang="en-US" sz="2400" dirty="0" smtClean="0">
                <a:latin typeface="Cambria" panose="02040503050406030204" pitchFamily="18" charset="0"/>
              </a:rPr>
              <a:t>	</a:t>
            </a:r>
            <a:r>
              <a:rPr lang="en-US" sz="2400" dirty="0" smtClean="0">
                <a:solidFill>
                  <a:srgbClr val="FF0000"/>
                </a:solidFill>
                <a:latin typeface="Cambria" panose="02040503050406030204" pitchFamily="18" charset="0"/>
              </a:rPr>
              <a:t>void </a:t>
            </a:r>
            <a:r>
              <a:rPr lang="en-US" sz="2400" dirty="0" err="1" smtClean="0">
                <a:solidFill>
                  <a:srgbClr val="FF0000"/>
                </a:solidFill>
                <a:latin typeface="Cambria" panose="02040503050406030204" pitchFamily="18" charset="0"/>
              </a:rPr>
              <a:t>keyPressed</a:t>
            </a:r>
            <a:r>
              <a:rPr lang="en-US" sz="2400" dirty="0" smtClean="0">
                <a:solidFill>
                  <a:srgbClr val="FF0000"/>
                </a:solidFill>
                <a:latin typeface="Cambria" panose="02040503050406030204" pitchFamily="18" charset="0"/>
              </a:rPr>
              <a:t>(</a:t>
            </a:r>
            <a:r>
              <a:rPr lang="en-US" sz="2400" dirty="0" err="1" smtClean="0">
                <a:solidFill>
                  <a:srgbClr val="FF0000"/>
                </a:solidFill>
                <a:latin typeface="Cambria" panose="02040503050406030204" pitchFamily="18" charset="0"/>
              </a:rPr>
              <a:t>KeyEvent</a:t>
            </a:r>
            <a:r>
              <a:rPr lang="en-US" sz="2400" dirty="0" smtClean="0">
                <a:solidFill>
                  <a:srgbClr val="FF0000"/>
                </a:solidFill>
                <a:latin typeface="Cambria" panose="02040503050406030204" pitchFamily="18" charset="0"/>
              </a:rPr>
              <a:t> </a:t>
            </a:r>
            <a:r>
              <a:rPr lang="en-US" sz="2400" i="1" dirty="0" err="1" smtClean="0">
                <a:solidFill>
                  <a:srgbClr val="FF0000"/>
                </a:solidFill>
                <a:latin typeface="Cambria" panose="02040503050406030204" pitchFamily="18" charset="0"/>
              </a:rPr>
              <a:t>ke</a:t>
            </a:r>
            <a:r>
              <a:rPr lang="en-US" sz="2400" dirty="0" smtClean="0">
                <a:solidFill>
                  <a:srgbClr val="FF0000"/>
                </a:solidFill>
                <a:latin typeface="Cambria" panose="02040503050406030204" pitchFamily="18" charset="0"/>
              </a:rPr>
              <a:t>)</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smtClean="0">
                <a:solidFill>
                  <a:srgbClr val="FF0000"/>
                </a:solidFill>
                <a:latin typeface="Cambria" panose="02040503050406030204" pitchFamily="18" charset="0"/>
              </a:rPr>
              <a:t>keyReleased</a:t>
            </a:r>
            <a:r>
              <a:rPr lang="en-US" sz="2400" dirty="0" smtClean="0">
                <a:solidFill>
                  <a:srgbClr val="FF0000"/>
                </a:solidFill>
                <a:latin typeface="Cambria" panose="02040503050406030204" pitchFamily="18" charset="0"/>
              </a:rPr>
              <a:t>(</a:t>
            </a:r>
            <a:r>
              <a:rPr lang="en-US" sz="2400" dirty="0" err="1" smtClean="0">
                <a:solidFill>
                  <a:srgbClr val="FF0000"/>
                </a:solidFill>
                <a:latin typeface="Cambria" panose="02040503050406030204" pitchFamily="18" charset="0"/>
              </a:rPr>
              <a:t>KeyEvent</a:t>
            </a:r>
            <a:r>
              <a:rPr lang="en-US" sz="2400" dirty="0" smtClean="0">
                <a:solidFill>
                  <a:srgbClr val="FF0000"/>
                </a:solidFill>
                <a:latin typeface="Cambria" panose="02040503050406030204" pitchFamily="18" charset="0"/>
              </a:rPr>
              <a:t> </a:t>
            </a:r>
            <a:r>
              <a:rPr lang="en-US" sz="2400" i="1" dirty="0" err="1" smtClean="0">
                <a:solidFill>
                  <a:srgbClr val="FF0000"/>
                </a:solidFill>
                <a:latin typeface="Cambria" panose="02040503050406030204" pitchFamily="18" charset="0"/>
              </a:rPr>
              <a:t>ke</a:t>
            </a:r>
            <a:r>
              <a:rPr lang="en-US" sz="2400" dirty="0" smtClean="0">
                <a:solidFill>
                  <a:srgbClr val="FF0000"/>
                </a:solidFill>
                <a:latin typeface="Cambria" panose="02040503050406030204" pitchFamily="18" charset="0"/>
              </a:rPr>
              <a:t>) </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smtClean="0">
                <a:solidFill>
                  <a:srgbClr val="FF0000"/>
                </a:solidFill>
                <a:latin typeface="Cambria" panose="02040503050406030204" pitchFamily="18" charset="0"/>
              </a:rPr>
              <a:t>keyTyped</a:t>
            </a:r>
            <a:r>
              <a:rPr lang="en-US" sz="2400" dirty="0" smtClean="0">
                <a:solidFill>
                  <a:srgbClr val="FF0000"/>
                </a:solidFill>
                <a:latin typeface="Cambria" panose="02040503050406030204" pitchFamily="18" charset="0"/>
              </a:rPr>
              <a:t>(</a:t>
            </a:r>
            <a:r>
              <a:rPr lang="en-US" sz="2400" dirty="0" err="1" smtClean="0">
                <a:solidFill>
                  <a:srgbClr val="FF0000"/>
                </a:solidFill>
                <a:latin typeface="Cambria" panose="02040503050406030204" pitchFamily="18" charset="0"/>
              </a:rPr>
              <a:t>KeyEvent</a:t>
            </a:r>
            <a:r>
              <a:rPr lang="en-US" sz="2400" dirty="0" smtClean="0">
                <a:solidFill>
                  <a:srgbClr val="FF0000"/>
                </a:solidFill>
                <a:latin typeface="Cambria" panose="02040503050406030204" pitchFamily="18" charset="0"/>
              </a:rPr>
              <a:t> </a:t>
            </a:r>
            <a:r>
              <a:rPr lang="en-US" sz="2400" i="1" dirty="0" err="1" smtClean="0">
                <a:solidFill>
                  <a:srgbClr val="FF0000"/>
                </a:solidFill>
                <a:latin typeface="Cambria" panose="02040503050406030204" pitchFamily="18" charset="0"/>
              </a:rPr>
              <a:t>ke</a:t>
            </a:r>
            <a:r>
              <a:rPr lang="en-US" sz="2400" dirty="0" smtClean="0">
                <a:solidFill>
                  <a:srgbClr val="FF0000"/>
                </a:solidFill>
                <a:latin typeface="Cambria" panose="02040503050406030204" pitchFamily="18"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Content Placeholder 2"/>
          <p:cNvSpPr>
            <a:spLocks noGrp="1"/>
          </p:cNvSpPr>
          <p:nvPr>
            <p:ph sz="quarter" idx="1"/>
          </p:nvPr>
        </p:nvSpPr>
        <p:spPr>
          <a:xfrm>
            <a:off x="228600" y="381000"/>
            <a:ext cx="8686800" cy="6248400"/>
          </a:xfrm>
        </p:spPr>
        <p:txBody>
          <a:bodyPr/>
          <a:lstStyle/>
          <a:p>
            <a:pPr>
              <a:defRPr/>
            </a:pPr>
            <a:r>
              <a:rPr lang="en-US" sz="2400" b="1" dirty="0" smtClean="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MouseListener</a:t>
            </a:r>
            <a:r>
              <a:rPr lang="en-US" sz="2400" b="1" dirty="0">
                <a:solidFill>
                  <a:srgbClr val="7030A0"/>
                </a:solidFill>
                <a:latin typeface="Cambria" panose="02040503050406030204" pitchFamily="18" charset="0"/>
              </a:rPr>
              <a:t> Interface</a:t>
            </a:r>
            <a:endParaRPr lang="en-US" sz="2400" dirty="0">
              <a:solidFill>
                <a:srgbClr val="7030A0"/>
              </a:solidFill>
              <a:latin typeface="Cambria" panose="02040503050406030204" pitchFamily="18" charset="0"/>
            </a:endParaRPr>
          </a:p>
          <a:p>
            <a:pPr marL="0" indent="0">
              <a:buFont typeface="Wingdings 2" pitchFamily="18" charset="2"/>
              <a:buNone/>
              <a:defRPr/>
            </a:pPr>
            <a:r>
              <a:rPr lang="en-US" sz="2400" dirty="0" smtClean="0">
                <a:latin typeface="Cambria" panose="02040503050406030204" pitchFamily="18" charset="0"/>
              </a:rPr>
              <a:t>	</a:t>
            </a:r>
            <a:r>
              <a:rPr lang="en-US" sz="2400" dirty="0" smtClean="0">
                <a:solidFill>
                  <a:srgbClr val="FF0000"/>
                </a:solidFill>
                <a:latin typeface="Cambria" panose="02040503050406030204" pitchFamily="18" charset="0"/>
              </a:rPr>
              <a:t>void </a:t>
            </a:r>
            <a:r>
              <a:rPr lang="en-US" sz="2400" dirty="0" err="1">
                <a:solidFill>
                  <a:srgbClr val="FF0000"/>
                </a:solidFill>
                <a:latin typeface="Cambria" panose="02040503050406030204" pitchFamily="18" charset="0"/>
              </a:rPr>
              <a:t>mouseClicked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MouseEvent</a:t>
            </a:r>
            <a:r>
              <a:rPr lang="en-US" sz="2400" dirty="0">
                <a:solidFill>
                  <a:srgbClr val="FF0000"/>
                </a:solidFill>
                <a:latin typeface="Cambria" panose="02040503050406030204" pitchFamily="18" charset="0"/>
              </a:rPr>
              <a:t> </a:t>
            </a:r>
            <a:r>
              <a:rPr lang="en-US" sz="2400" i="1" dirty="0" smtClean="0">
                <a:solidFill>
                  <a:srgbClr val="FF0000"/>
                </a:solidFill>
                <a:latin typeface="Cambria" panose="02040503050406030204" pitchFamily="18" charset="0"/>
              </a:rPr>
              <a:t>me</a:t>
            </a:r>
            <a:r>
              <a:rPr lang="en-US" sz="2400" dirty="0" smtClean="0">
                <a:solidFill>
                  <a:srgbClr val="FF0000"/>
                </a:solidFill>
                <a:latin typeface="Cambria" panose="02040503050406030204" pitchFamily="18" charset="0"/>
              </a:rPr>
              <a:t>)</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mouseEntered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MouseEvent</a:t>
            </a:r>
            <a:r>
              <a:rPr lang="en-US" sz="2400" dirty="0">
                <a:solidFill>
                  <a:srgbClr val="FF0000"/>
                </a:solidFill>
                <a:latin typeface="Cambria" panose="02040503050406030204" pitchFamily="18" charset="0"/>
              </a:rPr>
              <a:t> </a:t>
            </a:r>
            <a:r>
              <a:rPr lang="en-US" sz="2400" i="1" dirty="0" smtClean="0">
                <a:solidFill>
                  <a:srgbClr val="FF0000"/>
                </a:solidFill>
                <a:latin typeface="Cambria" panose="02040503050406030204" pitchFamily="18" charset="0"/>
              </a:rPr>
              <a:t>me</a:t>
            </a:r>
            <a:r>
              <a:rPr lang="en-US" sz="2400" dirty="0" smtClean="0">
                <a:solidFill>
                  <a:srgbClr val="FF0000"/>
                </a:solidFill>
                <a:latin typeface="Cambria" panose="02040503050406030204" pitchFamily="18" charset="0"/>
              </a:rPr>
              <a:t>)</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mouseExited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MouseEvent</a:t>
            </a:r>
            <a:r>
              <a:rPr lang="en-US" sz="2400" dirty="0">
                <a:solidFill>
                  <a:srgbClr val="FF0000"/>
                </a:solidFill>
                <a:latin typeface="Cambria" panose="02040503050406030204" pitchFamily="18" charset="0"/>
              </a:rPr>
              <a:t> </a:t>
            </a:r>
            <a:r>
              <a:rPr lang="en-US" sz="2400" i="1" dirty="0" smtClean="0">
                <a:solidFill>
                  <a:srgbClr val="FF0000"/>
                </a:solidFill>
                <a:latin typeface="Cambria" panose="02040503050406030204" pitchFamily="18" charset="0"/>
              </a:rPr>
              <a:t>me</a:t>
            </a:r>
            <a:r>
              <a:rPr lang="en-US" sz="2400" dirty="0" smtClean="0">
                <a:solidFill>
                  <a:srgbClr val="FF0000"/>
                </a:solidFill>
                <a:latin typeface="Cambria" panose="02040503050406030204" pitchFamily="18" charset="0"/>
              </a:rPr>
              <a:t>)</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mousePressed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MouseEvent</a:t>
            </a:r>
            <a:r>
              <a:rPr lang="en-US" sz="2400" dirty="0">
                <a:solidFill>
                  <a:srgbClr val="FF0000"/>
                </a:solidFill>
                <a:latin typeface="Cambria" panose="02040503050406030204" pitchFamily="18" charset="0"/>
              </a:rPr>
              <a:t> </a:t>
            </a:r>
            <a:r>
              <a:rPr lang="en-US" sz="2400" i="1" dirty="0" smtClean="0">
                <a:solidFill>
                  <a:srgbClr val="FF0000"/>
                </a:solidFill>
                <a:latin typeface="Cambria" panose="02040503050406030204" pitchFamily="18" charset="0"/>
              </a:rPr>
              <a:t>me</a:t>
            </a:r>
            <a:r>
              <a:rPr lang="en-US" sz="2400" dirty="0" smtClean="0">
                <a:solidFill>
                  <a:srgbClr val="FF0000"/>
                </a:solidFill>
                <a:latin typeface="Cambria" panose="02040503050406030204" pitchFamily="18" charset="0"/>
              </a:rPr>
              <a:t>)</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mouseReleased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MouseEvent</a:t>
            </a:r>
            <a:r>
              <a:rPr lang="en-US" sz="2400" dirty="0">
                <a:solidFill>
                  <a:srgbClr val="FF0000"/>
                </a:solidFill>
                <a:latin typeface="Cambria" panose="02040503050406030204" pitchFamily="18" charset="0"/>
              </a:rPr>
              <a:t> </a:t>
            </a:r>
            <a:r>
              <a:rPr lang="en-US" sz="2400" i="1" dirty="0">
                <a:solidFill>
                  <a:srgbClr val="FF0000"/>
                </a:solidFill>
                <a:latin typeface="Cambria" panose="02040503050406030204" pitchFamily="18" charset="0"/>
              </a:rPr>
              <a:t>me</a:t>
            </a:r>
            <a:r>
              <a:rPr lang="en-US" sz="2400" dirty="0" smtClean="0">
                <a:solidFill>
                  <a:srgbClr val="FF0000"/>
                </a:solidFill>
                <a:latin typeface="Cambria" panose="02040503050406030204" pitchFamily="18" charset="0"/>
              </a:rPr>
              <a:t>)</a:t>
            </a:r>
          </a:p>
          <a:p>
            <a:pPr marL="0" indent="0">
              <a:buFont typeface="Wingdings 2" pitchFamily="18" charset="2"/>
              <a:buNone/>
              <a:defRPr/>
            </a:pPr>
            <a:endParaRPr lang="en-US" sz="2400" dirty="0" smtClean="0">
              <a:latin typeface="Cambria" panose="02040503050406030204" pitchFamily="18" charset="0"/>
            </a:endParaRPr>
          </a:p>
          <a:p>
            <a:pPr>
              <a:defRPr/>
            </a:pPr>
            <a:r>
              <a:rPr lang="en-US" sz="2400" b="1" dirty="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MouseMotionListener</a:t>
            </a:r>
            <a:r>
              <a:rPr lang="en-US" sz="2400" b="1" dirty="0">
                <a:solidFill>
                  <a:srgbClr val="7030A0"/>
                </a:solidFill>
                <a:latin typeface="Cambria" panose="02040503050406030204" pitchFamily="18" charset="0"/>
              </a:rPr>
              <a:t> Interface</a:t>
            </a:r>
            <a:endParaRPr lang="en-US" sz="2400" dirty="0">
              <a:solidFill>
                <a:srgbClr val="7030A0"/>
              </a:solidFill>
              <a:latin typeface="Cambria" panose="02040503050406030204" pitchFamily="18" charset="0"/>
            </a:endParaRPr>
          </a:p>
          <a:p>
            <a:pPr marL="0" indent="0">
              <a:buFont typeface="Wingdings 2" pitchFamily="18" charset="2"/>
              <a:buNone/>
              <a:defRPr/>
            </a:pPr>
            <a:r>
              <a:rPr lang="en-US" sz="2400" dirty="0" smtClean="0">
                <a:latin typeface="Cambria" panose="02040503050406030204" pitchFamily="18" charset="0"/>
              </a:rPr>
              <a:t>	</a:t>
            </a:r>
            <a:r>
              <a:rPr lang="en-US" sz="2400" dirty="0" smtClean="0">
                <a:solidFill>
                  <a:srgbClr val="FF0000"/>
                </a:solidFill>
                <a:latin typeface="Cambria" panose="02040503050406030204" pitchFamily="18" charset="0"/>
              </a:rPr>
              <a:t>void </a:t>
            </a:r>
            <a:r>
              <a:rPr lang="en-US" sz="2400" dirty="0" err="1">
                <a:solidFill>
                  <a:srgbClr val="FF0000"/>
                </a:solidFill>
                <a:latin typeface="Cambria" panose="02040503050406030204" pitchFamily="18" charset="0"/>
              </a:rPr>
              <a:t>mouseDragged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MouseEvent</a:t>
            </a:r>
            <a:r>
              <a:rPr lang="en-US" sz="2400" dirty="0">
                <a:solidFill>
                  <a:srgbClr val="FF0000"/>
                </a:solidFill>
                <a:latin typeface="Cambria" panose="02040503050406030204" pitchFamily="18" charset="0"/>
              </a:rPr>
              <a:t> </a:t>
            </a:r>
            <a:r>
              <a:rPr lang="en-US" sz="2400" i="1" dirty="0">
                <a:solidFill>
                  <a:srgbClr val="FF0000"/>
                </a:solidFill>
                <a:latin typeface="Cambria" panose="02040503050406030204" pitchFamily="18" charset="0"/>
              </a:rPr>
              <a:t>me</a:t>
            </a:r>
            <a:r>
              <a:rPr lang="en-US" sz="2400" dirty="0" smtClean="0">
                <a:solidFill>
                  <a:srgbClr val="FF0000"/>
                </a:solidFill>
                <a:latin typeface="Cambria" panose="02040503050406030204" pitchFamily="18" charset="0"/>
              </a:rPr>
              <a:t>) </a:t>
            </a: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mouseMoved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MouseEvent</a:t>
            </a:r>
            <a:r>
              <a:rPr lang="en-US" sz="2400" dirty="0">
                <a:solidFill>
                  <a:srgbClr val="FF0000"/>
                </a:solidFill>
                <a:latin typeface="Cambria" panose="02040503050406030204" pitchFamily="18" charset="0"/>
              </a:rPr>
              <a:t> </a:t>
            </a:r>
            <a:r>
              <a:rPr lang="en-US" sz="2400" i="1" dirty="0" smtClean="0">
                <a:solidFill>
                  <a:srgbClr val="FF0000"/>
                </a:solidFill>
                <a:latin typeface="Cambria" panose="02040503050406030204" pitchFamily="18" charset="0"/>
              </a:rPr>
              <a:t>me</a:t>
            </a:r>
            <a:r>
              <a:rPr lang="en-US" sz="2400" dirty="0" smtClean="0">
                <a:solidFill>
                  <a:srgbClr val="FF0000"/>
                </a:solidFill>
                <a:latin typeface="Cambria" panose="02040503050406030204" pitchFamily="18" charset="0"/>
              </a:rPr>
              <a:t>)</a:t>
            </a:r>
          </a:p>
          <a:p>
            <a:pPr marL="0" indent="0">
              <a:buFont typeface="Wingdings 2" pitchFamily="18" charset="2"/>
              <a:buNone/>
              <a:defRPr/>
            </a:pPr>
            <a:endParaRPr lang="en-US" sz="2400" dirty="0" smtClean="0">
              <a:latin typeface="Cambria" panose="02040503050406030204" pitchFamily="18" charset="0"/>
            </a:endParaRPr>
          </a:p>
          <a:p>
            <a:pPr>
              <a:defRPr/>
            </a:pPr>
            <a:r>
              <a:rPr lang="en-US" sz="2400" b="1" dirty="0" smtClean="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MouseWheelListener</a:t>
            </a:r>
            <a:r>
              <a:rPr lang="en-US" sz="2400" b="1" dirty="0">
                <a:solidFill>
                  <a:srgbClr val="7030A0"/>
                </a:solidFill>
                <a:latin typeface="Cambria" panose="02040503050406030204" pitchFamily="18" charset="0"/>
              </a:rPr>
              <a:t> Interface</a:t>
            </a:r>
            <a:endParaRPr lang="en-US" sz="2400" dirty="0">
              <a:solidFill>
                <a:srgbClr val="7030A0"/>
              </a:solidFill>
              <a:latin typeface="Cambria" panose="02040503050406030204" pitchFamily="18" charset="0"/>
            </a:endParaRP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mouseWheelMoved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MouseWheelEvent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mwe</a:t>
            </a:r>
            <a:r>
              <a:rPr lang="en-US" sz="2400" dirty="0" smtClean="0">
                <a:solidFill>
                  <a:srgbClr val="FF0000"/>
                </a:solidFill>
                <a:latin typeface="Cambria" panose="02040503050406030204"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Content Placeholder 2"/>
          <p:cNvSpPr>
            <a:spLocks noGrp="1"/>
          </p:cNvSpPr>
          <p:nvPr>
            <p:ph sz="quarter" idx="1"/>
          </p:nvPr>
        </p:nvSpPr>
        <p:spPr>
          <a:xfrm>
            <a:off x="228600" y="304800"/>
            <a:ext cx="8686800" cy="6324600"/>
          </a:xfrm>
        </p:spPr>
        <p:txBody>
          <a:bodyPr/>
          <a:lstStyle/>
          <a:p>
            <a:pPr>
              <a:defRPr/>
            </a:pPr>
            <a:r>
              <a:rPr lang="en-US" sz="2400" b="1" dirty="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TextListener</a:t>
            </a:r>
            <a:r>
              <a:rPr lang="en-US" sz="2400" b="1" dirty="0">
                <a:solidFill>
                  <a:srgbClr val="7030A0"/>
                </a:solidFill>
                <a:latin typeface="Cambria" panose="02040503050406030204" pitchFamily="18" charset="0"/>
              </a:rPr>
              <a:t> Interface</a:t>
            </a:r>
            <a:endParaRPr lang="en-US" sz="2400" dirty="0">
              <a:solidFill>
                <a:srgbClr val="7030A0"/>
              </a:solidFill>
              <a:latin typeface="Cambria" panose="02040503050406030204" pitchFamily="18" charset="0"/>
            </a:endParaRPr>
          </a:p>
          <a:p>
            <a:pPr marL="0" indent="0">
              <a:buFont typeface="Wingdings 2" pitchFamily="18" charset="2"/>
              <a:buNone/>
              <a:defRPr/>
            </a:pPr>
            <a:r>
              <a:rPr lang="en-US" sz="2400" dirty="0" smtClean="0">
                <a:solidFill>
                  <a:srgbClr val="FF0000"/>
                </a:solidFill>
                <a:latin typeface="Cambria" panose="02040503050406030204" pitchFamily="18" charset="0"/>
              </a:rPr>
              <a:t>	void </a:t>
            </a:r>
            <a:r>
              <a:rPr lang="en-US" sz="2400" dirty="0" err="1">
                <a:solidFill>
                  <a:srgbClr val="FF0000"/>
                </a:solidFill>
                <a:latin typeface="Cambria" panose="02040503050406030204" pitchFamily="18" charset="0"/>
              </a:rPr>
              <a:t>textChanged</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TextEvent</a:t>
            </a:r>
            <a:r>
              <a:rPr lang="en-US" sz="2400" dirty="0">
                <a:solidFill>
                  <a:srgbClr val="FF0000"/>
                </a:solidFill>
                <a:latin typeface="Cambria" panose="02040503050406030204" pitchFamily="18" charset="0"/>
              </a:rPr>
              <a:t> </a:t>
            </a:r>
            <a:r>
              <a:rPr lang="en-US" sz="2400" i="1" dirty="0" err="1">
                <a:solidFill>
                  <a:srgbClr val="FF0000"/>
                </a:solidFill>
                <a:latin typeface="Cambria" panose="02040503050406030204" pitchFamily="18" charset="0"/>
              </a:rPr>
              <a:t>te</a:t>
            </a:r>
            <a:r>
              <a:rPr lang="en-US" sz="2400" dirty="0" smtClean="0">
                <a:solidFill>
                  <a:srgbClr val="FF0000"/>
                </a:solidFill>
                <a:latin typeface="Cambria" panose="02040503050406030204" pitchFamily="18" charset="0"/>
              </a:rPr>
              <a:t>) </a:t>
            </a:r>
            <a:r>
              <a:rPr lang="en-US" sz="2400" dirty="0">
                <a:solidFill>
                  <a:srgbClr val="FF0000"/>
                </a:solidFill>
                <a:latin typeface="Cambria" panose="02040503050406030204" pitchFamily="18" charset="0"/>
              </a:rPr>
              <a:t> </a:t>
            </a:r>
            <a:endParaRPr lang="en-US" sz="2400" dirty="0" smtClean="0">
              <a:solidFill>
                <a:srgbClr val="FF0000"/>
              </a:solidFill>
              <a:latin typeface="Cambria" panose="02040503050406030204" pitchFamily="18" charset="0"/>
            </a:endParaRPr>
          </a:p>
          <a:p>
            <a:pPr marL="0" indent="0">
              <a:buFont typeface="Wingdings 2" pitchFamily="18" charset="2"/>
              <a:buNone/>
              <a:defRPr/>
            </a:pPr>
            <a:endParaRPr lang="en-US" sz="2400" dirty="0">
              <a:solidFill>
                <a:srgbClr val="FF0000"/>
              </a:solidFill>
              <a:latin typeface="Cambria" panose="02040503050406030204" pitchFamily="18" charset="0"/>
            </a:endParaRPr>
          </a:p>
          <a:p>
            <a:pPr>
              <a:defRPr/>
            </a:pPr>
            <a:r>
              <a:rPr lang="en-US" sz="2400" b="1" dirty="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WindowFocusListener</a:t>
            </a:r>
            <a:r>
              <a:rPr lang="en-US" sz="2400" b="1" dirty="0">
                <a:solidFill>
                  <a:srgbClr val="7030A0"/>
                </a:solidFill>
                <a:latin typeface="Cambria" panose="02040503050406030204" pitchFamily="18" charset="0"/>
              </a:rPr>
              <a:t> Interface</a:t>
            </a:r>
            <a:endParaRPr lang="en-US" sz="2400" dirty="0">
              <a:solidFill>
                <a:srgbClr val="7030A0"/>
              </a:solidFill>
              <a:latin typeface="Cambria" panose="02040503050406030204" pitchFamily="18" charset="0"/>
            </a:endParaRPr>
          </a:p>
          <a:p>
            <a:pPr marL="0" indent="0">
              <a:buFont typeface="Wingdings 2" pitchFamily="18" charset="2"/>
              <a:buNone/>
              <a:defRPr/>
            </a:pPr>
            <a:r>
              <a:rPr lang="en-US" sz="2400" dirty="0" smtClean="0">
                <a:latin typeface="Cambria" panose="02040503050406030204" pitchFamily="18" charset="0"/>
              </a:rPr>
              <a:t>	</a:t>
            </a:r>
            <a:r>
              <a:rPr lang="en-US" sz="2400" dirty="0" smtClean="0">
                <a:solidFill>
                  <a:srgbClr val="FF0000"/>
                </a:solidFill>
                <a:latin typeface="Cambria" panose="02040503050406030204" pitchFamily="18" charset="0"/>
              </a:rPr>
              <a:t>void </a:t>
            </a:r>
            <a:r>
              <a:rPr lang="en-US" sz="2400" dirty="0" err="1">
                <a:solidFill>
                  <a:srgbClr val="FF0000"/>
                </a:solidFill>
                <a:latin typeface="Cambria" panose="02040503050406030204" pitchFamily="18" charset="0"/>
              </a:rPr>
              <a:t>windowGainedFocus</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WindowEvent</a:t>
            </a:r>
            <a:r>
              <a:rPr lang="en-US" sz="2400" dirty="0">
                <a:solidFill>
                  <a:srgbClr val="FF0000"/>
                </a:solidFill>
                <a:latin typeface="Cambria" panose="02040503050406030204" pitchFamily="18" charset="0"/>
              </a:rPr>
              <a:t> </a:t>
            </a:r>
            <a:r>
              <a:rPr lang="en-US" sz="2400" i="1" dirty="0" smtClean="0">
                <a:solidFill>
                  <a:srgbClr val="FF0000"/>
                </a:solidFill>
                <a:latin typeface="Cambria" panose="02040503050406030204" pitchFamily="18" charset="0"/>
              </a:rPr>
              <a:t>we</a:t>
            </a:r>
            <a:r>
              <a:rPr lang="en-US" sz="2400" dirty="0" smtClean="0">
                <a:solidFill>
                  <a:srgbClr val="FF0000"/>
                </a:solidFill>
                <a:latin typeface="Cambria" panose="02040503050406030204" pitchFamily="18" charset="0"/>
              </a:rPr>
              <a:t>)</a:t>
            </a:r>
          </a:p>
          <a:p>
            <a:pPr marL="0" indent="0">
              <a:buFont typeface="Wingdings 2" pitchFamily="18" charset="2"/>
              <a:buNone/>
              <a:defRPr/>
            </a:pPr>
            <a:r>
              <a:rPr lang="en-US" sz="2400" dirty="0">
                <a:solidFill>
                  <a:srgbClr val="FF0000"/>
                </a:solidFill>
                <a:latin typeface="Cambria" panose="02040503050406030204" pitchFamily="18" charset="0"/>
              </a:rPr>
              <a:t>	</a:t>
            </a:r>
            <a:r>
              <a:rPr lang="en-US" sz="2400" dirty="0" smtClean="0">
                <a:solidFill>
                  <a:srgbClr val="FF0000"/>
                </a:solidFill>
                <a:latin typeface="Cambria" panose="02040503050406030204" pitchFamily="18" charset="0"/>
              </a:rPr>
              <a:t>void </a:t>
            </a:r>
            <a:r>
              <a:rPr lang="en-US" sz="2400" dirty="0" err="1">
                <a:solidFill>
                  <a:srgbClr val="FF0000"/>
                </a:solidFill>
                <a:latin typeface="Cambria" panose="02040503050406030204" pitchFamily="18" charset="0"/>
              </a:rPr>
              <a:t>windowLostFocus</a:t>
            </a:r>
            <a:r>
              <a:rPr lang="en-US" sz="2400" dirty="0">
                <a:solidFill>
                  <a:srgbClr val="FF0000"/>
                </a:solidFill>
                <a:latin typeface="Cambria" panose="02040503050406030204" pitchFamily="18" charset="0"/>
              </a:rPr>
              <a:t>(</a:t>
            </a:r>
            <a:r>
              <a:rPr lang="en-US" sz="2400" dirty="0" err="1">
                <a:solidFill>
                  <a:srgbClr val="FF0000"/>
                </a:solidFill>
                <a:latin typeface="Cambria" panose="02040503050406030204" pitchFamily="18" charset="0"/>
              </a:rPr>
              <a:t>WindowEvent</a:t>
            </a:r>
            <a:r>
              <a:rPr lang="en-US" sz="2400" dirty="0">
                <a:solidFill>
                  <a:srgbClr val="FF0000"/>
                </a:solidFill>
                <a:latin typeface="Cambria" panose="02040503050406030204" pitchFamily="18" charset="0"/>
              </a:rPr>
              <a:t> </a:t>
            </a:r>
            <a:r>
              <a:rPr lang="en-US" sz="2400" i="1" dirty="0">
                <a:solidFill>
                  <a:srgbClr val="FF0000"/>
                </a:solidFill>
                <a:latin typeface="Cambria" panose="02040503050406030204" pitchFamily="18" charset="0"/>
              </a:rPr>
              <a:t>we</a:t>
            </a:r>
            <a:r>
              <a:rPr lang="en-US" sz="2400" dirty="0" smtClean="0">
                <a:solidFill>
                  <a:srgbClr val="FF0000"/>
                </a:solidFill>
                <a:latin typeface="Cambria" panose="02040503050406030204" pitchFamily="18" charset="0"/>
              </a:rPr>
              <a:t>)</a:t>
            </a:r>
          </a:p>
          <a:p>
            <a:pPr marL="0" indent="0">
              <a:buFont typeface="Wingdings 2" pitchFamily="18" charset="2"/>
              <a:buNone/>
              <a:defRPr/>
            </a:pPr>
            <a:endParaRPr lang="en-US" sz="2400" dirty="0" smtClean="0">
              <a:solidFill>
                <a:srgbClr val="FF0000"/>
              </a:solidFill>
              <a:latin typeface="Cambria" panose="02040503050406030204" pitchFamily="18" charset="0"/>
            </a:endParaRPr>
          </a:p>
          <a:p>
            <a:pPr>
              <a:defRPr/>
            </a:pPr>
            <a:r>
              <a:rPr lang="en-US" sz="2400" b="1" dirty="0">
                <a:solidFill>
                  <a:srgbClr val="7030A0"/>
                </a:solidFill>
                <a:latin typeface="Cambria" panose="02040503050406030204" pitchFamily="18" charset="0"/>
              </a:rPr>
              <a:t>The </a:t>
            </a:r>
            <a:r>
              <a:rPr lang="en-US" sz="2400" b="1" dirty="0" err="1">
                <a:solidFill>
                  <a:srgbClr val="7030A0"/>
                </a:solidFill>
                <a:latin typeface="Cambria" panose="02040503050406030204" pitchFamily="18" charset="0"/>
              </a:rPr>
              <a:t>WindowListener</a:t>
            </a:r>
            <a:r>
              <a:rPr lang="en-US" sz="2400" b="1" dirty="0">
                <a:solidFill>
                  <a:srgbClr val="7030A0"/>
                </a:solidFill>
                <a:latin typeface="Cambria" panose="02040503050406030204" pitchFamily="18" charset="0"/>
              </a:rPr>
              <a:t> Interface</a:t>
            </a:r>
            <a:endParaRPr lang="en-US" sz="2400" dirty="0">
              <a:solidFill>
                <a:srgbClr val="7030A0"/>
              </a:solidFill>
              <a:latin typeface="Cambria" panose="02040503050406030204" pitchFamily="18" charset="0"/>
            </a:endParaRPr>
          </a:p>
          <a:p>
            <a:pPr marL="274638" lvl="1" indent="0">
              <a:buFont typeface="Wingdings 2" pitchFamily="18" charset="2"/>
              <a:buNone/>
              <a:defRPr/>
            </a:pPr>
            <a:r>
              <a:rPr lang="en-US" sz="2200" dirty="0" smtClean="0">
                <a:latin typeface="Cambria" panose="02040503050406030204" pitchFamily="18" charset="0"/>
              </a:rPr>
              <a:t>	</a:t>
            </a:r>
            <a:r>
              <a:rPr lang="en-US" sz="2200" dirty="0" smtClean="0">
                <a:solidFill>
                  <a:srgbClr val="FF0000"/>
                </a:solidFill>
                <a:latin typeface="Cambria" panose="02040503050406030204" pitchFamily="18" charset="0"/>
              </a:rPr>
              <a:t>void </a:t>
            </a:r>
            <a:r>
              <a:rPr lang="en-US" sz="2200" dirty="0" err="1">
                <a:solidFill>
                  <a:srgbClr val="FF0000"/>
                </a:solidFill>
                <a:latin typeface="Cambria" panose="02040503050406030204" pitchFamily="18" charset="0"/>
              </a:rPr>
              <a:t>windowActivated</a:t>
            </a:r>
            <a:r>
              <a:rPr lang="en-US" sz="2200" dirty="0">
                <a:solidFill>
                  <a:srgbClr val="FF0000"/>
                </a:solidFill>
                <a:latin typeface="Cambria" panose="02040503050406030204" pitchFamily="18" charset="0"/>
              </a:rPr>
              <a:t>(</a:t>
            </a:r>
            <a:r>
              <a:rPr lang="en-US" sz="2200" dirty="0" err="1">
                <a:solidFill>
                  <a:srgbClr val="FF0000"/>
                </a:solidFill>
                <a:latin typeface="Cambria" panose="02040503050406030204" pitchFamily="18" charset="0"/>
              </a:rPr>
              <a:t>WindowEvent</a:t>
            </a:r>
            <a:r>
              <a:rPr lang="en-US" sz="2200" dirty="0">
                <a:solidFill>
                  <a:srgbClr val="FF0000"/>
                </a:solidFill>
                <a:latin typeface="Cambria" panose="02040503050406030204" pitchFamily="18" charset="0"/>
              </a:rPr>
              <a:t> </a:t>
            </a:r>
            <a:r>
              <a:rPr lang="en-US" sz="2200" i="1" dirty="0" smtClean="0">
                <a:solidFill>
                  <a:srgbClr val="FF0000"/>
                </a:solidFill>
                <a:latin typeface="Cambria" panose="02040503050406030204" pitchFamily="18" charset="0"/>
              </a:rPr>
              <a:t>we</a:t>
            </a:r>
            <a:r>
              <a:rPr lang="en-US" sz="2200" dirty="0" smtClean="0">
                <a:solidFill>
                  <a:srgbClr val="FF0000"/>
                </a:solidFill>
                <a:latin typeface="Cambria" panose="02040503050406030204" pitchFamily="18" charset="0"/>
              </a:rPr>
              <a:t>)</a:t>
            </a:r>
          </a:p>
          <a:p>
            <a:pPr marL="274638" lvl="1" indent="0">
              <a:buFont typeface="Wingdings 2" pitchFamily="18" charset="2"/>
              <a:buNone/>
              <a:defRPr/>
            </a:pPr>
            <a:r>
              <a:rPr lang="en-US" sz="2200" dirty="0" smtClean="0">
                <a:solidFill>
                  <a:srgbClr val="FF0000"/>
                </a:solidFill>
                <a:latin typeface="Cambria" panose="02040503050406030204" pitchFamily="18" charset="0"/>
              </a:rPr>
              <a:t>	void </a:t>
            </a:r>
            <a:r>
              <a:rPr lang="en-US" sz="2200" dirty="0" err="1">
                <a:solidFill>
                  <a:srgbClr val="FF0000"/>
                </a:solidFill>
                <a:latin typeface="Cambria" panose="02040503050406030204" pitchFamily="18" charset="0"/>
              </a:rPr>
              <a:t>windowClosed</a:t>
            </a:r>
            <a:r>
              <a:rPr lang="en-US" sz="2200" dirty="0">
                <a:solidFill>
                  <a:srgbClr val="FF0000"/>
                </a:solidFill>
                <a:latin typeface="Cambria" panose="02040503050406030204" pitchFamily="18" charset="0"/>
              </a:rPr>
              <a:t>(</a:t>
            </a:r>
            <a:r>
              <a:rPr lang="en-US" sz="2200" dirty="0" err="1">
                <a:solidFill>
                  <a:srgbClr val="FF0000"/>
                </a:solidFill>
                <a:latin typeface="Cambria" panose="02040503050406030204" pitchFamily="18" charset="0"/>
              </a:rPr>
              <a:t>WindowEvent</a:t>
            </a:r>
            <a:r>
              <a:rPr lang="en-US" sz="2200" dirty="0">
                <a:solidFill>
                  <a:srgbClr val="FF0000"/>
                </a:solidFill>
                <a:latin typeface="Cambria" panose="02040503050406030204" pitchFamily="18" charset="0"/>
              </a:rPr>
              <a:t> </a:t>
            </a:r>
            <a:r>
              <a:rPr lang="en-US" sz="2200" i="1" dirty="0" smtClean="0">
                <a:solidFill>
                  <a:srgbClr val="FF0000"/>
                </a:solidFill>
                <a:latin typeface="Cambria" panose="02040503050406030204" pitchFamily="18" charset="0"/>
              </a:rPr>
              <a:t>we</a:t>
            </a:r>
            <a:r>
              <a:rPr lang="en-US" sz="2200" dirty="0" smtClean="0">
                <a:solidFill>
                  <a:srgbClr val="FF0000"/>
                </a:solidFill>
                <a:latin typeface="Cambria" panose="02040503050406030204" pitchFamily="18" charset="0"/>
              </a:rPr>
              <a:t>)</a:t>
            </a:r>
          </a:p>
          <a:p>
            <a:pPr marL="274638" lvl="1" indent="0">
              <a:buFont typeface="Wingdings 2" pitchFamily="18" charset="2"/>
              <a:buNone/>
              <a:defRPr/>
            </a:pPr>
            <a:r>
              <a:rPr lang="en-US" sz="2200" dirty="0" smtClean="0">
                <a:solidFill>
                  <a:srgbClr val="FF0000"/>
                </a:solidFill>
                <a:latin typeface="Cambria" panose="02040503050406030204" pitchFamily="18" charset="0"/>
              </a:rPr>
              <a:t>	void </a:t>
            </a:r>
            <a:r>
              <a:rPr lang="en-US" sz="2200" dirty="0" err="1">
                <a:solidFill>
                  <a:srgbClr val="FF0000"/>
                </a:solidFill>
                <a:latin typeface="Cambria" panose="02040503050406030204" pitchFamily="18" charset="0"/>
              </a:rPr>
              <a:t>windowClosing</a:t>
            </a:r>
            <a:r>
              <a:rPr lang="en-US" sz="2200" dirty="0">
                <a:solidFill>
                  <a:srgbClr val="FF0000"/>
                </a:solidFill>
                <a:latin typeface="Cambria" panose="02040503050406030204" pitchFamily="18" charset="0"/>
              </a:rPr>
              <a:t>(</a:t>
            </a:r>
            <a:r>
              <a:rPr lang="en-US" sz="2200" dirty="0" err="1">
                <a:solidFill>
                  <a:srgbClr val="FF0000"/>
                </a:solidFill>
                <a:latin typeface="Cambria" panose="02040503050406030204" pitchFamily="18" charset="0"/>
              </a:rPr>
              <a:t>WindowEvent</a:t>
            </a:r>
            <a:r>
              <a:rPr lang="en-US" sz="2200" dirty="0">
                <a:solidFill>
                  <a:srgbClr val="FF0000"/>
                </a:solidFill>
                <a:latin typeface="Cambria" panose="02040503050406030204" pitchFamily="18" charset="0"/>
              </a:rPr>
              <a:t> </a:t>
            </a:r>
            <a:r>
              <a:rPr lang="en-US" sz="2200" i="1" dirty="0" smtClean="0">
                <a:solidFill>
                  <a:srgbClr val="FF0000"/>
                </a:solidFill>
                <a:latin typeface="Cambria" panose="02040503050406030204" pitchFamily="18" charset="0"/>
              </a:rPr>
              <a:t>we</a:t>
            </a:r>
            <a:r>
              <a:rPr lang="en-US" sz="2200" dirty="0" smtClean="0">
                <a:solidFill>
                  <a:srgbClr val="FF0000"/>
                </a:solidFill>
                <a:latin typeface="Cambria" panose="02040503050406030204" pitchFamily="18" charset="0"/>
              </a:rPr>
              <a:t>)</a:t>
            </a:r>
          </a:p>
          <a:p>
            <a:pPr marL="274638" lvl="1" indent="0">
              <a:buFont typeface="Wingdings 2" pitchFamily="18" charset="2"/>
              <a:buNone/>
              <a:defRPr/>
            </a:pPr>
            <a:r>
              <a:rPr lang="en-US" sz="2200" dirty="0" smtClean="0">
                <a:solidFill>
                  <a:srgbClr val="FF0000"/>
                </a:solidFill>
                <a:latin typeface="Cambria" panose="02040503050406030204" pitchFamily="18" charset="0"/>
              </a:rPr>
              <a:t>	void </a:t>
            </a:r>
            <a:r>
              <a:rPr lang="en-US" sz="2200" dirty="0" err="1">
                <a:solidFill>
                  <a:srgbClr val="FF0000"/>
                </a:solidFill>
                <a:latin typeface="Cambria" panose="02040503050406030204" pitchFamily="18" charset="0"/>
              </a:rPr>
              <a:t>windowDeactivated</a:t>
            </a:r>
            <a:r>
              <a:rPr lang="en-US" sz="2200" dirty="0">
                <a:solidFill>
                  <a:srgbClr val="FF0000"/>
                </a:solidFill>
                <a:latin typeface="Cambria" panose="02040503050406030204" pitchFamily="18" charset="0"/>
              </a:rPr>
              <a:t>(</a:t>
            </a:r>
            <a:r>
              <a:rPr lang="en-US" sz="2200" dirty="0" err="1">
                <a:solidFill>
                  <a:srgbClr val="FF0000"/>
                </a:solidFill>
                <a:latin typeface="Cambria" panose="02040503050406030204" pitchFamily="18" charset="0"/>
              </a:rPr>
              <a:t>WindowEvent</a:t>
            </a:r>
            <a:r>
              <a:rPr lang="en-US" sz="2200" dirty="0">
                <a:solidFill>
                  <a:srgbClr val="FF0000"/>
                </a:solidFill>
                <a:latin typeface="Cambria" panose="02040503050406030204" pitchFamily="18" charset="0"/>
              </a:rPr>
              <a:t> </a:t>
            </a:r>
            <a:r>
              <a:rPr lang="en-US" sz="2200" i="1" dirty="0" smtClean="0">
                <a:solidFill>
                  <a:srgbClr val="FF0000"/>
                </a:solidFill>
                <a:latin typeface="Cambria" panose="02040503050406030204" pitchFamily="18" charset="0"/>
              </a:rPr>
              <a:t>we</a:t>
            </a:r>
            <a:r>
              <a:rPr lang="en-US" sz="2200" dirty="0" smtClean="0">
                <a:solidFill>
                  <a:srgbClr val="FF0000"/>
                </a:solidFill>
                <a:latin typeface="Cambria" panose="02040503050406030204" pitchFamily="18" charset="0"/>
              </a:rPr>
              <a:t>)</a:t>
            </a:r>
          </a:p>
          <a:p>
            <a:pPr marL="274638" lvl="1" indent="0">
              <a:buFont typeface="Wingdings 2" pitchFamily="18" charset="2"/>
              <a:buNone/>
              <a:defRPr/>
            </a:pPr>
            <a:r>
              <a:rPr lang="en-US" sz="2200" dirty="0" smtClean="0">
                <a:solidFill>
                  <a:srgbClr val="FF0000"/>
                </a:solidFill>
                <a:latin typeface="Cambria" panose="02040503050406030204" pitchFamily="18" charset="0"/>
              </a:rPr>
              <a:t>	void </a:t>
            </a:r>
            <a:r>
              <a:rPr lang="en-US" sz="2200" dirty="0" err="1">
                <a:solidFill>
                  <a:srgbClr val="FF0000"/>
                </a:solidFill>
                <a:latin typeface="Cambria" panose="02040503050406030204" pitchFamily="18" charset="0"/>
              </a:rPr>
              <a:t>windowDeiconified</a:t>
            </a:r>
            <a:r>
              <a:rPr lang="en-US" sz="2200" dirty="0">
                <a:solidFill>
                  <a:srgbClr val="FF0000"/>
                </a:solidFill>
                <a:latin typeface="Cambria" panose="02040503050406030204" pitchFamily="18" charset="0"/>
              </a:rPr>
              <a:t>(</a:t>
            </a:r>
            <a:r>
              <a:rPr lang="en-US" sz="2200" dirty="0" err="1">
                <a:solidFill>
                  <a:srgbClr val="FF0000"/>
                </a:solidFill>
                <a:latin typeface="Cambria" panose="02040503050406030204" pitchFamily="18" charset="0"/>
              </a:rPr>
              <a:t>WindowEvent</a:t>
            </a:r>
            <a:r>
              <a:rPr lang="en-US" sz="2200" dirty="0">
                <a:solidFill>
                  <a:srgbClr val="FF0000"/>
                </a:solidFill>
                <a:latin typeface="Cambria" panose="02040503050406030204" pitchFamily="18" charset="0"/>
              </a:rPr>
              <a:t> </a:t>
            </a:r>
            <a:r>
              <a:rPr lang="en-US" sz="2200" i="1" dirty="0">
                <a:solidFill>
                  <a:srgbClr val="FF0000"/>
                </a:solidFill>
                <a:latin typeface="Cambria" panose="02040503050406030204" pitchFamily="18" charset="0"/>
              </a:rPr>
              <a:t>we</a:t>
            </a:r>
            <a:r>
              <a:rPr lang="en-US" sz="2200" dirty="0" smtClean="0">
                <a:solidFill>
                  <a:srgbClr val="FF0000"/>
                </a:solidFill>
                <a:latin typeface="Cambria" panose="02040503050406030204" pitchFamily="18" charset="0"/>
              </a:rPr>
              <a:t>)</a:t>
            </a:r>
          </a:p>
          <a:p>
            <a:pPr marL="274638" lvl="1" indent="0">
              <a:buFont typeface="Wingdings 2" pitchFamily="18" charset="2"/>
              <a:buNone/>
              <a:defRPr/>
            </a:pPr>
            <a:r>
              <a:rPr lang="en-US" sz="2200" dirty="0" smtClean="0">
                <a:solidFill>
                  <a:srgbClr val="FF0000"/>
                </a:solidFill>
                <a:latin typeface="Cambria" panose="02040503050406030204" pitchFamily="18" charset="0"/>
              </a:rPr>
              <a:t>	void </a:t>
            </a:r>
            <a:r>
              <a:rPr lang="en-US" sz="2200" dirty="0" err="1">
                <a:solidFill>
                  <a:srgbClr val="FF0000"/>
                </a:solidFill>
                <a:latin typeface="Cambria" panose="02040503050406030204" pitchFamily="18" charset="0"/>
              </a:rPr>
              <a:t>windowIconified</a:t>
            </a:r>
            <a:r>
              <a:rPr lang="en-US" sz="2200" dirty="0">
                <a:solidFill>
                  <a:srgbClr val="FF0000"/>
                </a:solidFill>
                <a:latin typeface="Cambria" panose="02040503050406030204" pitchFamily="18" charset="0"/>
              </a:rPr>
              <a:t>(</a:t>
            </a:r>
            <a:r>
              <a:rPr lang="en-US" sz="2200" dirty="0" err="1">
                <a:solidFill>
                  <a:srgbClr val="FF0000"/>
                </a:solidFill>
                <a:latin typeface="Cambria" panose="02040503050406030204" pitchFamily="18" charset="0"/>
              </a:rPr>
              <a:t>WindowEvent</a:t>
            </a:r>
            <a:r>
              <a:rPr lang="en-US" sz="2200" dirty="0">
                <a:solidFill>
                  <a:srgbClr val="FF0000"/>
                </a:solidFill>
                <a:latin typeface="Cambria" panose="02040503050406030204" pitchFamily="18" charset="0"/>
              </a:rPr>
              <a:t> </a:t>
            </a:r>
            <a:r>
              <a:rPr lang="en-US" sz="2200" i="1" dirty="0">
                <a:solidFill>
                  <a:srgbClr val="FF0000"/>
                </a:solidFill>
                <a:latin typeface="Cambria" panose="02040503050406030204" pitchFamily="18" charset="0"/>
              </a:rPr>
              <a:t>we</a:t>
            </a:r>
            <a:r>
              <a:rPr lang="en-US" sz="2200" dirty="0" smtClean="0">
                <a:solidFill>
                  <a:srgbClr val="FF0000"/>
                </a:solidFill>
                <a:latin typeface="Cambria" panose="02040503050406030204" pitchFamily="18" charset="0"/>
              </a:rPr>
              <a:t>) </a:t>
            </a:r>
          </a:p>
          <a:p>
            <a:pPr marL="274638" lvl="1" indent="0">
              <a:buFont typeface="Wingdings 2" pitchFamily="18" charset="2"/>
              <a:buNone/>
              <a:defRPr/>
            </a:pPr>
            <a:r>
              <a:rPr lang="en-US" sz="2200" dirty="0" smtClean="0">
                <a:solidFill>
                  <a:srgbClr val="FF0000"/>
                </a:solidFill>
                <a:latin typeface="Cambria" panose="02040503050406030204" pitchFamily="18" charset="0"/>
              </a:rPr>
              <a:t>	void </a:t>
            </a:r>
            <a:r>
              <a:rPr lang="en-US" sz="2200" dirty="0" err="1">
                <a:solidFill>
                  <a:srgbClr val="FF0000"/>
                </a:solidFill>
                <a:latin typeface="Cambria" panose="02040503050406030204" pitchFamily="18" charset="0"/>
              </a:rPr>
              <a:t>windowOpened</a:t>
            </a:r>
            <a:r>
              <a:rPr lang="en-US" sz="2200" dirty="0">
                <a:solidFill>
                  <a:srgbClr val="FF0000"/>
                </a:solidFill>
                <a:latin typeface="Cambria" panose="02040503050406030204" pitchFamily="18" charset="0"/>
              </a:rPr>
              <a:t>(</a:t>
            </a:r>
            <a:r>
              <a:rPr lang="en-US" sz="2200" dirty="0" err="1">
                <a:solidFill>
                  <a:srgbClr val="FF0000"/>
                </a:solidFill>
                <a:latin typeface="Cambria" panose="02040503050406030204" pitchFamily="18" charset="0"/>
              </a:rPr>
              <a:t>WindowEvent</a:t>
            </a:r>
            <a:r>
              <a:rPr lang="en-US" sz="2200" dirty="0">
                <a:solidFill>
                  <a:srgbClr val="FF0000"/>
                </a:solidFill>
                <a:latin typeface="Cambria" panose="02040503050406030204" pitchFamily="18" charset="0"/>
              </a:rPr>
              <a:t> </a:t>
            </a:r>
            <a:r>
              <a:rPr lang="en-US" sz="2200" i="1" dirty="0">
                <a:solidFill>
                  <a:srgbClr val="FF0000"/>
                </a:solidFill>
                <a:latin typeface="Cambria" panose="02040503050406030204" pitchFamily="18" charset="0"/>
              </a:rPr>
              <a:t>we</a:t>
            </a:r>
            <a:r>
              <a:rPr lang="en-US" sz="2200" dirty="0" smtClean="0">
                <a:solidFill>
                  <a:srgbClr val="FF0000"/>
                </a:solidFill>
                <a:latin typeface="Cambria" panose="02040503050406030204" pitchFamily="18"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381000" y="0"/>
            <a:ext cx="8458200" cy="792163"/>
          </a:xfrm>
        </p:spPr>
        <p:txBody>
          <a:bodyPr>
            <a:normAutofit/>
          </a:bodyPr>
          <a:lstStyle/>
          <a:p>
            <a:pPr algn="ctr" eaLnBrk="1" hangingPunct="1"/>
            <a:r>
              <a:rPr lang="en-US" b="1" dirty="0" smtClean="0">
                <a:solidFill>
                  <a:schemeClr val="tx1"/>
                </a:solidFill>
                <a:latin typeface="Times New Roman" pitchFamily="18" charset="0"/>
                <a:cs typeface="Times New Roman" pitchFamily="18" charset="0"/>
              </a:rPr>
              <a:t>Applets</a:t>
            </a:r>
          </a:p>
        </p:txBody>
      </p:sp>
      <p:sp>
        <p:nvSpPr>
          <p:cNvPr id="78851" name="Content Placeholder 2"/>
          <p:cNvSpPr>
            <a:spLocks noGrp="1"/>
          </p:cNvSpPr>
          <p:nvPr>
            <p:ph sz="quarter" idx="1"/>
          </p:nvPr>
        </p:nvSpPr>
        <p:spPr>
          <a:xfrm>
            <a:off x="152400" y="990600"/>
            <a:ext cx="8839200" cy="5638800"/>
          </a:xfrm>
        </p:spPr>
        <p:txBody>
          <a:bodyPr>
            <a:normAutofit/>
          </a:bodyPr>
          <a:lstStyle/>
          <a:p>
            <a:pPr algn="just"/>
            <a:r>
              <a:rPr lang="en-US" sz="2800" b="1" dirty="0" smtClean="0">
                <a:latin typeface="Times New Roman" pitchFamily="18" charset="0"/>
                <a:cs typeface="Times New Roman" pitchFamily="18" charset="0"/>
              </a:rPr>
              <a:t>Applet</a:t>
            </a:r>
            <a:r>
              <a:rPr lang="en-US" sz="2800" dirty="0" smtClean="0">
                <a:latin typeface="Times New Roman" pitchFamily="18" charset="0"/>
                <a:cs typeface="Times New Roman" pitchFamily="18" charset="0"/>
              </a:rPr>
              <a:t> is a special type of program that is embedded in the webpage to generate the dynamic content.</a:t>
            </a:r>
          </a:p>
          <a:p>
            <a:pPr algn="just"/>
            <a:r>
              <a:rPr lang="en-US" sz="2800" dirty="0" smtClean="0">
                <a:latin typeface="Times New Roman" pitchFamily="18" charset="0"/>
                <a:cs typeface="Times New Roman" pitchFamily="18" charset="0"/>
              </a:rPr>
              <a:t>There are two types of applets:</a:t>
            </a:r>
          </a:p>
          <a:p>
            <a:pPr lvl="1" algn="just"/>
            <a:r>
              <a:rPr lang="en-US" dirty="0" smtClean="0">
                <a:latin typeface="Times New Roman" pitchFamily="18" charset="0"/>
                <a:cs typeface="Times New Roman" pitchFamily="18" charset="0"/>
              </a:rPr>
              <a:t>The first type  use the Abstract Window Toolkit (AWT) to provide the graphic user interface (or use no GUI at all). This style of applet has been available since Java was first created</a:t>
            </a:r>
          </a:p>
          <a:p>
            <a:pPr lvl="1" algn="just">
              <a:buNone/>
            </a:pP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The second type of applets are those based on the Swing class </a:t>
            </a:r>
            <a:r>
              <a:rPr lang="en-US" b="1" dirty="0" err="1" smtClean="0">
                <a:latin typeface="Times New Roman" pitchFamily="18" charset="0"/>
                <a:cs typeface="Times New Roman" pitchFamily="18" charset="0"/>
              </a:rPr>
              <a:t>JApplet</a:t>
            </a:r>
            <a:r>
              <a:rPr lang="en-US" b="1" dirty="0" smtClean="0">
                <a:latin typeface="Times New Roman" pitchFamily="18" charset="0"/>
                <a:cs typeface="Times New Roman" pitchFamily="18" charset="0"/>
              </a:rPr>
              <a:t>. Swing applets use </a:t>
            </a:r>
            <a:r>
              <a:rPr lang="en-US" dirty="0" smtClean="0">
                <a:latin typeface="Times New Roman" pitchFamily="18" charset="0"/>
                <a:cs typeface="Times New Roman" pitchFamily="18" charset="0"/>
              </a:rPr>
              <a:t>the Swing classes to provide the GUI. Swing offers a richer and often easier-to-use user interface than does the AWT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381000" y="76201"/>
            <a:ext cx="8458200" cy="533399"/>
          </a:xfrm>
        </p:spPr>
        <p:txBody>
          <a:bodyPr>
            <a:normAutofit fontScale="90000"/>
          </a:bodyPr>
          <a:lstStyle/>
          <a:p>
            <a:pPr algn="just" eaLnBrk="1" hangingPunct="1"/>
            <a:r>
              <a:rPr lang="en-US" sz="3200" b="1" dirty="0" smtClean="0">
                <a:solidFill>
                  <a:srgbClr val="1D1D1E"/>
                </a:solidFill>
                <a:latin typeface="Times New Roman" pitchFamily="18" charset="0"/>
                <a:ea typeface="Times New Roman" pitchFamily="18" charset="0"/>
                <a:cs typeface="Times New Roman" pitchFamily="18" charset="0"/>
              </a:rPr>
              <a:t>Application Program Vs Applet Program</a:t>
            </a:r>
            <a:endParaRPr lang="en-US" sz="3200" b="1" dirty="0" smtClean="0">
              <a:solidFill>
                <a:schemeClr val="tx1"/>
              </a:solidFill>
              <a:latin typeface="Times New Roman" pitchFamily="18" charset="0"/>
              <a:ea typeface="Times New Roman" pitchFamily="18" charset="0"/>
              <a:cs typeface="Times New Roman" pitchFamily="18" charset="0"/>
            </a:endParaRPr>
          </a:p>
        </p:txBody>
      </p:sp>
      <p:sp>
        <p:nvSpPr>
          <p:cNvPr id="79875" name="Content Placeholder 2"/>
          <p:cNvSpPr>
            <a:spLocks noGrp="1"/>
          </p:cNvSpPr>
          <p:nvPr>
            <p:ph sz="quarter" idx="1"/>
          </p:nvPr>
        </p:nvSpPr>
        <p:spPr>
          <a:xfrm>
            <a:off x="0" y="838200"/>
            <a:ext cx="9144000" cy="6019800"/>
          </a:xfrm>
        </p:spPr>
        <p:txBody>
          <a:bodyPr>
            <a:normAutofit/>
          </a:bodyPr>
          <a:lstStyle/>
          <a:p>
            <a:pPr algn="just"/>
            <a:r>
              <a:rPr lang="en-US" sz="2400" dirty="0" smtClean="0">
                <a:latin typeface="Times New Roman" pitchFamily="18" charset="0"/>
                <a:cs typeface="Times New Roman" pitchFamily="18" charset="0"/>
              </a:rPr>
              <a:t>Applet does not use main() method for initiating the execution of a code. Applet, when loaded, automatically call certain methods of Applet class to start and execute the applet code.</a:t>
            </a:r>
          </a:p>
          <a:p>
            <a:pPr algn="just">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Applets are not stand-alone programs. Instead, they run within either a web browser or using an applet viewer.</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Applets cannot read from or write into a file in the local system.</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Applets cannot communicate with each other server on the network.</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Applets are restricted from using libraries from other languages such as C or C++.</a:t>
            </a:r>
          </a:p>
          <a:p>
            <a:pPr algn="just">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Applets : Example </a:t>
            </a:r>
          </a:p>
        </p:txBody>
      </p:sp>
      <p:graphicFrame>
        <p:nvGraphicFramePr>
          <p:cNvPr id="4" name="Content Placeholder 3"/>
          <p:cNvGraphicFramePr>
            <a:graphicFrameLocks noGrp="1"/>
          </p:cNvGraphicFramePr>
          <p:nvPr>
            <p:ph sz="quarter" idx="1"/>
          </p:nvPr>
        </p:nvGraphicFramePr>
        <p:xfrm>
          <a:off x="228600" y="1447800"/>
          <a:ext cx="4572000" cy="3084576"/>
        </p:xfrm>
        <a:graphic>
          <a:graphicData uri="http://schemas.openxmlformats.org/drawingml/2006/table">
            <a:tbl>
              <a:tblPr/>
              <a:tblGrid>
                <a:gridCol w="4572000"/>
              </a:tblGrid>
              <a:tr h="3084513">
                <a:tc>
                  <a:txBody>
                    <a:bodyPr/>
                    <a:lstStyle/>
                    <a:p>
                      <a:pPr marL="0" marR="0" algn="just">
                        <a:lnSpc>
                          <a:spcPct val="115000"/>
                        </a:lnSpc>
                        <a:spcBef>
                          <a:spcPts val="0"/>
                        </a:spcBef>
                        <a:spcAft>
                          <a:spcPts val="0"/>
                        </a:spcAft>
                      </a:pPr>
                      <a:r>
                        <a:rPr lang="en-US" sz="1600" dirty="0">
                          <a:solidFill>
                            <a:srgbClr val="1D1D1E"/>
                          </a:solidFill>
                          <a:latin typeface="Cambria"/>
                          <a:ea typeface="Times New Roman"/>
                          <a:cs typeface="Courier"/>
                        </a:rPr>
                        <a:t>import java.awt.*;</a:t>
                      </a:r>
                      <a:endParaRPr lang="en-US" sz="1600" dirty="0">
                        <a:latin typeface="Calibri"/>
                        <a:ea typeface="Times New Roman"/>
                        <a:cs typeface="Times New Roman"/>
                      </a:endParaRPr>
                    </a:p>
                    <a:p>
                      <a:pPr marL="0" marR="0" algn="just">
                        <a:lnSpc>
                          <a:spcPct val="115000"/>
                        </a:lnSpc>
                        <a:spcBef>
                          <a:spcPts val="0"/>
                        </a:spcBef>
                        <a:spcAft>
                          <a:spcPts val="0"/>
                        </a:spcAft>
                      </a:pPr>
                      <a:r>
                        <a:rPr lang="en-US" sz="1600" dirty="0">
                          <a:solidFill>
                            <a:srgbClr val="1D1D1E"/>
                          </a:solidFill>
                          <a:latin typeface="Cambria"/>
                          <a:ea typeface="Times New Roman"/>
                          <a:cs typeface="Courier"/>
                        </a:rPr>
                        <a:t>import </a:t>
                      </a:r>
                      <a:r>
                        <a:rPr lang="en-US" sz="1600" dirty="0" err="1">
                          <a:solidFill>
                            <a:srgbClr val="1D1D1E"/>
                          </a:solidFill>
                          <a:latin typeface="Cambria"/>
                          <a:ea typeface="Times New Roman"/>
                          <a:cs typeface="Courier"/>
                        </a:rPr>
                        <a:t>java.applet</a:t>
                      </a: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p>
                      <a:pPr marL="0" marR="0" algn="just">
                        <a:lnSpc>
                          <a:spcPct val="115000"/>
                        </a:lnSpc>
                        <a:spcBef>
                          <a:spcPts val="0"/>
                        </a:spcBef>
                        <a:spcAft>
                          <a:spcPts val="0"/>
                        </a:spcAft>
                      </a:pPr>
                      <a:endParaRPr lang="en-US" sz="1600" dirty="0" smtClean="0">
                        <a:solidFill>
                          <a:srgbClr val="1D1D1E"/>
                        </a:solidFill>
                        <a:latin typeface="Cambria"/>
                        <a:ea typeface="Times New Roman"/>
                        <a:cs typeface="Courier"/>
                      </a:endParaRPr>
                    </a:p>
                    <a:p>
                      <a:pPr marL="0" marR="0" algn="just">
                        <a:lnSpc>
                          <a:spcPct val="115000"/>
                        </a:lnSpc>
                        <a:spcBef>
                          <a:spcPts val="0"/>
                        </a:spcBef>
                        <a:spcAft>
                          <a:spcPts val="0"/>
                        </a:spcAft>
                      </a:pPr>
                      <a:endParaRPr lang="en-US" sz="1600" dirty="0" smtClean="0">
                        <a:solidFill>
                          <a:srgbClr val="1D1D1E"/>
                        </a:solidFill>
                        <a:latin typeface="Cambria"/>
                        <a:ea typeface="Times New Roman"/>
                        <a:cs typeface="Courier"/>
                      </a:endParaRPr>
                    </a:p>
                    <a:p>
                      <a:pPr marL="0" marR="0" algn="just">
                        <a:lnSpc>
                          <a:spcPct val="115000"/>
                        </a:lnSpc>
                        <a:spcBef>
                          <a:spcPts val="0"/>
                        </a:spcBef>
                        <a:spcAft>
                          <a:spcPts val="0"/>
                        </a:spcAft>
                      </a:pPr>
                      <a:r>
                        <a:rPr lang="en-US" sz="1600" dirty="0" smtClean="0">
                          <a:solidFill>
                            <a:srgbClr val="1D1D1E"/>
                          </a:solidFill>
                          <a:latin typeface="Cambria"/>
                          <a:ea typeface="Times New Roman"/>
                          <a:cs typeface="Courier"/>
                        </a:rPr>
                        <a:t>public </a:t>
                      </a:r>
                      <a:r>
                        <a:rPr lang="en-US" sz="1600" dirty="0">
                          <a:solidFill>
                            <a:srgbClr val="1D1D1E"/>
                          </a:solidFill>
                          <a:latin typeface="Cambria"/>
                          <a:ea typeface="Times New Roman"/>
                          <a:cs typeface="Courier"/>
                        </a:rPr>
                        <a:t>class </a:t>
                      </a:r>
                      <a:r>
                        <a:rPr lang="en-US" sz="1600" dirty="0" err="1">
                          <a:solidFill>
                            <a:srgbClr val="1D1D1E"/>
                          </a:solidFill>
                          <a:latin typeface="Cambria"/>
                          <a:ea typeface="Times New Roman"/>
                          <a:cs typeface="Courier"/>
                        </a:rPr>
                        <a:t>SimpleApplet</a:t>
                      </a:r>
                      <a:r>
                        <a:rPr lang="en-US" sz="1600" dirty="0">
                          <a:solidFill>
                            <a:srgbClr val="1D1D1E"/>
                          </a:solidFill>
                          <a:latin typeface="Cambria"/>
                          <a:ea typeface="Times New Roman"/>
                          <a:cs typeface="Courier"/>
                        </a:rPr>
                        <a:t> extends Applet </a:t>
                      </a:r>
                      <a:endParaRPr lang="en-US" sz="1600" dirty="0">
                        <a:latin typeface="Calibri"/>
                        <a:ea typeface="Times New Roman"/>
                        <a:cs typeface="Times New Roman"/>
                      </a:endParaRPr>
                    </a:p>
                    <a:p>
                      <a:pPr marL="0" marR="0" algn="just">
                        <a:lnSpc>
                          <a:spcPct val="115000"/>
                        </a:lnSpc>
                        <a:spcBef>
                          <a:spcPts val="0"/>
                        </a:spcBef>
                        <a:spcAft>
                          <a:spcPts val="0"/>
                        </a:spcAft>
                      </a:pP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p>
                      <a:pPr marL="457200" marR="0" algn="just">
                        <a:lnSpc>
                          <a:spcPct val="115000"/>
                        </a:lnSpc>
                        <a:spcBef>
                          <a:spcPts val="0"/>
                        </a:spcBef>
                        <a:spcAft>
                          <a:spcPts val="0"/>
                        </a:spcAft>
                      </a:pPr>
                      <a:r>
                        <a:rPr lang="en-US" sz="1600" dirty="0">
                          <a:solidFill>
                            <a:srgbClr val="1D1D1E"/>
                          </a:solidFill>
                          <a:latin typeface="Cambria"/>
                          <a:ea typeface="Times New Roman"/>
                          <a:cs typeface="Courier"/>
                        </a:rPr>
                        <a:t>public void paint(Graphics g) </a:t>
                      </a:r>
                      <a:endParaRPr lang="en-US" sz="1600" dirty="0">
                        <a:latin typeface="Calibri"/>
                        <a:ea typeface="Times New Roman"/>
                        <a:cs typeface="Times New Roman"/>
                      </a:endParaRPr>
                    </a:p>
                    <a:p>
                      <a:pPr marL="457200" marR="0" algn="just">
                        <a:lnSpc>
                          <a:spcPct val="115000"/>
                        </a:lnSpc>
                        <a:spcBef>
                          <a:spcPts val="0"/>
                        </a:spcBef>
                        <a:spcAft>
                          <a:spcPts val="0"/>
                        </a:spcAft>
                      </a:pP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p>
                      <a:pPr marL="457200" marR="0" indent="457200" algn="just">
                        <a:lnSpc>
                          <a:spcPct val="115000"/>
                        </a:lnSpc>
                        <a:spcBef>
                          <a:spcPts val="0"/>
                        </a:spcBef>
                        <a:spcAft>
                          <a:spcPts val="0"/>
                        </a:spcAft>
                      </a:pPr>
                      <a:r>
                        <a:rPr lang="en-US" sz="1600" dirty="0" err="1">
                          <a:solidFill>
                            <a:srgbClr val="1D1D1E"/>
                          </a:solidFill>
                          <a:latin typeface="Cambria"/>
                          <a:ea typeface="Times New Roman"/>
                          <a:cs typeface="Courier"/>
                        </a:rPr>
                        <a:t>g.drawString</a:t>
                      </a:r>
                      <a:r>
                        <a:rPr lang="en-US" sz="1600" dirty="0">
                          <a:solidFill>
                            <a:srgbClr val="1D1D1E"/>
                          </a:solidFill>
                          <a:latin typeface="Cambria"/>
                          <a:ea typeface="Times New Roman"/>
                          <a:cs typeface="Courier"/>
                        </a:rPr>
                        <a:t>("A Simple Applet", 20, 20);</a:t>
                      </a:r>
                      <a:endParaRPr lang="en-US" sz="1600" dirty="0">
                        <a:latin typeface="Calibri"/>
                        <a:ea typeface="Times New Roman"/>
                        <a:cs typeface="Times New Roman"/>
                      </a:endParaRPr>
                    </a:p>
                    <a:p>
                      <a:pPr marL="457200" marR="0" algn="just">
                        <a:lnSpc>
                          <a:spcPct val="115000"/>
                        </a:lnSpc>
                        <a:spcBef>
                          <a:spcPts val="0"/>
                        </a:spcBef>
                        <a:spcAft>
                          <a:spcPts val="0"/>
                        </a:spcAft>
                      </a:pP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p>
                      <a:pPr marL="0" marR="0" algn="just">
                        <a:lnSpc>
                          <a:spcPct val="115000"/>
                        </a:lnSpc>
                        <a:spcBef>
                          <a:spcPts val="0"/>
                        </a:spcBef>
                        <a:spcAft>
                          <a:spcPts val="0"/>
                        </a:spcAft>
                      </a:pPr>
                      <a:r>
                        <a:rPr lang="en-US" sz="1600" dirty="0">
                          <a:solidFill>
                            <a:srgbClr val="1D1D1E"/>
                          </a:solidFill>
                          <a:latin typeface="Cambria"/>
                          <a:ea typeface="Times New Roman"/>
                          <a:cs typeface="Courier"/>
                        </a:rPr>
                        <a:t>}</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0905" name="Rectangle 4"/>
          <p:cNvSpPr>
            <a:spLocks noChangeArrowheads="1"/>
          </p:cNvSpPr>
          <p:nvPr/>
        </p:nvSpPr>
        <p:spPr bwMode="auto">
          <a:xfrm>
            <a:off x="5691188" y="1143000"/>
            <a:ext cx="3452812" cy="369888"/>
          </a:xfrm>
          <a:prstGeom prst="rect">
            <a:avLst/>
          </a:prstGeom>
          <a:noFill/>
          <a:ln w="9525">
            <a:noFill/>
            <a:miter lim="800000"/>
            <a:headEnd/>
            <a:tailEnd/>
          </a:ln>
        </p:spPr>
        <p:txBody>
          <a:bodyPr>
            <a:spAutoFit/>
          </a:bodyPr>
          <a:lstStyle/>
          <a:p>
            <a:r>
              <a:rPr lang="en-US" sz="1800">
                <a:solidFill>
                  <a:srgbClr val="0070C0"/>
                </a:solidFill>
                <a:latin typeface="Cambria" pitchFamily="18" charset="0"/>
              </a:rPr>
              <a:t>Abstract Window Toolkit, for GUI</a:t>
            </a:r>
          </a:p>
        </p:txBody>
      </p:sp>
      <p:sp>
        <p:nvSpPr>
          <p:cNvPr id="80906" name="Rectangle 5"/>
          <p:cNvSpPr>
            <a:spLocks noChangeArrowheads="1"/>
          </p:cNvSpPr>
          <p:nvPr/>
        </p:nvSpPr>
        <p:spPr bwMode="auto">
          <a:xfrm>
            <a:off x="5727700" y="1712913"/>
            <a:ext cx="2474913" cy="369887"/>
          </a:xfrm>
          <a:prstGeom prst="rect">
            <a:avLst/>
          </a:prstGeom>
          <a:noFill/>
          <a:ln w="9525">
            <a:noFill/>
            <a:miter lim="800000"/>
            <a:headEnd/>
            <a:tailEnd/>
          </a:ln>
        </p:spPr>
        <p:txBody>
          <a:bodyPr wrap="none">
            <a:spAutoFit/>
          </a:bodyPr>
          <a:lstStyle/>
          <a:p>
            <a:r>
              <a:rPr lang="en-US" sz="1800">
                <a:solidFill>
                  <a:srgbClr val="0070C0"/>
                </a:solidFill>
                <a:latin typeface="Cambria" pitchFamily="18" charset="0"/>
              </a:rPr>
              <a:t>applet , for Applet class</a:t>
            </a:r>
          </a:p>
        </p:txBody>
      </p:sp>
      <p:sp>
        <p:nvSpPr>
          <p:cNvPr id="80907" name="Rectangle 16"/>
          <p:cNvSpPr>
            <a:spLocks noChangeArrowheads="1"/>
          </p:cNvSpPr>
          <p:nvPr/>
        </p:nvSpPr>
        <p:spPr bwMode="auto">
          <a:xfrm>
            <a:off x="5410200" y="2438400"/>
            <a:ext cx="3733800" cy="369888"/>
          </a:xfrm>
          <a:prstGeom prst="rect">
            <a:avLst/>
          </a:prstGeom>
          <a:noFill/>
          <a:ln w="9525">
            <a:noFill/>
            <a:miter lim="800000"/>
            <a:headEnd/>
            <a:tailEnd/>
          </a:ln>
        </p:spPr>
        <p:txBody>
          <a:bodyPr>
            <a:spAutoFit/>
          </a:bodyPr>
          <a:lstStyle/>
          <a:p>
            <a:r>
              <a:rPr lang="en-US" sz="1800">
                <a:solidFill>
                  <a:srgbClr val="0070C0"/>
                </a:solidFill>
                <a:latin typeface="Cambria" pitchFamily="18" charset="0"/>
              </a:rPr>
              <a:t>Always (public and extends Applet)</a:t>
            </a:r>
          </a:p>
        </p:txBody>
      </p:sp>
      <p:sp>
        <p:nvSpPr>
          <p:cNvPr id="80908" name="Rectangle 15"/>
          <p:cNvSpPr>
            <a:spLocks noChangeArrowheads="1"/>
          </p:cNvSpPr>
          <p:nvPr/>
        </p:nvSpPr>
        <p:spPr bwMode="auto">
          <a:xfrm>
            <a:off x="5715000" y="2895600"/>
            <a:ext cx="3352800" cy="584200"/>
          </a:xfrm>
          <a:prstGeom prst="rect">
            <a:avLst/>
          </a:prstGeom>
          <a:noFill/>
          <a:ln w="9525">
            <a:noFill/>
            <a:miter lim="800000"/>
            <a:headEnd/>
            <a:tailEnd/>
          </a:ln>
        </p:spPr>
        <p:txBody>
          <a:bodyPr>
            <a:spAutoFit/>
          </a:bodyPr>
          <a:lstStyle/>
          <a:p>
            <a:pPr>
              <a:buFont typeface="Wingdings" pitchFamily="2" charset="2"/>
              <a:buNone/>
            </a:pPr>
            <a:r>
              <a:rPr lang="en-US" sz="1600">
                <a:solidFill>
                  <a:srgbClr val="0070C0"/>
                </a:solidFill>
                <a:latin typeface="Cambria" pitchFamily="18" charset="0"/>
              </a:rPr>
              <a:t>Called to redraw applet</a:t>
            </a:r>
          </a:p>
          <a:p>
            <a:r>
              <a:rPr lang="en-US" sz="1600">
                <a:solidFill>
                  <a:srgbClr val="0070C0"/>
                </a:solidFill>
                <a:latin typeface="Cambria" pitchFamily="18" charset="0"/>
              </a:rPr>
              <a:t>Over ridden method[class Applet]</a:t>
            </a:r>
          </a:p>
        </p:txBody>
      </p:sp>
      <p:cxnSp>
        <p:nvCxnSpPr>
          <p:cNvPr id="12" name="Curved Connector 11"/>
          <p:cNvCxnSpPr>
            <a:endCxn id="80905" idx="1"/>
          </p:cNvCxnSpPr>
          <p:nvPr/>
        </p:nvCxnSpPr>
        <p:spPr>
          <a:xfrm flipV="1">
            <a:off x="1905000" y="1327150"/>
            <a:ext cx="3786188" cy="2730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endCxn id="80906" idx="1"/>
          </p:cNvCxnSpPr>
          <p:nvPr/>
        </p:nvCxnSpPr>
        <p:spPr>
          <a:xfrm>
            <a:off x="2133600" y="1828800"/>
            <a:ext cx="3594100" cy="6826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endCxn id="80907" idx="1"/>
          </p:cNvCxnSpPr>
          <p:nvPr/>
        </p:nvCxnSpPr>
        <p:spPr>
          <a:xfrm flipV="1">
            <a:off x="3886200" y="2622550"/>
            <a:ext cx="1524000" cy="444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flipV="1">
            <a:off x="3352800" y="3200400"/>
            <a:ext cx="22860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763000" cy="6705600"/>
          </a:xfrm>
        </p:spPr>
        <p:txBody>
          <a:bodyPr>
            <a:noAutofit/>
          </a:bodyPr>
          <a:lstStyle/>
          <a:p>
            <a:pPr algn="just">
              <a:defRPr/>
            </a:pPr>
            <a:r>
              <a:rPr lang="en-US" sz="2400" dirty="0" smtClean="0">
                <a:solidFill>
                  <a:srgbClr val="1D1D1E"/>
                </a:solidFill>
                <a:latin typeface="Times New Roman" pitchFamily="18" charset="0"/>
                <a:ea typeface="Times New Roman"/>
                <a:cs typeface="Times New Roman" pitchFamily="18" charset="0"/>
              </a:rPr>
              <a:t>Applet Viewer is used to execute applets in this section. </a:t>
            </a:r>
          </a:p>
          <a:p>
            <a:pPr algn="just">
              <a:defRPr/>
            </a:pPr>
            <a:r>
              <a:rPr lang="en-US" sz="2400" dirty="0" smtClean="0">
                <a:solidFill>
                  <a:srgbClr val="1D1D1E"/>
                </a:solidFill>
                <a:latin typeface="Times New Roman" pitchFamily="18" charset="0"/>
                <a:ea typeface="Times New Roman"/>
                <a:cs typeface="Times New Roman" pitchFamily="18" charset="0"/>
              </a:rPr>
              <a:t>Comment is included at the head of the Java source code file that contains the APPLET tag.</a:t>
            </a:r>
          </a:p>
          <a:p>
            <a:pPr marL="0" marR="0" algn="just">
              <a:lnSpc>
                <a:spcPct val="115000"/>
              </a:lnSpc>
              <a:spcBef>
                <a:spcPts val="0"/>
              </a:spcBef>
              <a:spcAft>
                <a:spcPts val="0"/>
              </a:spcAft>
              <a:buNone/>
            </a:pPr>
            <a:r>
              <a:rPr lang="en-US" sz="2400" dirty="0" smtClean="0">
                <a:solidFill>
                  <a:srgbClr val="1D1D1E"/>
                </a:solidFill>
                <a:latin typeface="Times New Roman" pitchFamily="18" charset="0"/>
                <a:ea typeface="Times New Roman"/>
                <a:cs typeface="Times New Roman" pitchFamily="18" charset="0"/>
              </a:rPr>
              <a:t>/*</a:t>
            </a:r>
            <a:endParaRPr lang="en-US" sz="2400" dirty="0" smtClean="0">
              <a:latin typeface="Times New Roman" pitchFamily="18" charset="0"/>
              <a:ea typeface="Times New Roman"/>
              <a:cs typeface="Times New Roman" pitchFamily="18" charset="0"/>
            </a:endParaRPr>
          </a:p>
          <a:p>
            <a:pPr marL="0" marR="0" algn="just">
              <a:lnSpc>
                <a:spcPct val="115000"/>
              </a:lnSpc>
              <a:spcBef>
                <a:spcPts val="0"/>
              </a:spcBef>
              <a:spcAft>
                <a:spcPts val="0"/>
              </a:spcAft>
              <a:buNone/>
            </a:pPr>
            <a:r>
              <a:rPr lang="en-US" sz="2400" dirty="0" smtClean="0">
                <a:solidFill>
                  <a:srgbClr val="FF0000"/>
                </a:solidFill>
                <a:latin typeface="Times New Roman" pitchFamily="18" charset="0"/>
                <a:ea typeface="Times New Roman"/>
                <a:cs typeface="Times New Roman" pitchFamily="18" charset="0"/>
              </a:rPr>
              <a:t>&lt;applet code="</a:t>
            </a:r>
            <a:r>
              <a:rPr lang="en-US" sz="2400" dirty="0" err="1" smtClean="0">
                <a:solidFill>
                  <a:srgbClr val="FF0000"/>
                </a:solidFill>
                <a:latin typeface="Times New Roman" pitchFamily="18" charset="0"/>
                <a:ea typeface="Times New Roman"/>
                <a:cs typeface="Times New Roman" pitchFamily="18" charset="0"/>
              </a:rPr>
              <a:t>SimpleApplet</a:t>
            </a:r>
            <a:r>
              <a:rPr lang="en-US" sz="2400" dirty="0" smtClean="0">
                <a:solidFill>
                  <a:srgbClr val="FF0000"/>
                </a:solidFill>
                <a:latin typeface="Times New Roman" pitchFamily="18" charset="0"/>
                <a:ea typeface="Times New Roman"/>
                <a:cs typeface="Times New Roman" pitchFamily="18" charset="0"/>
              </a:rPr>
              <a:t>" width=200 height=60&gt;</a:t>
            </a:r>
          </a:p>
          <a:p>
            <a:pPr marL="0" marR="0" algn="just">
              <a:lnSpc>
                <a:spcPct val="115000"/>
              </a:lnSpc>
              <a:spcBef>
                <a:spcPts val="0"/>
              </a:spcBef>
              <a:spcAft>
                <a:spcPts val="0"/>
              </a:spcAft>
              <a:buNone/>
            </a:pPr>
            <a:r>
              <a:rPr lang="en-US" sz="2400" dirty="0" smtClean="0">
                <a:solidFill>
                  <a:srgbClr val="FF0000"/>
                </a:solidFill>
                <a:latin typeface="Times New Roman" pitchFamily="18" charset="0"/>
                <a:ea typeface="Times New Roman"/>
                <a:cs typeface="Times New Roman" pitchFamily="18" charset="0"/>
              </a:rPr>
              <a:t>&lt;/applet&gt;</a:t>
            </a:r>
          </a:p>
          <a:p>
            <a:pPr marL="0" marR="0" algn="just">
              <a:lnSpc>
                <a:spcPct val="115000"/>
              </a:lnSpc>
              <a:spcBef>
                <a:spcPts val="0"/>
              </a:spcBef>
              <a:spcAft>
                <a:spcPts val="0"/>
              </a:spcAft>
              <a:buNone/>
            </a:pPr>
            <a:r>
              <a:rPr lang="en-US" sz="2400" dirty="0" smtClean="0">
                <a:solidFill>
                  <a:srgbClr val="1D1D1E"/>
                </a:solidFill>
                <a:latin typeface="Times New Roman" pitchFamily="18" charset="0"/>
                <a:ea typeface="Times New Roman"/>
                <a:cs typeface="Times New Roman" pitchFamily="18" charset="0"/>
              </a:rPr>
              <a:t>*/</a:t>
            </a:r>
            <a:endParaRPr lang="en-US" sz="2400" dirty="0" smtClean="0">
              <a:latin typeface="Times New Roman" pitchFamily="18" charset="0"/>
              <a:ea typeface="Times New Roman"/>
              <a:cs typeface="Times New Roman" pitchFamily="18" charset="0"/>
            </a:endParaRPr>
          </a:p>
          <a:p>
            <a:pPr algn="just">
              <a:defRPr/>
            </a:pPr>
            <a:r>
              <a:rPr lang="en-US" sz="2400" dirty="0" smtClean="0">
                <a:solidFill>
                  <a:srgbClr val="1D1D1E"/>
                </a:solidFill>
                <a:latin typeface="Times New Roman" pitchFamily="18" charset="0"/>
                <a:ea typeface="Times New Roman"/>
                <a:cs typeface="Times New Roman" pitchFamily="18" charset="0"/>
              </a:rPr>
              <a:t>Do the following three steps:</a:t>
            </a:r>
            <a:endParaRPr lang="en-US" sz="2400" dirty="0" smtClean="0">
              <a:latin typeface="Times New Roman" pitchFamily="18" charset="0"/>
              <a:ea typeface="Times New Roman"/>
              <a:cs typeface="Times New Roman" pitchFamily="18" charset="0"/>
            </a:endParaRPr>
          </a:p>
          <a:p>
            <a:pPr marL="617538" lvl="1" indent="-342900" algn="just">
              <a:lnSpc>
                <a:spcPct val="115000"/>
              </a:lnSpc>
              <a:spcBef>
                <a:spcPts val="0"/>
              </a:spcBef>
              <a:spcAft>
                <a:spcPts val="0"/>
              </a:spcAft>
              <a:buFont typeface="+mj-lt"/>
              <a:buAutoNum type="arabicPeriod"/>
              <a:defRPr/>
            </a:pPr>
            <a:r>
              <a:rPr lang="en-US" dirty="0" smtClean="0">
                <a:solidFill>
                  <a:srgbClr val="1D1D1E"/>
                </a:solidFill>
                <a:latin typeface="Times New Roman" pitchFamily="18" charset="0"/>
                <a:ea typeface="Times New Roman"/>
                <a:cs typeface="Times New Roman" pitchFamily="18" charset="0"/>
              </a:rPr>
              <a:t>Edit a Java source file with applet tag.</a:t>
            </a:r>
            <a:endParaRPr lang="en-US" dirty="0" smtClean="0">
              <a:latin typeface="Times New Roman" pitchFamily="18" charset="0"/>
              <a:ea typeface="Times New Roman"/>
              <a:cs typeface="Times New Roman" pitchFamily="18" charset="0"/>
            </a:endParaRPr>
          </a:p>
          <a:p>
            <a:pPr marL="617538" lvl="1" indent="-342900" algn="just">
              <a:lnSpc>
                <a:spcPct val="115000"/>
              </a:lnSpc>
              <a:spcBef>
                <a:spcPts val="0"/>
              </a:spcBef>
              <a:spcAft>
                <a:spcPts val="0"/>
              </a:spcAft>
              <a:buFont typeface="+mj-lt"/>
              <a:buAutoNum type="arabicPeriod"/>
              <a:defRPr/>
            </a:pPr>
            <a:r>
              <a:rPr lang="en-US" dirty="0" smtClean="0">
                <a:solidFill>
                  <a:srgbClr val="1D1D1E"/>
                </a:solidFill>
                <a:latin typeface="Times New Roman" pitchFamily="18" charset="0"/>
                <a:ea typeface="Times New Roman"/>
                <a:cs typeface="Times New Roman" pitchFamily="18" charset="0"/>
              </a:rPr>
              <a:t>Compile the program.</a:t>
            </a:r>
          </a:p>
          <a:p>
            <a:pPr marL="617538" lvl="1" indent="-342900" algn="just">
              <a:lnSpc>
                <a:spcPct val="115000"/>
              </a:lnSpc>
              <a:spcBef>
                <a:spcPts val="0"/>
              </a:spcBef>
              <a:spcAft>
                <a:spcPts val="0"/>
              </a:spcAft>
              <a:buFont typeface="+mj-lt"/>
              <a:buAutoNum type="arabicPeriod"/>
              <a:defRPr/>
            </a:pPr>
            <a:r>
              <a:rPr lang="en-US" dirty="0" smtClean="0">
                <a:solidFill>
                  <a:srgbClr val="1D1D1E"/>
                </a:solidFill>
                <a:latin typeface="Times New Roman" pitchFamily="18" charset="0"/>
                <a:ea typeface="Times New Roman"/>
                <a:cs typeface="Times New Roman" pitchFamily="18" charset="0"/>
              </a:rPr>
              <a:t>Execute the applet viewer, specifying the name of your applet’s source file. The applet viewer will encounter the applet tag within the comment and execute the applet.</a:t>
            </a:r>
          </a:p>
          <a:p>
            <a:pPr marL="342900" indent="-342900" algn="just">
              <a:lnSpc>
                <a:spcPct val="115000"/>
              </a:lnSpc>
              <a:spcBef>
                <a:spcPts val="0"/>
              </a:spcBef>
              <a:spcAft>
                <a:spcPts val="0"/>
              </a:spcAft>
              <a:buFont typeface="+mj-lt"/>
              <a:buAutoNum type="arabicPeriod"/>
              <a:defRPr/>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81000" y="533400"/>
          <a:ext cx="5867400" cy="4228084"/>
        </p:xfrm>
        <a:graphic>
          <a:graphicData uri="http://schemas.openxmlformats.org/drawingml/2006/table">
            <a:tbl>
              <a:tblPr/>
              <a:tblGrid>
                <a:gridCol w="5867400"/>
              </a:tblGrid>
              <a:tr h="4227513">
                <a:tc>
                  <a:txBody>
                    <a:bodyPr/>
                    <a:lstStyle/>
                    <a:p>
                      <a:pPr marL="0" marR="0" algn="just">
                        <a:lnSpc>
                          <a:spcPct val="115000"/>
                        </a:lnSpc>
                        <a:spcBef>
                          <a:spcPts val="0"/>
                        </a:spcBef>
                        <a:spcAft>
                          <a:spcPts val="0"/>
                        </a:spcAft>
                      </a:pPr>
                      <a:r>
                        <a:rPr lang="en-US" sz="1800" dirty="0">
                          <a:solidFill>
                            <a:srgbClr val="1D1D1E"/>
                          </a:solidFill>
                          <a:latin typeface="Cambria"/>
                          <a:ea typeface="Times New Roman"/>
                          <a:cs typeface="Courier"/>
                        </a:rPr>
                        <a:t>import java.awt.*;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import </a:t>
                      </a:r>
                      <a:r>
                        <a:rPr lang="en-US" sz="1800" dirty="0" err="1">
                          <a:solidFill>
                            <a:srgbClr val="1D1D1E"/>
                          </a:solidFill>
                          <a:latin typeface="Cambria"/>
                          <a:ea typeface="Times New Roman"/>
                          <a:cs typeface="Courier"/>
                        </a:rPr>
                        <a:t>java.applet</a:t>
                      </a: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FF0000"/>
                          </a:solidFill>
                          <a:latin typeface="Cambria"/>
                          <a:ea typeface="Times New Roman"/>
                          <a:cs typeface="Courier"/>
                        </a:rPr>
                        <a:t>&lt;applet code="</a:t>
                      </a:r>
                      <a:r>
                        <a:rPr lang="en-US" sz="1800" dirty="0" err="1">
                          <a:solidFill>
                            <a:srgbClr val="FF0000"/>
                          </a:solidFill>
                          <a:latin typeface="Cambria"/>
                          <a:ea typeface="Times New Roman"/>
                          <a:cs typeface="Courier"/>
                        </a:rPr>
                        <a:t>SimpleApplet</a:t>
                      </a:r>
                      <a:r>
                        <a:rPr lang="en-US" sz="1800" dirty="0">
                          <a:solidFill>
                            <a:srgbClr val="FF0000"/>
                          </a:solidFill>
                          <a:latin typeface="Cambria"/>
                          <a:ea typeface="Times New Roman"/>
                          <a:cs typeface="Courier"/>
                        </a:rPr>
                        <a:t>" width=200 height=60&gt;</a:t>
                      </a:r>
                      <a:endParaRPr lang="en-US" sz="1800" dirty="0">
                        <a:solidFill>
                          <a:srgbClr val="FF0000"/>
                        </a:solidFill>
                        <a:latin typeface="Calibri"/>
                        <a:ea typeface="Times New Roman"/>
                        <a:cs typeface="Times New Roman"/>
                      </a:endParaRPr>
                    </a:p>
                    <a:p>
                      <a:pPr marL="0" marR="0" algn="just">
                        <a:lnSpc>
                          <a:spcPct val="115000"/>
                        </a:lnSpc>
                        <a:spcBef>
                          <a:spcPts val="0"/>
                        </a:spcBef>
                        <a:spcAft>
                          <a:spcPts val="0"/>
                        </a:spcAft>
                      </a:pPr>
                      <a:r>
                        <a:rPr lang="en-US" sz="1800" dirty="0">
                          <a:solidFill>
                            <a:srgbClr val="FF0000"/>
                          </a:solidFill>
                          <a:latin typeface="Cambria"/>
                          <a:ea typeface="Times New Roman"/>
                          <a:cs typeface="Courier"/>
                        </a:rPr>
                        <a:t>&lt;/applet&gt;</a:t>
                      </a:r>
                      <a:endParaRPr lang="en-US" sz="1800" dirty="0">
                        <a:solidFill>
                          <a:srgbClr val="FF0000"/>
                        </a:solidFill>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public class </a:t>
                      </a:r>
                      <a:r>
                        <a:rPr lang="en-US" sz="1800" dirty="0" err="1">
                          <a:solidFill>
                            <a:srgbClr val="1D1D1E"/>
                          </a:solidFill>
                          <a:latin typeface="Cambria"/>
                          <a:ea typeface="Times New Roman"/>
                          <a:cs typeface="Courier"/>
                        </a:rPr>
                        <a:t>SimpleApplet</a:t>
                      </a:r>
                      <a:r>
                        <a:rPr lang="en-US" sz="1800" dirty="0">
                          <a:solidFill>
                            <a:srgbClr val="1D1D1E"/>
                          </a:solidFill>
                          <a:latin typeface="Cambria"/>
                          <a:ea typeface="Times New Roman"/>
                          <a:cs typeface="Courier"/>
                        </a:rPr>
                        <a:t> extends Applet </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a:solidFill>
                            <a:srgbClr val="1D1D1E"/>
                          </a:solidFill>
                          <a:latin typeface="Cambria"/>
                          <a:ea typeface="Times New Roman"/>
                          <a:cs typeface="Courier"/>
                        </a:rPr>
                        <a:t>public void paint(Graphics g) </a:t>
                      </a:r>
                      <a:endParaRPr lang="en-US" sz="1800" dirty="0">
                        <a:latin typeface="Calibri"/>
                        <a:ea typeface="Times New Roman"/>
                        <a:cs typeface="Times New Roman"/>
                      </a:endParaRPr>
                    </a:p>
                    <a:p>
                      <a:pPr marL="45720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457200" marR="0" indent="457200" algn="just">
                        <a:lnSpc>
                          <a:spcPct val="115000"/>
                        </a:lnSpc>
                        <a:spcBef>
                          <a:spcPts val="0"/>
                        </a:spcBef>
                        <a:spcAft>
                          <a:spcPts val="0"/>
                        </a:spcAft>
                      </a:pPr>
                      <a:r>
                        <a:rPr lang="en-US" sz="1800" dirty="0" err="1">
                          <a:solidFill>
                            <a:srgbClr val="1D1D1E"/>
                          </a:solidFill>
                          <a:latin typeface="Cambria"/>
                          <a:ea typeface="Times New Roman"/>
                          <a:cs typeface="Courier"/>
                        </a:rPr>
                        <a:t>g.drawString</a:t>
                      </a:r>
                      <a:r>
                        <a:rPr lang="en-US" sz="1800" dirty="0">
                          <a:solidFill>
                            <a:srgbClr val="1D1D1E"/>
                          </a:solidFill>
                          <a:latin typeface="Cambria"/>
                          <a:ea typeface="Times New Roman"/>
                          <a:cs typeface="Courier"/>
                        </a:rPr>
                        <a:t>("A Simple Applet", 20, 20);</a:t>
                      </a:r>
                      <a:endParaRPr lang="en-US" sz="1800" dirty="0">
                        <a:latin typeface="Calibri"/>
                        <a:ea typeface="Times New Roman"/>
                        <a:cs typeface="Times New Roman"/>
                      </a:endParaRPr>
                    </a:p>
                    <a:p>
                      <a:pPr marL="457200" marR="0" algn="just">
                        <a:lnSpc>
                          <a:spcPct val="115000"/>
                        </a:lnSpc>
                        <a:spcBef>
                          <a:spcPts val="0"/>
                        </a:spcBef>
                        <a:spcAft>
                          <a:spcPts val="100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p>
                      <a:pPr marL="0" marR="0" algn="just">
                        <a:lnSpc>
                          <a:spcPct val="115000"/>
                        </a:lnSpc>
                        <a:spcBef>
                          <a:spcPts val="0"/>
                        </a:spcBef>
                        <a:spcAft>
                          <a:spcPts val="0"/>
                        </a:spcAft>
                      </a:pPr>
                      <a:r>
                        <a:rPr lang="en-US" sz="1800" dirty="0">
                          <a:solidFill>
                            <a:srgbClr val="1D1D1E"/>
                          </a:solidFill>
                          <a:latin typeface="Cambria"/>
                          <a:ea typeface="Times New Roman"/>
                          <a:cs typeface="Courier"/>
                        </a:rPr>
                        <a:t>}</a:t>
                      </a:r>
                      <a:endParaRPr lang="en-US"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4"/>
          <p:cNvPicPr>
            <a:picLocks noChangeAspect="1" noChangeArrowheads="1"/>
          </p:cNvPicPr>
          <p:nvPr/>
        </p:nvPicPr>
        <p:blipFill>
          <a:blip r:embed="rId3" cstate="print"/>
          <a:srcRect/>
          <a:stretch>
            <a:fillRect/>
          </a:stretch>
        </p:blipFill>
        <p:spPr bwMode="auto">
          <a:xfrm>
            <a:off x="5334000" y="5181600"/>
            <a:ext cx="3652838" cy="1447800"/>
          </a:xfrm>
          <a:prstGeom prst="rect">
            <a:avLst/>
          </a:prstGeom>
          <a:noFill/>
          <a:ln w="9525">
            <a:noFill/>
            <a:miter lim="800000"/>
            <a:headEnd/>
            <a:tailEnd/>
          </a:ln>
        </p:spPr>
      </p:pic>
      <p:sp>
        <p:nvSpPr>
          <p:cNvPr id="6" name="TextBox 5"/>
          <p:cNvSpPr txBox="1">
            <a:spLocks noChangeArrowheads="1"/>
          </p:cNvSpPr>
          <p:nvPr/>
        </p:nvSpPr>
        <p:spPr bwMode="auto">
          <a:xfrm>
            <a:off x="6781800" y="4724400"/>
            <a:ext cx="950913" cy="400050"/>
          </a:xfrm>
          <a:prstGeom prst="rect">
            <a:avLst/>
          </a:prstGeom>
          <a:noFill/>
          <a:ln w="9525">
            <a:noFill/>
            <a:miter lim="800000"/>
            <a:headEnd/>
            <a:tailEnd/>
          </a:ln>
        </p:spPr>
        <p:txBody>
          <a:bodyPr wrap="none">
            <a:spAutoFit/>
          </a:bodyPr>
          <a:lstStyle/>
          <a:p>
            <a:r>
              <a:rPr lang="en-US" sz="2000" dirty="0">
                <a:latin typeface="Cambria" pitchFamily="18" charset="0"/>
              </a:rPr>
              <a:t>Output</a:t>
            </a:r>
          </a:p>
        </p:txBody>
      </p:sp>
      <p:sp>
        <p:nvSpPr>
          <p:cNvPr id="83979" name="TextBox 4"/>
          <p:cNvSpPr txBox="1">
            <a:spLocks noChangeArrowheads="1"/>
          </p:cNvSpPr>
          <p:nvPr/>
        </p:nvSpPr>
        <p:spPr bwMode="auto">
          <a:xfrm>
            <a:off x="76200" y="5334000"/>
            <a:ext cx="6286500" cy="923330"/>
          </a:xfrm>
          <a:prstGeom prst="rect">
            <a:avLst/>
          </a:prstGeom>
          <a:noFill/>
          <a:ln w="9525">
            <a:noFill/>
            <a:miter lim="800000"/>
            <a:headEnd/>
            <a:tailEnd/>
          </a:ln>
        </p:spPr>
        <p:txBody>
          <a:bodyPr wrap="square">
            <a:spAutoFit/>
          </a:bodyPr>
          <a:lstStyle/>
          <a:p>
            <a:pPr marL="342900" indent="-342900">
              <a:buClr>
                <a:srgbClr val="0070C0"/>
              </a:buClr>
              <a:buSzPct val="60000"/>
              <a:buFont typeface="Wingdings" pitchFamily="2" charset="2"/>
              <a:buChar char="v"/>
            </a:pPr>
            <a:r>
              <a:rPr lang="en-US" dirty="0">
                <a:latin typeface="Cambria" pitchFamily="18" charset="0"/>
              </a:rPr>
              <a:t>Save file as </a:t>
            </a:r>
            <a:r>
              <a:rPr lang="en-US" dirty="0">
                <a:solidFill>
                  <a:srgbClr val="FF0000"/>
                </a:solidFill>
                <a:latin typeface="Cambria" pitchFamily="18" charset="0"/>
                <a:ea typeface="Times New Roman" pitchFamily="18" charset="0"/>
                <a:cs typeface="Courier"/>
              </a:rPr>
              <a:t>SimpleApplet</a:t>
            </a:r>
            <a:r>
              <a:rPr lang="en-US" dirty="0">
                <a:solidFill>
                  <a:srgbClr val="FF0000"/>
                </a:solidFill>
                <a:latin typeface="Cambria" pitchFamily="18" charset="0"/>
              </a:rPr>
              <a:t>.java</a:t>
            </a:r>
          </a:p>
          <a:p>
            <a:pPr marL="342900" indent="-342900">
              <a:buClr>
                <a:srgbClr val="0070C0"/>
              </a:buClr>
              <a:buSzPct val="60000"/>
              <a:buFont typeface="Wingdings" pitchFamily="2" charset="2"/>
              <a:buChar char="v"/>
            </a:pPr>
            <a:r>
              <a:rPr lang="en-US" dirty="0" smtClean="0">
                <a:latin typeface="Cambria" pitchFamily="18" charset="0"/>
              </a:rPr>
              <a:t>Compile: </a:t>
            </a:r>
            <a:r>
              <a:rPr lang="en-US" dirty="0" err="1" smtClean="0">
                <a:solidFill>
                  <a:srgbClr val="FF0000"/>
                </a:solidFill>
                <a:latin typeface="Cambria" pitchFamily="18" charset="0"/>
              </a:rPr>
              <a:t>javac</a:t>
            </a:r>
            <a:r>
              <a:rPr lang="en-US" dirty="0" smtClean="0">
                <a:solidFill>
                  <a:srgbClr val="FF0000"/>
                </a:solidFill>
                <a:latin typeface="Cambria" pitchFamily="18" charset="0"/>
              </a:rPr>
              <a:t> </a:t>
            </a:r>
            <a:r>
              <a:rPr lang="en-US" dirty="0" smtClean="0">
                <a:solidFill>
                  <a:srgbClr val="FF0000"/>
                </a:solidFill>
                <a:latin typeface="Cambria" pitchFamily="18" charset="0"/>
                <a:cs typeface="Times New Roman" pitchFamily="18" charset="0"/>
              </a:rPr>
              <a:t>SimpleApplet</a:t>
            </a:r>
            <a:r>
              <a:rPr lang="en-US" dirty="0" smtClean="0">
                <a:solidFill>
                  <a:srgbClr val="FF0000"/>
                </a:solidFill>
                <a:latin typeface="Cambria" pitchFamily="18" charset="0"/>
              </a:rPr>
              <a:t>.java</a:t>
            </a:r>
            <a:endParaRPr lang="en-US" dirty="0">
              <a:solidFill>
                <a:srgbClr val="FF0000"/>
              </a:solidFill>
              <a:latin typeface="Cambria" pitchFamily="18" charset="0"/>
            </a:endParaRPr>
          </a:p>
          <a:p>
            <a:pPr marL="342900" indent="-342900">
              <a:buClr>
                <a:srgbClr val="0070C0"/>
              </a:buClr>
              <a:buSzPct val="60000"/>
              <a:buFont typeface="Wingdings" pitchFamily="2" charset="2"/>
              <a:buChar char="v"/>
            </a:pPr>
            <a:r>
              <a:rPr lang="en-US" dirty="0" smtClean="0">
                <a:latin typeface="Cambria" pitchFamily="18" charset="0"/>
              </a:rPr>
              <a:t>Execute: </a:t>
            </a:r>
            <a:r>
              <a:rPr lang="en-US" dirty="0" err="1">
                <a:solidFill>
                  <a:srgbClr val="FF0000"/>
                </a:solidFill>
                <a:latin typeface="Cambria" pitchFamily="18" charset="0"/>
              </a:rPr>
              <a:t>appletviewer</a:t>
            </a:r>
            <a:r>
              <a:rPr lang="en-US" dirty="0">
                <a:solidFill>
                  <a:srgbClr val="FF0000"/>
                </a:solidFill>
                <a:latin typeface="Cambria" pitchFamily="18" charset="0"/>
              </a:rPr>
              <a:t> </a:t>
            </a:r>
            <a:r>
              <a:rPr lang="en-US" dirty="0">
                <a:solidFill>
                  <a:srgbClr val="FF0000"/>
                </a:solidFill>
                <a:latin typeface="Cambria" pitchFamily="18" charset="0"/>
                <a:cs typeface="Times New Roman" pitchFamily="18" charset="0"/>
              </a:rPr>
              <a:t>SimpleApplet</a:t>
            </a:r>
            <a:r>
              <a:rPr lang="en-US" dirty="0">
                <a:solidFill>
                  <a:srgbClr val="FF0000"/>
                </a:solidFill>
                <a:latin typeface="Cambria" pitchFamily="18" charset="0"/>
              </a:rPr>
              <a:t>.java</a:t>
            </a:r>
          </a:p>
        </p:txBody>
      </p:sp>
      <p:sp>
        <p:nvSpPr>
          <p:cNvPr id="83980" name="Rectangle 12"/>
          <p:cNvSpPr>
            <a:spLocks noChangeArrowheads="1"/>
          </p:cNvSpPr>
          <p:nvPr/>
        </p:nvSpPr>
        <p:spPr bwMode="auto">
          <a:xfrm>
            <a:off x="6248400" y="1447800"/>
            <a:ext cx="2895600" cy="923925"/>
          </a:xfrm>
          <a:prstGeom prst="rect">
            <a:avLst/>
          </a:prstGeom>
          <a:noFill/>
          <a:ln w="9525">
            <a:noFill/>
            <a:miter lim="800000"/>
            <a:headEnd/>
            <a:tailEnd/>
          </a:ln>
        </p:spPr>
        <p:txBody>
          <a:bodyPr>
            <a:spAutoFit/>
          </a:bodyPr>
          <a:lstStyle/>
          <a:p>
            <a:r>
              <a:rPr lang="en-US" sz="1800" dirty="0">
                <a:solidFill>
                  <a:srgbClr val="0070C0"/>
                </a:solidFill>
                <a:latin typeface="Cambria" pitchFamily="18" charset="0"/>
              </a:rPr>
              <a:t>Source code is documented </a:t>
            </a:r>
          </a:p>
          <a:p>
            <a:r>
              <a:rPr lang="en-US" sz="1800" dirty="0">
                <a:solidFill>
                  <a:srgbClr val="0070C0"/>
                </a:solidFill>
                <a:latin typeface="Cambria" pitchFamily="18" charset="0"/>
              </a:rPr>
              <a:t>with prototype of HTML statements</a:t>
            </a:r>
          </a:p>
        </p:txBody>
      </p:sp>
      <p:cxnSp>
        <p:nvCxnSpPr>
          <p:cNvPr id="10" name="Straight Arrow Connector 9"/>
          <p:cNvCxnSpPr/>
          <p:nvPr/>
        </p:nvCxnSpPr>
        <p:spPr>
          <a:xfrm>
            <a:off x="5562600" y="1676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5562600"/>
          </a:xfrm>
        </p:spPr>
        <p:txBody>
          <a:bodyPr>
            <a:normAutofit/>
          </a:bodyPr>
          <a:lstStyle/>
          <a:p>
            <a:pPr>
              <a:buNone/>
            </a:pPr>
            <a:r>
              <a:rPr lang="en-US" sz="3200" b="1" dirty="0" smtClean="0">
                <a:solidFill>
                  <a:srgbClr val="FF0000"/>
                </a:solidFill>
              </a:rPr>
              <a:t>Foreground Events </a:t>
            </a:r>
          </a:p>
          <a:p>
            <a:pPr algn="just">
              <a:buFont typeface="Wingdings" pitchFamily="2" charset="2"/>
              <a:buChar char="Ø"/>
            </a:pPr>
            <a:r>
              <a:rPr lang="en-US" dirty="0" smtClean="0"/>
              <a:t>Those events which require the direct interaction of user. They are generated as consequences of a person interacting with the graphical components in Graphical User Interface. For example, clicking on a button, moving the mouse, entering a character through keyboard, selecting an item from list, scrolling the page etc. </a:t>
            </a:r>
          </a:p>
          <a:p>
            <a:pPr algn="just">
              <a:buNone/>
            </a:pPr>
            <a:r>
              <a:rPr lang="en-US" sz="3200" b="1" dirty="0" smtClean="0">
                <a:solidFill>
                  <a:srgbClr val="FF0000"/>
                </a:solidFill>
              </a:rPr>
              <a:t>Background Events</a:t>
            </a:r>
            <a:r>
              <a:rPr lang="en-US" dirty="0" smtClean="0"/>
              <a:t> </a:t>
            </a:r>
          </a:p>
          <a:p>
            <a:pPr algn="just">
              <a:buFont typeface="Wingdings" pitchFamily="2" charset="2"/>
              <a:buChar char="Ø"/>
            </a:pPr>
            <a:r>
              <a:rPr lang="en-US" dirty="0" smtClean="0"/>
              <a:t> Those events that require the interaction of end user are known as background events. Operating system interrupts, hardware or software failure, timer expires, an operation completion are the example of background events.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381000" y="152400"/>
            <a:ext cx="8458200" cy="792163"/>
          </a:xfrm>
        </p:spPr>
        <p:txBody>
          <a:bodyPr/>
          <a:lstStyle/>
          <a:p>
            <a:pPr algn="just" eaLnBrk="1" hangingPunct="1"/>
            <a:r>
              <a:rPr lang="en-US" sz="3600" b="1" dirty="0" smtClean="0">
                <a:solidFill>
                  <a:schemeClr val="tx1"/>
                </a:solidFill>
                <a:latin typeface="Times New Roman" pitchFamily="18" charset="0"/>
                <a:cs typeface="Times New Roman" pitchFamily="18" charset="0"/>
              </a:rPr>
              <a:t>Applet Architecture</a:t>
            </a:r>
          </a:p>
        </p:txBody>
      </p:sp>
      <p:sp>
        <p:nvSpPr>
          <p:cNvPr id="86019" name="Content Placeholder 2"/>
          <p:cNvSpPr>
            <a:spLocks noGrp="1"/>
          </p:cNvSpPr>
          <p:nvPr>
            <p:ph sz="quarter" idx="1"/>
          </p:nvPr>
        </p:nvSpPr>
        <p:spPr>
          <a:xfrm>
            <a:off x="0" y="990600"/>
            <a:ext cx="8991600" cy="5638800"/>
          </a:xfrm>
        </p:spPr>
        <p:txBody>
          <a:bodyPr/>
          <a:lstStyle/>
          <a:p>
            <a:pPr algn="just"/>
            <a:r>
              <a:rPr lang="en-US" sz="2400" dirty="0" smtClean="0">
                <a:latin typeface="Cambria" pitchFamily="18" charset="0"/>
              </a:rPr>
              <a:t>An applet is a window-based program. </a:t>
            </a:r>
          </a:p>
          <a:p>
            <a:pPr algn="just"/>
            <a:r>
              <a:rPr lang="en-US" sz="2400" dirty="0" smtClean="0">
                <a:latin typeface="Cambria" pitchFamily="18" charset="0"/>
              </a:rPr>
              <a:t>Applets are event driven. An applet waits until an event occurs. </a:t>
            </a:r>
          </a:p>
          <a:p>
            <a:pPr algn="just"/>
            <a:r>
              <a:rPr lang="en-US" sz="2400" dirty="0" smtClean="0">
                <a:latin typeface="Cambria" pitchFamily="18" charset="0"/>
                <a:cs typeface="Times New Roman" pitchFamily="18" charset="0"/>
              </a:rPr>
              <a:t>The user interacts with the applet when he or she wants. </a:t>
            </a:r>
          </a:p>
          <a:p>
            <a:pPr algn="just"/>
            <a:r>
              <a:rPr lang="en-US" sz="2400" dirty="0" smtClean="0">
                <a:latin typeface="Cambria" pitchFamily="18" charset="0"/>
                <a:cs typeface="Times New Roman" pitchFamily="18" charset="0"/>
              </a:rPr>
              <a:t>The AWT notifies the applet about an event by calling an event handler that has been provided by the applet. </a:t>
            </a:r>
          </a:p>
          <a:p>
            <a:pPr algn="just"/>
            <a:r>
              <a:rPr lang="en-US" sz="2400" dirty="0" smtClean="0">
                <a:latin typeface="Cambria" pitchFamily="18" charset="0"/>
                <a:cs typeface="Times New Roman" pitchFamily="18" charset="0"/>
              </a:rPr>
              <a:t>The applet must take appropriate action and then quickly return control to the AWT. </a:t>
            </a:r>
          </a:p>
          <a:p>
            <a:pPr algn="just"/>
            <a:r>
              <a:rPr lang="en-US" sz="2400" dirty="0" smtClean="0">
                <a:latin typeface="Cambria" pitchFamily="18" charset="0"/>
                <a:cs typeface="Times New Roman" pitchFamily="18" charset="0"/>
              </a:rPr>
              <a:t>Example : </a:t>
            </a:r>
          </a:p>
          <a:p>
            <a:pPr lvl="1" algn="just"/>
            <a:r>
              <a:rPr lang="en-US" sz="2200" dirty="0" smtClean="0">
                <a:latin typeface="Cambria" pitchFamily="18" charset="0"/>
                <a:cs typeface="Times New Roman" pitchFamily="18" charset="0"/>
              </a:rPr>
              <a:t>If the user clicks a mouse inside the applet’s window, a mouse-clicked event is generated</a:t>
            </a:r>
          </a:p>
          <a:p>
            <a:pPr lvl="1" algn="just"/>
            <a:r>
              <a:rPr lang="en-US" sz="2200" dirty="0" smtClean="0">
                <a:latin typeface="Cambria" pitchFamily="18" charset="0"/>
                <a:cs typeface="Times New Roman" pitchFamily="18" charset="0"/>
              </a:rPr>
              <a:t>If the user presses a key while the applet’s window has input focus, a </a:t>
            </a:r>
            <a:r>
              <a:rPr lang="en-US" sz="2200" dirty="0" err="1" smtClean="0">
                <a:latin typeface="Cambria" pitchFamily="18" charset="0"/>
                <a:cs typeface="Times New Roman" pitchFamily="18" charset="0"/>
              </a:rPr>
              <a:t>keypress</a:t>
            </a:r>
            <a:r>
              <a:rPr lang="en-US" sz="2200" dirty="0" smtClean="0">
                <a:latin typeface="Cambria" pitchFamily="18" charset="0"/>
                <a:cs typeface="Times New Roman" pitchFamily="18" charset="0"/>
              </a:rPr>
              <a:t> event is generated.</a:t>
            </a:r>
            <a:endParaRPr lang="en-US" sz="2200" dirty="0" smtClean="0">
              <a:latin typeface="Cambria"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381000" y="0"/>
            <a:ext cx="8458200" cy="792163"/>
          </a:xfrm>
        </p:spPr>
        <p:txBody>
          <a:bodyPr/>
          <a:lstStyle/>
          <a:p>
            <a:pPr algn="just" eaLnBrk="1" hangingPunct="1"/>
            <a:r>
              <a:rPr lang="en-US" sz="3600" b="1" dirty="0" smtClean="0">
                <a:solidFill>
                  <a:schemeClr val="tx1"/>
                </a:solidFill>
                <a:latin typeface="Cambria" pitchFamily="18" charset="0"/>
                <a:cs typeface="Calibri" pitchFamily="34" charset="0"/>
              </a:rPr>
              <a:t>Applet Life Cycle</a:t>
            </a:r>
          </a:p>
        </p:txBody>
      </p:sp>
      <p:sp>
        <p:nvSpPr>
          <p:cNvPr id="87043" name="Content Placeholder 2"/>
          <p:cNvSpPr>
            <a:spLocks noGrp="1"/>
          </p:cNvSpPr>
          <p:nvPr>
            <p:ph sz="quarter" idx="1"/>
          </p:nvPr>
        </p:nvSpPr>
        <p:spPr>
          <a:xfrm>
            <a:off x="381000" y="1143000"/>
            <a:ext cx="8610600" cy="5486400"/>
          </a:xfrm>
        </p:spPr>
        <p:txBody>
          <a:bodyPr/>
          <a:lstStyle/>
          <a:p>
            <a:pPr algn="just"/>
            <a:endParaRPr lang="en-US" sz="2400" smtClean="0">
              <a:latin typeface="Cambria" pitchFamily="18" charset="0"/>
            </a:endParaRPr>
          </a:p>
        </p:txBody>
      </p:sp>
      <p:pic>
        <p:nvPicPr>
          <p:cNvPr id="87044" name="Picture 3" descr="http://1.bp.blogspot.com/-QDBt5ZdS1iI/VBUlT6v9BQI/AAAAAAAAAck/I41Fo_YhyUw/s1600/lf.png"/>
          <p:cNvPicPr>
            <a:picLocks noChangeAspect="1" noChangeArrowheads="1"/>
          </p:cNvPicPr>
          <p:nvPr/>
        </p:nvPicPr>
        <p:blipFill>
          <a:blip r:embed="rId3" cstate="print"/>
          <a:srcRect/>
          <a:stretch>
            <a:fillRect/>
          </a:stretch>
        </p:blipFill>
        <p:spPr bwMode="auto">
          <a:xfrm>
            <a:off x="301580" y="990600"/>
            <a:ext cx="846142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Content Placeholder 2"/>
          <p:cNvSpPr>
            <a:spLocks noGrp="1"/>
          </p:cNvSpPr>
          <p:nvPr>
            <p:ph sz="quarter" idx="1"/>
          </p:nvPr>
        </p:nvSpPr>
        <p:spPr>
          <a:xfrm>
            <a:off x="228600" y="304800"/>
            <a:ext cx="8763000" cy="6324600"/>
          </a:xfrm>
        </p:spPr>
        <p:txBody>
          <a:bodyPr/>
          <a:lstStyle/>
          <a:p>
            <a:pPr marL="514350" indent="-514350" algn="just">
              <a:buFont typeface="Franklin Gothic Book" pitchFamily="34" charset="0"/>
              <a:buAutoNum type="arabicPeriod"/>
            </a:pPr>
            <a:r>
              <a:rPr lang="en-US" sz="2800" b="1" dirty="0" smtClean="0">
                <a:latin typeface="Times New Roman" pitchFamily="18" charset="0"/>
                <a:cs typeface="Times New Roman" pitchFamily="18" charset="0"/>
              </a:rPr>
              <a:t>Born on initialization state </a:t>
            </a:r>
            <a:r>
              <a:rPr lang="en-US" sz="2800" dirty="0" smtClean="0">
                <a:latin typeface="Times New Roman" pitchFamily="18" charset="0"/>
                <a:cs typeface="Times New Roman" pitchFamily="18" charset="0"/>
              </a:rPr>
              <a:t>:</a:t>
            </a:r>
          </a:p>
          <a:p>
            <a:pPr marL="776288" lvl="1" indent="-457200" algn="just"/>
            <a:r>
              <a:rPr lang="en-US" sz="2200" dirty="0" smtClean="0">
                <a:latin typeface="Times New Roman" pitchFamily="18" charset="0"/>
                <a:cs typeface="Times New Roman" pitchFamily="18" charset="0"/>
              </a:rPr>
              <a:t>Applet enters the initialization state when it is first loaded.</a:t>
            </a:r>
          </a:p>
          <a:p>
            <a:pPr marL="776288" lvl="1" indent="-457200" algn="just"/>
            <a:r>
              <a:rPr lang="en-US" sz="2200" dirty="0" smtClean="0">
                <a:latin typeface="Times New Roman" pitchFamily="18" charset="0"/>
                <a:cs typeface="Times New Roman" pitchFamily="18" charset="0"/>
              </a:rPr>
              <a:t>This is achieved by calling </a:t>
            </a:r>
            <a:r>
              <a:rPr lang="en-US" sz="2200" b="1" dirty="0" smtClean="0">
                <a:latin typeface="Times New Roman" pitchFamily="18" charset="0"/>
                <a:cs typeface="Times New Roman" pitchFamily="18" charset="0"/>
              </a:rPr>
              <a:t>init().</a:t>
            </a:r>
            <a:endParaRPr lang="en-US" sz="2200" dirty="0" smtClean="0">
              <a:latin typeface="Times New Roman" pitchFamily="18" charset="0"/>
              <a:cs typeface="Times New Roman" pitchFamily="18" charset="0"/>
            </a:endParaRPr>
          </a:p>
          <a:p>
            <a:pPr marL="776288" lvl="1" indent="-457200" algn="just"/>
            <a:r>
              <a:rPr lang="en-US" sz="2200" dirty="0" smtClean="0">
                <a:latin typeface="Times New Roman" pitchFamily="18" charset="0"/>
                <a:cs typeface="Times New Roman" pitchFamily="18" charset="0"/>
              </a:rPr>
              <a:t>This occurs only once in the applet’s life cycle.</a:t>
            </a:r>
          </a:p>
          <a:p>
            <a:pPr marL="776288" lvl="1" indent="-457200" algn="just"/>
            <a:r>
              <a:rPr lang="en-US" sz="2200" dirty="0" smtClean="0">
                <a:latin typeface="Times New Roman" pitchFamily="18" charset="0"/>
                <a:cs typeface="Times New Roman" pitchFamily="18" charset="0"/>
              </a:rPr>
              <a:t>At this stage, we may do the following</a:t>
            </a:r>
          </a:p>
          <a:p>
            <a:pPr marL="1050925" lvl="2" indent="-457200" algn="just"/>
            <a:r>
              <a:rPr lang="en-US" dirty="0" smtClean="0">
                <a:latin typeface="Times New Roman" pitchFamily="18" charset="0"/>
                <a:cs typeface="Times New Roman" pitchFamily="18" charset="0"/>
              </a:rPr>
              <a:t>Create objects needed by the applet</a:t>
            </a:r>
          </a:p>
          <a:p>
            <a:pPr marL="1050925" lvl="2" indent="-457200" algn="just"/>
            <a:r>
              <a:rPr lang="en-US" dirty="0" smtClean="0">
                <a:latin typeface="Times New Roman" pitchFamily="18" charset="0"/>
                <a:cs typeface="Times New Roman" pitchFamily="18" charset="0"/>
              </a:rPr>
              <a:t>Initialize variables</a:t>
            </a:r>
          </a:p>
          <a:p>
            <a:pPr marL="1050925" lvl="2" indent="-457200" algn="just"/>
            <a:r>
              <a:rPr lang="en-US" dirty="0" smtClean="0">
                <a:latin typeface="Times New Roman" pitchFamily="18" charset="0"/>
                <a:cs typeface="Times New Roman" pitchFamily="18" charset="0"/>
              </a:rPr>
              <a:t>Load images or fonts.</a:t>
            </a:r>
          </a:p>
          <a:p>
            <a:pPr marL="1050925" lvl="2" indent="-457200" algn="just"/>
            <a:r>
              <a:rPr lang="en-US" dirty="0" smtClean="0">
                <a:latin typeface="Times New Roman" pitchFamily="18" charset="0"/>
                <a:cs typeface="Times New Roman" pitchFamily="18" charset="0"/>
              </a:rPr>
              <a:t>Setup colors.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sz="quarter" idx="1"/>
          </p:nvPr>
        </p:nvSpPr>
        <p:spPr>
          <a:xfrm>
            <a:off x="304800" y="457200"/>
            <a:ext cx="8686800" cy="6019800"/>
          </a:xfrm>
        </p:spPr>
        <p:txBody>
          <a:bodyPr/>
          <a:lstStyle/>
          <a:p>
            <a:pPr marL="514350" indent="-514350" algn="just">
              <a:buFont typeface="+mj-lt"/>
              <a:buAutoNum type="arabicPeriod" startAt="2"/>
              <a:defRPr/>
            </a:pPr>
            <a:r>
              <a:rPr lang="en-US" b="1" dirty="0" smtClean="0">
                <a:latin typeface="Times New Roman" pitchFamily="18" charset="0"/>
                <a:cs typeface="Times New Roman" pitchFamily="18" charset="0"/>
              </a:rPr>
              <a:t>Running state </a:t>
            </a:r>
            <a:r>
              <a:rPr lang="en-US" dirty="0" smtClean="0">
                <a:latin typeface="Times New Roman" pitchFamily="18" charset="0"/>
                <a:cs typeface="Times New Roman" pitchFamily="18" charset="0"/>
              </a:rPr>
              <a:t>:</a:t>
            </a:r>
          </a:p>
          <a:p>
            <a:pPr marL="776288" lvl="1" indent="-457200" algn="just">
              <a:defRPr/>
            </a:pPr>
            <a:r>
              <a:rPr lang="en-US" sz="2200" dirty="0" smtClean="0">
                <a:latin typeface="Times New Roman" pitchFamily="18" charset="0"/>
                <a:cs typeface="Times New Roman" pitchFamily="18" charset="0"/>
              </a:rPr>
              <a:t>Applet enters this state when the system calls the </a:t>
            </a:r>
            <a:r>
              <a:rPr lang="en-US" sz="2200" b="1" dirty="0" smtClean="0">
                <a:latin typeface="Times New Roman" pitchFamily="18" charset="0"/>
                <a:cs typeface="Times New Roman" pitchFamily="18" charset="0"/>
              </a:rPr>
              <a:t>start() </a:t>
            </a:r>
            <a:r>
              <a:rPr lang="en-US" sz="2200" dirty="0" smtClean="0">
                <a:latin typeface="Times New Roman" pitchFamily="18" charset="0"/>
                <a:cs typeface="Times New Roman" pitchFamily="18" charset="0"/>
              </a:rPr>
              <a:t>method</a:t>
            </a:r>
          </a:p>
          <a:p>
            <a:pPr marL="776288" lvl="1" indent="-457200" algn="just">
              <a:defRPr/>
            </a:pPr>
            <a:r>
              <a:rPr lang="en-US" sz="2200" dirty="0" smtClean="0">
                <a:latin typeface="Times New Roman" pitchFamily="18" charset="0"/>
                <a:cs typeface="Times New Roman" pitchFamily="18" charset="0"/>
              </a:rPr>
              <a:t>This occurs automatically after the applet is initialized(</a:t>
            </a:r>
            <a:r>
              <a:rPr lang="en-US" sz="2200" b="1" dirty="0" smtClean="0">
                <a:latin typeface="Times New Roman" pitchFamily="18" charset="0"/>
                <a:cs typeface="Times New Roman" pitchFamily="18" charset="0"/>
              </a:rPr>
              <a:t>init()</a:t>
            </a:r>
            <a:r>
              <a:rPr lang="en-US" sz="2200" dirty="0" smtClean="0">
                <a:latin typeface="Times New Roman" pitchFamily="18" charset="0"/>
                <a:cs typeface="Times New Roman" pitchFamily="18" charset="0"/>
              </a:rPr>
              <a:t>)</a:t>
            </a:r>
          </a:p>
          <a:p>
            <a:pPr marL="776288" lvl="1" indent="-457200" algn="just">
              <a:defRPr/>
            </a:pPr>
            <a:r>
              <a:rPr lang="en-US" sz="2200" dirty="0" smtClean="0">
                <a:latin typeface="Times New Roman" pitchFamily="18" charset="0"/>
                <a:cs typeface="Times New Roman" pitchFamily="18" charset="0"/>
              </a:rPr>
              <a:t>Starting can also occur if the applet is already in stopped(Idle) state.</a:t>
            </a:r>
          </a:p>
          <a:p>
            <a:pPr marL="776288" lvl="1" indent="-457200" algn="just">
              <a:defRPr/>
            </a:pPr>
            <a:r>
              <a:rPr lang="en-US" sz="2200" b="1" dirty="0" smtClean="0">
                <a:latin typeface="Times New Roman" pitchFamily="18" charset="0"/>
                <a:cs typeface="Times New Roman" pitchFamily="18" charset="0"/>
              </a:rPr>
              <a:t>start()</a:t>
            </a:r>
            <a:r>
              <a:rPr lang="en-US" sz="2200" dirty="0" smtClean="0">
                <a:latin typeface="Times New Roman" pitchFamily="18" charset="0"/>
                <a:cs typeface="Times New Roman" pitchFamily="18" charset="0"/>
              </a:rPr>
              <a:t> can be called more than once.</a:t>
            </a:r>
          </a:p>
          <a:p>
            <a:pPr marL="776288" lvl="1" indent="-457200" algn="just">
              <a:defRPr/>
            </a:pPr>
            <a:r>
              <a:rPr lang="en-US" sz="2200" b="1" dirty="0" smtClean="0">
                <a:latin typeface="Times New Roman" pitchFamily="18" charset="0"/>
                <a:cs typeface="Times New Roman" pitchFamily="18" charset="0"/>
              </a:rPr>
              <a:t>start( ) </a:t>
            </a:r>
            <a:r>
              <a:rPr lang="en-US" sz="2200" dirty="0" smtClean="0">
                <a:latin typeface="Times New Roman" pitchFamily="18" charset="0"/>
                <a:cs typeface="Times New Roman" pitchFamily="18" charset="0"/>
              </a:rPr>
              <a:t>is called each time an applet’s HTML document is displayed onscreen. So, if a user leaves a web page and comes back, the applet resumes execution at </a:t>
            </a:r>
            <a:r>
              <a:rPr lang="en-US" sz="2200" b="1" dirty="0" smtClean="0">
                <a:latin typeface="Times New Roman" pitchFamily="18" charset="0"/>
                <a:cs typeface="Times New Roman" pitchFamily="18" charset="0"/>
              </a:rPr>
              <a:t>start( )</a:t>
            </a:r>
            <a:r>
              <a:rPr lang="en-US" sz="2200" dirty="0" smtClean="0">
                <a:latin typeface="Times New Roman" pitchFamily="18" charset="0"/>
                <a:cs typeface="Times New Roman" pitchFamily="18" charset="0"/>
              </a:rPr>
              <a:t>.</a:t>
            </a:r>
          </a:p>
          <a:p>
            <a:pPr algn="just">
              <a:defRP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Content Placeholder 2"/>
          <p:cNvSpPr>
            <a:spLocks noGrp="1"/>
          </p:cNvSpPr>
          <p:nvPr>
            <p:ph sz="quarter" idx="1"/>
          </p:nvPr>
        </p:nvSpPr>
        <p:spPr>
          <a:xfrm>
            <a:off x="228600" y="304800"/>
            <a:ext cx="8763000" cy="6324600"/>
          </a:xfrm>
        </p:spPr>
        <p:txBody>
          <a:bodyPr/>
          <a:lstStyle/>
          <a:p>
            <a:pPr marL="457200" indent="-457200" algn="just">
              <a:buFont typeface="Franklin Gothic Book" pitchFamily="34" charset="0"/>
              <a:buAutoNum type="arabicPeriod" startAt="3"/>
            </a:pPr>
            <a:r>
              <a:rPr lang="en-US" b="1" dirty="0" smtClean="0">
                <a:latin typeface="Times New Roman" pitchFamily="18" charset="0"/>
                <a:cs typeface="Times New Roman" pitchFamily="18" charset="0"/>
              </a:rPr>
              <a:t>Idle state or Stopped state </a:t>
            </a:r>
            <a:r>
              <a:rPr lang="en-US" dirty="0" smtClean="0">
                <a:latin typeface="Times New Roman" pitchFamily="18" charset="0"/>
                <a:cs typeface="Times New Roman" pitchFamily="18" charset="0"/>
              </a:rPr>
              <a:t>:</a:t>
            </a:r>
          </a:p>
          <a:p>
            <a:pPr marL="776288" lvl="1" indent="-457200" algn="just"/>
            <a:r>
              <a:rPr lang="en-US" sz="2200" dirty="0" smtClean="0">
                <a:latin typeface="Times New Roman" pitchFamily="18" charset="0"/>
                <a:cs typeface="Times New Roman" pitchFamily="18" charset="0"/>
              </a:rPr>
              <a:t>An applet becomes idle when it is stopped from running. We can do so by calling stop() explicitly.</a:t>
            </a:r>
          </a:p>
          <a:p>
            <a:pPr marL="776288" lvl="1" indent="-457200" algn="just"/>
            <a:r>
              <a:rPr lang="en-US" sz="2200" dirty="0" smtClean="0">
                <a:latin typeface="Times New Roman" pitchFamily="18" charset="0"/>
                <a:cs typeface="Times New Roman" pitchFamily="18" charset="0"/>
              </a:rPr>
              <a:t>Stopping occurs automatically when we leave the page containing the currently running applet.</a:t>
            </a:r>
          </a:p>
          <a:p>
            <a:pPr marL="1050925" lvl="2" indent="-457200" algn="just"/>
            <a:r>
              <a:rPr lang="en-US" dirty="0" smtClean="0">
                <a:latin typeface="Times New Roman" pitchFamily="18" charset="0"/>
                <a:cs typeface="Times New Roman" pitchFamily="18" charset="0"/>
              </a:rPr>
              <a:t>Example : when it goes to another page.</a:t>
            </a:r>
          </a:p>
          <a:p>
            <a:pPr marL="776288" lvl="1" indent="-457200" algn="just"/>
            <a:r>
              <a:rPr lang="en-US" sz="2200" dirty="0" smtClean="0">
                <a:latin typeface="Times New Roman" pitchFamily="18" charset="0"/>
                <a:cs typeface="Times New Roman" pitchFamily="18" charset="0"/>
              </a:rPr>
              <a:t>If the user returns to the page, we can restart them by calling </a:t>
            </a:r>
            <a:r>
              <a:rPr lang="en-US" sz="2200" b="1" dirty="0" smtClean="0">
                <a:latin typeface="Times New Roman" pitchFamily="18" charset="0"/>
                <a:cs typeface="Times New Roman" pitchFamily="18" charset="0"/>
              </a:rPr>
              <a:t>start( ). </a:t>
            </a:r>
          </a:p>
          <a:p>
            <a:pPr marL="776288" lvl="1" indent="-457200" algn="just">
              <a:buNone/>
            </a:pPr>
            <a:endParaRPr lang="en-US" sz="2200" dirty="0" smtClean="0">
              <a:latin typeface="Times New Roman" pitchFamily="18" charset="0"/>
              <a:cs typeface="Times New Roman" pitchFamily="18" charset="0"/>
            </a:endParaRPr>
          </a:p>
          <a:p>
            <a:pPr marL="457200" indent="-457200" algn="just">
              <a:buFont typeface="Franklin Gothic Book" pitchFamily="34" charset="0"/>
              <a:buAutoNum type="arabicPeriod" startAt="3"/>
            </a:pPr>
            <a:r>
              <a:rPr lang="en-US" b="1" dirty="0" smtClean="0">
                <a:latin typeface="Times New Roman" pitchFamily="18" charset="0"/>
                <a:cs typeface="Times New Roman" pitchFamily="18" charset="0"/>
              </a:rPr>
              <a:t>Dead or destroyed state :</a:t>
            </a:r>
          </a:p>
          <a:p>
            <a:pPr marL="776288" lvl="1" indent="-457200" algn="just"/>
            <a:r>
              <a:rPr lang="en-US" sz="2200" dirty="0" smtClean="0">
                <a:latin typeface="Times New Roman" pitchFamily="18" charset="0"/>
                <a:cs typeface="Times New Roman" pitchFamily="18" charset="0"/>
              </a:rPr>
              <a:t>An applet is said to be dead when it is removed from memory.</a:t>
            </a:r>
          </a:p>
          <a:p>
            <a:pPr marL="776288" lvl="1" indent="-457200" algn="just"/>
            <a:r>
              <a:rPr lang="en-US" sz="2200" dirty="0" smtClean="0">
                <a:latin typeface="Times New Roman" pitchFamily="18" charset="0"/>
                <a:cs typeface="Times New Roman" pitchFamily="18" charset="0"/>
              </a:rPr>
              <a:t>This occurs by invoking </a:t>
            </a:r>
            <a:r>
              <a:rPr lang="en-US" sz="2200" b="1" dirty="0" smtClean="0">
                <a:latin typeface="Times New Roman" pitchFamily="18" charset="0"/>
                <a:cs typeface="Times New Roman" pitchFamily="18" charset="0"/>
              </a:rPr>
              <a:t>destroy().</a:t>
            </a:r>
            <a:endParaRPr lang="en-US" sz="2200" dirty="0" smtClean="0">
              <a:latin typeface="Times New Roman" pitchFamily="18" charset="0"/>
              <a:cs typeface="Times New Roman" pitchFamily="18" charset="0"/>
            </a:endParaRPr>
          </a:p>
          <a:p>
            <a:pPr marL="776288" lvl="1" indent="-457200" algn="just"/>
            <a:r>
              <a:rPr lang="en-US" sz="2200" dirty="0" smtClean="0">
                <a:latin typeface="Times New Roman" pitchFamily="18" charset="0"/>
                <a:cs typeface="Times New Roman" pitchFamily="18" charset="0"/>
              </a:rPr>
              <a:t>At this point, we should free up any resources the applet may be using. The </a:t>
            </a:r>
            <a:r>
              <a:rPr lang="en-US" sz="2200" b="1" dirty="0" smtClean="0">
                <a:latin typeface="Times New Roman" pitchFamily="18" charset="0"/>
                <a:cs typeface="Times New Roman" pitchFamily="18" charset="0"/>
              </a:rPr>
              <a:t>stop( ) </a:t>
            </a:r>
            <a:r>
              <a:rPr lang="en-US" sz="2200" dirty="0" smtClean="0">
                <a:latin typeface="Times New Roman" pitchFamily="18" charset="0"/>
                <a:cs typeface="Times New Roman" pitchFamily="18" charset="0"/>
              </a:rPr>
              <a:t>method is always called before </a:t>
            </a:r>
            <a:r>
              <a:rPr lang="en-US" sz="2200" b="1" dirty="0" smtClean="0">
                <a:latin typeface="Times New Roman" pitchFamily="18" charset="0"/>
                <a:cs typeface="Times New Roman" pitchFamily="18" charset="0"/>
              </a:rPr>
              <a:t>destroy( )</a:t>
            </a:r>
            <a:r>
              <a:rPr lang="en-US" sz="2200" dirty="0" smtClean="0">
                <a:latin typeface="Times New Roman" pitchFamily="18" charset="0"/>
                <a:cs typeface="Times New Roman" pitchFamily="18" charset="0"/>
              </a:rPr>
              <a:t>.</a:t>
            </a:r>
          </a:p>
          <a:p>
            <a:pPr marL="776288" lvl="1" indent="-457200" algn="just"/>
            <a:r>
              <a:rPr lang="en-US" sz="2200" dirty="0" smtClean="0">
                <a:latin typeface="Times New Roman" pitchFamily="18" charset="0"/>
                <a:cs typeface="Times New Roman" pitchFamily="18" charset="0"/>
              </a:rPr>
              <a:t>This occurs only once in the applet life cycle.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Content Placeholder 2"/>
          <p:cNvSpPr>
            <a:spLocks noGrp="1"/>
          </p:cNvSpPr>
          <p:nvPr>
            <p:ph sz="quarter" idx="1"/>
          </p:nvPr>
        </p:nvSpPr>
        <p:spPr>
          <a:xfrm>
            <a:off x="152400" y="0"/>
            <a:ext cx="8839200" cy="6629400"/>
          </a:xfrm>
        </p:spPr>
        <p:txBody>
          <a:bodyPr>
            <a:normAutofit/>
          </a:bodyPr>
          <a:lstStyle/>
          <a:p>
            <a:pPr marL="457200" indent="-457200" algn="just">
              <a:buFont typeface="Franklin Gothic Book" pitchFamily="34" charset="0"/>
              <a:buAutoNum type="arabicPeriod" startAt="5"/>
            </a:pPr>
            <a:r>
              <a:rPr lang="en-US" b="1" dirty="0" smtClean="0">
                <a:latin typeface="Times New Roman" pitchFamily="18" charset="0"/>
                <a:cs typeface="Times New Roman" pitchFamily="18" charset="0"/>
              </a:rPr>
              <a:t>Display state:</a:t>
            </a:r>
          </a:p>
          <a:p>
            <a:pPr marL="776288" lvl="1" indent="-457200" algn="just"/>
            <a:r>
              <a:rPr lang="en-US" sz="2200" dirty="0" smtClean="0">
                <a:latin typeface="Times New Roman" pitchFamily="18" charset="0"/>
                <a:cs typeface="Times New Roman" pitchFamily="18" charset="0"/>
              </a:rPr>
              <a:t>Applet moves to this state whenever it has to perform some output operations on the screen.</a:t>
            </a:r>
          </a:p>
          <a:p>
            <a:pPr marL="776288" lvl="1" indent="-457200" algn="just"/>
            <a:r>
              <a:rPr lang="en-US" sz="2200" dirty="0" smtClean="0">
                <a:latin typeface="Times New Roman" pitchFamily="18" charset="0"/>
                <a:cs typeface="Times New Roman" pitchFamily="18" charset="0"/>
              </a:rPr>
              <a:t>This happens immediately after the applet enters into the running state.</a:t>
            </a:r>
          </a:p>
          <a:p>
            <a:pPr marL="776288" lvl="1" indent="-457200" algn="just"/>
            <a:r>
              <a:rPr lang="en-US" sz="2200" b="1" dirty="0" smtClean="0">
                <a:latin typeface="Times New Roman" pitchFamily="18" charset="0"/>
                <a:cs typeface="Times New Roman" pitchFamily="18" charset="0"/>
              </a:rPr>
              <a:t>paint()</a:t>
            </a:r>
            <a:r>
              <a:rPr lang="en-US" sz="2200" dirty="0" smtClean="0">
                <a:latin typeface="Times New Roman" pitchFamily="18" charset="0"/>
                <a:cs typeface="Times New Roman" pitchFamily="18" charset="0"/>
              </a:rPr>
              <a:t> is called to accomplish this task.</a:t>
            </a:r>
          </a:p>
          <a:p>
            <a:pPr marL="776288" lvl="1" indent="-457200" algn="just">
              <a:buNone/>
            </a:pPr>
            <a:endParaRPr lang="en-US" sz="2200" dirty="0" smtClean="0">
              <a:latin typeface="Times New Roman" pitchFamily="18" charset="0"/>
              <a:cs typeface="Times New Roman" pitchFamily="18" charset="0"/>
            </a:endParaRPr>
          </a:p>
          <a:p>
            <a:pPr marL="776288" lvl="1" indent="-457200" algn="just"/>
            <a:r>
              <a:rPr lang="en-US" sz="2200" dirty="0" smtClean="0">
                <a:latin typeface="Times New Roman" pitchFamily="18" charset="0"/>
                <a:cs typeface="Times New Roman" pitchFamily="18" charset="0"/>
              </a:rPr>
              <a:t>The </a:t>
            </a:r>
            <a:r>
              <a:rPr lang="en-US" sz="2200" b="1" dirty="0" smtClean="0">
                <a:latin typeface="Times New Roman" pitchFamily="18" charset="0"/>
                <a:cs typeface="Times New Roman" pitchFamily="18" charset="0"/>
              </a:rPr>
              <a:t>paint( ) </a:t>
            </a:r>
            <a:r>
              <a:rPr lang="en-US" sz="2200" dirty="0" smtClean="0">
                <a:latin typeface="Times New Roman" pitchFamily="18" charset="0"/>
                <a:cs typeface="Times New Roman" pitchFamily="18" charset="0"/>
              </a:rPr>
              <a:t>method is called each time our applet’s output must be redrawn.</a:t>
            </a:r>
          </a:p>
          <a:p>
            <a:pPr marL="776288" lvl="1" indent="-457200" algn="just">
              <a:buNone/>
            </a:pPr>
            <a:endParaRPr lang="en-US" sz="2200" dirty="0" smtClean="0">
              <a:latin typeface="Times New Roman" pitchFamily="18" charset="0"/>
              <a:cs typeface="Times New Roman" pitchFamily="18" charset="0"/>
            </a:endParaRPr>
          </a:p>
          <a:p>
            <a:pPr marL="776288" lvl="1" indent="-457200" algn="just"/>
            <a:r>
              <a:rPr lang="en-US" sz="2200" dirty="0" smtClean="0">
                <a:latin typeface="Times New Roman" pitchFamily="18" charset="0"/>
                <a:cs typeface="Times New Roman" pitchFamily="18" charset="0"/>
              </a:rPr>
              <a:t>This situation can occur for several reasons. For example, </a:t>
            </a:r>
          </a:p>
          <a:p>
            <a:pPr marL="1050925" lvl="2" indent="-457200" algn="just"/>
            <a:r>
              <a:rPr lang="en-US" dirty="0" smtClean="0">
                <a:latin typeface="Times New Roman" pitchFamily="18" charset="0"/>
                <a:cs typeface="Times New Roman" pitchFamily="18" charset="0"/>
              </a:rPr>
              <a:t>the window in which the applet is running may be overwritten by another window and then uncovered.</a:t>
            </a:r>
          </a:p>
          <a:p>
            <a:pPr marL="1050925" lvl="2" indent="-457200" algn="just"/>
            <a:r>
              <a:rPr lang="en-US" dirty="0" smtClean="0">
                <a:latin typeface="Times New Roman" pitchFamily="18" charset="0"/>
                <a:cs typeface="Times New Roman" pitchFamily="18" charset="0"/>
              </a:rPr>
              <a:t>the applet window may be minimized and then restored.  </a:t>
            </a:r>
          </a:p>
          <a:p>
            <a:pPr marL="1050925" lvl="2" indent="-457200" algn="just">
              <a:buNone/>
            </a:pPr>
            <a:endParaRPr lang="en-US" dirty="0" smtClean="0">
              <a:latin typeface="Times New Roman" pitchFamily="18" charset="0"/>
              <a:cs typeface="Times New Roman" pitchFamily="18" charset="0"/>
            </a:endParaRPr>
          </a:p>
          <a:p>
            <a:pPr marL="776288" lvl="1" indent="-457200" algn="just"/>
            <a:r>
              <a:rPr lang="en-US" sz="2200" dirty="0" smtClean="0">
                <a:latin typeface="Times New Roman" pitchFamily="18" charset="0"/>
                <a:cs typeface="Times New Roman" pitchFamily="18" charset="0"/>
              </a:rPr>
              <a:t>The </a:t>
            </a:r>
            <a:r>
              <a:rPr lang="en-US" sz="2200" b="1" dirty="0" smtClean="0">
                <a:latin typeface="Times New Roman" pitchFamily="18" charset="0"/>
                <a:cs typeface="Times New Roman" pitchFamily="18" charset="0"/>
              </a:rPr>
              <a:t>paint( ) </a:t>
            </a:r>
            <a:r>
              <a:rPr lang="en-US" sz="2200" dirty="0" smtClean="0">
                <a:latin typeface="Times New Roman" pitchFamily="18" charset="0"/>
                <a:cs typeface="Times New Roman" pitchFamily="18" charset="0"/>
              </a:rPr>
              <a:t>method has one parameter of type </a:t>
            </a:r>
            <a:r>
              <a:rPr lang="en-US" sz="2200" b="1" dirty="0" smtClean="0">
                <a:latin typeface="Times New Roman" pitchFamily="18" charset="0"/>
                <a:cs typeface="Times New Roman" pitchFamily="18" charset="0"/>
              </a:rPr>
              <a:t>Graphics</a:t>
            </a:r>
            <a:r>
              <a:rPr lang="en-US" sz="2200" dirty="0" smtClean="0">
                <a:latin typeface="Times New Roman" pitchFamily="18" charset="0"/>
                <a:cs typeface="Times New Roman" pitchFamily="18" charset="0"/>
              </a:rPr>
              <a:t>. This parameter describes the graphics environment in which the applet is running.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228600" y="228600"/>
            <a:ext cx="8610600" cy="6400800"/>
          </a:xfrm>
        </p:spPr>
        <p:txBody>
          <a:bodyPr/>
          <a:lstStyle/>
          <a:p>
            <a:pPr algn="just">
              <a:defRPr/>
            </a:pPr>
            <a:r>
              <a:rPr lang="en-US" sz="2400" dirty="0" smtClean="0">
                <a:latin typeface="Times New Roman" pitchFamily="18" charset="0"/>
                <a:cs typeface="Times New Roman" pitchFamily="18" charset="0"/>
              </a:rPr>
              <a:t>Applets override a set of methods </a:t>
            </a:r>
          </a:p>
          <a:p>
            <a:pPr lvl="1" algn="just">
              <a:defRPr/>
            </a:pPr>
            <a:r>
              <a:rPr lang="en-US" sz="2200" b="1" dirty="0" smtClean="0">
                <a:latin typeface="Times New Roman" pitchFamily="18" charset="0"/>
                <a:cs typeface="Times New Roman" pitchFamily="18" charset="0"/>
              </a:rPr>
              <a:t>init()</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start()</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stop()</a:t>
            </a:r>
            <a:r>
              <a:rPr lang="en-US" sz="2200" dirty="0" smtClean="0">
                <a:latin typeface="Times New Roman" pitchFamily="18" charset="0"/>
                <a:cs typeface="Times New Roman" pitchFamily="18" charset="0"/>
              </a:rPr>
              <a:t>, and </a:t>
            </a:r>
            <a:r>
              <a:rPr lang="en-US" sz="2200" b="1" dirty="0" smtClean="0">
                <a:latin typeface="Times New Roman" pitchFamily="18" charset="0"/>
                <a:cs typeface="Times New Roman" pitchFamily="18" charset="0"/>
              </a:rPr>
              <a:t>destroy()</a:t>
            </a:r>
            <a:r>
              <a:rPr lang="en-US" sz="2200" dirty="0" smtClean="0">
                <a:latin typeface="Times New Roman" pitchFamily="18" charset="0"/>
                <a:cs typeface="Times New Roman" pitchFamily="18" charset="0"/>
              </a:rPr>
              <a:t> : These are defined by </a:t>
            </a:r>
            <a:r>
              <a:rPr lang="en-US" sz="2200" b="1" dirty="0" smtClean="0">
                <a:latin typeface="Times New Roman" pitchFamily="18" charset="0"/>
                <a:cs typeface="Times New Roman" pitchFamily="18" charset="0"/>
              </a:rPr>
              <a:t>Applet</a:t>
            </a:r>
            <a:r>
              <a:rPr lang="en-US" sz="2200" dirty="0" smtClean="0">
                <a:latin typeface="Times New Roman" pitchFamily="18" charset="0"/>
                <a:cs typeface="Times New Roman" pitchFamily="18" charset="0"/>
              </a:rPr>
              <a:t> </a:t>
            </a:r>
          </a:p>
          <a:p>
            <a:pPr lvl="1" algn="just">
              <a:defRPr/>
            </a:pPr>
            <a:r>
              <a:rPr lang="en-US" sz="2200" b="1" dirty="0" smtClean="0">
                <a:latin typeface="Times New Roman" pitchFamily="18" charset="0"/>
                <a:cs typeface="Times New Roman" pitchFamily="18" charset="0"/>
              </a:rPr>
              <a:t>paint() </a:t>
            </a:r>
            <a:r>
              <a:rPr lang="en-US" sz="2200" dirty="0" smtClean="0">
                <a:latin typeface="Times New Roman" pitchFamily="18" charset="0"/>
                <a:cs typeface="Times New Roman" pitchFamily="18" charset="0"/>
              </a:rPr>
              <a:t>: It is defined by the AWT </a:t>
            </a:r>
            <a:r>
              <a:rPr lang="en-US" sz="2200" b="1" dirty="0" smtClean="0">
                <a:latin typeface="Times New Roman" pitchFamily="18" charset="0"/>
                <a:cs typeface="Times New Roman" pitchFamily="18" charset="0"/>
              </a:rPr>
              <a:t>Component </a:t>
            </a:r>
            <a:r>
              <a:rPr lang="en-US" sz="2200" dirty="0" smtClean="0">
                <a:latin typeface="Times New Roman" pitchFamily="18" charset="0"/>
                <a:cs typeface="Times New Roman" pitchFamily="18" charset="0"/>
              </a:rPr>
              <a:t>class.</a:t>
            </a:r>
          </a:p>
          <a:p>
            <a:pPr lvl="1" algn="just">
              <a:buNone/>
              <a:defRPr/>
            </a:pPr>
            <a:endParaRPr lang="en-US" sz="2200" dirty="0" smtClean="0">
              <a:latin typeface="Times New Roman" pitchFamily="18" charset="0"/>
              <a:cs typeface="Times New Roman" pitchFamily="18" charset="0"/>
            </a:endParaRPr>
          </a:p>
          <a:p>
            <a:pPr algn="just">
              <a:defRPr/>
            </a:pPr>
            <a:r>
              <a:rPr lang="en-US" sz="2400" dirty="0" smtClean="0">
                <a:latin typeface="Times New Roman" pitchFamily="18" charset="0"/>
                <a:cs typeface="Times New Roman" pitchFamily="18" charset="0"/>
              </a:rPr>
              <a:t>When an applet begins, the AWT calls the following methods, in this sequence:</a:t>
            </a:r>
          </a:p>
          <a:p>
            <a:pPr marL="776288" lvl="1" indent="-457200" algn="just">
              <a:buFont typeface="+mj-lt"/>
              <a:buAutoNum type="arabicPeriod"/>
              <a:defRPr/>
            </a:pPr>
            <a:r>
              <a:rPr lang="en-US" sz="2200" b="1" dirty="0" smtClean="0">
                <a:latin typeface="Times New Roman" pitchFamily="18" charset="0"/>
                <a:cs typeface="Times New Roman" pitchFamily="18" charset="0"/>
              </a:rPr>
              <a:t>init( )</a:t>
            </a:r>
            <a:endParaRPr lang="en-US" sz="2200" dirty="0" smtClean="0">
              <a:latin typeface="Times New Roman" pitchFamily="18" charset="0"/>
              <a:cs typeface="Times New Roman" pitchFamily="18" charset="0"/>
            </a:endParaRPr>
          </a:p>
          <a:p>
            <a:pPr marL="776288" lvl="1" indent="-457200" algn="just">
              <a:buFont typeface="+mj-lt"/>
              <a:buAutoNum type="arabicPeriod"/>
              <a:defRPr/>
            </a:pPr>
            <a:r>
              <a:rPr lang="en-US" sz="2200" b="1" dirty="0" smtClean="0">
                <a:latin typeface="Times New Roman" pitchFamily="18" charset="0"/>
                <a:cs typeface="Times New Roman" pitchFamily="18" charset="0"/>
              </a:rPr>
              <a:t>start( )</a:t>
            </a:r>
            <a:endParaRPr lang="en-US" sz="2200" dirty="0" smtClean="0">
              <a:latin typeface="Times New Roman" pitchFamily="18" charset="0"/>
              <a:cs typeface="Times New Roman" pitchFamily="18" charset="0"/>
            </a:endParaRPr>
          </a:p>
          <a:p>
            <a:pPr marL="776288" lvl="1" indent="-457200" algn="just">
              <a:buFont typeface="+mj-lt"/>
              <a:buAutoNum type="arabicPeriod"/>
              <a:defRPr/>
            </a:pPr>
            <a:r>
              <a:rPr lang="en-US" sz="2200" b="1" dirty="0" smtClean="0">
                <a:latin typeface="Times New Roman" pitchFamily="18" charset="0"/>
                <a:cs typeface="Times New Roman" pitchFamily="18" charset="0"/>
              </a:rPr>
              <a:t>paint( )</a:t>
            </a:r>
          </a:p>
          <a:p>
            <a:pPr marL="776288" lvl="1" indent="-457200" algn="just">
              <a:buNone/>
              <a:defRPr/>
            </a:pPr>
            <a:endParaRPr lang="en-US" sz="2200" dirty="0" smtClean="0">
              <a:latin typeface="Times New Roman" pitchFamily="18" charset="0"/>
              <a:cs typeface="Times New Roman" pitchFamily="18" charset="0"/>
            </a:endParaRPr>
          </a:p>
          <a:p>
            <a:pPr algn="just">
              <a:defRPr/>
            </a:pPr>
            <a:r>
              <a:rPr lang="en-US" sz="2400" dirty="0" smtClean="0">
                <a:latin typeface="Times New Roman" pitchFamily="18" charset="0"/>
                <a:cs typeface="Times New Roman" pitchFamily="18" charset="0"/>
              </a:rPr>
              <a:t>When an applet is terminated, the following sequence of method calls takes place:</a:t>
            </a:r>
          </a:p>
          <a:p>
            <a:pPr marL="776288" lvl="1" indent="-457200" algn="just">
              <a:buFont typeface="+mj-lt"/>
              <a:buAutoNum type="arabicPeriod"/>
              <a:defRPr/>
            </a:pPr>
            <a:r>
              <a:rPr lang="en-US" sz="2200" b="1" dirty="0" smtClean="0">
                <a:latin typeface="Times New Roman" pitchFamily="18" charset="0"/>
                <a:cs typeface="Times New Roman" pitchFamily="18" charset="0"/>
              </a:rPr>
              <a:t>stop( )</a:t>
            </a:r>
            <a:endParaRPr lang="en-US" sz="2200" dirty="0" smtClean="0">
              <a:latin typeface="Times New Roman" pitchFamily="18" charset="0"/>
              <a:cs typeface="Times New Roman" pitchFamily="18" charset="0"/>
            </a:endParaRPr>
          </a:p>
          <a:p>
            <a:pPr marL="776288" lvl="1" indent="-457200" algn="just">
              <a:buFont typeface="+mj-lt"/>
              <a:buAutoNum type="arabicPeriod"/>
              <a:defRPr/>
            </a:pPr>
            <a:r>
              <a:rPr lang="en-US" sz="2200" b="1" dirty="0" smtClean="0">
                <a:latin typeface="Times New Roman" pitchFamily="18" charset="0"/>
                <a:cs typeface="Times New Roman" pitchFamily="18" charset="0"/>
              </a:rPr>
              <a:t>destroy( )</a:t>
            </a: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304800" y="1"/>
            <a:ext cx="8458200" cy="685800"/>
          </a:xfrm>
        </p:spPr>
        <p:txBody>
          <a:bodyPr>
            <a:normAutofit/>
          </a:bodyPr>
          <a:lstStyle/>
          <a:p>
            <a:pPr algn="just" eaLnBrk="1" hangingPunct="1"/>
            <a:r>
              <a:rPr lang="en-US" sz="3200" b="1" dirty="0" smtClean="0">
                <a:solidFill>
                  <a:schemeClr val="tx1"/>
                </a:solidFill>
                <a:latin typeface="Times New Roman" pitchFamily="18" charset="0"/>
                <a:cs typeface="Times New Roman" pitchFamily="18" charset="0"/>
              </a:rPr>
              <a:t>Applet Display Methods</a:t>
            </a:r>
          </a:p>
        </p:txBody>
      </p:sp>
      <p:sp>
        <p:nvSpPr>
          <p:cNvPr id="94211" name="Content Placeholder 2"/>
          <p:cNvSpPr>
            <a:spLocks noGrp="1"/>
          </p:cNvSpPr>
          <p:nvPr>
            <p:ph sz="quarter" idx="1"/>
          </p:nvPr>
        </p:nvSpPr>
        <p:spPr>
          <a:xfrm>
            <a:off x="0" y="838200"/>
            <a:ext cx="8915400" cy="6019800"/>
          </a:xfrm>
        </p:spPr>
        <p:txBody>
          <a:bodyPr>
            <a:noAutofit/>
          </a:bodyPr>
          <a:lstStyle/>
          <a:p>
            <a:pPr algn="just"/>
            <a:r>
              <a:rPr lang="en-US" sz="2400" u="sng" dirty="0" smtClean="0">
                <a:latin typeface="Times New Roman" pitchFamily="18" charset="0"/>
                <a:cs typeface="Times New Roman" pitchFamily="18" charset="0"/>
              </a:rPr>
              <a:t>To output a string to an applet </a:t>
            </a:r>
            <a:r>
              <a:rPr lang="en-US" sz="2400" dirty="0" smtClean="0">
                <a:latin typeface="Times New Roman" pitchFamily="18" charset="0"/>
                <a:cs typeface="Times New Roman" pitchFamily="18" charset="0"/>
              </a:rPr>
              <a:t>: </a:t>
            </a:r>
          </a:p>
          <a:p>
            <a:pPr lvl="1" algn="just"/>
            <a:r>
              <a:rPr lang="en-US" b="1" dirty="0" err="1" smtClean="0">
                <a:latin typeface="Times New Roman" pitchFamily="18" charset="0"/>
                <a:cs typeface="Times New Roman" pitchFamily="18" charset="0"/>
              </a:rPr>
              <a:t>drawString</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which is a member of the </a:t>
            </a:r>
            <a:r>
              <a:rPr lang="en-US" b="1" dirty="0" smtClean="0">
                <a:latin typeface="Times New Roman" pitchFamily="18" charset="0"/>
                <a:cs typeface="Times New Roman" pitchFamily="18" charset="0"/>
              </a:rPr>
              <a:t>Graphics </a:t>
            </a:r>
            <a:r>
              <a:rPr lang="en-US" dirty="0" smtClean="0">
                <a:latin typeface="Times New Roman" pitchFamily="18" charset="0"/>
                <a:cs typeface="Times New Roman" pitchFamily="18" charset="0"/>
              </a:rPr>
              <a:t>class</a:t>
            </a:r>
          </a:p>
          <a:p>
            <a:pPr algn="just">
              <a:buNone/>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void </a:t>
            </a:r>
            <a:r>
              <a:rPr lang="en-US" sz="2400" dirty="0" err="1" smtClean="0">
                <a:solidFill>
                  <a:srgbClr val="FF0000"/>
                </a:solidFill>
                <a:latin typeface="Times New Roman" pitchFamily="18" charset="0"/>
                <a:cs typeface="Times New Roman" pitchFamily="18" charset="0"/>
              </a:rPr>
              <a:t>drawString</a:t>
            </a:r>
            <a:r>
              <a:rPr lang="en-US" sz="2400" dirty="0" smtClean="0">
                <a:solidFill>
                  <a:srgbClr val="FF0000"/>
                </a:solidFill>
                <a:latin typeface="Times New Roman" pitchFamily="18" charset="0"/>
                <a:cs typeface="Times New Roman" pitchFamily="18" charset="0"/>
              </a:rPr>
              <a:t>(String </a:t>
            </a:r>
            <a:r>
              <a:rPr lang="en-US" sz="2400" i="1" dirty="0" smtClean="0">
                <a:solidFill>
                  <a:srgbClr val="FF0000"/>
                </a:solidFill>
                <a:latin typeface="Times New Roman" pitchFamily="18" charset="0"/>
                <a:cs typeface="Times New Roman" pitchFamily="18" charset="0"/>
              </a:rPr>
              <a:t>message</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int</a:t>
            </a:r>
            <a:r>
              <a:rPr lang="en-US" sz="2400" dirty="0" smtClean="0">
                <a:solidFill>
                  <a:srgbClr val="FF0000"/>
                </a:solidFill>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x</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int</a:t>
            </a:r>
            <a:r>
              <a:rPr lang="en-US" sz="2400" dirty="0" smtClean="0">
                <a:solidFill>
                  <a:srgbClr val="FF0000"/>
                </a:solidFill>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y</a:t>
            </a:r>
            <a:r>
              <a:rPr lang="en-US" sz="2400" dirty="0" smtClean="0">
                <a:solidFill>
                  <a:srgbClr val="FF0000"/>
                </a:solidFill>
                <a:latin typeface="Times New Roman" pitchFamily="18" charset="0"/>
                <a:cs typeface="Times New Roman" pitchFamily="18" charset="0"/>
              </a:rPr>
              <a:t>)</a:t>
            </a:r>
          </a:p>
          <a:p>
            <a:pPr algn="just">
              <a:buFont typeface="Wingdings 2" pitchFamily="18" charset="2"/>
              <a:buNone/>
            </a:pPr>
            <a:r>
              <a:rPr lang="en-US" sz="2400" i="1" dirty="0" smtClean="0">
                <a:latin typeface="Times New Roman" pitchFamily="18" charset="0"/>
                <a:cs typeface="Times New Roman" pitchFamily="18" charset="0"/>
              </a:rPr>
              <a:t>	message </a:t>
            </a:r>
            <a:r>
              <a:rPr lang="en-US" sz="2400" dirty="0" smtClean="0">
                <a:latin typeface="Times New Roman" pitchFamily="18" charset="0"/>
                <a:cs typeface="Times New Roman" pitchFamily="18" charset="0"/>
              </a:rPr>
              <a:t>is the string to be output beginning at </a:t>
            </a:r>
            <a:r>
              <a:rPr lang="en-US" sz="2400" i="1" dirty="0" err="1" smtClean="0">
                <a:latin typeface="Times New Roman" pitchFamily="18" charset="0"/>
                <a:cs typeface="Times New Roman" pitchFamily="18" charset="0"/>
              </a:rPr>
              <a:t>x,y</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a Java window, the upper-left corner is location 0,0. </a:t>
            </a:r>
          </a:p>
          <a:p>
            <a:pPr algn="just">
              <a:buFont typeface="Wingdings 2" pitchFamily="18" charset="2"/>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set the background color of an applet’s window, use </a:t>
            </a:r>
            <a:r>
              <a:rPr lang="en-US" sz="2400" b="1" dirty="0" err="1" smtClean="0">
                <a:latin typeface="Times New Roman" pitchFamily="18" charset="0"/>
                <a:cs typeface="Times New Roman" pitchFamily="18" charset="0"/>
              </a:rPr>
              <a:t>setBackground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void </a:t>
            </a:r>
            <a:r>
              <a:rPr lang="en-US" sz="2400" dirty="0" err="1" smtClean="0">
                <a:solidFill>
                  <a:srgbClr val="FF0000"/>
                </a:solidFill>
                <a:latin typeface="Times New Roman" pitchFamily="18" charset="0"/>
                <a:cs typeface="Times New Roman" pitchFamily="18" charset="0"/>
              </a:rPr>
              <a:t>setBackground</a:t>
            </a:r>
            <a:r>
              <a:rPr lang="en-US" sz="2400" dirty="0" smtClean="0">
                <a:solidFill>
                  <a:srgbClr val="FF0000"/>
                </a:solidFill>
                <a:latin typeface="Times New Roman" pitchFamily="18" charset="0"/>
                <a:cs typeface="Times New Roman" pitchFamily="18" charset="0"/>
              </a:rPr>
              <a:t>(Color </a:t>
            </a:r>
            <a:r>
              <a:rPr lang="en-US" sz="2400" i="1" dirty="0" err="1" smtClean="0">
                <a:solidFill>
                  <a:srgbClr val="FF0000"/>
                </a:solidFill>
                <a:latin typeface="Times New Roman" pitchFamily="18" charset="0"/>
                <a:cs typeface="Times New Roman" pitchFamily="18" charset="0"/>
              </a:rPr>
              <a:t>newColor</a:t>
            </a:r>
            <a:r>
              <a:rPr lang="en-US" sz="2400" dirty="0" smtClean="0">
                <a:solidFill>
                  <a:srgbClr val="FF0000"/>
                </a:solidFill>
                <a:latin typeface="Times New Roman" pitchFamily="18" charset="0"/>
                <a:cs typeface="Times New Roman" pitchFamily="18" charset="0"/>
              </a:rPr>
              <a:t>)</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set the foreground color, use </a:t>
            </a:r>
            <a:r>
              <a:rPr lang="en-US" sz="2400" b="1" dirty="0" err="1" smtClean="0">
                <a:latin typeface="Times New Roman" pitchFamily="18" charset="0"/>
                <a:cs typeface="Times New Roman" pitchFamily="18" charset="0"/>
              </a:rPr>
              <a:t>setForeground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void </a:t>
            </a:r>
            <a:r>
              <a:rPr lang="en-US" sz="2400" dirty="0" err="1" smtClean="0">
                <a:solidFill>
                  <a:srgbClr val="FF0000"/>
                </a:solidFill>
                <a:latin typeface="Times New Roman" pitchFamily="18" charset="0"/>
                <a:cs typeface="Times New Roman" pitchFamily="18" charset="0"/>
              </a:rPr>
              <a:t>setForeground</a:t>
            </a:r>
            <a:r>
              <a:rPr lang="en-US" sz="2400" dirty="0" smtClean="0">
                <a:solidFill>
                  <a:srgbClr val="FF0000"/>
                </a:solidFill>
                <a:latin typeface="Times New Roman" pitchFamily="18" charset="0"/>
                <a:cs typeface="Times New Roman" pitchFamily="18" charset="0"/>
              </a:rPr>
              <a:t>(Color </a:t>
            </a:r>
            <a:r>
              <a:rPr lang="en-US" sz="2400" i="1" dirty="0" err="1" smtClean="0">
                <a:solidFill>
                  <a:srgbClr val="FF0000"/>
                </a:solidFill>
                <a:latin typeface="Times New Roman" pitchFamily="18" charset="0"/>
                <a:cs typeface="Times New Roman" pitchFamily="18" charset="0"/>
              </a:rPr>
              <a:t>newColor</a:t>
            </a:r>
            <a:r>
              <a:rPr lang="en-US" sz="2400" dirty="0" smtClean="0">
                <a:solidFill>
                  <a:srgbClr val="FF0000"/>
                </a:solidFill>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where </a:t>
            </a:r>
            <a:r>
              <a:rPr lang="en-US" sz="2400" i="1" dirty="0" err="1" smtClean="0">
                <a:latin typeface="Times New Roman" pitchFamily="18" charset="0"/>
                <a:cs typeface="Times New Roman" pitchFamily="18" charset="0"/>
              </a:rPr>
              <a:t>newColor</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specifies the new color.</a:t>
            </a:r>
          </a:p>
          <a:p>
            <a:pPr algn="just">
              <a:buFont typeface="Wingdings 2" pitchFamily="18" charset="2"/>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Content Placeholder 2"/>
          <p:cNvSpPr>
            <a:spLocks noGrp="1"/>
          </p:cNvSpPr>
          <p:nvPr>
            <p:ph sz="quarter" idx="1"/>
          </p:nvPr>
        </p:nvSpPr>
        <p:spPr>
          <a:xfrm>
            <a:off x="228600" y="228600"/>
            <a:ext cx="8763000" cy="6400800"/>
          </a:xfrm>
        </p:spPr>
        <p:txBody>
          <a:bodyPr>
            <a:normAutofit/>
          </a:bodyPr>
          <a:lstStyle/>
          <a:p>
            <a:r>
              <a:rPr lang="en-US" sz="2400" dirty="0" smtClean="0">
                <a:latin typeface="Times New Roman" pitchFamily="18" charset="0"/>
                <a:cs typeface="Times New Roman" pitchFamily="18" charset="0"/>
              </a:rPr>
              <a:t>The class </a:t>
            </a:r>
            <a:r>
              <a:rPr lang="en-US" sz="2400" b="1" dirty="0" smtClean="0">
                <a:latin typeface="Times New Roman" pitchFamily="18" charset="0"/>
                <a:cs typeface="Times New Roman" pitchFamily="18" charset="0"/>
              </a:rPr>
              <a:t>Color </a:t>
            </a:r>
            <a:r>
              <a:rPr lang="en-US" sz="2400" dirty="0" smtClean="0">
                <a:latin typeface="Times New Roman" pitchFamily="18" charset="0"/>
                <a:cs typeface="Times New Roman" pitchFamily="18" charset="0"/>
              </a:rPr>
              <a:t>defines the constants to specify colors:</a:t>
            </a:r>
          </a:p>
          <a:p>
            <a:pPr>
              <a:buFont typeface="Wingdings 2" pitchFamily="18" charset="2"/>
              <a:buNone/>
            </a:pPr>
            <a:r>
              <a:rPr lang="en-US" sz="2400" dirty="0" err="1" smtClean="0">
                <a:latin typeface="Times New Roman" pitchFamily="18" charset="0"/>
                <a:cs typeface="Times New Roman" pitchFamily="18" charset="0"/>
              </a:rPr>
              <a:t>Color.black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Color.magenta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Color.blue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Color.orange</a:t>
            </a:r>
            <a:endParaRPr lang="en-US" sz="2400" dirty="0" smtClean="0">
              <a:latin typeface="Times New Roman" pitchFamily="18" charset="0"/>
              <a:cs typeface="Times New Roman" pitchFamily="18" charset="0"/>
            </a:endParaRPr>
          </a:p>
          <a:p>
            <a:pPr>
              <a:buFont typeface="Wingdings 2" pitchFamily="18" charset="2"/>
              <a:buNone/>
            </a:pPr>
            <a:r>
              <a:rPr lang="en-US" sz="2400" dirty="0" err="1" smtClean="0">
                <a:latin typeface="Times New Roman" pitchFamily="18" charset="0"/>
                <a:cs typeface="Times New Roman" pitchFamily="18" charset="0"/>
              </a:rPr>
              <a:t>Color.cyan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Color.pink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Color.darkGray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Color.red</a:t>
            </a:r>
            <a:endParaRPr lang="en-US" sz="2400" dirty="0" smtClean="0">
              <a:latin typeface="Times New Roman" pitchFamily="18" charset="0"/>
              <a:cs typeface="Times New Roman" pitchFamily="18" charset="0"/>
            </a:endParaRPr>
          </a:p>
          <a:p>
            <a:pPr>
              <a:buFont typeface="Wingdings 2" pitchFamily="18" charset="2"/>
              <a:buNone/>
            </a:pPr>
            <a:r>
              <a:rPr lang="en-US" sz="2400" dirty="0" err="1" smtClean="0">
                <a:latin typeface="Times New Roman" pitchFamily="18" charset="0"/>
                <a:cs typeface="Times New Roman" pitchFamily="18" charset="0"/>
              </a:rPr>
              <a:t>Color.gray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Color.white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Color.green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Color.yellow</a:t>
            </a:r>
            <a:endParaRPr lang="en-US" sz="2400" dirty="0" smtClean="0">
              <a:latin typeface="Times New Roman" pitchFamily="18" charset="0"/>
              <a:cs typeface="Times New Roman" pitchFamily="18" charset="0"/>
            </a:endParaRPr>
          </a:p>
          <a:p>
            <a:pPr>
              <a:buFont typeface="Wingdings 2" pitchFamily="18" charset="2"/>
              <a:buNone/>
            </a:pPr>
            <a:r>
              <a:rPr lang="en-US" sz="2400" dirty="0" err="1" smtClean="0">
                <a:latin typeface="Times New Roman" pitchFamily="18" charset="0"/>
                <a:cs typeface="Times New Roman" pitchFamily="18" charset="0"/>
              </a:rPr>
              <a:t>Color.lightGray</a:t>
            </a:r>
            <a:endParaRPr lang="en-US" sz="2400" dirty="0" smtClean="0">
              <a:latin typeface="Times New Roman" pitchFamily="18" charset="0"/>
              <a:cs typeface="Times New Roman" pitchFamily="18" charset="0"/>
            </a:endParaRPr>
          </a:p>
          <a:p>
            <a:pPr>
              <a:buFont typeface="Wingdings 2" pitchFamily="18" charset="2"/>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You can obtain the current settings for the background and foreground colors by calling </a:t>
            </a:r>
            <a:r>
              <a:rPr lang="en-US" sz="2400" b="1" dirty="0" err="1" smtClean="0">
                <a:latin typeface="Times New Roman" pitchFamily="18" charset="0"/>
                <a:cs typeface="Times New Roman" pitchFamily="18" charset="0"/>
              </a:rPr>
              <a:t>getBackground</a:t>
            </a:r>
            <a:r>
              <a:rPr lang="en-US" sz="2400" b="1" dirty="0" smtClean="0">
                <a:latin typeface="Times New Roman" pitchFamily="18" charset="0"/>
                <a:cs typeface="Times New Roman" pitchFamily="18" charset="0"/>
              </a:rPr>
              <a:t>( ) and </a:t>
            </a:r>
            <a:r>
              <a:rPr lang="en-US" sz="2400" b="1" dirty="0" err="1" smtClean="0">
                <a:latin typeface="Times New Roman" pitchFamily="18" charset="0"/>
                <a:cs typeface="Times New Roman" pitchFamily="18" charset="0"/>
              </a:rPr>
              <a:t>getForeground</a:t>
            </a:r>
            <a:r>
              <a:rPr lang="en-US" sz="2400" b="1" dirty="0" smtClean="0">
                <a:latin typeface="Times New Roman" pitchFamily="18" charset="0"/>
                <a:cs typeface="Times New Roman" pitchFamily="18" charset="0"/>
              </a:rPr>
              <a:t>( ).</a:t>
            </a:r>
          </a:p>
          <a:p>
            <a:pPr>
              <a:buNone/>
            </a:pPr>
            <a:r>
              <a:rPr lang="en-US" sz="2400" b="1"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Color.getBackground</a:t>
            </a:r>
            <a:r>
              <a:rPr lang="en-US" sz="2400" dirty="0" smtClean="0">
                <a:solidFill>
                  <a:srgbClr val="FF0000"/>
                </a:solidFill>
                <a:latin typeface="Times New Roman" pitchFamily="18" charset="0"/>
                <a:cs typeface="Times New Roman" pitchFamily="18" charset="0"/>
              </a:rPr>
              <a:t>()</a:t>
            </a:r>
          </a:p>
          <a:p>
            <a:pPr>
              <a:buNone/>
            </a:pPr>
            <a:r>
              <a:rPr lang="en-US" sz="2400" dirty="0" smtClean="0">
                <a:solidFill>
                  <a:srgbClr val="FF0000"/>
                </a:solidFill>
                <a:latin typeface="Times New Roman" pitchFamily="18" charset="0"/>
                <a:cs typeface="Times New Roman" pitchFamily="18" charset="0"/>
              </a:rPr>
              <a:t>			Color </a:t>
            </a:r>
            <a:r>
              <a:rPr lang="en-US" sz="2400" dirty="0" err="1" smtClean="0">
                <a:solidFill>
                  <a:srgbClr val="FF0000"/>
                </a:solidFill>
                <a:latin typeface="Times New Roman" pitchFamily="18" charset="0"/>
                <a:cs typeface="Times New Roman" pitchFamily="18" charset="0"/>
              </a:rPr>
              <a:t>getForeground</a:t>
            </a:r>
            <a:r>
              <a:rPr lang="en-US" sz="2400" dirty="0" smtClean="0">
                <a:solidFill>
                  <a:srgbClr val="FF0000"/>
                </a:solidFill>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default foreground color is black. The default background color is light gray.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381000" y="304800"/>
            <a:ext cx="8458200" cy="792163"/>
          </a:xfrm>
        </p:spPr>
        <p:txBody>
          <a:bodyPr/>
          <a:lstStyle/>
          <a:p>
            <a:pPr algn="just" eaLnBrk="1" hangingPunct="1"/>
            <a:r>
              <a:rPr lang="en-US" sz="3600" smtClean="0">
                <a:solidFill>
                  <a:schemeClr val="tx1"/>
                </a:solidFill>
                <a:latin typeface="Cambria" pitchFamily="18" charset="0"/>
                <a:cs typeface="Calibri" pitchFamily="34" charset="0"/>
              </a:rPr>
              <a:t>Status Window</a:t>
            </a:r>
          </a:p>
        </p:txBody>
      </p:sp>
      <p:graphicFrame>
        <p:nvGraphicFramePr>
          <p:cNvPr id="4" name="Content Placeholder 3"/>
          <p:cNvGraphicFramePr>
            <a:graphicFrameLocks noGrp="1"/>
          </p:cNvGraphicFramePr>
          <p:nvPr>
            <p:ph sz="quarter" idx="1"/>
          </p:nvPr>
        </p:nvGraphicFramePr>
        <p:xfrm>
          <a:off x="304800" y="1066800"/>
          <a:ext cx="5334000" cy="4732338"/>
        </p:xfrm>
        <a:graphic>
          <a:graphicData uri="http://schemas.openxmlformats.org/drawingml/2006/table">
            <a:tbl>
              <a:tblPr/>
              <a:tblGrid>
                <a:gridCol w="5334000"/>
              </a:tblGrid>
              <a:tr h="4732338">
                <a:tc>
                  <a:txBody>
                    <a:bodyPr/>
                    <a:lstStyle/>
                    <a:p>
                      <a:pPr marL="0" marR="0" algn="just">
                        <a:lnSpc>
                          <a:spcPct val="115000"/>
                        </a:lnSpc>
                        <a:spcBef>
                          <a:spcPts val="0"/>
                        </a:spcBef>
                        <a:spcAft>
                          <a:spcPts val="0"/>
                        </a:spcAft>
                      </a:pPr>
                      <a:r>
                        <a:rPr lang="en-US" sz="1500" dirty="0">
                          <a:latin typeface="Cambria"/>
                          <a:ea typeface="Times New Roman"/>
                          <a:cs typeface="Times New Roman"/>
                        </a:rPr>
                        <a:t>import java.awt.*;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import </a:t>
                      </a:r>
                      <a:r>
                        <a:rPr lang="en-US" sz="1500" dirty="0" err="1">
                          <a:latin typeface="Cambria"/>
                          <a:ea typeface="Times New Roman"/>
                          <a:cs typeface="Times New Roman"/>
                        </a:rPr>
                        <a:t>java.applet</a:t>
                      </a: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&lt;applet code="</a:t>
                      </a:r>
                      <a:r>
                        <a:rPr lang="en-US" sz="1500" dirty="0" err="1">
                          <a:latin typeface="Cambria"/>
                          <a:ea typeface="Times New Roman"/>
                          <a:cs typeface="Times New Roman"/>
                        </a:rPr>
                        <a:t>StatusWindow</a:t>
                      </a:r>
                      <a:r>
                        <a:rPr lang="en-US" sz="1500" dirty="0">
                          <a:latin typeface="Cambria"/>
                          <a:ea typeface="Times New Roman"/>
                          <a:cs typeface="Times New Roman"/>
                        </a:rPr>
                        <a:t>" width=300 height=50&gt;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&lt;/applet&gt;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public class </a:t>
                      </a:r>
                      <a:r>
                        <a:rPr lang="en-US" sz="1500" dirty="0" err="1">
                          <a:latin typeface="Cambria"/>
                          <a:ea typeface="Times New Roman"/>
                          <a:cs typeface="Times New Roman"/>
                        </a:rPr>
                        <a:t>StatusWindow</a:t>
                      </a:r>
                      <a:r>
                        <a:rPr lang="en-US" sz="1500" dirty="0">
                          <a:latin typeface="Cambria"/>
                          <a:ea typeface="Times New Roman"/>
                          <a:cs typeface="Times New Roman"/>
                        </a:rPr>
                        <a:t> extends Applet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public void init() </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indent="457200" algn="just">
                        <a:lnSpc>
                          <a:spcPct val="115000"/>
                        </a:lnSpc>
                        <a:spcBef>
                          <a:spcPts val="0"/>
                        </a:spcBef>
                        <a:spcAft>
                          <a:spcPts val="0"/>
                        </a:spcAft>
                      </a:pPr>
                      <a:r>
                        <a:rPr lang="en-US" sz="1500" dirty="0" err="1">
                          <a:latin typeface="Cambria"/>
                          <a:ea typeface="Times New Roman"/>
                          <a:cs typeface="Times New Roman"/>
                        </a:rPr>
                        <a:t>setBackground</a:t>
                      </a:r>
                      <a:r>
                        <a:rPr lang="en-US" sz="1500" dirty="0">
                          <a:latin typeface="Cambria"/>
                          <a:ea typeface="Times New Roman"/>
                          <a:cs typeface="Times New Roman"/>
                        </a:rPr>
                        <a:t>(</a:t>
                      </a:r>
                      <a:r>
                        <a:rPr lang="en-US" sz="1500" dirty="0" err="1">
                          <a:latin typeface="Cambria"/>
                          <a:ea typeface="Times New Roman"/>
                          <a:cs typeface="Times New Roman"/>
                        </a:rPr>
                        <a:t>Color.cyan</a:t>
                      </a: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public void paint(Graphics g) </a:t>
                      </a:r>
                      <a:endParaRPr lang="en-US" sz="1500" dirty="0">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914400" marR="0" algn="just">
                        <a:lnSpc>
                          <a:spcPct val="115000"/>
                        </a:lnSpc>
                        <a:spcBef>
                          <a:spcPts val="0"/>
                        </a:spcBef>
                        <a:spcAft>
                          <a:spcPts val="0"/>
                        </a:spcAft>
                      </a:pPr>
                      <a:r>
                        <a:rPr lang="en-US" sz="1500" dirty="0" err="1">
                          <a:latin typeface="Cambria"/>
                          <a:ea typeface="Times New Roman"/>
                          <a:cs typeface="Times New Roman"/>
                        </a:rPr>
                        <a:t>g.drawString</a:t>
                      </a:r>
                      <a:r>
                        <a:rPr lang="en-US" sz="1500" dirty="0">
                          <a:latin typeface="Cambria"/>
                          <a:ea typeface="Times New Roman"/>
                          <a:cs typeface="Times New Roman"/>
                        </a:rPr>
                        <a:t>("This is in the applet window.", 10, 20);</a:t>
                      </a:r>
                      <a:endParaRPr lang="en-US" sz="1500" dirty="0">
                        <a:latin typeface="Calibri"/>
                        <a:ea typeface="Times New Roman"/>
                        <a:cs typeface="Times New Roman"/>
                      </a:endParaRPr>
                    </a:p>
                    <a:p>
                      <a:pPr marL="914400" marR="0" algn="just">
                        <a:lnSpc>
                          <a:spcPct val="115000"/>
                        </a:lnSpc>
                        <a:spcBef>
                          <a:spcPts val="0"/>
                        </a:spcBef>
                        <a:spcAft>
                          <a:spcPts val="0"/>
                        </a:spcAft>
                      </a:pPr>
                      <a:r>
                        <a:rPr lang="en-US" sz="1500" dirty="0" err="1">
                          <a:solidFill>
                            <a:srgbClr val="FF0000"/>
                          </a:solidFill>
                          <a:latin typeface="Cambria"/>
                          <a:ea typeface="Times New Roman"/>
                          <a:cs typeface="Times New Roman"/>
                        </a:rPr>
                        <a:t>showStatus</a:t>
                      </a:r>
                      <a:r>
                        <a:rPr lang="en-US" sz="1500" dirty="0">
                          <a:solidFill>
                            <a:srgbClr val="FF0000"/>
                          </a:solidFill>
                          <a:latin typeface="Cambria"/>
                          <a:ea typeface="Times New Roman"/>
                          <a:cs typeface="Times New Roman"/>
                        </a:rPr>
                        <a:t>("This is shown in the status window.");</a:t>
                      </a:r>
                      <a:endParaRPr lang="en-US" sz="1500" dirty="0">
                        <a:solidFill>
                          <a:srgbClr val="FF0000"/>
                        </a:solidFill>
                        <a:latin typeface="Calibri"/>
                        <a:ea typeface="Times New Roman"/>
                        <a:cs typeface="Times New Roman"/>
                      </a:endParaRPr>
                    </a:p>
                    <a:p>
                      <a:pPr marL="45720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p>
                      <a:pPr marL="0" marR="0" algn="just">
                        <a:lnSpc>
                          <a:spcPct val="115000"/>
                        </a:lnSpc>
                        <a:spcBef>
                          <a:spcPts val="0"/>
                        </a:spcBef>
                        <a:spcAft>
                          <a:spcPts val="0"/>
                        </a:spcAft>
                      </a:pPr>
                      <a:r>
                        <a:rPr lang="en-US" sz="1500" dirty="0">
                          <a:latin typeface="Cambria"/>
                          <a:ea typeface="Times New Roman"/>
                          <a:cs typeface="Times New Roman"/>
                        </a:rPr>
                        <a:t>}</a:t>
                      </a:r>
                      <a:endParaRPr lang="en-US" sz="15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a:spLocks noChangeArrowheads="1"/>
          </p:cNvSpPr>
          <p:nvPr/>
        </p:nvSpPr>
        <p:spPr bwMode="auto">
          <a:xfrm>
            <a:off x="5824538" y="3790950"/>
            <a:ext cx="1365250" cy="400050"/>
          </a:xfrm>
          <a:prstGeom prst="rect">
            <a:avLst/>
          </a:prstGeom>
          <a:noFill/>
          <a:ln w="9525">
            <a:noFill/>
            <a:miter lim="800000"/>
            <a:headEnd/>
            <a:tailEnd/>
          </a:ln>
        </p:spPr>
        <p:txBody>
          <a:bodyPr>
            <a:spAutoFit/>
          </a:bodyPr>
          <a:lstStyle/>
          <a:p>
            <a:r>
              <a:rPr lang="en-US" sz="2000">
                <a:latin typeface="Cambria" pitchFamily="18" charset="0"/>
              </a:rPr>
              <a:t>Output</a:t>
            </a:r>
          </a:p>
        </p:txBody>
      </p:sp>
      <p:pic>
        <p:nvPicPr>
          <p:cNvPr id="6" name="Picture 5"/>
          <p:cNvPicPr>
            <a:picLocks noChangeAspect="1" noChangeArrowheads="1"/>
          </p:cNvPicPr>
          <p:nvPr/>
        </p:nvPicPr>
        <p:blipFill>
          <a:blip r:embed="rId3" cstate="print"/>
          <a:srcRect/>
          <a:stretch>
            <a:fillRect/>
          </a:stretch>
        </p:blipFill>
        <p:spPr bwMode="auto">
          <a:xfrm>
            <a:off x="5824538" y="4114800"/>
            <a:ext cx="3014662" cy="1128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7772400" cy="5867400"/>
          </a:xfrm>
        </p:spPr>
        <p:txBody>
          <a:bodyPr/>
          <a:lstStyle/>
          <a:p>
            <a:pPr>
              <a:buNone/>
            </a:pPr>
            <a:r>
              <a:rPr lang="en-US" sz="3000" b="1" dirty="0" smtClean="0">
                <a:solidFill>
                  <a:srgbClr val="FF0000"/>
                </a:solidFill>
              </a:rPr>
              <a:t>EVENT HANDLING</a:t>
            </a:r>
          </a:p>
          <a:p>
            <a:pPr>
              <a:buFont typeface="Wingdings" pitchFamily="2" charset="2"/>
              <a:buChar char="Ø"/>
            </a:pPr>
            <a:r>
              <a:rPr lang="en-US" sz="3000" b="1" dirty="0" smtClean="0">
                <a:solidFill>
                  <a:srgbClr val="FF0000"/>
                </a:solidFill>
              </a:rPr>
              <a:t> </a:t>
            </a:r>
            <a:r>
              <a:rPr lang="en-US" sz="2800" dirty="0" smtClean="0"/>
              <a:t>Event Handling is the mechanism that controls the event and decides what should happen if an event occurs.</a:t>
            </a:r>
          </a:p>
          <a:p>
            <a:pPr>
              <a:buFont typeface="Wingdings" pitchFamily="2" charset="2"/>
              <a:buChar char="Ø"/>
            </a:pPr>
            <a:r>
              <a:rPr lang="en-US" sz="2800" dirty="0" smtClean="0"/>
              <a:t>  This mechanism have the code which is known as event handler that is executed when an event occurs. </a:t>
            </a:r>
          </a:p>
          <a:p>
            <a:pPr>
              <a:buFont typeface="Wingdings" pitchFamily="2" charset="2"/>
              <a:buChar char="Ø"/>
            </a:pPr>
            <a:r>
              <a:rPr lang="en-US" sz="2800" dirty="0" smtClean="0"/>
              <a:t> Java Uses the </a:t>
            </a:r>
            <a:r>
              <a:rPr lang="en-US" sz="2800" b="1" dirty="0" smtClean="0">
                <a:solidFill>
                  <a:srgbClr val="FF0000"/>
                </a:solidFill>
              </a:rPr>
              <a:t>Delegation Event Model </a:t>
            </a:r>
            <a:r>
              <a:rPr lang="en-US" sz="2800" dirty="0" smtClean="0"/>
              <a:t>to handle the events.</a:t>
            </a:r>
          </a:p>
          <a:p>
            <a:pPr>
              <a:buFont typeface="Wingdings" pitchFamily="2" charset="2"/>
              <a:buChar char="Ø"/>
            </a:pPr>
            <a:r>
              <a:rPr lang="en-US" sz="2800" dirty="0" smtClean="0"/>
              <a:t> This model defines the standard mechanism to generate and handle the events. </a:t>
            </a:r>
          </a:p>
          <a:p>
            <a:pPr>
              <a:buFont typeface="Wingdings" pitchFamily="2" charset="2"/>
              <a:buChar char="Ø"/>
            </a:pPr>
            <a:r>
              <a:rPr lang="en-US" sz="2800" dirty="0" smtClean="0"/>
              <a:t>Let's have a brief introduction to this model.</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458200" cy="6858000"/>
          </a:xfrm>
        </p:spPr>
        <p:txBody>
          <a:bodyPr>
            <a:noAutofit/>
          </a:bodyPr>
          <a:lstStyle/>
          <a:p>
            <a:pPr>
              <a:buNone/>
            </a:pPr>
            <a:r>
              <a:rPr lang="en-US" sz="2100" dirty="0" smtClean="0"/>
              <a:t>/*   &lt;applet code="ButtonExample2" width=400 height=400&gt;   &lt;/applet&gt;     */</a:t>
            </a:r>
          </a:p>
          <a:p>
            <a:pPr>
              <a:buNone/>
            </a:pPr>
            <a:r>
              <a:rPr lang="en-US" sz="2100" dirty="0" smtClean="0"/>
              <a:t>import </a:t>
            </a:r>
            <a:r>
              <a:rPr lang="en-US" sz="2100" dirty="0" err="1" smtClean="0"/>
              <a:t>java.applet</a:t>
            </a:r>
            <a:r>
              <a:rPr lang="en-US" sz="2100" dirty="0" smtClean="0"/>
              <a:t>.*;</a:t>
            </a:r>
          </a:p>
          <a:p>
            <a:pPr>
              <a:buNone/>
            </a:pPr>
            <a:r>
              <a:rPr lang="en-US" sz="2100" dirty="0" smtClean="0"/>
              <a:t>import java.awt.*;  </a:t>
            </a:r>
          </a:p>
          <a:p>
            <a:pPr>
              <a:buNone/>
            </a:pPr>
            <a:r>
              <a:rPr lang="en-US" sz="2100" dirty="0" smtClean="0"/>
              <a:t>import </a:t>
            </a:r>
            <a:r>
              <a:rPr lang="en-US" sz="2100" dirty="0" err="1" smtClean="0"/>
              <a:t>java.awt.event</a:t>
            </a:r>
            <a:r>
              <a:rPr lang="en-US" sz="2100" dirty="0" smtClean="0"/>
              <a:t>.*;  </a:t>
            </a:r>
          </a:p>
          <a:p>
            <a:pPr>
              <a:buNone/>
            </a:pPr>
            <a:r>
              <a:rPr lang="en-US" sz="2100" dirty="0" smtClean="0"/>
              <a:t>public class ButtonExample2 extends Applet implements </a:t>
            </a:r>
            <a:r>
              <a:rPr lang="en-US" sz="2100" dirty="0" err="1" smtClean="0"/>
              <a:t>ActionListener</a:t>
            </a:r>
            <a:r>
              <a:rPr lang="en-US" sz="2100" dirty="0" smtClean="0"/>
              <a:t>{   </a:t>
            </a:r>
          </a:p>
          <a:p>
            <a:pPr>
              <a:buNone/>
            </a:pPr>
            <a:r>
              <a:rPr lang="en-US" sz="2100" dirty="0" err="1" smtClean="0"/>
              <a:t>TextField</a:t>
            </a:r>
            <a:r>
              <a:rPr lang="en-US" sz="2100" dirty="0" smtClean="0"/>
              <a:t> </a:t>
            </a:r>
            <a:r>
              <a:rPr lang="en-US" sz="2100" dirty="0" err="1" smtClean="0"/>
              <a:t>tf</a:t>
            </a:r>
            <a:r>
              <a:rPr lang="en-US" sz="2100" dirty="0" smtClean="0"/>
              <a:t>=new </a:t>
            </a:r>
            <a:r>
              <a:rPr lang="en-US" sz="2100" dirty="0" err="1" smtClean="0"/>
              <a:t>TextField</a:t>
            </a:r>
            <a:r>
              <a:rPr lang="en-US" sz="2100" dirty="0" smtClean="0"/>
              <a:t>(20);     </a:t>
            </a:r>
          </a:p>
          <a:p>
            <a:pPr>
              <a:buNone/>
            </a:pPr>
            <a:r>
              <a:rPr lang="en-US" sz="2100" dirty="0" smtClean="0"/>
              <a:t>Button b1=new Button("OK"); </a:t>
            </a:r>
          </a:p>
          <a:p>
            <a:pPr>
              <a:buNone/>
            </a:pPr>
            <a:r>
              <a:rPr lang="en-US" sz="2100" dirty="0" smtClean="0"/>
              <a:t>Button b2=new Button("Clear");    </a:t>
            </a:r>
          </a:p>
          <a:p>
            <a:pPr>
              <a:buNone/>
            </a:pPr>
            <a:r>
              <a:rPr lang="en-US" sz="2100" dirty="0" smtClean="0"/>
              <a:t>   public void init(()              {     </a:t>
            </a:r>
          </a:p>
          <a:p>
            <a:pPr>
              <a:buNone/>
            </a:pPr>
            <a:r>
              <a:rPr lang="en-US" sz="2100" dirty="0" smtClean="0"/>
              <a:t>   add(b1);add(b2);add(</a:t>
            </a:r>
            <a:r>
              <a:rPr lang="en-US" sz="2100" dirty="0" err="1" smtClean="0"/>
              <a:t>tf</a:t>
            </a:r>
            <a:r>
              <a:rPr lang="en-US" sz="2100" dirty="0" smtClean="0"/>
              <a:t>);  </a:t>
            </a:r>
          </a:p>
          <a:p>
            <a:pPr>
              <a:buNone/>
            </a:pPr>
            <a:r>
              <a:rPr lang="en-US" sz="2100" dirty="0" smtClean="0"/>
              <a:t>   b1.addActionListener(this); </a:t>
            </a:r>
          </a:p>
          <a:p>
            <a:pPr>
              <a:buNone/>
            </a:pPr>
            <a:r>
              <a:rPr lang="en-US" sz="2100" dirty="0" smtClean="0"/>
              <a:t>   b2.addActionListener(this);      } </a:t>
            </a:r>
          </a:p>
          <a:p>
            <a:pPr>
              <a:buNone/>
            </a:pPr>
            <a:r>
              <a:rPr lang="en-US" sz="2100" dirty="0" smtClean="0"/>
              <a:t>public void </a:t>
            </a:r>
            <a:r>
              <a:rPr lang="en-US" sz="2100" dirty="0" err="1" smtClean="0"/>
              <a:t>actionPerformed</a:t>
            </a:r>
            <a:r>
              <a:rPr lang="en-US" sz="2100" dirty="0" smtClean="0"/>
              <a:t>(</a:t>
            </a:r>
            <a:r>
              <a:rPr lang="en-US" sz="2100" dirty="0" err="1" smtClean="0"/>
              <a:t>ActionEvent</a:t>
            </a:r>
            <a:r>
              <a:rPr lang="en-US" sz="2100" dirty="0" smtClean="0"/>
              <a:t> e){  </a:t>
            </a:r>
          </a:p>
          <a:p>
            <a:pPr>
              <a:buNone/>
            </a:pPr>
            <a:r>
              <a:rPr lang="en-US" sz="2100" dirty="0" smtClean="0"/>
              <a:t>  if(</a:t>
            </a:r>
            <a:r>
              <a:rPr lang="en-US" sz="2100" dirty="0" err="1" smtClean="0"/>
              <a:t>e.getSource</a:t>
            </a:r>
            <a:r>
              <a:rPr lang="en-US" sz="2100" dirty="0" smtClean="0"/>
              <a:t>()==b1)</a:t>
            </a:r>
          </a:p>
          <a:p>
            <a:pPr>
              <a:buNone/>
            </a:pPr>
            <a:r>
              <a:rPr lang="en-US" sz="2100" dirty="0" smtClean="0"/>
              <a:t>  </a:t>
            </a:r>
            <a:r>
              <a:rPr lang="en-US" sz="2100" dirty="0" err="1" smtClean="0"/>
              <a:t>tf.setText</a:t>
            </a:r>
            <a:r>
              <a:rPr lang="en-US" sz="2100" dirty="0" smtClean="0"/>
              <a:t>("Welcome");</a:t>
            </a:r>
          </a:p>
          <a:p>
            <a:pPr>
              <a:buNone/>
            </a:pPr>
            <a:r>
              <a:rPr lang="en-US" sz="2100" dirty="0" smtClean="0"/>
              <a:t>  else</a:t>
            </a:r>
          </a:p>
          <a:p>
            <a:pPr>
              <a:buNone/>
            </a:pPr>
            <a:r>
              <a:rPr lang="en-US" sz="2100" dirty="0" smtClean="0"/>
              <a:t>  </a:t>
            </a:r>
            <a:r>
              <a:rPr lang="en-US" sz="2100" dirty="0" err="1" smtClean="0"/>
              <a:t>tf.setText</a:t>
            </a:r>
            <a:r>
              <a:rPr lang="en-US" sz="2100" dirty="0" smtClean="0"/>
              <a:t>(" ");       }      }</a:t>
            </a:r>
            <a:endParaRPr lang="en-US" sz="2100" dirty="0"/>
          </a:p>
        </p:txBody>
      </p:sp>
      <p:pic>
        <p:nvPicPr>
          <p:cNvPr id="4" name="Picture 3"/>
          <p:cNvPicPr/>
          <p:nvPr/>
        </p:nvPicPr>
        <p:blipFill>
          <a:blip r:embed="rId2"/>
          <a:srcRect r="66987" b="40000"/>
          <a:stretch>
            <a:fillRect/>
          </a:stretch>
        </p:blipFill>
        <p:spPr bwMode="auto">
          <a:xfrm>
            <a:off x="4724400" y="2286000"/>
            <a:ext cx="4267200" cy="3962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172200"/>
          </a:xfrm>
        </p:spPr>
        <p:txBody>
          <a:bodyPr>
            <a:normAutofit fontScale="92500" lnSpcReduction="20000"/>
          </a:bodyPr>
          <a:lstStyle/>
          <a:p>
            <a:pPr marL="342900" lvl="0" indent="-342900" algn="just">
              <a:lnSpc>
                <a:spcPct val="115000"/>
              </a:lnSpc>
              <a:spcBef>
                <a:spcPts val="0"/>
              </a:spcBef>
              <a:buNone/>
              <a:defRPr/>
            </a:pPr>
            <a:r>
              <a:rPr lang="en-US" sz="3000" b="1" dirty="0" smtClean="0">
                <a:solidFill>
                  <a:srgbClr val="FF0000"/>
                </a:solidFill>
              </a:rPr>
              <a:t> </a:t>
            </a:r>
            <a:r>
              <a:rPr lang="en-US" sz="3500" b="1" dirty="0" smtClean="0">
                <a:solidFill>
                  <a:srgbClr val="FF0000"/>
                </a:solidFill>
              </a:rPr>
              <a:t>Delegation Event Model</a:t>
            </a:r>
            <a:endParaRPr lang="en-US" sz="3500" b="1" dirty="0" smtClean="0">
              <a:solidFill>
                <a:srgbClr val="FF0000"/>
              </a:solidFill>
              <a:cs typeface="Times New Roman" pitchFamily="18" charset="0"/>
            </a:endParaRPr>
          </a:p>
          <a:p>
            <a:pPr marL="342900" lvl="0" indent="-342900" algn="just">
              <a:lnSpc>
                <a:spcPct val="115000"/>
              </a:lnSpc>
              <a:spcBef>
                <a:spcPts val="0"/>
              </a:spcBef>
              <a:buFont typeface="Symbol"/>
              <a:buChar char=""/>
              <a:defRPr/>
            </a:pPr>
            <a:endParaRPr lang="en-US" sz="2200" dirty="0" smtClean="0">
              <a:latin typeface="Times New Roman" pitchFamily="18" charset="0"/>
              <a:cs typeface="Times New Roman" pitchFamily="18" charset="0"/>
            </a:endParaRPr>
          </a:p>
          <a:p>
            <a:pPr marL="342900" lvl="0" indent="-342900" algn="just">
              <a:lnSpc>
                <a:spcPct val="115000"/>
              </a:lnSpc>
              <a:spcBef>
                <a:spcPts val="0"/>
              </a:spcBef>
              <a:buFont typeface="Symbol"/>
              <a:buChar char=""/>
              <a:defRPr/>
            </a:pPr>
            <a:r>
              <a:rPr lang="en-US" sz="2800" dirty="0" smtClean="0">
                <a:cs typeface="Times New Roman" pitchFamily="18" charset="0"/>
              </a:rPr>
              <a:t>There are </a:t>
            </a:r>
            <a:r>
              <a:rPr lang="en-US" sz="2800" b="1" dirty="0" smtClean="0">
                <a:cs typeface="Times New Roman" pitchFamily="18" charset="0"/>
              </a:rPr>
              <a:t>three participants </a:t>
            </a:r>
            <a:r>
              <a:rPr lang="en-US" sz="2800" dirty="0" smtClean="0">
                <a:cs typeface="Times New Roman" pitchFamily="18" charset="0"/>
              </a:rPr>
              <a:t>in event delegation model in Java;</a:t>
            </a:r>
          </a:p>
          <a:p>
            <a:pPr marL="342900" lvl="0" indent="-342900" algn="just">
              <a:lnSpc>
                <a:spcPct val="115000"/>
              </a:lnSpc>
              <a:spcBef>
                <a:spcPts val="0"/>
              </a:spcBef>
              <a:buNone/>
              <a:defRPr/>
            </a:pPr>
            <a:r>
              <a:rPr lang="en-US" sz="2800" dirty="0" smtClean="0">
                <a:cs typeface="Times New Roman" pitchFamily="18" charset="0"/>
              </a:rPr>
              <a:t>       </a:t>
            </a:r>
            <a:r>
              <a:rPr lang="en-US" sz="2800" b="1" dirty="0" smtClean="0">
                <a:solidFill>
                  <a:srgbClr val="FF0000"/>
                </a:solidFill>
                <a:cs typeface="Times New Roman" pitchFamily="18" charset="0"/>
              </a:rPr>
              <a:t>Event Source </a:t>
            </a:r>
            <a:r>
              <a:rPr lang="en-US" sz="2800" dirty="0" smtClean="0">
                <a:cs typeface="Times New Roman" pitchFamily="18" charset="0"/>
              </a:rPr>
              <a:t>– the class which broadcasts the events</a:t>
            </a:r>
          </a:p>
          <a:p>
            <a:pPr marL="342900" lvl="0" indent="-342900" algn="just">
              <a:lnSpc>
                <a:spcPct val="115000"/>
              </a:lnSpc>
              <a:spcBef>
                <a:spcPts val="0"/>
              </a:spcBef>
              <a:buNone/>
              <a:defRPr/>
            </a:pPr>
            <a:r>
              <a:rPr lang="en-US" sz="2800" dirty="0" smtClean="0">
                <a:cs typeface="Times New Roman" pitchFamily="18" charset="0"/>
              </a:rPr>
              <a:t>       </a:t>
            </a:r>
            <a:r>
              <a:rPr lang="en-US" sz="2800" b="1" dirty="0" smtClean="0">
                <a:solidFill>
                  <a:srgbClr val="FF0000"/>
                </a:solidFill>
                <a:cs typeface="Times New Roman" pitchFamily="18" charset="0"/>
              </a:rPr>
              <a:t>Event Listeners </a:t>
            </a:r>
            <a:r>
              <a:rPr lang="en-US" sz="2800" dirty="0" smtClean="0">
                <a:cs typeface="Times New Roman" pitchFamily="18" charset="0"/>
              </a:rPr>
              <a:t>– the classes which receive notifications of   </a:t>
            </a:r>
          </a:p>
          <a:p>
            <a:pPr marL="342900" lvl="0" indent="-342900" algn="just">
              <a:lnSpc>
                <a:spcPct val="115000"/>
              </a:lnSpc>
              <a:spcBef>
                <a:spcPts val="0"/>
              </a:spcBef>
              <a:buNone/>
              <a:defRPr/>
            </a:pPr>
            <a:r>
              <a:rPr lang="en-US" sz="2800" dirty="0" smtClean="0">
                <a:cs typeface="Times New Roman" pitchFamily="18" charset="0"/>
              </a:rPr>
              <a:t>       events</a:t>
            </a:r>
          </a:p>
          <a:p>
            <a:pPr marL="342900" lvl="0" indent="-342900" algn="just">
              <a:lnSpc>
                <a:spcPct val="115000"/>
              </a:lnSpc>
              <a:spcBef>
                <a:spcPts val="0"/>
              </a:spcBef>
              <a:buNone/>
              <a:defRPr/>
            </a:pPr>
            <a:r>
              <a:rPr lang="en-US" sz="2800" dirty="0" smtClean="0">
                <a:cs typeface="Times New Roman" pitchFamily="18" charset="0"/>
              </a:rPr>
              <a:t>       </a:t>
            </a:r>
            <a:r>
              <a:rPr lang="en-US" sz="2800" b="1" dirty="0" smtClean="0">
                <a:solidFill>
                  <a:srgbClr val="FF0000"/>
                </a:solidFill>
                <a:cs typeface="Times New Roman" pitchFamily="18" charset="0"/>
              </a:rPr>
              <a:t>Event Object </a:t>
            </a:r>
            <a:r>
              <a:rPr lang="en-US" sz="2800" dirty="0" smtClean="0">
                <a:cs typeface="Times New Roman" pitchFamily="18" charset="0"/>
              </a:rPr>
              <a:t>– the class object which describes the event.</a:t>
            </a:r>
            <a:endParaRPr lang="en-GB" sz="2800" dirty="0" smtClean="0">
              <a:cs typeface="Times New Roman" pitchFamily="18" charset="0"/>
            </a:endParaRPr>
          </a:p>
          <a:p>
            <a:pPr marL="342900" indent="-342900" algn="just">
              <a:lnSpc>
                <a:spcPct val="115000"/>
              </a:lnSpc>
              <a:spcBef>
                <a:spcPts val="0"/>
              </a:spcBef>
              <a:buFont typeface="Symbol"/>
              <a:buChar char=""/>
              <a:defRPr/>
            </a:pPr>
            <a:r>
              <a:rPr lang="en-US" sz="2800" dirty="0" smtClean="0">
                <a:solidFill>
                  <a:srgbClr val="1D1D1E"/>
                </a:solidFill>
                <a:ea typeface="Times New Roman"/>
                <a:cs typeface="Times New Roman" pitchFamily="18" charset="0"/>
              </a:rPr>
              <a:t>Its concept is : </a:t>
            </a:r>
            <a:endParaRPr lang="en-US" sz="2800" dirty="0" smtClean="0">
              <a:ea typeface="Times New Roman"/>
              <a:cs typeface="Times New Roman" pitchFamily="18" charset="0"/>
            </a:endParaRPr>
          </a:p>
          <a:p>
            <a:pPr marL="742950" lvl="1" indent="-285750" algn="just">
              <a:lnSpc>
                <a:spcPct val="115000"/>
              </a:lnSpc>
              <a:spcBef>
                <a:spcPts val="0"/>
              </a:spcBef>
              <a:buFont typeface="Courier New"/>
              <a:buChar char="o"/>
              <a:defRPr/>
            </a:pPr>
            <a:r>
              <a:rPr lang="en-US" sz="2800" dirty="0" smtClean="0">
                <a:solidFill>
                  <a:srgbClr val="1D1D1E"/>
                </a:solidFill>
                <a:ea typeface="Times New Roman"/>
                <a:cs typeface="Times New Roman" pitchFamily="18" charset="0"/>
              </a:rPr>
              <a:t>A </a:t>
            </a:r>
            <a:r>
              <a:rPr lang="en-US" sz="2800" i="1" dirty="0" smtClean="0">
                <a:solidFill>
                  <a:srgbClr val="1D1D1E"/>
                </a:solidFill>
                <a:ea typeface="Times New Roman"/>
                <a:cs typeface="Times New Roman" pitchFamily="18" charset="0"/>
              </a:rPr>
              <a:t>source </a:t>
            </a:r>
            <a:r>
              <a:rPr lang="en-US" sz="2800" dirty="0" smtClean="0">
                <a:solidFill>
                  <a:srgbClr val="1D1D1E"/>
                </a:solidFill>
                <a:ea typeface="Times New Roman"/>
                <a:cs typeface="Times New Roman" pitchFamily="18" charset="0"/>
              </a:rPr>
              <a:t>generates an event and sends it to one or more </a:t>
            </a:r>
            <a:r>
              <a:rPr lang="en-US" sz="2800" i="1" dirty="0" smtClean="0">
                <a:solidFill>
                  <a:srgbClr val="1D1D1E"/>
                </a:solidFill>
                <a:ea typeface="Times New Roman"/>
                <a:cs typeface="Times New Roman" pitchFamily="18" charset="0"/>
              </a:rPr>
              <a:t>listeners</a:t>
            </a:r>
            <a:r>
              <a:rPr lang="en-US" sz="2800" dirty="0" smtClean="0">
                <a:solidFill>
                  <a:srgbClr val="1D1D1E"/>
                </a:solidFill>
                <a:ea typeface="Times New Roman"/>
                <a:cs typeface="Times New Roman" pitchFamily="18" charset="0"/>
              </a:rPr>
              <a:t>. </a:t>
            </a:r>
            <a:endParaRPr lang="en-US" sz="2800" dirty="0" smtClean="0">
              <a:ea typeface="Times New Roman"/>
              <a:cs typeface="Times New Roman" pitchFamily="18" charset="0"/>
            </a:endParaRPr>
          </a:p>
          <a:p>
            <a:pPr marL="742950" lvl="1" indent="-285750" algn="just">
              <a:lnSpc>
                <a:spcPct val="115000"/>
              </a:lnSpc>
              <a:spcBef>
                <a:spcPts val="0"/>
              </a:spcBef>
              <a:buFont typeface="Courier New"/>
              <a:buChar char="o"/>
              <a:defRPr/>
            </a:pPr>
            <a:r>
              <a:rPr lang="en-US" sz="2800" dirty="0" smtClean="0">
                <a:solidFill>
                  <a:srgbClr val="1D1D1E"/>
                </a:solidFill>
                <a:ea typeface="Times New Roman"/>
                <a:cs typeface="Times New Roman" pitchFamily="18" charset="0"/>
              </a:rPr>
              <a:t>The listener simply waits until it receives an event. </a:t>
            </a:r>
            <a:endParaRPr lang="en-US" sz="2800" dirty="0" smtClean="0">
              <a:ea typeface="Times New Roman"/>
              <a:cs typeface="Times New Roman" pitchFamily="18" charset="0"/>
            </a:endParaRPr>
          </a:p>
          <a:p>
            <a:pPr marL="742950" lvl="1" indent="-285750" algn="just">
              <a:lnSpc>
                <a:spcPct val="115000"/>
              </a:lnSpc>
              <a:spcBef>
                <a:spcPts val="0"/>
              </a:spcBef>
              <a:buFont typeface="Courier New"/>
              <a:buChar char="o"/>
              <a:defRPr/>
            </a:pPr>
            <a:r>
              <a:rPr lang="en-US" sz="2800" dirty="0" smtClean="0">
                <a:solidFill>
                  <a:srgbClr val="1D1D1E"/>
                </a:solidFill>
                <a:ea typeface="Times New Roman"/>
                <a:cs typeface="Times New Roman" pitchFamily="18" charset="0"/>
              </a:rPr>
              <a:t>Once received, the listener processes the event and then returns. </a:t>
            </a:r>
          </a:p>
          <a:p>
            <a:pPr marL="342900" indent="-342900" algn="just">
              <a:lnSpc>
                <a:spcPct val="115000"/>
              </a:lnSpc>
              <a:spcBef>
                <a:spcPts val="0"/>
              </a:spcBef>
              <a:buFont typeface="Symbol"/>
              <a:buChar char=""/>
              <a:defRPr/>
            </a:pPr>
            <a:r>
              <a:rPr lang="en-US" sz="2800" dirty="0" smtClean="0">
                <a:solidFill>
                  <a:srgbClr val="1D1D1E"/>
                </a:solidFill>
                <a:ea typeface="Times New Roman"/>
                <a:cs typeface="Times New Roman" pitchFamily="18" charset="0"/>
              </a:rPr>
              <a:t>The listeners must register with a source in order to receive an event notification.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09600"/>
            <a:ext cx="8001000" cy="5410200"/>
          </a:xfrm>
        </p:spPr>
        <p:txBody>
          <a:bodyPr>
            <a:noAutofit/>
          </a:bodyPr>
          <a:lstStyle/>
          <a:p>
            <a:pPr algn="just">
              <a:buNone/>
            </a:pPr>
            <a:r>
              <a:rPr lang="en-US" sz="3000" b="1" u="sng" dirty="0" smtClean="0">
                <a:solidFill>
                  <a:srgbClr val="FF0000"/>
                </a:solidFill>
                <a:ea typeface="Times New Roman"/>
                <a:cs typeface="Times New Roman" pitchFamily="18" charset="0"/>
              </a:rPr>
              <a:t>Advantage</a:t>
            </a:r>
            <a:r>
              <a:rPr lang="en-US" sz="3000" b="1" dirty="0" smtClean="0">
                <a:solidFill>
                  <a:srgbClr val="FF0000"/>
                </a:solidFill>
                <a:ea typeface="Times New Roman"/>
                <a:cs typeface="Times New Roman" pitchFamily="18" charset="0"/>
              </a:rPr>
              <a:t> : </a:t>
            </a:r>
          </a:p>
          <a:p>
            <a:pPr algn="just">
              <a:buFont typeface="Wingdings" pitchFamily="2" charset="2"/>
              <a:buChar char="Ø"/>
            </a:pPr>
            <a:endParaRPr lang="en-US" sz="2800" dirty="0" smtClean="0"/>
          </a:p>
          <a:p>
            <a:pPr algn="just">
              <a:buFont typeface="Wingdings" pitchFamily="2" charset="2"/>
              <a:buChar char="Ø"/>
            </a:pPr>
            <a:r>
              <a:rPr lang="en-US" sz="2800" dirty="0" smtClean="0"/>
              <a:t>The benefit of this approach is that the user interface logic is completely separated from the logic that generates the event.</a:t>
            </a:r>
          </a:p>
          <a:p>
            <a:pPr algn="just">
              <a:buFont typeface="Wingdings" pitchFamily="2" charset="2"/>
              <a:buChar char="Ø"/>
            </a:pPr>
            <a:r>
              <a:rPr lang="en-US" sz="2800" dirty="0" smtClean="0"/>
              <a:t>  The user interface element is able to delegate the processing of an event to the separate piece of code.</a:t>
            </a:r>
          </a:p>
          <a:p>
            <a:pPr algn="just">
              <a:buFont typeface="Wingdings" pitchFamily="2" charset="2"/>
              <a:buChar char="Ø"/>
            </a:pPr>
            <a:r>
              <a:rPr lang="en-US" sz="2800" dirty="0" smtClean="0"/>
              <a:t> In this model ,Listener needs to be registered with the source object so that the listener can receive the event notification. </a:t>
            </a:r>
          </a:p>
          <a:p>
            <a:pPr algn="just">
              <a:buFont typeface="Wingdings" pitchFamily="2" charset="2"/>
              <a:buChar char="Ø"/>
            </a:pPr>
            <a:r>
              <a:rPr lang="en-US" sz="2800" dirty="0" smtClean="0"/>
              <a:t>This is an efficient way of handling the event because the event notifications are sent only to those listener that want to receive them.</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382000" cy="5486400"/>
          </a:xfrm>
        </p:spPr>
        <p:txBody>
          <a:bodyPr/>
          <a:lstStyle/>
          <a:p>
            <a:pPr algn="ctr">
              <a:buNone/>
            </a:pPr>
            <a:r>
              <a:rPr lang="en-US" sz="3600" b="1" dirty="0" smtClean="0">
                <a:solidFill>
                  <a:srgbClr val="FF0000"/>
                </a:solidFill>
              </a:rPr>
              <a:t>How Events are handled </a:t>
            </a:r>
          </a:p>
          <a:p>
            <a:pPr>
              <a:buFont typeface="Wingdings" pitchFamily="2" charset="2"/>
              <a:buChar char="Ø"/>
            </a:pPr>
            <a:r>
              <a:rPr lang="en-US" dirty="0" smtClean="0"/>
              <a:t> </a:t>
            </a:r>
            <a:r>
              <a:rPr lang="en-US" sz="2500" dirty="0" smtClean="0"/>
              <a:t>A source generates an Event and send it to one or more listeners registered with the source.</a:t>
            </a:r>
          </a:p>
          <a:p>
            <a:pPr>
              <a:buFont typeface="Wingdings" pitchFamily="2" charset="2"/>
              <a:buChar char="Ø"/>
            </a:pPr>
            <a:r>
              <a:rPr lang="en-US" sz="2500" dirty="0" smtClean="0"/>
              <a:t> Once event is received by the listener, they process the event and then return. </a:t>
            </a:r>
          </a:p>
          <a:p>
            <a:pPr>
              <a:buFont typeface="Wingdings" pitchFamily="2" charset="2"/>
              <a:buChar char="Ø"/>
            </a:pPr>
            <a:r>
              <a:rPr lang="en-US" sz="2500" dirty="0" smtClean="0"/>
              <a:t>Events are supported by a number of Java packages, like </a:t>
            </a:r>
            <a:r>
              <a:rPr lang="en-US" sz="2500" dirty="0" err="1" smtClean="0"/>
              <a:t>java.util</a:t>
            </a:r>
            <a:r>
              <a:rPr lang="en-US" sz="2500" dirty="0" smtClean="0"/>
              <a:t>, java.awt and </a:t>
            </a:r>
            <a:r>
              <a:rPr lang="en-US" sz="2500" dirty="0" err="1" smtClean="0"/>
              <a:t>java.awt.event</a:t>
            </a:r>
            <a:endParaRPr lang="en-US" sz="2500" dirty="0"/>
          </a:p>
        </p:txBody>
      </p:sp>
      <p:pic>
        <p:nvPicPr>
          <p:cNvPr id="4" name="Picture 3"/>
          <p:cNvPicPr/>
          <p:nvPr/>
        </p:nvPicPr>
        <p:blipFill>
          <a:blip r:embed="rId3"/>
          <a:srcRect l="47596" t="20460" r="32692" b="62051"/>
          <a:stretch>
            <a:fillRect/>
          </a:stretch>
        </p:blipFill>
        <p:spPr bwMode="auto">
          <a:xfrm>
            <a:off x="2819400" y="3733800"/>
            <a:ext cx="4648200" cy="2895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411162"/>
          </a:xfrm>
        </p:spPr>
        <p:txBody>
          <a:bodyPr>
            <a:noAutofit/>
          </a:bodyPr>
          <a:lstStyle/>
          <a:p>
            <a:r>
              <a:rPr lang="en-US" sz="3200" b="1" dirty="0" smtClean="0">
                <a:solidFill>
                  <a:srgbClr val="FF0000"/>
                </a:solidFill>
                <a:latin typeface="+mn-lt"/>
                <a:cs typeface="Times New Roman" pitchFamily="18" charset="0"/>
              </a:rPr>
              <a:t>Event Model : Event</a:t>
            </a:r>
            <a:endParaRPr lang="en-US" sz="3200" b="1" dirty="0">
              <a:solidFill>
                <a:srgbClr val="FF0000"/>
              </a:solidFill>
              <a:latin typeface="+mn-lt"/>
            </a:endParaRPr>
          </a:p>
        </p:txBody>
      </p:sp>
      <p:sp>
        <p:nvSpPr>
          <p:cNvPr id="3" name="Content Placeholder 2"/>
          <p:cNvSpPr>
            <a:spLocks noGrp="1"/>
          </p:cNvSpPr>
          <p:nvPr>
            <p:ph sz="quarter" idx="1"/>
          </p:nvPr>
        </p:nvSpPr>
        <p:spPr>
          <a:xfrm>
            <a:off x="381000" y="533400"/>
            <a:ext cx="8305800" cy="5486400"/>
          </a:xfrm>
        </p:spPr>
        <p:txBody>
          <a:bodyPr>
            <a:noAutofit/>
          </a:bodyPr>
          <a:lstStyle/>
          <a:p>
            <a:pPr marL="457200" algn="just">
              <a:lnSpc>
                <a:spcPct val="115000"/>
              </a:lnSpc>
              <a:spcBef>
                <a:spcPts val="0"/>
              </a:spcBef>
              <a:defRPr/>
            </a:pPr>
            <a:r>
              <a:rPr lang="en-US" dirty="0" smtClean="0">
                <a:solidFill>
                  <a:srgbClr val="1D1D1E"/>
                </a:solidFill>
                <a:ea typeface="Times New Roman"/>
                <a:cs typeface="Times New Roman" pitchFamily="18" charset="0"/>
              </a:rPr>
              <a:t>An </a:t>
            </a:r>
            <a:r>
              <a:rPr lang="en-US" i="1" dirty="0" smtClean="0">
                <a:solidFill>
                  <a:srgbClr val="1D1D1E"/>
                </a:solidFill>
                <a:ea typeface="Times New Roman"/>
                <a:cs typeface="Times New Roman" pitchFamily="18" charset="0"/>
              </a:rPr>
              <a:t>event </a:t>
            </a:r>
            <a:r>
              <a:rPr lang="en-US" dirty="0" smtClean="0">
                <a:solidFill>
                  <a:srgbClr val="1D1D1E"/>
                </a:solidFill>
                <a:ea typeface="Times New Roman"/>
                <a:cs typeface="Times New Roman" pitchFamily="18" charset="0"/>
              </a:rPr>
              <a:t>is an object that describes a state change in a source or it is a type of signal to the program that something has happened.eg. Button pressed, window closed etc.</a:t>
            </a:r>
          </a:p>
          <a:p>
            <a:pPr marL="457200" algn="just">
              <a:lnSpc>
                <a:spcPct val="115000"/>
              </a:lnSpc>
              <a:spcBef>
                <a:spcPts val="0"/>
              </a:spcBef>
              <a:defRPr/>
            </a:pPr>
            <a:r>
              <a:rPr lang="en-US" dirty="0" smtClean="0">
                <a:solidFill>
                  <a:srgbClr val="1D1D1E"/>
                </a:solidFill>
                <a:ea typeface="Times New Roman"/>
                <a:cs typeface="Times New Roman" pitchFamily="18" charset="0"/>
              </a:rPr>
              <a:t>It can be generated by</a:t>
            </a:r>
          </a:p>
          <a:p>
            <a:pPr marL="731520" lvl="1" algn="just">
              <a:lnSpc>
                <a:spcPct val="115000"/>
              </a:lnSpc>
              <a:spcBef>
                <a:spcPts val="0"/>
              </a:spcBef>
              <a:defRPr/>
            </a:pPr>
            <a:r>
              <a:rPr lang="en-US" sz="2600" dirty="0" smtClean="0">
                <a:solidFill>
                  <a:srgbClr val="1D1D1E"/>
                </a:solidFill>
                <a:ea typeface="Times New Roman"/>
                <a:cs typeface="Times New Roman" pitchFamily="18" charset="0"/>
              </a:rPr>
              <a:t>Personal interaction</a:t>
            </a:r>
            <a:endParaRPr lang="en-US" sz="2600" dirty="0" smtClean="0">
              <a:ea typeface="Times New Roman"/>
              <a:cs typeface="Times New Roman" pitchFamily="18" charset="0"/>
            </a:endParaRPr>
          </a:p>
          <a:p>
            <a:pPr marL="1005840" lvl="2" algn="just">
              <a:lnSpc>
                <a:spcPct val="115000"/>
              </a:lnSpc>
              <a:spcBef>
                <a:spcPts val="0"/>
              </a:spcBef>
              <a:defRPr/>
            </a:pPr>
            <a:r>
              <a:rPr lang="en-US" sz="2600" dirty="0" smtClean="0">
                <a:solidFill>
                  <a:srgbClr val="1D1D1E"/>
                </a:solidFill>
                <a:ea typeface="Times New Roman"/>
                <a:cs typeface="Times New Roman" pitchFamily="18" charset="0"/>
              </a:rPr>
              <a:t>Example : Pressing a button, entering a character via the keyboard, selecting an item in a list, and clicking the mouse etc.</a:t>
            </a:r>
          </a:p>
          <a:p>
            <a:pPr marL="1005840" lvl="2" algn="just">
              <a:lnSpc>
                <a:spcPct val="115000"/>
              </a:lnSpc>
              <a:spcBef>
                <a:spcPts val="0"/>
              </a:spcBef>
              <a:buNone/>
              <a:defRPr/>
            </a:pPr>
            <a:endParaRPr lang="en-US" sz="2600" dirty="0" smtClean="0">
              <a:ea typeface="Times New Roman"/>
              <a:cs typeface="Times New Roman" pitchFamily="18" charset="0"/>
            </a:endParaRPr>
          </a:p>
          <a:p>
            <a:pPr marL="731520" lvl="1" algn="just">
              <a:lnSpc>
                <a:spcPct val="115000"/>
              </a:lnSpc>
              <a:spcBef>
                <a:spcPts val="0"/>
              </a:spcBef>
              <a:defRPr/>
            </a:pPr>
            <a:r>
              <a:rPr lang="en-US" sz="2600" dirty="0" smtClean="0">
                <a:solidFill>
                  <a:srgbClr val="1D1D1E"/>
                </a:solidFill>
                <a:ea typeface="Times New Roman"/>
                <a:cs typeface="Times New Roman" pitchFamily="18" charset="0"/>
              </a:rPr>
              <a:t>Not directly caused by personal interactions</a:t>
            </a:r>
            <a:endParaRPr lang="en-US" sz="2600" dirty="0" smtClean="0">
              <a:ea typeface="Times New Roman"/>
              <a:cs typeface="Times New Roman" pitchFamily="18" charset="0"/>
            </a:endParaRPr>
          </a:p>
          <a:p>
            <a:pPr marL="1005840" lvl="2" algn="just">
              <a:lnSpc>
                <a:spcPct val="115000"/>
              </a:lnSpc>
              <a:spcBef>
                <a:spcPts val="0"/>
              </a:spcBef>
              <a:defRPr/>
            </a:pPr>
            <a:r>
              <a:rPr lang="en-US" sz="2600" dirty="0" smtClean="0">
                <a:solidFill>
                  <a:srgbClr val="1D1D1E"/>
                </a:solidFill>
                <a:ea typeface="Times New Roman"/>
                <a:cs typeface="Times New Roman" pitchFamily="18" charset="0"/>
              </a:rPr>
              <a:t>Example : An event may be generated when a timer expires, a counter exceeds a value, a software or hardware failure occurs, an operation is completed etc. </a:t>
            </a:r>
            <a:endParaRPr lang="en-US" sz="2600" dirty="0" smtClean="0">
              <a:ea typeface="Times New Roman"/>
              <a:cs typeface="Times New Roman"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5820</TotalTime>
  <Words>2592</Words>
  <Application>Microsoft Office PowerPoint</Application>
  <PresentationFormat>On-screen Show (4:3)</PresentationFormat>
  <Paragraphs>426</Paragraphs>
  <Slides>50</Slides>
  <Notes>19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Equity</vt:lpstr>
      <vt:lpstr>MODULE IV  ADVANCED FEATURES OF JAVA</vt:lpstr>
      <vt:lpstr>Slide 2</vt:lpstr>
      <vt:lpstr>Slide 3</vt:lpstr>
      <vt:lpstr>Slide 4</vt:lpstr>
      <vt:lpstr>Slide 5</vt:lpstr>
      <vt:lpstr>Slide 6</vt:lpstr>
      <vt:lpstr>Slide 7</vt:lpstr>
      <vt:lpstr>Slide 8</vt:lpstr>
      <vt:lpstr>Event Model : Event</vt:lpstr>
      <vt:lpstr>Event Model : Event Sources</vt:lpstr>
      <vt:lpstr>Slide 11</vt:lpstr>
      <vt:lpstr>Event Model : Event Listener</vt:lpstr>
      <vt:lpstr>Event Classes</vt:lpstr>
      <vt:lpstr>Event class hierarchy</vt:lpstr>
      <vt:lpstr>Slide 15</vt:lpstr>
      <vt:lpstr>Slide 16</vt:lpstr>
      <vt:lpstr>Slide 17</vt:lpstr>
      <vt:lpstr>Slide 18</vt:lpstr>
      <vt:lpstr>Slide 19</vt:lpstr>
      <vt:lpstr>Slide 20</vt:lpstr>
      <vt:lpstr>Example  1: Creating Frame By extending Frame class</vt:lpstr>
      <vt:lpstr>Slide 22</vt:lpstr>
      <vt:lpstr>Example 3</vt:lpstr>
      <vt:lpstr>Event classes and interface</vt:lpstr>
      <vt:lpstr>Slide 25</vt:lpstr>
      <vt:lpstr>Slide 26</vt:lpstr>
      <vt:lpstr>Slide 27</vt:lpstr>
      <vt:lpstr>SOURCES OF EVENT</vt:lpstr>
      <vt:lpstr>EVENT LISTENER INTERFACES</vt:lpstr>
      <vt:lpstr>Slide 30</vt:lpstr>
      <vt:lpstr>Slide 31</vt:lpstr>
      <vt:lpstr>Slide 32</vt:lpstr>
      <vt:lpstr>Slide 33</vt:lpstr>
      <vt:lpstr>Slide 34</vt:lpstr>
      <vt:lpstr>Applets</vt:lpstr>
      <vt:lpstr>Application Program Vs Applet Program</vt:lpstr>
      <vt:lpstr>Applets : Example </vt:lpstr>
      <vt:lpstr>Slide 38</vt:lpstr>
      <vt:lpstr>Slide 39</vt:lpstr>
      <vt:lpstr>Applet Architecture</vt:lpstr>
      <vt:lpstr>Applet Life Cycle</vt:lpstr>
      <vt:lpstr>Slide 42</vt:lpstr>
      <vt:lpstr>Slide 43</vt:lpstr>
      <vt:lpstr>Slide 44</vt:lpstr>
      <vt:lpstr>Slide 45</vt:lpstr>
      <vt:lpstr>Slide 46</vt:lpstr>
      <vt:lpstr>Applet Display Methods</vt:lpstr>
      <vt:lpstr>Slide 48</vt:lpstr>
      <vt:lpstr>Status Window</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V</dc:title>
  <dc:creator>csfac127</dc:creator>
  <cp:lastModifiedBy>hai</cp:lastModifiedBy>
  <cp:revision>320</cp:revision>
  <dcterms:created xsi:type="dcterms:W3CDTF">2017-04-10T07:50:19Z</dcterms:created>
  <dcterms:modified xsi:type="dcterms:W3CDTF">2020-10-23T06:12:29Z</dcterms:modified>
</cp:coreProperties>
</file>