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MOSFET AMPLIFIER</a:t>
            </a:r>
            <a:br>
              <a:rPr lang="en-IN" dirty="0" smtClean="0"/>
            </a:br>
            <a:endParaRPr lang="en-IN" dirty="0"/>
          </a:p>
        </p:txBody>
      </p:sp>
      <p:sp>
        <p:nvSpPr>
          <p:cNvPr id="3" name="Content Placeholder 2"/>
          <p:cNvSpPr>
            <a:spLocks noGrp="1"/>
          </p:cNvSpPr>
          <p:nvPr>
            <p:ph idx="1"/>
          </p:nvPr>
        </p:nvSpPr>
        <p:spPr>
          <a:xfrm>
            <a:off x="457200" y="609600"/>
            <a:ext cx="8229600" cy="6248400"/>
          </a:xfrm>
        </p:spPr>
        <p:txBody>
          <a:bodyPr>
            <a:normAutofit fontScale="92500" lnSpcReduction="20000"/>
          </a:bodyPr>
          <a:lstStyle/>
          <a:p>
            <a:pPr algn="just">
              <a:buNone/>
            </a:pPr>
            <a:r>
              <a:rPr lang="en-IN" dirty="0" smtClean="0"/>
              <a:t>• Metal Oxide Semiconductor Field Effect Transistor, or MOSFET is an excellent choice for small signal linear amplifiers as their input impedance is extremely high making them easy to bias.</a:t>
            </a:r>
          </a:p>
          <a:p>
            <a:pPr algn="just">
              <a:buNone/>
            </a:pPr>
            <a:r>
              <a:rPr lang="en-IN" dirty="0" smtClean="0"/>
              <a:t> • But for a </a:t>
            </a:r>
            <a:r>
              <a:rPr lang="en-IN" dirty="0" err="1" smtClean="0"/>
              <a:t>mosfet</a:t>
            </a:r>
            <a:r>
              <a:rPr lang="en-IN" dirty="0" smtClean="0"/>
              <a:t> to produce linear amplification, it has to operate in its saturation region, unlike the Bipolar Junction Transistor.</a:t>
            </a:r>
          </a:p>
          <a:p>
            <a:pPr algn="just">
              <a:buNone/>
            </a:pPr>
            <a:r>
              <a:rPr lang="en-IN" dirty="0" smtClean="0"/>
              <a:t> • But just like the BJT, it too needs to be biased around a centrally fixed Q-point.</a:t>
            </a:r>
          </a:p>
          <a:p>
            <a:pPr algn="just">
              <a:buNone/>
            </a:pPr>
            <a:r>
              <a:rPr lang="en-IN" dirty="0" smtClean="0"/>
              <a:t> • Enhancement MOSFETS, or </a:t>
            </a:r>
            <a:r>
              <a:rPr lang="en-IN" dirty="0" err="1" smtClean="0"/>
              <a:t>eMOSFETS</a:t>
            </a:r>
            <a:r>
              <a:rPr lang="en-IN" dirty="0" smtClean="0"/>
              <a:t>, can be classed as </a:t>
            </a:r>
            <a:r>
              <a:rPr lang="en-IN" dirty="0" err="1" smtClean="0"/>
              <a:t>normallyoff</a:t>
            </a:r>
            <a:r>
              <a:rPr lang="en-IN" dirty="0" smtClean="0"/>
              <a:t> (non-conducting) devices, that is they only conduct when a suitable gate-to-source positive voltage is applied, unlike Depletion type </a:t>
            </a:r>
            <a:r>
              <a:rPr lang="en-IN" dirty="0" err="1" smtClean="0"/>
              <a:t>mosfets</a:t>
            </a:r>
            <a:r>
              <a:rPr lang="en-IN" dirty="0" smtClean="0"/>
              <a:t> which are normally-on devices conducting when the gate voltage is zero.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sz="half" idx="2"/>
          </p:nvPr>
        </p:nvSpPr>
        <p:spPr>
          <a:xfrm>
            <a:off x="457200" y="3429000"/>
            <a:ext cx="8229600" cy="2697163"/>
          </a:xfrm>
        </p:spPr>
        <p:txBody>
          <a:bodyPr>
            <a:normAutofit fontScale="92500"/>
          </a:bodyPr>
          <a:lstStyle/>
          <a:p>
            <a:r>
              <a:rPr lang="en-IN" dirty="0" smtClean="0"/>
              <a:t>Note that this voltage divider equation only determines the ratio of the two bias resistors, R1 and R2 and not their actual values. Also it is desirable to make the values of these two resistors as large as possible to reduce their I</a:t>
            </a:r>
            <a:r>
              <a:rPr lang="en-IN" baseline="30000" dirty="0" smtClean="0"/>
              <a:t>2</a:t>
            </a:r>
            <a:r>
              <a:rPr lang="en-IN" dirty="0" smtClean="0"/>
              <a:t>*R power loss and increase the </a:t>
            </a:r>
            <a:r>
              <a:rPr lang="en-IN" dirty="0" err="1" smtClean="0"/>
              <a:t>mosfet</a:t>
            </a:r>
            <a:r>
              <a:rPr lang="en-IN" dirty="0" smtClean="0"/>
              <a:t> amplifiers input resistance.</a:t>
            </a:r>
            <a:endParaRPr lang="en-IN" dirty="0"/>
          </a:p>
        </p:txBody>
      </p:sp>
      <p:pic>
        <p:nvPicPr>
          <p:cNvPr id="6146" name="Picture 2"/>
          <p:cNvPicPr>
            <a:picLocks noGrp="1" noChangeAspect="1" noChangeArrowheads="1"/>
          </p:cNvPicPr>
          <p:nvPr>
            <p:ph sz="half" idx="1"/>
          </p:nvPr>
        </p:nvPicPr>
        <p:blipFill>
          <a:blip r:embed="rId2" cstate="print"/>
          <a:srcRect/>
          <a:stretch>
            <a:fillRect/>
          </a:stretch>
        </p:blipFill>
        <p:spPr bwMode="auto">
          <a:xfrm>
            <a:off x="2209800" y="1905000"/>
            <a:ext cx="2990850" cy="13430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609600"/>
            <a:ext cx="8610600" cy="55625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252538" y="1062038"/>
            <a:ext cx="6638925" cy="4733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000125" y="533400"/>
            <a:ext cx="7143750" cy="5791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28600" y="228600"/>
            <a:ext cx="8382000" cy="617219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1685925" y="1795463"/>
            <a:ext cx="5772150" cy="3267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DC BIASING THE MOSFET</a:t>
            </a:r>
            <a:br>
              <a:rPr lang="en-IN" dirty="0" smtClean="0"/>
            </a:br>
            <a:endParaRPr lang="en-IN" dirty="0"/>
          </a:p>
        </p:txBody>
      </p:sp>
      <p:sp>
        <p:nvSpPr>
          <p:cNvPr id="3" name="Content Placeholder 2"/>
          <p:cNvSpPr>
            <a:spLocks noGrp="1"/>
          </p:cNvSpPr>
          <p:nvPr>
            <p:ph idx="1"/>
          </p:nvPr>
        </p:nvSpPr>
        <p:spPr>
          <a:xfrm>
            <a:off x="457200" y="533400"/>
            <a:ext cx="8229600" cy="6019800"/>
          </a:xfrm>
        </p:spPr>
        <p:txBody>
          <a:bodyPr>
            <a:noAutofit/>
          </a:bodyPr>
          <a:lstStyle/>
          <a:p>
            <a:pPr>
              <a:buNone/>
            </a:pPr>
            <a:r>
              <a:rPr lang="en-IN" sz="2400" dirty="0" smtClean="0"/>
              <a:t>• The universal voltage divider biasing circuit is a popular biasing</a:t>
            </a:r>
          </a:p>
          <a:p>
            <a:pPr>
              <a:buNone/>
            </a:pPr>
            <a:r>
              <a:rPr lang="en-IN" sz="2400" dirty="0" smtClean="0"/>
              <a:t>   technique used to establish a desired DC operating condition of bipolar transistor amplifiers as well as </a:t>
            </a:r>
            <a:r>
              <a:rPr lang="en-IN" sz="2400" dirty="0" err="1" smtClean="0"/>
              <a:t>mosfet</a:t>
            </a:r>
            <a:r>
              <a:rPr lang="en-IN" sz="2400" dirty="0" smtClean="0"/>
              <a:t> amplifiers.</a:t>
            </a:r>
          </a:p>
          <a:p>
            <a:pPr>
              <a:buNone/>
            </a:pPr>
            <a:r>
              <a:rPr lang="en-IN" sz="2400" dirty="0" smtClean="0"/>
              <a:t>• The advantage of the voltage divider biasing network is that the MOSFET, or indeed a bipolar transistor, can be biased from a single</a:t>
            </a:r>
          </a:p>
          <a:p>
            <a:pPr>
              <a:buNone/>
            </a:pPr>
            <a:r>
              <a:rPr lang="en-IN" sz="2400" dirty="0" smtClean="0"/>
              <a:t>     DC supply.</a:t>
            </a:r>
          </a:p>
          <a:p>
            <a:pPr>
              <a:buNone/>
            </a:pPr>
            <a:r>
              <a:rPr lang="en-IN" sz="2400" dirty="0" smtClean="0"/>
              <a:t>• A </a:t>
            </a:r>
            <a:r>
              <a:rPr lang="en-IN" sz="2400" dirty="0" err="1" smtClean="0"/>
              <a:t>mosfet</a:t>
            </a:r>
            <a:r>
              <a:rPr lang="en-IN" sz="2400" dirty="0" smtClean="0"/>
              <a:t> device has three different regions of operation.</a:t>
            </a:r>
          </a:p>
          <a:p>
            <a:pPr>
              <a:buNone/>
            </a:pPr>
            <a:r>
              <a:rPr lang="en-IN" sz="2400" dirty="0" smtClean="0"/>
              <a:t>                  </a:t>
            </a:r>
            <a:r>
              <a:rPr lang="en-IN" sz="2400" dirty="0" err="1" smtClean="0"/>
              <a:t>Ohmic</a:t>
            </a:r>
            <a:r>
              <a:rPr lang="en-IN" sz="2400" dirty="0" smtClean="0"/>
              <a:t>/Triode region</a:t>
            </a:r>
          </a:p>
          <a:p>
            <a:pPr>
              <a:buNone/>
            </a:pPr>
            <a:r>
              <a:rPr lang="en-IN" sz="2400" dirty="0" smtClean="0"/>
              <a:t>                   Saturation/Linear  region </a:t>
            </a:r>
          </a:p>
          <a:p>
            <a:pPr>
              <a:buNone/>
            </a:pPr>
            <a:r>
              <a:rPr lang="en-IN" sz="2400" dirty="0" smtClean="0"/>
              <a:t>                    Pinch-off point.</a:t>
            </a:r>
          </a:p>
          <a:p>
            <a:pPr>
              <a:buNone/>
            </a:pPr>
            <a:r>
              <a:rPr lang="en-IN" sz="2400" dirty="0" smtClean="0"/>
              <a:t>• For a </a:t>
            </a:r>
            <a:r>
              <a:rPr lang="en-IN" sz="2400" dirty="0" err="1" smtClean="0"/>
              <a:t>mosfet</a:t>
            </a:r>
            <a:r>
              <a:rPr lang="en-IN" sz="2400" dirty="0" smtClean="0"/>
              <a:t> to operate as a linear amplifier, we need to establish a well-defined quiescent operating point, or Q-point, so it must be biased to operate in its saturation region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332037"/>
            <a:ext cx="8229600" cy="4525963"/>
          </a:xfrm>
        </p:spPr>
        <p:txBody>
          <a:bodyPr>
            <a:normAutofit fontScale="92500" lnSpcReduction="10000"/>
          </a:bodyPr>
          <a:lstStyle/>
          <a:p>
            <a:r>
              <a:rPr lang="en-IN" dirty="0" smtClean="0"/>
              <a:t>The Q-point for the </a:t>
            </a:r>
            <a:r>
              <a:rPr lang="en-IN" dirty="0" err="1" smtClean="0"/>
              <a:t>mosfet</a:t>
            </a:r>
            <a:r>
              <a:rPr lang="en-IN" dirty="0" smtClean="0"/>
              <a:t> is represented by the DC values, I</a:t>
            </a:r>
            <a:r>
              <a:rPr lang="en-IN" baseline="-25000" dirty="0" smtClean="0"/>
              <a:t>D</a:t>
            </a:r>
            <a:r>
              <a:rPr lang="en-IN" dirty="0" smtClean="0"/>
              <a:t> and V</a:t>
            </a:r>
            <a:r>
              <a:rPr lang="en-IN" baseline="-25000" dirty="0" smtClean="0"/>
              <a:t>GS</a:t>
            </a:r>
            <a:r>
              <a:rPr lang="en-IN" dirty="0" smtClean="0"/>
              <a:t> that position the operating point centrally on the </a:t>
            </a:r>
            <a:r>
              <a:rPr lang="en-IN" dirty="0" err="1" smtClean="0"/>
              <a:t>mosfets</a:t>
            </a:r>
            <a:r>
              <a:rPr lang="en-IN" dirty="0" smtClean="0"/>
              <a:t> output characteristics curve.</a:t>
            </a:r>
          </a:p>
          <a:p>
            <a:r>
              <a:rPr lang="en-IN" dirty="0" smtClean="0"/>
              <a:t>The common-source NMOS circuit above shows that the sinusoidal input voltage, V</a:t>
            </a:r>
            <a:r>
              <a:rPr lang="en-IN" baseline="-25000" dirty="0" smtClean="0"/>
              <a:t>i</a:t>
            </a:r>
            <a:r>
              <a:rPr lang="en-IN" dirty="0" smtClean="0"/>
              <a:t> is in series with a DC source.</a:t>
            </a:r>
          </a:p>
          <a:p>
            <a:r>
              <a:rPr lang="en-IN" dirty="0" smtClean="0"/>
              <a:t>This DC gate voltage will be set by the bias circuit. Then the total gate-source voltage will be the sum of V</a:t>
            </a:r>
            <a:r>
              <a:rPr lang="en-IN" baseline="-25000" dirty="0" smtClean="0"/>
              <a:t>GS</a:t>
            </a:r>
            <a:r>
              <a:rPr lang="en-IN" dirty="0" smtClean="0"/>
              <a:t> and V</a:t>
            </a:r>
            <a:r>
              <a:rPr lang="en-IN" baseline="-25000" dirty="0" smtClean="0"/>
              <a:t>i</a:t>
            </a:r>
            <a:r>
              <a:rPr lang="en-IN" dirty="0" smtClean="0"/>
              <a: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419600" y="0"/>
            <a:ext cx="4352925" cy="2286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DC characteristics and therefore Q-point (quiescent point) are all functions of gate voltage V</a:t>
            </a:r>
            <a:r>
              <a:rPr lang="en-IN" baseline="-25000" dirty="0" smtClean="0"/>
              <a:t>GS</a:t>
            </a:r>
            <a:r>
              <a:rPr lang="en-IN" dirty="0" smtClean="0"/>
              <a:t>, supply voltage V</a:t>
            </a:r>
            <a:r>
              <a:rPr lang="en-IN" baseline="-25000" dirty="0" smtClean="0"/>
              <a:t>DD</a:t>
            </a:r>
            <a:r>
              <a:rPr lang="en-IN" dirty="0" smtClean="0"/>
              <a:t> and load resistance R</a:t>
            </a:r>
            <a:r>
              <a:rPr lang="en-IN" baseline="-25000" dirty="0" smtClean="0"/>
              <a:t>D</a:t>
            </a:r>
            <a:r>
              <a:rPr lang="en-IN" dirty="0" smtClean="0"/>
              <a:t>.</a:t>
            </a:r>
          </a:p>
          <a:p>
            <a:r>
              <a:rPr lang="en-IN" dirty="0" smtClean="0"/>
              <a:t>The MOS transistor is biased within the saturation region to establish the desired drain current which will define the transistors Q-point.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Basic Common Source MOSFET Amplifier</a:t>
            </a:r>
            <a:br>
              <a:rPr lang="en-IN" b="1" dirty="0" smtClean="0"/>
            </a:b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667000" y="1295400"/>
            <a:ext cx="5810250" cy="2276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fontScale="90000"/>
          </a:bodyPr>
          <a:lstStyle/>
          <a:p>
            <a:r>
              <a:rPr lang="en-IN" b="1" dirty="0" smtClean="0"/>
              <a:t>Basic Common Source MOSFET Amplifier</a:t>
            </a:r>
            <a:endParaRPr lang="en-IN" dirty="0"/>
          </a:p>
        </p:txBody>
      </p:sp>
      <p:sp>
        <p:nvSpPr>
          <p:cNvPr id="4" name="Content Placeholder 3"/>
          <p:cNvSpPr>
            <a:spLocks noGrp="1"/>
          </p:cNvSpPr>
          <p:nvPr>
            <p:ph sz="half" idx="2"/>
          </p:nvPr>
        </p:nvSpPr>
        <p:spPr>
          <a:xfrm>
            <a:off x="533400" y="3200400"/>
            <a:ext cx="8077200" cy="2925763"/>
          </a:xfrm>
        </p:spPr>
        <p:txBody>
          <a:bodyPr/>
          <a:lstStyle/>
          <a:p>
            <a:r>
              <a:rPr lang="en-IN" dirty="0" smtClean="0"/>
              <a:t>If we apply a small time-varying signal to the input, then under the right circumstances the </a:t>
            </a:r>
            <a:r>
              <a:rPr lang="en-IN" dirty="0" err="1" smtClean="0"/>
              <a:t>mosfet</a:t>
            </a:r>
            <a:r>
              <a:rPr lang="en-IN" dirty="0" smtClean="0"/>
              <a:t> circuit can act as a linear amplifier providing the transistors Q-point is somewhere near the </a:t>
            </a:r>
            <a:r>
              <a:rPr lang="en-IN" dirty="0" err="1" smtClean="0"/>
              <a:t>center</a:t>
            </a:r>
            <a:r>
              <a:rPr lang="en-IN" dirty="0" smtClean="0"/>
              <a:t> of the saturation region, and the input signal is small enough for the output to remain linear. </a:t>
            </a:r>
            <a:endParaRPr lang="en-IN" dirty="0"/>
          </a:p>
        </p:txBody>
      </p:sp>
      <p:pic>
        <p:nvPicPr>
          <p:cNvPr id="5" name="Picture 2"/>
          <p:cNvPicPr>
            <a:picLocks noGrp="1" noChangeAspect="1" noChangeArrowheads="1"/>
          </p:cNvPicPr>
          <p:nvPr>
            <p:ph sz="half" idx="1"/>
          </p:nvPr>
        </p:nvPicPr>
        <p:blipFill>
          <a:blip r:embed="rId2" cstate="print"/>
          <a:srcRect/>
          <a:stretch>
            <a:fillRect/>
          </a:stretch>
        </p:blipFill>
        <p:spPr bwMode="auto">
          <a:xfrm>
            <a:off x="5105400" y="838200"/>
            <a:ext cx="4038600" cy="242053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33400" y="2332037"/>
            <a:ext cx="8610600" cy="4525963"/>
          </a:xfrm>
        </p:spPr>
        <p:txBody>
          <a:bodyPr/>
          <a:lstStyle/>
          <a:p>
            <a:r>
              <a:rPr lang="en-IN" dirty="0" smtClean="0"/>
              <a:t>This simple enhancement-mode common source </a:t>
            </a:r>
            <a:r>
              <a:rPr lang="en-IN" dirty="0" err="1" smtClean="0"/>
              <a:t>mosfet</a:t>
            </a:r>
            <a:r>
              <a:rPr lang="en-IN" dirty="0" smtClean="0"/>
              <a:t> amplifier configuration uses a single supply at the drain and generates the required gate voltage, V</a:t>
            </a:r>
            <a:r>
              <a:rPr lang="en-IN" baseline="-25000" dirty="0" smtClean="0"/>
              <a:t>G</a:t>
            </a:r>
            <a:r>
              <a:rPr lang="en-IN" dirty="0" smtClean="0"/>
              <a:t> using a resistor divider</a:t>
            </a:r>
            <a:endParaRPr lang="en-IN" dirty="0"/>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0" y="-457200"/>
            <a:ext cx="3295650" cy="27051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half" idx="1"/>
          </p:nvPr>
        </p:nvPicPr>
        <p:blipFill>
          <a:blip r:embed="rId2" cstate="print"/>
          <a:srcRect/>
          <a:stretch>
            <a:fillRect/>
          </a:stretch>
        </p:blipFill>
        <p:spPr bwMode="auto">
          <a:xfrm>
            <a:off x="1600200" y="1676400"/>
            <a:ext cx="7543800" cy="4876799"/>
          </a:xfrm>
          <a:prstGeom prst="rect">
            <a:avLst/>
          </a:prstGeom>
          <a:noFill/>
          <a:ln w="9525">
            <a:noFill/>
            <a:miter lim="800000"/>
            <a:headEnd/>
            <a:tailEnd/>
          </a:ln>
        </p:spPr>
      </p:pic>
      <p:pic>
        <p:nvPicPr>
          <p:cNvPr id="6" name="Picture 2"/>
          <p:cNvPicPr>
            <a:picLocks noGrp="1" noChangeAspect="1" noChangeArrowheads="1"/>
          </p:cNvPicPr>
          <p:nvPr>
            <p:ph sz="half" idx="1"/>
          </p:nvPr>
        </p:nvPicPr>
        <p:blipFill>
          <a:blip r:embed="rId3" cstate="print"/>
          <a:srcRect/>
          <a:stretch>
            <a:fillRect/>
          </a:stretch>
        </p:blipFill>
        <p:spPr bwMode="auto">
          <a:xfrm>
            <a:off x="381000" y="0"/>
            <a:ext cx="3048000" cy="250182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201"/>
            <a:ext cx="8305800" cy="1981200"/>
          </a:xfrm>
        </p:spPr>
        <p:txBody>
          <a:bodyPr>
            <a:normAutofit/>
          </a:bodyPr>
          <a:lstStyle/>
          <a:p>
            <a:r>
              <a:rPr lang="en-IN" dirty="0" smtClean="0"/>
              <a:t>for proper operation of the </a:t>
            </a:r>
            <a:r>
              <a:rPr lang="en-IN" dirty="0" err="1" smtClean="0"/>
              <a:t>mosfet</a:t>
            </a:r>
            <a:r>
              <a:rPr lang="en-IN" dirty="0" smtClean="0"/>
              <a:t>, this gate-source voltage must be greater than the threshold voltage of the </a:t>
            </a:r>
            <a:r>
              <a:rPr lang="en-IN" dirty="0" err="1" smtClean="0"/>
              <a:t>mosfet</a:t>
            </a:r>
            <a:r>
              <a:rPr lang="en-IN" dirty="0" smtClean="0"/>
              <a:t>, that is V</a:t>
            </a:r>
            <a:r>
              <a:rPr lang="en-IN" baseline="-25000" dirty="0" smtClean="0"/>
              <a:t>GS</a:t>
            </a:r>
            <a:r>
              <a:rPr lang="en-IN" dirty="0" smtClean="0"/>
              <a:t> &gt; V</a:t>
            </a:r>
            <a:r>
              <a:rPr lang="en-IN" baseline="-25000" dirty="0" smtClean="0"/>
              <a:t>TH</a:t>
            </a:r>
            <a:r>
              <a:rPr lang="en-IN" dirty="0" smtClean="0"/>
              <a:t>. Since I</a:t>
            </a:r>
            <a:r>
              <a:rPr lang="en-IN" baseline="-25000" dirty="0" smtClean="0"/>
              <a:t>S</a:t>
            </a:r>
            <a:r>
              <a:rPr lang="en-IN" dirty="0" smtClean="0"/>
              <a:t> = I</a:t>
            </a:r>
            <a:r>
              <a:rPr lang="en-IN" baseline="-25000" dirty="0" smtClean="0"/>
              <a:t>D</a:t>
            </a:r>
            <a:r>
              <a:rPr lang="en-IN" dirty="0" smtClean="0"/>
              <a:t>, the gate voltage, V</a:t>
            </a:r>
            <a:r>
              <a:rPr lang="en-IN" baseline="-25000" dirty="0" smtClean="0"/>
              <a:t>G</a:t>
            </a:r>
            <a:r>
              <a:rPr lang="en-IN" dirty="0" smtClean="0"/>
              <a:t> is therefore equal too:</a:t>
            </a:r>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3048000" y="2667000"/>
            <a:ext cx="3962400" cy="1981200"/>
          </a:xfrm>
          <a:prstGeom prst="rect">
            <a:avLst/>
          </a:prstGeom>
          <a:noFill/>
          <a:ln w="9525">
            <a:noFill/>
            <a:miter lim="800000"/>
            <a:headEnd/>
            <a:tailEnd/>
          </a:ln>
        </p:spPr>
      </p:pic>
      <p:sp>
        <p:nvSpPr>
          <p:cNvPr id="6" name="Rectangle 5"/>
          <p:cNvSpPr/>
          <p:nvPr/>
        </p:nvSpPr>
        <p:spPr>
          <a:xfrm>
            <a:off x="609600" y="4876800"/>
            <a:ext cx="8305800" cy="1200329"/>
          </a:xfrm>
          <a:prstGeom prst="rect">
            <a:avLst/>
          </a:prstGeom>
        </p:spPr>
        <p:txBody>
          <a:bodyPr wrap="square">
            <a:spAutoFit/>
          </a:bodyPr>
          <a:lstStyle/>
          <a:p>
            <a:r>
              <a:rPr lang="en-IN" sz="2400" dirty="0" smtClean="0"/>
              <a:t>To set the </a:t>
            </a:r>
            <a:r>
              <a:rPr lang="en-IN" sz="2400" dirty="0" err="1" smtClean="0"/>
              <a:t>mosfet</a:t>
            </a:r>
            <a:r>
              <a:rPr lang="en-IN" sz="2400" dirty="0" smtClean="0"/>
              <a:t>  amplifier gate voltage to this value we select the values of the resistors, R1 and R2 within the voltage divider network to the correct values.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679E02FE6739428940E8D37561F13F" ma:contentTypeVersion="2" ma:contentTypeDescription="Create a new document." ma:contentTypeScope="" ma:versionID="bb2d8113d062bc52066bdbe641dc0131">
  <xsd:schema xmlns:xsd="http://www.w3.org/2001/XMLSchema" xmlns:xs="http://www.w3.org/2001/XMLSchema" xmlns:p="http://schemas.microsoft.com/office/2006/metadata/properties" xmlns:ns2="8897b2f9-45e8-4917-bcac-9b2eeddda2f2" targetNamespace="http://schemas.microsoft.com/office/2006/metadata/properties" ma:root="true" ma:fieldsID="d3cb2193058a70bbc5649de1074fafb6" ns2:_="">
    <xsd:import namespace="8897b2f9-45e8-4917-bcac-9b2eeddda2f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7b2f9-45e8-4917-bcac-9b2eeddda2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60F963-3301-4BE4-8E0D-33D2B5D01DB5}"/>
</file>

<file path=customXml/itemProps2.xml><?xml version="1.0" encoding="utf-8"?>
<ds:datastoreItem xmlns:ds="http://schemas.openxmlformats.org/officeDocument/2006/customXml" ds:itemID="{EB951F72-5875-435F-A9FD-DD7F9836C4A5}"/>
</file>

<file path=customXml/itemProps3.xml><?xml version="1.0" encoding="utf-8"?>
<ds:datastoreItem xmlns:ds="http://schemas.openxmlformats.org/officeDocument/2006/customXml" ds:itemID="{6E3C86C1-B56B-4410-8F5A-5E742ED90A71}"/>
</file>

<file path=docProps/app.xml><?xml version="1.0" encoding="utf-8"?>
<Properties xmlns="http://schemas.openxmlformats.org/officeDocument/2006/extended-properties" xmlns:vt="http://schemas.openxmlformats.org/officeDocument/2006/docPropsVTypes">
  <TotalTime>56</TotalTime>
  <Words>419</Words>
  <Application>Microsoft Office PowerPoint</Application>
  <PresentationFormat>On-screen Show (4:3)</PresentationFormat>
  <Paragraphs>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MOSFET AMPLIFIER </vt:lpstr>
      <vt:lpstr>DC BIASING THE MOSFET </vt:lpstr>
      <vt:lpstr>Slide 3</vt:lpstr>
      <vt:lpstr>Slide 4</vt:lpstr>
      <vt:lpstr>Basic Common Source MOSFET Amplifier </vt:lpstr>
      <vt:lpstr>Basic Common Source MOSFET Amplifier</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MOSFET AMPLIFIER </dc:title>
  <dc:creator>DELL-PC</dc:creator>
  <cp:lastModifiedBy>Hai</cp:lastModifiedBy>
  <cp:revision>10</cp:revision>
  <dcterms:created xsi:type="dcterms:W3CDTF">2006-08-16T00:00:00Z</dcterms:created>
  <dcterms:modified xsi:type="dcterms:W3CDTF">2020-09-25T07:44:50Z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0x0101006B679E02FE6739428940E8D37561F13F</vt:lpwstr>
  </property>
</Properties>
</file>