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31"/>
  </p:notesMasterIdLst>
  <p:sldIdLst>
    <p:sldId id="256" r:id="rId5"/>
    <p:sldId id="257" r:id="rId6"/>
    <p:sldId id="258" r:id="rId7"/>
    <p:sldId id="259" r:id="rId8"/>
    <p:sldId id="260" r:id="rId9"/>
    <p:sldId id="261" r:id="rId10"/>
    <p:sldId id="287" r:id="rId11"/>
    <p:sldId id="262" r:id="rId12"/>
    <p:sldId id="263" r:id="rId13"/>
    <p:sldId id="264" r:id="rId14"/>
    <p:sldId id="288" r:id="rId15"/>
    <p:sldId id="289" r:id="rId16"/>
    <p:sldId id="290" r:id="rId17"/>
    <p:sldId id="268" r:id="rId18"/>
    <p:sldId id="269" r:id="rId19"/>
    <p:sldId id="270" r:id="rId20"/>
    <p:sldId id="271" r:id="rId21"/>
    <p:sldId id="272" r:id="rId22"/>
    <p:sldId id="273" r:id="rId23"/>
    <p:sldId id="274" r:id="rId24"/>
    <p:sldId id="275" r:id="rId25"/>
    <p:sldId id="291" r:id="rId26"/>
    <p:sldId id="292" r:id="rId27"/>
    <p:sldId id="293" r:id="rId28"/>
    <p:sldId id="294" r:id="rId29"/>
    <p:sldId id="295"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7E79E7-D27F-4279-87E0-88D86273EB24}" v="3" dt="2020-11-29T07:35:07.1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ison Christy Ackappilly" userId="S::19rm124@viswajyothicet.onmicrosoft.com::97451015-7f63-4f97-82bb-9ed0b2624ec2" providerId="AD" clId="Web-{C57E79E7-D27F-4279-87E0-88D86273EB24}"/>
    <pc:docChg chg="modSld">
      <pc:chgData name="Daison Christy Ackappilly" userId="S::19rm124@viswajyothicet.onmicrosoft.com::97451015-7f63-4f97-82bb-9ed0b2624ec2" providerId="AD" clId="Web-{C57E79E7-D27F-4279-87E0-88D86273EB24}" dt="2020-11-29T07:35:07.135" v="2" actId="20577"/>
      <pc:docMkLst>
        <pc:docMk/>
      </pc:docMkLst>
      <pc:sldChg chg="modSp">
        <pc:chgData name="Daison Christy Ackappilly" userId="S::19rm124@viswajyothicet.onmicrosoft.com::97451015-7f63-4f97-82bb-9ed0b2624ec2" providerId="AD" clId="Web-{C57E79E7-D27F-4279-87E0-88D86273EB24}" dt="2020-11-29T07:35:07.135" v="2" actId="20577"/>
        <pc:sldMkLst>
          <pc:docMk/>
          <pc:sldMk cId="0" sldId="258"/>
        </pc:sldMkLst>
        <pc:spChg chg="mod">
          <ac:chgData name="Daison Christy Ackappilly" userId="S::19rm124@viswajyothicet.onmicrosoft.com::97451015-7f63-4f97-82bb-9ed0b2624ec2" providerId="AD" clId="Web-{C57E79E7-D27F-4279-87E0-88D86273EB24}" dt="2020-11-29T07:35:07.135" v="2" actId="20577"/>
          <ac:spMkLst>
            <pc:docMk/>
            <pc:sldMk cId="0" sldId="258"/>
            <ac:spMk id="6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9aa0285fe1_3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9aa0285fe1_3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9aa0285fe1_3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9aa0285fe1_3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9aa0285fe1_3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9aa0285fe1_3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9aa0285fe1_3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9aa0285fe1_3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9aa0285fe1_3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9aa0285fe1_3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9aa0285fe1_3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9aa0285fe1_3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9aa0285fe1_3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9aa0285fe1_3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9aa0285fe1_3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9aa0285fe1_3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9aa0285fe1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9aa0285fe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9aa0285fe1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9aa0285fe1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9aa0285fe1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9aa0285fe1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9aa0285fe1_2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9aa0285fe1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9aa0285fe1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9aa0285fe1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9aa0285fe1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9aa0285fe1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9aa0285fe1_3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9aa0285fe1_3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9aa0285fe1_3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9aa0285fe1_3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elprocus.com/voltage-controlled-oscillator-working-application/"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www.elprocus.com/types-of-amplifiers-with-workings/"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www.electrical4u.com/capacitors-in-series-and-parallel/" TargetMode="External"/><Relationship Id="rId2" Type="http://schemas.openxmlformats.org/officeDocument/2006/relationships/hyperlink" Target="https://www.electrical4u.com/electrical-reactance/" TargetMode="Externa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hyperlink" Target="https://www.electrical4u.com/voltage-divider/" TargetMode="External"/><Relationship Id="rId2" Type="http://schemas.openxmlformats.org/officeDocument/2006/relationships/hyperlink" Target="https://www.electrical4u.com/types-of-resistor/" TargetMode="Externa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MODULE 3</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OSCILLATORS AND REGULATED POWER SUPPLY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body" idx="1"/>
          </p:nvPr>
        </p:nvSpPr>
        <p:spPr>
          <a:xfrm>
            <a:off x="311700" y="80575"/>
            <a:ext cx="8520600" cy="5062800"/>
          </a:xfrm>
          <a:prstGeom prst="rect">
            <a:avLst/>
          </a:prstGeom>
        </p:spPr>
        <p:txBody>
          <a:bodyPr spcFirstLastPara="1" wrap="square" lIns="91425" tIns="91425" rIns="91425" bIns="91425" anchor="t" anchorCtr="0">
            <a:noAutofit/>
          </a:bodyPr>
          <a:lstStyle/>
          <a:p>
            <a:pPr marL="0" lvl="0" indent="0" algn="just" rtl="0">
              <a:lnSpc>
                <a:spcPct val="120000"/>
              </a:lnSpc>
              <a:spcBef>
                <a:spcPts val="0"/>
              </a:spcBef>
              <a:spcAft>
                <a:spcPts val="0"/>
              </a:spcAft>
              <a:buClr>
                <a:schemeClr val="dk1"/>
              </a:buClr>
              <a:buSzPts val="1100"/>
              <a:buFont typeface="Arial"/>
              <a:buNone/>
            </a:pPr>
            <a:r>
              <a:rPr lang="en" b="1">
                <a:solidFill>
                  <a:schemeClr val="dk1"/>
                </a:solidFill>
                <a:highlight>
                  <a:srgbClr val="FFFFFF"/>
                </a:highlight>
              </a:rPr>
              <a:t>What is an Wien Bridge Oscillator?</a:t>
            </a:r>
            <a:endParaRPr b="1">
              <a:solidFill>
                <a:schemeClr val="dk1"/>
              </a:solidFill>
              <a:highlight>
                <a:srgbClr val="FFFFFF"/>
              </a:highlight>
            </a:endParaRPr>
          </a:p>
          <a:p>
            <a:pPr marL="0" lvl="0" indent="0" algn="just">
              <a:lnSpc>
                <a:spcPct val="182500"/>
              </a:lnSpc>
              <a:spcBef>
                <a:spcPts val="1200"/>
              </a:spcBef>
              <a:buClr>
                <a:schemeClr val="dk1"/>
              </a:buClr>
              <a:buSzPts val="1100"/>
              <a:buNone/>
            </a:pPr>
            <a:r>
              <a:rPr lang="en" sz="1950">
                <a:solidFill>
                  <a:srgbClr val="666666"/>
                </a:solidFill>
                <a:highlight>
                  <a:srgbClr val="FFFFFF"/>
                </a:highlight>
              </a:rPr>
              <a:t>The Wien bridge oscillator is an </a:t>
            </a:r>
            <a:r>
              <a:rPr lang="en" sz="1950">
                <a:solidFill>
                  <a:srgbClr val="E03800"/>
                </a:solidFill>
                <a:highlight>
                  <a:srgbClr val="FFFFFF"/>
                </a:highlight>
                <a:uFill>
                  <a:noFill/>
                </a:uFill>
                <a:hlinkClick r:id="rId3">
                  <a:extLst>
                    <a:ext uri="{A12FA001-AC4F-418D-AE19-62706E023703}">
                      <ahyp:hlinkClr xmlns:ahyp="http://schemas.microsoft.com/office/drawing/2018/hyperlinkcolor" val="tx"/>
                    </a:ext>
                  </a:extLst>
                </a:hlinkClick>
              </a:rPr>
              <a:t>electronic oscillator</a:t>
            </a:r>
            <a:r>
              <a:rPr lang="en" sz="1950">
                <a:solidFill>
                  <a:srgbClr val="666666"/>
                </a:solidFill>
                <a:highlight>
                  <a:srgbClr val="FFFFFF"/>
                </a:highlight>
              </a:rPr>
              <a:t> and produces the sine waves. It is a two stage RC circuit </a:t>
            </a:r>
            <a:r>
              <a:rPr lang="en" sz="1950">
                <a:solidFill>
                  <a:srgbClr val="E03800"/>
                </a:solidFill>
                <a:highlight>
                  <a:srgbClr val="FFFFFF"/>
                </a:highlight>
                <a:uFill>
                  <a:noFill/>
                </a:uFill>
                <a:hlinkClick r:id="rId4">
                  <a:extLst>
                    <a:ext uri="{A12FA001-AC4F-418D-AE19-62706E023703}">
                      <ahyp:hlinkClr xmlns:ahyp="http://schemas.microsoft.com/office/drawing/2018/hyperlinkcolor" val="tx"/>
                    </a:ext>
                  </a:extLst>
                </a:hlinkClick>
              </a:rPr>
              <a:t>amplifier circuit</a:t>
            </a:r>
            <a:r>
              <a:rPr lang="en" sz="1950">
                <a:solidFill>
                  <a:srgbClr val="666666"/>
                </a:solidFill>
                <a:highlight>
                  <a:srgbClr val="FFFFFF"/>
                </a:highlight>
              </a:rPr>
              <a:t> and it has high quality of resonant frequency, low distortion, and also in the tuning.</a:t>
            </a:r>
            <a:r>
              <a:rPr lang="en-IN" sz="2000"/>
              <a:t> Due to the advantages like good frequency stability, very low distortion and ease of tuning, a Wien bridge oscillator becomes the most popular audio frequency range signal generator circuit. This type of oscillator uses RC feedback network so it can also be considered as RC oscillator.</a:t>
            </a:r>
            <a:endParaRPr sz="1950">
              <a:solidFill>
                <a:srgbClr val="666666"/>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325821"/>
            <a:ext cx="8520600" cy="4243054"/>
          </a:xfrm>
        </p:spPr>
        <p:txBody>
          <a:bodyPr/>
          <a:lstStyle/>
          <a:p>
            <a:r>
              <a:rPr lang="en">
                <a:solidFill>
                  <a:schemeClr val="tx1"/>
                </a:solidFill>
                <a:highlight>
                  <a:srgbClr val="FFFFFF"/>
                </a:highlight>
              </a:rPr>
              <a:t>The Wien bridge oscillator consists of a 2-stage RC coupled amplifier and a feedback network. The two stage RC coupled amplifier provides a phase shiftnof 360</a:t>
            </a:r>
            <a:r>
              <a:rPr lang="en" baseline="30000">
                <a:solidFill>
                  <a:schemeClr val="tx1"/>
                </a:solidFill>
                <a:highlight>
                  <a:srgbClr val="FFFFFF"/>
                </a:highlight>
              </a:rPr>
              <a:t>0 </a:t>
            </a:r>
            <a:r>
              <a:rPr lang="en">
                <a:solidFill>
                  <a:schemeClr val="tx1"/>
                </a:solidFill>
                <a:highlight>
                  <a:srgbClr val="FFFFFF"/>
                </a:highlight>
              </a:rPr>
              <a:t> or 0</a:t>
            </a:r>
            <a:r>
              <a:rPr lang="en" baseline="30000">
                <a:solidFill>
                  <a:schemeClr val="tx1"/>
                </a:solidFill>
                <a:highlight>
                  <a:srgbClr val="FFFFFF"/>
                </a:highlight>
              </a:rPr>
              <a:t>0</a:t>
            </a:r>
            <a:r>
              <a:rPr lang="en">
                <a:solidFill>
                  <a:schemeClr val="tx1"/>
                </a:solidFill>
                <a:highlight>
                  <a:srgbClr val="FFFFFF"/>
                </a:highlight>
              </a:rPr>
              <a:t>. </a:t>
            </a:r>
          </a:p>
          <a:p>
            <a:r>
              <a:rPr lang="en">
                <a:solidFill>
                  <a:schemeClr val="tx1"/>
                </a:solidFill>
                <a:highlight>
                  <a:srgbClr val="FFFFFF"/>
                </a:highlight>
              </a:rPr>
              <a:t>So there is no need to introduce any phase shift by the feedback network.</a:t>
            </a:r>
          </a:p>
          <a:p>
            <a:r>
              <a:rPr lang="en">
                <a:solidFill>
                  <a:schemeClr val="tx1"/>
                </a:solidFill>
                <a:highlight>
                  <a:srgbClr val="FFFFFF"/>
                </a:highlight>
              </a:rPr>
              <a:t>Voltage across the parallel combination of RC is fed to input of first stage</a:t>
            </a:r>
          </a:p>
        </p:txBody>
      </p:sp>
      <p:pic>
        <p:nvPicPr>
          <p:cNvPr id="5" name="Picture 3"/>
          <p:cNvPicPr>
            <a:picLocks noChangeAspect="1" noChangeArrowheads="1"/>
          </p:cNvPicPr>
          <p:nvPr/>
        </p:nvPicPr>
        <p:blipFill>
          <a:blip r:embed="rId2"/>
          <a:srcRect/>
          <a:stretch>
            <a:fillRect/>
          </a:stretch>
        </p:blipFill>
        <p:spPr bwMode="auto">
          <a:xfrm>
            <a:off x="3321269" y="2207172"/>
            <a:ext cx="4518628" cy="2791481"/>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336331"/>
            <a:ext cx="8520600" cy="4232544"/>
          </a:xfrm>
        </p:spPr>
        <p:txBody>
          <a:bodyPr/>
          <a:lstStyle/>
          <a:p>
            <a:r>
              <a:rPr lang="en-IN">
                <a:solidFill>
                  <a:schemeClr val="tx1"/>
                </a:solidFill>
              </a:rPr>
              <a:t>The feedback bridge consists of RC series elements, RC parallel elements, R3 and R4 resistances. The input to the bridge circuit is applied from the collector of transistor T2 through a coupling capacitor.</a:t>
            </a:r>
          </a:p>
          <a:p>
            <a:r>
              <a:rPr lang="en-IN">
                <a:solidFill>
                  <a:schemeClr val="tx1"/>
                </a:solidFill>
              </a:rPr>
              <a:t>When the DC source is applied to the circuit, a noise signal is at the base of the transistor T1 is generated due to the movement of charge carriers through transistor and other circuit components. This voltage is amplified with gain A and produce output voltage 180 degrees out of phase with input voltage.</a:t>
            </a:r>
          </a:p>
        </p:txBody>
      </p:sp>
      <p:pic>
        <p:nvPicPr>
          <p:cNvPr id="5" name="Picture 3"/>
          <p:cNvPicPr>
            <a:picLocks noChangeAspect="1" noChangeArrowheads="1"/>
          </p:cNvPicPr>
          <p:nvPr/>
        </p:nvPicPr>
        <p:blipFill>
          <a:blip r:embed="rId2"/>
          <a:srcRect/>
          <a:stretch>
            <a:fillRect/>
          </a:stretch>
        </p:blipFill>
        <p:spPr bwMode="auto">
          <a:xfrm>
            <a:off x="3741683" y="2701159"/>
            <a:ext cx="3930869" cy="2228194"/>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483476"/>
            <a:ext cx="8520600" cy="4085399"/>
          </a:xfrm>
        </p:spPr>
        <p:txBody>
          <a:bodyPr/>
          <a:lstStyle/>
          <a:p>
            <a:r>
              <a:rPr lang="en-IN">
                <a:solidFill>
                  <a:schemeClr val="tx1"/>
                </a:solidFill>
              </a:rPr>
              <a:t>This output voltage is applied as input to second transistor at base terminal of T2. This voltage is multiplied with gain of the T2.</a:t>
            </a:r>
          </a:p>
          <a:p>
            <a:r>
              <a:rPr lang="en-IN">
                <a:solidFill>
                  <a:schemeClr val="tx1"/>
                </a:solidFill>
              </a:rPr>
              <a:t>The amplified output of the transistor T2 is 180 degrees out of phase with the output of the T1. This output is feedback to the transistor T1 through the coupling capacitor C. </a:t>
            </a:r>
          </a:p>
          <a:p>
            <a:r>
              <a:rPr lang="en-US">
                <a:solidFill>
                  <a:schemeClr val="tx1"/>
                </a:solidFill>
              </a:rPr>
              <a:t>A balanced bridge is used as the feedback network.</a:t>
            </a:r>
          </a:p>
          <a:p>
            <a:r>
              <a:rPr lang="en-US">
                <a:solidFill>
                  <a:schemeClr val="tx1"/>
                </a:solidFill>
              </a:rPr>
              <a:t>For a particular frequency the bridge become balanced and for that frequency the phase shift is zero.</a:t>
            </a:r>
          </a:p>
          <a:p>
            <a:r>
              <a:rPr lang="en-US">
                <a:solidFill>
                  <a:schemeClr val="tx1"/>
                </a:solidFill>
              </a:rPr>
              <a:t>Thus in a bridge circuit output will be in phase with input only when bridge is balanced and frequency of oscillation is given by</a:t>
            </a:r>
          </a:p>
          <a:p>
            <a:pPr>
              <a:buNone/>
            </a:pPr>
            <a:r>
              <a:rPr lang="en">
                <a:solidFill>
                  <a:srgbClr val="202122"/>
                </a:solidFill>
                <a:highlight>
                  <a:srgbClr val="FFFFFF"/>
                </a:highlight>
              </a:rPr>
              <a:t>Under the condition that R</a:t>
            </a:r>
            <a:r>
              <a:rPr lang="en" sz="2400" baseline="-25000">
                <a:solidFill>
                  <a:srgbClr val="202122"/>
                </a:solidFill>
                <a:highlight>
                  <a:srgbClr val="FFFFFF"/>
                </a:highlight>
              </a:rPr>
              <a:t>1</a:t>
            </a:r>
            <a:r>
              <a:rPr lang="en">
                <a:solidFill>
                  <a:srgbClr val="202122"/>
                </a:solidFill>
                <a:highlight>
                  <a:srgbClr val="FFFFFF"/>
                </a:highlight>
              </a:rPr>
              <a:t>=R</a:t>
            </a:r>
            <a:r>
              <a:rPr lang="en" sz="2400" baseline="-25000">
                <a:solidFill>
                  <a:srgbClr val="202122"/>
                </a:solidFill>
                <a:highlight>
                  <a:srgbClr val="FFFFFF"/>
                </a:highlight>
              </a:rPr>
              <a:t>2</a:t>
            </a:r>
            <a:r>
              <a:rPr lang="en">
                <a:solidFill>
                  <a:srgbClr val="202122"/>
                </a:solidFill>
                <a:highlight>
                  <a:srgbClr val="FFFFFF"/>
                </a:highlight>
              </a:rPr>
              <a:t>=R and C</a:t>
            </a:r>
            <a:r>
              <a:rPr lang="en" sz="2400" baseline="-25000">
                <a:solidFill>
                  <a:srgbClr val="202122"/>
                </a:solidFill>
                <a:highlight>
                  <a:srgbClr val="FFFFFF"/>
                </a:highlight>
              </a:rPr>
              <a:t>1</a:t>
            </a:r>
            <a:r>
              <a:rPr lang="en">
                <a:solidFill>
                  <a:srgbClr val="202122"/>
                </a:solidFill>
                <a:highlight>
                  <a:srgbClr val="FFFFFF"/>
                </a:highlight>
              </a:rPr>
              <a:t>=C</a:t>
            </a:r>
            <a:r>
              <a:rPr lang="en" sz="2400" baseline="-25000">
                <a:solidFill>
                  <a:srgbClr val="202122"/>
                </a:solidFill>
                <a:highlight>
                  <a:srgbClr val="FFFFFF"/>
                </a:highlight>
              </a:rPr>
              <a:t>2</a:t>
            </a:r>
            <a:r>
              <a:rPr lang="en">
                <a:solidFill>
                  <a:srgbClr val="202122"/>
                </a:solidFill>
                <a:highlight>
                  <a:srgbClr val="FFFFFF"/>
                </a:highlight>
              </a:rPr>
              <a:t>=C, the frequency of oscillation is given by:                                                     </a:t>
            </a:r>
            <a:r>
              <a:rPr lang="el-GR">
                <a:solidFill>
                  <a:srgbClr val="202122"/>
                </a:solidFill>
                <a:highlight>
                  <a:srgbClr val="FFFFFF"/>
                </a:highlight>
              </a:rPr>
              <a:t>β</a:t>
            </a:r>
            <a:r>
              <a:rPr lang="en-US">
                <a:solidFill>
                  <a:srgbClr val="202122"/>
                </a:solidFill>
                <a:highlight>
                  <a:srgbClr val="FFFFFF"/>
                </a:highlight>
              </a:rPr>
              <a:t> = 1/3</a:t>
            </a:r>
            <a:endParaRPr lang="en-IN"/>
          </a:p>
        </p:txBody>
      </p:sp>
      <p:pic>
        <p:nvPicPr>
          <p:cNvPr id="4" name="Google Shape;120;p24"/>
          <p:cNvPicPr preferRelativeResize="0"/>
          <p:nvPr/>
        </p:nvPicPr>
        <p:blipFill>
          <a:blip r:embed="rId2">
            <a:alphaModFix/>
          </a:blip>
          <a:stretch>
            <a:fillRect/>
          </a:stretch>
        </p:blipFill>
        <p:spPr>
          <a:xfrm>
            <a:off x="2755444" y="4349733"/>
            <a:ext cx="1642650" cy="625075"/>
          </a:xfrm>
          <a:prstGeom prst="rect">
            <a:avLst/>
          </a:prstGeom>
          <a:noFill/>
          <a:ln>
            <a:noFill/>
          </a:ln>
        </p:spPr>
      </p:pic>
      <p:pic>
        <p:nvPicPr>
          <p:cNvPr id="5" name="Google Shape;121;p24"/>
          <p:cNvPicPr preferRelativeResize="0"/>
          <p:nvPr/>
        </p:nvPicPr>
        <p:blipFill>
          <a:blip r:embed="rId3">
            <a:alphaModFix/>
          </a:blip>
          <a:stretch>
            <a:fillRect/>
          </a:stretch>
        </p:blipFill>
        <p:spPr>
          <a:xfrm>
            <a:off x="6243553" y="4214167"/>
            <a:ext cx="1649716" cy="92933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ADVANTAGES</a:t>
            </a:r>
            <a:endParaRPr/>
          </a:p>
        </p:txBody>
      </p:sp>
      <p:sp>
        <p:nvSpPr>
          <p:cNvPr id="127" name="Google Shape;127;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solidFill>
                  <a:schemeClr val="tx1"/>
                </a:solidFill>
              </a:rPr>
              <a:t>It provides low distortion o/p signal over a wide range of audio frequency.</a:t>
            </a:r>
            <a:endParaRPr>
              <a:solidFill>
                <a:schemeClr val="tx1"/>
              </a:solidFill>
            </a:endParaRPr>
          </a:p>
          <a:p>
            <a:pPr marL="457200" lvl="0" indent="-342900" algn="l" rtl="0">
              <a:spcBef>
                <a:spcPts val="0"/>
              </a:spcBef>
              <a:spcAft>
                <a:spcPts val="0"/>
              </a:spcAft>
              <a:buSzPts val="1800"/>
              <a:buAutoNum type="arabicPeriod"/>
            </a:pPr>
            <a:r>
              <a:rPr lang="en">
                <a:solidFill>
                  <a:schemeClr val="tx1"/>
                </a:solidFill>
              </a:rPr>
              <a:t>The frequency of oscillation can be easily varied by varying R and C values</a:t>
            </a:r>
            <a:endParaRPr>
              <a:solidFill>
                <a:schemeClr val="tx1"/>
              </a:solidFill>
            </a:endParaRPr>
          </a:p>
          <a:p>
            <a:pPr marL="457200" lvl="0" indent="-342900" algn="l" rtl="0">
              <a:spcBef>
                <a:spcPts val="0"/>
              </a:spcBef>
              <a:spcAft>
                <a:spcPts val="0"/>
              </a:spcAft>
              <a:buSzPts val="1800"/>
              <a:buAutoNum type="arabicPeriod"/>
            </a:pPr>
            <a:r>
              <a:rPr lang="en">
                <a:solidFill>
                  <a:schemeClr val="tx1"/>
                </a:solidFill>
              </a:rPr>
              <a:t>The overall gain is high because of 2 amplifier sections</a:t>
            </a:r>
            <a:endParaRPr>
              <a:solidFill>
                <a:schemeClr val="tx1"/>
              </a:solidFill>
            </a:endParaRPr>
          </a:p>
          <a:p>
            <a:pPr marL="457200" lvl="0" indent="0" algn="l" rtl="0">
              <a:spcBef>
                <a:spcPts val="1600"/>
              </a:spcBef>
              <a:spcAft>
                <a:spcPts val="0"/>
              </a:spcAft>
              <a:buNone/>
            </a:pPr>
            <a:endParaRPr>
              <a:solidFill>
                <a:schemeClr val="tx1"/>
              </a:solidFill>
            </a:endParaRPr>
          </a:p>
          <a:p>
            <a:pPr marL="457200" lvl="0" indent="0" algn="l" rtl="0">
              <a:spcBef>
                <a:spcPts val="1600"/>
              </a:spcBef>
              <a:spcAft>
                <a:spcPts val="0"/>
              </a:spcAft>
              <a:buNone/>
            </a:pPr>
            <a:r>
              <a:rPr lang="en">
                <a:solidFill>
                  <a:schemeClr val="tx1"/>
                </a:solidFill>
              </a:rPr>
              <a:t>DISADVANTAGES</a:t>
            </a:r>
            <a:endParaRPr>
              <a:solidFill>
                <a:schemeClr val="tx1"/>
              </a:solidFill>
            </a:endParaRPr>
          </a:p>
          <a:p>
            <a:pPr marL="457200" lvl="0" indent="-342900" algn="l" rtl="0">
              <a:spcBef>
                <a:spcPts val="1600"/>
              </a:spcBef>
              <a:spcAft>
                <a:spcPts val="0"/>
              </a:spcAft>
              <a:buSzPts val="1800"/>
              <a:buAutoNum type="arabicPeriod"/>
            </a:pPr>
            <a:r>
              <a:rPr lang="en">
                <a:solidFill>
                  <a:schemeClr val="tx1"/>
                </a:solidFill>
              </a:rPr>
              <a:t>HArdware requirement is more.</a:t>
            </a:r>
            <a:endParaRPr>
              <a:solidFill>
                <a:schemeClr val="tx1"/>
              </a:solidFill>
            </a:endParaRPr>
          </a:p>
          <a:p>
            <a:pPr marL="457200" lvl="0" indent="-342900" algn="l" rtl="0">
              <a:spcBef>
                <a:spcPts val="0"/>
              </a:spcBef>
              <a:spcAft>
                <a:spcPts val="0"/>
              </a:spcAft>
              <a:buSzPts val="1800"/>
              <a:buAutoNum type="arabicPeriod"/>
            </a:pPr>
            <a:r>
              <a:rPr lang="en">
                <a:solidFill>
                  <a:schemeClr val="tx1"/>
                </a:solidFill>
              </a:rPr>
              <a:t>Maximum frequency o/p is limited because of amplifier and phase shift characteristics of amplifier.</a:t>
            </a:r>
            <a:endParaRPr>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HARTLEY OSCILLATOR</a:t>
            </a:r>
            <a:endParaRPr/>
          </a:p>
          <a:p>
            <a:pPr marL="0" lvl="0" indent="0" algn="l" rtl="0">
              <a:spcBef>
                <a:spcPts val="0"/>
              </a:spcBef>
              <a:spcAft>
                <a:spcPts val="0"/>
              </a:spcAft>
              <a:buNone/>
            </a:pPr>
            <a:endParaRPr/>
          </a:p>
        </p:txBody>
      </p:sp>
      <p:sp>
        <p:nvSpPr>
          <p:cNvPr id="36866" name="AutoShape 2" descr="Hartley Oscillator Circui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Oval 6"/>
          <p:cNvSpPr/>
          <p:nvPr/>
        </p:nvSpPr>
        <p:spPr>
          <a:xfrm>
            <a:off x="5276194" y="3268717"/>
            <a:ext cx="252248" cy="735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68" name="AutoShape 4" descr="Hartley Oscillator | Electrical4U"/>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6870" name="Picture 6"/>
          <p:cNvPicPr>
            <a:picLocks noChangeAspect="1" noChangeArrowheads="1"/>
          </p:cNvPicPr>
          <p:nvPr/>
        </p:nvPicPr>
        <p:blipFill>
          <a:blip r:embed="rId3"/>
          <a:srcRect/>
          <a:stretch>
            <a:fillRect/>
          </a:stretch>
        </p:blipFill>
        <p:spPr bwMode="auto">
          <a:xfrm>
            <a:off x="3789801" y="1445994"/>
            <a:ext cx="3267075" cy="292417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txBox="1">
            <a:spLocks noGrp="1"/>
          </p:cNvSpPr>
          <p:nvPr>
            <p:ph type="body" idx="1"/>
          </p:nvPr>
        </p:nvSpPr>
        <p:spPr>
          <a:xfrm>
            <a:off x="311700" y="94000"/>
            <a:ext cx="8520600" cy="4474800"/>
          </a:xfrm>
          <a:prstGeom prst="rect">
            <a:avLst/>
          </a:prstGeom>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en" sz="1700">
                <a:solidFill>
                  <a:srgbClr val="222222"/>
                </a:solidFill>
                <a:highlight>
                  <a:srgbClr val="FFFFFF"/>
                </a:highlight>
                <a:latin typeface="Verdana"/>
                <a:ea typeface="Verdana"/>
                <a:cs typeface="Verdana"/>
                <a:sym typeface="Verdana"/>
              </a:rPr>
              <a:t>Oscillatory Circuit</a:t>
            </a:r>
            <a:endParaRPr sz="1700">
              <a:solidFill>
                <a:srgbClr val="222222"/>
              </a:solidFill>
              <a:highlight>
                <a:srgbClr val="FFFFFF"/>
              </a:highlight>
              <a:latin typeface="Verdana"/>
              <a:ea typeface="Verdana"/>
              <a:cs typeface="Verdana"/>
              <a:sym typeface="Verdana"/>
            </a:endParaRPr>
          </a:p>
          <a:p>
            <a:pPr marL="0" lvl="0" indent="0" algn="l" rtl="0">
              <a:spcBef>
                <a:spcPts val="1200"/>
              </a:spcBef>
              <a:spcAft>
                <a:spcPts val="0"/>
              </a:spcAft>
              <a:buClr>
                <a:schemeClr val="dk1"/>
              </a:buClr>
              <a:buSzPts val="1100"/>
              <a:buFont typeface="Arial"/>
              <a:buNone/>
            </a:pPr>
            <a:r>
              <a:rPr lang="en" sz="1300">
                <a:solidFill>
                  <a:srgbClr val="222222"/>
                </a:solidFill>
                <a:highlight>
                  <a:srgbClr val="FFFFFF"/>
                </a:highlight>
              </a:rPr>
              <a:t>The circuit of the oscillator is termed as the</a:t>
            </a:r>
            <a:r>
              <a:rPr lang="en" sz="1300" b="1">
                <a:solidFill>
                  <a:srgbClr val="222222"/>
                </a:solidFill>
                <a:highlight>
                  <a:srgbClr val="FFFFFF"/>
                </a:highlight>
              </a:rPr>
              <a:t> tank circuit.</a:t>
            </a:r>
            <a:r>
              <a:rPr lang="en" sz="1300">
                <a:solidFill>
                  <a:srgbClr val="222222"/>
                </a:solidFill>
                <a:highlight>
                  <a:srgbClr val="FFFFFF"/>
                </a:highlight>
              </a:rPr>
              <a:t> It consists of the capacitor and an inductor. The capacitor is already charged and connected to an inductor with the switch between them. When the switch is open, nothing will happen.</a:t>
            </a:r>
            <a:endParaRPr sz="1300">
              <a:solidFill>
                <a:srgbClr val="222222"/>
              </a:solidFill>
              <a:highlight>
                <a:srgbClr val="FFFFFF"/>
              </a:highlight>
            </a:endParaRPr>
          </a:p>
          <a:p>
            <a:pPr marL="0" lvl="0" indent="0" algn="l" rtl="0">
              <a:spcBef>
                <a:spcPts val="1500"/>
              </a:spcBef>
              <a:spcAft>
                <a:spcPts val="1600"/>
              </a:spcAft>
              <a:buNone/>
            </a:pPr>
            <a:endParaRPr/>
          </a:p>
        </p:txBody>
      </p:sp>
      <p:pic>
        <p:nvPicPr>
          <p:cNvPr id="140" name="Google Shape;140;p27"/>
          <p:cNvPicPr preferRelativeResize="0"/>
          <p:nvPr/>
        </p:nvPicPr>
        <p:blipFill>
          <a:blip r:embed="rId3">
            <a:alphaModFix/>
          </a:blip>
          <a:stretch>
            <a:fillRect/>
          </a:stretch>
        </p:blipFill>
        <p:spPr>
          <a:xfrm>
            <a:off x="2347913" y="1333500"/>
            <a:ext cx="4752975" cy="2781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8"/>
          <p:cNvSpPr txBox="1">
            <a:spLocks noGrp="1"/>
          </p:cNvSpPr>
          <p:nvPr>
            <p:ph type="body" idx="1"/>
          </p:nvPr>
        </p:nvSpPr>
        <p:spPr>
          <a:xfrm>
            <a:off x="311700" y="0"/>
            <a:ext cx="8520600" cy="45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700">
                <a:solidFill>
                  <a:srgbClr val="000000"/>
                </a:solidFill>
                <a:highlight>
                  <a:srgbClr val="FFFFFF"/>
                </a:highlight>
              </a:rPr>
              <a:t>When the switch is closed the charge stored by the capacitor will start discharging, and the electrons will start flowing in the circuit. the direction of flow of current in the circuit will be opposite to the direction of flow of electrons.</a:t>
            </a:r>
            <a:endParaRPr sz="1700">
              <a:solidFill>
                <a:srgbClr val="000000"/>
              </a:solidFill>
              <a:highlight>
                <a:srgbClr val="FFFFFF"/>
              </a:highlight>
            </a:endParaRPr>
          </a:p>
          <a:p>
            <a:pPr marL="0" lvl="0" indent="0" algn="l" rtl="0">
              <a:spcBef>
                <a:spcPts val="1500"/>
              </a:spcBef>
              <a:spcAft>
                <a:spcPts val="0"/>
              </a:spcAft>
              <a:buClr>
                <a:schemeClr val="dk1"/>
              </a:buClr>
              <a:buSzPts val="1100"/>
              <a:buFont typeface="Arial"/>
              <a:buNone/>
            </a:pPr>
            <a:r>
              <a:rPr lang="en" sz="1700">
                <a:solidFill>
                  <a:srgbClr val="000000"/>
                </a:solidFill>
                <a:highlight>
                  <a:srgbClr val="FFFFFF"/>
                </a:highlight>
              </a:rPr>
              <a:t>When the current flows in the circuit, the current will pass from inductor due to which magnetic field is generated. The magnetic field is generated because the current flowing in the circuit will create the flux which in result create the magnetic field.</a:t>
            </a:r>
            <a:endParaRPr sz="1700">
              <a:solidFill>
                <a:srgbClr val="000000"/>
              </a:solidFill>
              <a:highlight>
                <a:srgbClr val="FFFFFF"/>
              </a:highlight>
            </a:endParaRPr>
          </a:p>
          <a:p>
            <a:pPr marL="0" lvl="0" indent="0" algn="l" rtl="0">
              <a:spcBef>
                <a:spcPts val="1500"/>
              </a:spcBef>
              <a:spcAft>
                <a:spcPts val="0"/>
              </a:spcAft>
              <a:buClr>
                <a:schemeClr val="dk1"/>
              </a:buClr>
              <a:buSzPts val="1100"/>
              <a:buFont typeface="Arial"/>
              <a:buNone/>
            </a:pPr>
            <a:r>
              <a:rPr lang="en" sz="1700">
                <a:solidFill>
                  <a:srgbClr val="000000"/>
                </a:solidFill>
                <a:highlight>
                  <a:srgbClr val="FFFFFF"/>
                </a:highlight>
              </a:rPr>
              <a:t>Due to the magnetic fields around inductor, the energy is stored in the inductor in the form of magnetic field. When the capacitor is fully discharged the current flowing in the circuit will begin to cease. Now the magnetic field which has been created around the inductor will generate emf.</a:t>
            </a:r>
            <a:endParaRPr sz="1700">
              <a:solidFill>
                <a:srgbClr val="000000"/>
              </a:solidFill>
              <a:highlight>
                <a:srgbClr val="FFFFFF"/>
              </a:highlight>
            </a:endParaRPr>
          </a:p>
          <a:p>
            <a:pPr marL="0" lvl="0" indent="0" algn="l" rtl="0">
              <a:spcBef>
                <a:spcPts val="1500"/>
              </a:spcBef>
              <a:spcAft>
                <a:spcPts val="1600"/>
              </a:spcAft>
              <a:buNone/>
            </a:pPr>
            <a:endParaRPr sz="2200">
              <a:solidFill>
                <a:srgbClr val="000000"/>
              </a:solidFill>
            </a:endParaRPr>
          </a:p>
        </p:txBody>
      </p:sp>
      <p:pic>
        <p:nvPicPr>
          <p:cNvPr id="3" name="Google Shape;140;p27"/>
          <p:cNvPicPr preferRelativeResize="0"/>
          <p:nvPr/>
        </p:nvPicPr>
        <p:blipFill>
          <a:blip r:embed="rId3">
            <a:alphaModFix/>
          </a:blip>
          <a:stretch>
            <a:fillRect/>
          </a:stretch>
        </p:blipFill>
        <p:spPr>
          <a:xfrm>
            <a:off x="4929352" y="3331778"/>
            <a:ext cx="2602460" cy="164486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9"/>
          <p:cNvSpPr txBox="1">
            <a:spLocks noGrp="1"/>
          </p:cNvSpPr>
          <p:nvPr>
            <p:ph type="body" idx="1"/>
          </p:nvPr>
        </p:nvSpPr>
        <p:spPr>
          <a:xfrm>
            <a:off x="311700" y="214875"/>
            <a:ext cx="8520600" cy="4353900"/>
          </a:xfrm>
          <a:prstGeom prst="rect">
            <a:avLst/>
          </a:prstGeom>
        </p:spPr>
        <p:txBody>
          <a:bodyPr spcFirstLastPara="1" wrap="square" lIns="91425" tIns="91425" rIns="91425" bIns="91425" anchor="t" anchorCtr="0">
            <a:noAutofit/>
          </a:bodyPr>
          <a:lstStyle/>
          <a:p>
            <a:pPr marL="0" lvl="0" indent="0" algn="l" rtl="0">
              <a:spcBef>
                <a:spcPts val="1500"/>
              </a:spcBef>
              <a:spcAft>
                <a:spcPts val="0"/>
              </a:spcAft>
              <a:buClr>
                <a:schemeClr val="dk1"/>
              </a:buClr>
              <a:buSzPts val="1100"/>
              <a:buFont typeface="Arial"/>
              <a:buNone/>
            </a:pPr>
            <a:r>
              <a:rPr lang="en" sz="1700">
                <a:solidFill>
                  <a:srgbClr val="000000"/>
                </a:solidFill>
                <a:highlight>
                  <a:srgbClr val="FFFFFF"/>
                </a:highlight>
              </a:rPr>
              <a:t>This process of charging and discharging of the capacitor and inductor will continue forever unless the process is terminated externally. In this way, the capacitor will charge at a time, and then inductor will charge at another point of time. Therefore, oscillations will generate continuously.</a:t>
            </a:r>
            <a:endParaRPr sz="1700">
              <a:solidFill>
                <a:srgbClr val="000000"/>
              </a:solidFill>
              <a:highlight>
                <a:srgbClr val="FFFFFF"/>
              </a:highlight>
            </a:endParaRPr>
          </a:p>
          <a:p>
            <a:pPr marL="0" lvl="0" indent="0" algn="l" rtl="0">
              <a:spcBef>
                <a:spcPts val="1500"/>
              </a:spcBef>
              <a:spcAft>
                <a:spcPts val="1600"/>
              </a:spcAft>
              <a:buNone/>
            </a:pPr>
            <a:endParaRPr/>
          </a:p>
        </p:txBody>
      </p:sp>
      <p:pic>
        <p:nvPicPr>
          <p:cNvPr id="151" name="Google Shape;151;p29"/>
          <p:cNvPicPr preferRelativeResize="0"/>
          <p:nvPr/>
        </p:nvPicPr>
        <p:blipFill>
          <a:blip r:embed="rId3">
            <a:alphaModFix/>
          </a:blip>
          <a:stretch>
            <a:fillRect/>
          </a:stretch>
        </p:blipFill>
        <p:spPr>
          <a:xfrm>
            <a:off x="4603939" y="2275100"/>
            <a:ext cx="2040824" cy="1618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0"/>
          <p:cNvSpPr txBox="1">
            <a:spLocks noGrp="1"/>
          </p:cNvSpPr>
          <p:nvPr>
            <p:ph type="body" idx="1"/>
          </p:nvPr>
        </p:nvSpPr>
        <p:spPr>
          <a:xfrm>
            <a:off x="311700" y="188025"/>
            <a:ext cx="8520600" cy="438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HArtley oscillators cocsists of 2 inductors L1 and L2 and a capacitor C which acts as feedback network. The o/p of the amplifier is applied across inductor L1 and the voltage across inductor L2 forms the feedback voltage for sustained oscillations.</a:t>
            </a:r>
            <a:endParaRPr/>
          </a:p>
          <a:p>
            <a:pPr marL="0" lvl="0" indent="0" algn="l" rtl="0">
              <a:spcBef>
                <a:spcPts val="1600"/>
              </a:spcBef>
              <a:spcAft>
                <a:spcPts val="0"/>
              </a:spcAft>
              <a:buNone/>
            </a:pPr>
            <a:r>
              <a:rPr lang="en"/>
              <a:t>The coil L1 is inductively coupled to coil L2 and they are wound on the same core.consider the fact that there exists mutual inductance between the coils L1 and L2 their net effective inductive is given by</a:t>
            </a:r>
            <a:endParaRPr/>
          </a:p>
          <a:p>
            <a:pPr marL="0" lvl="0" indent="0" algn="l" rtl="0">
              <a:lnSpc>
                <a:spcPct val="100000"/>
              </a:lnSpc>
              <a:spcBef>
                <a:spcPts val="1600"/>
              </a:spcBef>
              <a:spcAft>
                <a:spcPts val="0"/>
              </a:spcAft>
              <a:buNone/>
            </a:pPr>
            <a:r>
              <a:rPr lang="en"/>
              <a:t>Leq = L1+L2+2M</a:t>
            </a:r>
          </a:p>
          <a:p>
            <a:pPr marL="0" lvl="0" indent="0" algn="l" rtl="0">
              <a:lnSpc>
                <a:spcPct val="100000"/>
              </a:lnSpc>
              <a:spcBef>
                <a:spcPts val="1600"/>
              </a:spcBef>
              <a:spcAft>
                <a:spcPts val="0"/>
              </a:spcAft>
              <a:buNone/>
            </a:pPr>
            <a:r>
              <a:rPr lang="en"/>
              <a:t>The collector supply Vcc is applied to the collector through RFC(RAdio Frequency Choke) which permits easy flow of dc. </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3" name="Picture 6"/>
          <p:cNvPicPr>
            <a:picLocks noChangeAspect="1" noChangeArrowheads="1"/>
          </p:cNvPicPr>
          <p:nvPr/>
        </p:nvPicPr>
        <p:blipFill>
          <a:blip r:embed="rId3"/>
          <a:srcRect/>
          <a:stretch>
            <a:fillRect/>
          </a:stretch>
        </p:blipFill>
        <p:spPr bwMode="auto">
          <a:xfrm>
            <a:off x="6600497" y="3804744"/>
            <a:ext cx="2001399" cy="133875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OSCILLATORS</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Any circuit which is used to generate AC voltage without AC input signal.</a:t>
            </a:r>
            <a:endParaRPr/>
          </a:p>
          <a:p>
            <a:pPr marL="0" lvl="0" indent="0" algn="l" rtl="0">
              <a:spcBef>
                <a:spcPts val="1600"/>
              </a:spcBef>
              <a:spcAft>
                <a:spcPts val="0"/>
              </a:spcAft>
              <a:buNone/>
            </a:pPr>
            <a:r>
              <a:rPr lang="en"/>
              <a:t>To generate AC voltage the circuit is supplied energy from a DC source.</a:t>
            </a:r>
            <a:endParaRPr/>
          </a:p>
          <a:p>
            <a:pPr marL="0" lvl="0" indent="0" algn="l" rtl="0">
              <a:spcBef>
                <a:spcPts val="1600"/>
              </a:spcBef>
              <a:spcAft>
                <a:spcPts val="0"/>
              </a:spcAft>
              <a:buNone/>
            </a:pPr>
            <a:r>
              <a:rPr lang="en"/>
              <a:t>It uses positive feedback</a:t>
            </a:r>
            <a:endParaRPr/>
          </a:p>
          <a:p>
            <a:pPr marL="0" lvl="0" indent="0" algn="l" rtl="0">
              <a:spcBef>
                <a:spcPts val="1600"/>
              </a:spcBef>
              <a:spcAft>
                <a:spcPts val="0"/>
              </a:spcAft>
              <a:buNone/>
            </a:pPr>
            <a:r>
              <a:rPr lang="en"/>
              <a:t>Classification of oscillators</a:t>
            </a:r>
            <a:endParaRPr/>
          </a:p>
          <a:p>
            <a:pPr marL="457200" lvl="0" indent="-342900" algn="l" rtl="0">
              <a:spcBef>
                <a:spcPts val="1600"/>
              </a:spcBef>
              <a:spcAft>
                <a:spcPts val="0"/>
              </a:spcAft>
              <a:buSzPts val="1800"/>
              <a:buAutoNum type="arabicPeriod"/>
            </a:pPr>
            <a:r>
              <a:rPr lang="en"/>
              <a:t>Sinusoidal or Harmonic Oscillators</a:t>
            </a:r>
            <a:endParaRPr/>
          </a:p>
          <a:p>
            <a:pPr marL="457200" lvl="0" indent="-342900" algn="l" rtl="0">
              <a:spcBef>
                <a:spcPts val="0"/>
              </a:spcBef>
              <a:spcAft>
                <a:spcPts val="0"/>
              </a:spcAft>
              <a:buSzPts val="1800"/>
              <a:buAutoNum type="arabicPeriod"/>
            </a:pPr>
            <a:r>
              <a:rPr lang="en"/>
              <a:t>Non sinusoidal or Relaxation Oscillatotrs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1"/>
          <p:cNvSpPr txBox="1">
            <a:spLocks noGrp="1"/>
          </p:cNvSpPr>
          <p:nvPr>
            <p:ph type="body" idx="1"/>
          </p:nvPr>
        </p:nvSpPr>
        <p:spPr>
          <a:xfrm>
            <a:off x="311700" y="147725"/>
            <a:ext cx="8520600" cy="442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transistor offers 180</a:t>
            </a:r>
            <a:r>
              <a:rPr lang="en" baseline="30000"/>
              <a:t>0</a:t>
            </a:r>
            <a:r>
              <a:rPr lang="en"/>
              <a:t> phase shift and the remaining phase shift is provided by the tank circuit.</a:t>
            </a:r>
            <a:endParaRPr/>
          </a:p>
          <a:p>
            <a:pPr marL="0" lvl="0" indent="0" algn="l" rtl="0">
              <a:spcBef>
                <a:spcPts val="1600"/>
              </a:spcBef>
              <a:spcAft>
                <a:spcPts val="0"/>
              </a:spcAft>
              <a:buNone/>
            </a:pPr>
            <a:r>
              <a:rPr lang="en"/>
              <a:t>When Vcc is applied C charges and discharges through L1 and L2 and setup oscillations. These oscillations are feedback to the base of the transistor through inductor L2 which appears in the amplified form of the collector circuit.</a:t>
            </a:r>
            <a:endParaRPr/>
          </a:p>
          <a:p>
            <a:pPr marL="0" lvl="0" indent="0" algn="l" rtl="0">
              <a:spcBef>
                <a:spcPts val="1600"/>
              </a:spcBef>
              <a:spcAft>
                <a:spcPts val="0"/>
              </a:spcAft>
              <a:buNone/>
            </a:pPr>
            <a:r>
              <a:rPr lang="en"/>
              <a:t>The tank circuit is getting continuous energy from the amplifier to make up for the losses. Thus sustained oscillations are obtained.  </a:t>
            </a:r>
          </a:p>
          <a:p>
            <a:pPr marL="0" lvl="0" indent="0" algn="l" rtl="0">
              <a:spcBef>
                <a:spcPts val="1600"/>
              </a:spcBef>
              <a:spcAft>
                <a:spcPts val="0"/>
              </a:spcAft>
              <a:buNone/>
            </a:pPr>
            <a:endParaRPr lang="en"/>
          </a:p>
          <a:p>
            <a:pPr marL="0" lvl="0" indent="0" algn="l" rtl="0">
              <a:spcBef>
                <a:spcPts val="1600"/>
              </a:spcBef>
              <a:spcAft>
                <a:spcPts val="0"/>
              </a:spcAft>
              <a:buNone/>
            </a:pPr>
            <a:r>
              <a:rPr lang="en"/>
              <a:t>           L= L1 +L2 +2M</a:t>
            </a:r>
            <a:endParaRPr/>
          </a:p>
          <a:p>
            <a:pPr marL="0" lvl="0" indent="0" algn="l" rtl="0">
              <a:spcBef>
                <a:spcPts val="1600"/>
              </a:spcBef>
              <a:spcAft>
                <a:spcPts val="1600"/>
              </a:spcAft>
              <a:buNone/>
            </a:pPr>
            <a:endParaRPr/>
          </a:p>
        </p:txBody>
      </p:sp>
      <p:pic>
        <p:nvPicPr>
          <p:cNvPr id="162" name="Google Shape;162;p31"/>
          <p:cNvPicPr preferRelativeResize="0"/>
          <p:nvPr/>
        </p:nvPicPr>
        <p:blipFill>
          <a:blip r:embed="rId3">
            <a:alphaModFix/>
          </a:blip>
          <a:stretch>
            <a:fillRect/>
          </a:stretch>
        </p:blipFill>
        <p:spPr>
          <a:xfrm>
            <a:off x="3549975" y="3090928"/>
            <a:ext cx="1519725" cy="736475"/>
          </a:xfrm>
          <a:prstGeom prst="rect">
            <a:avLst/>
          </a:prstGeom>
          <a:noFill/>
          <a:ln>
            <a:noFill/>
          </a:ln>
        </p:spPr>
      </p:pic>
      <p:pic>
        <p:nvPicPr>
          <p:cNvPr id="4" name="Picture 6"/>
          <p:cNvPicPr>
            <a:picLocks noChangeAspect="1" noChangeArrowheads="1"/>
          </p:cNvPicPr>
          <p:nvPr/>
        </p:nvPicPr>
        <p:blipFill>
          <a:blip r:embed="rId4"/>
          <a:srcRect/>
          <a:stretch>
            <a:fillRect/>
          </a:stretch>
        </p:blipFill>
        <p:spPr bwMode="auto">
          <a:xfrm>
            <a:off x="6138041" y="2963917"/>
            <a:ext cx="2337731" cy="1780189"/>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2"/>
          <p:cNvSpPr txBox="1">
            <a:spLocks noGrp="1"/>
          </p:cNvSpPr>
          <p:nvPr>
            <p:ph type="title"/>
          </p:nvPr>
        </p:nvSpPr>
        <p:spPr>
          <a:xfrm>
            <a:off x="231125" y="555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CRYSTAL OSCILLATORS</a:t>
            </a:r>
            <a:endParaRPr/>
          </a:p>
        </p:txBody>
      </p:sp>
      <p:sp>
        <p:nvSpPr>
          <p:cNvPr id="168" name="Google Shape;168;p32"/>
          <p:cNvSpPr txBox="1">
            <a:spLocks noGrp="1"/>
          </p:cNvSpPr>
          <p:nvPr>
            <p:ph type="body" idx="1"/>
          </p:nvPr>
        </p:nvSpPr>
        <p:spPr>
          <a:xfrm>
            <a:off x="311700" y="628275"/>
            <a:ext cx="8520600" cy="3940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69" name="Google Shape;169;p32"/>
          <p:cNvPicPr preferRelativeResize="0"/>
          <p:nvPr/>
        </p:nvPicPr>
        <p:blipFill>
          <a:blip r:embed="rId3">
            <a:alphaModFix/>
          </a:blip>
          <a:stretch>
            <a:fillRect/>
          </a:stretch>
        </p:blipFill>
        <p:spPr>
          <a:xfrm>
            <a:off x="771513" y="804600"/>
            <a:ext cx="3800475" cy="2943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a:t>In crystal oscillators, the usual electrical resonant circuit is replaced by a mechanically vibrating crystal. </a:t>
            </a:r>
          </a:p>
          <a:p>
            <a:r>
              <a:rPr lang="en-US"/>
              <a:t>The crystal  (usually quartz) has a high degree of stability , therefore the crystal oscillators are used whenever great stability is needed.</a:t>
            </a:r>
          </a:p>
          <a:p>
            <a:r>
              <a:rPr lang="en-US"/>
              <a:t>Quartz crystal exhibit piezoelectric effect.  </a:t>
            </a:r>
            <a:r>
              <a:rPr lang="en-US" err="1"/>
              <a:t>ie</a:t>
            </a:r>
            <a:r>
              <a:rPr lang="en-US"/>
              <a:t>. When a mechanical pressure is applied across the faces of the crystal, a voltage proportional to the applied mechanical pressure appears across the crystal . Conversely an alternating voltage applied to a crystal causes it to vibrate at its natural frequency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a:p>
            <a:r>
              <a:rPr lang="en-US"/>
              <a:t>In crystal oscillators, the crystal is suitably cut and mounted between two metallic plates as shown by Figure 1a whose electrical equivalent is shown by Figure 1b.</a:t>
            </a:r>
          </a:p>
          <a:p>
            <a:r>
              <a:rPr lang="en-US"/>
              <a:t>Due to the presence of C</a:t>
            </a:r>
            <a:r>
              <a:rPr lang="en-US" baseline="-25000"/>
              <a:t>p</a:t>
            </a:r>
            <a:r>
              <a:rPr lang="en-US"/>
              <a:t>, the crystal will resonate at two different frequencies viz.,</a:t>
            </a:r>
          </a:p>
          <a:p>
            <a:pPr>
              <a:buNone/>
            </a:pPr>
            <a:r>
              <a:rPr lang="en-US">
                <a:solidFill>
                  <a:srgbClr val="FF0000"/>
                </a:solidFill>
              </a:rPr>
              <a:t>     Series Resonant Frequency</a:t>
            </a:r>
            <a:r>
              <a:rPr lang="en-US"/>
              <a:t>, </a:t>
            </a:r>
            <a:r>
              <a:rPr lang="en-US" err="1"/>
              <a:t>f</a:t>
            </a:r>
            <a:r>
              <a:rPr lang="en-US" baseline="-25000" err="1"/>
              <a:t>s</a:t>
            </a:r>
            <a:r>
              <a:rPr lang="en-US"/>
              <a:t> which occurs when the series capacitance C</a:t>
            </a:r>
            <a:r>
              <a:rPr lang="en-US" baseline="-25000"/>
              <a:t>S</a:t>
            </a:r>
            <a:r>
              <a:rPr lang="en-US"/>
              <a:t> resonates with the series inductance L</a:t>
            </a:r>
            <a:r>
              <a:rPr lang="en-US" baseline="-25000"/>
              <a:t>S</a:t>
            </a:r>
            <a:r>
              <a:rPr lang="en-US"/>
              <a:t>. At this stage, the crystal impedance will be the least and hence the amount of feedback will be the largest. Mathematical expression for the same is given as</a:t>
            </a:r>
            <a:br>
              <a:rPr lang="en-US"/>
            </a:br>
            <a:endParaRPr lang="en-US"/>
          </a:p>
          <a:p>
            <a:endParaRPr lang="en-US" sz="1600"/>
          </a:p>
        </p:txBody>
      </p:sp>
      <p:pic>
        <p:nvPicPr>
          <p:cNvPr id="76803" name="Picture 3"/>
          <p:cNvPicPr>
            <a:picLocks noChangeAspect="1" noChangeArrowheads="1"/>
          </p:cNvPicPr>
          <p:nvPr/>
        </p:nvPicPr>
        <p:blipFill>
          <a:blip r:embed="rId2"/>
          <a:srcRect/>
          <a:stretch>
            <a:fillRect/>
          </a:stretch>
        </p:blipFill>
        <p:spPr bwMode="auto">
          <a:xfrm>
            <a:off x="5202620" y="-150921"/>
            <a:ext cx="3447393" cy="1590839"/>
          </a:xfrm>
          <a:prstGeom prst="rect">
            <a:avLst/>
          </a:prstGeom>
          <a:noFill/>
          <a:ln w="9525">
            <a:noFill/>
            <a:miter lim="800000"/>
            <a:headEnd/>
            <a:tailEnd/>
          </a:ln>
          <a:effectLst/>
        </p:spPr>
      </p:pic>
      <p:pic>
        <p:nvPicPr>
          <p:cNvPr id="76804" name="Picture 4"/>
          <p:cNvPicPr>
            <a:picLocks noChangeAspect="1" noChangeArrowheads="1"/>
          </p:cNvPicPr>
          <p:nvPr/>
        </p:nvPicPr>
        <p:blipFill>
          <a:blip r:embed="rId3"/>
          <a:srcRect/>
          <a:stretch>
            <a:fillRect/>
          </a:stretch>
        </p:blipFill>
        <p:spPr bwMode="auto">
          <a:xfrm>
            <a:off x="4463120" y="4403834"/>
            <a:ext cx="1857375" cy="739666"/>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a:solidFill>
                  <a:srgbClr val="FF0000"/>
                </a:solidFill>
              </a:rPr>
              <a:t>Parallel Resonant frequency</a:t>
            </a:r>
            <a:r>
              <a:rPr lang="en-US"/>
              <a:t>, </a:t>
            </a:r>
            <a:r>
              <a:rPr lang="en-US" err="1"/>
              <a:t>f</a:t>
            </a:r>
            <a:r>
              <a:rPr lang="en-US" baseline="-25000" err="1"/>
              <a:t>p</a:t>
            </a:r>
            <a:r>
              <a:rPr lang="en-US"/>
              <a:t> which is exhibited when the </a:t>
            </a:r>
            <a:r>
              <a:rPr lang="en-US">
                <a:hlinkClick r:id="rId2"/>
              </a:rPr>
              <a:t>reactance</a:t>
            </a:r>
            <a:r>
              <a:rPr lang="en-US"/>
              <a:t> of the L</a:t>
            </a:r>
            <a:r>
              <a:rPr lang="en-US" baseline="-25000"/>
              <a:t>S</a:t>
            </a:r>
            <a:r>
              <a:rPr lang="en-US"/>
              <a:t>C</a:t>
            </a:r>
            <a:r>
              <a:rPr lang="en-US" baseline="-25000"/>
              <a:t>S</a:t>
            </a:r>
            <a:r>
              <a:rPr lang="en-US"/>
              <a:t> leg equals the reactance of the </a:t>
            </a:r>
            <a:r>
              <a:rPr lang="en-US">
                <a:hlinkClick r:id="rId3"/>
              </a:rPr>
              <a:t>parallel capacitor</a:t>
            </a:r>
            <a:r>
              <a:rPr lang="en-US"/>
              <a:t> C</a:t>
            </a:r>
            <a:r>
              <a:rPr lang="en-US" baseline="-25000"/>
              <a:t>p</a:t>
            </a:r>
            <a:r>
              <a:rPr lang="en-US"/>
              <a:t> i.e. L</a:t>
            </a:r>
            <a:r>
              <a:rPr lang="en-US" baseline="-25000"/>
              <a:t>S</a:t>
            </a:r>
            <a:r>
              <a:rPr lang="en-US"/>
              <a:t> and C</a:t>
            </a:r>
            <a:r>
              <a:rPr lang="en-US" baseline="-25000"/>
              <a:t>S</a:t>
            </a:r>
            <a:r>
              <a:rPr lang="en-US"/>
              <a:t> resonate with C</a:t>
            </a:r>
            <a:r>
              <a:rPr lang="en-US" baseline="-25000"/>
              <a:t>p</a:t>
            </a:r>
            <a:r>
              <a:rPr lang="en-US"/>
              <a:t>. At this instant, the crystal impedance will be the highest and thus the feedback will be the least. Mathematically it can be given as</a:t>
            </a:r>
          </a:p>
          <a:p>
            <a:endParaRPr lang="en-US"/>
          </a:p>
        </p:txBody>
      </p:sp>
      <p:pic>
        <p:nvPicPr>
          <p:cNvPr id="77826" name="Picture 2"/>
          <p:cNvPicPr>
            <a:picLocks noChangeAspect="1" noChangeArrowheads="1"/>
          </p:cNvPicPr>
          <p:nvPr/>
        </p:nvPicPr>
        <p:blipFill>
          <a:blip r:embed="rId4"/>
          <a:srcRect/>
          <a:stretch>
            <a:fillRect/>
          </a:stretch>
        </p:blipFill>
        <p:spPr bwMode="auto">
          <a:xfrm>
            <a:off x="2851425" y="2716432"/>
            <a:ext cx="1990725" cy="866775"/>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293" y="301137"/>
            <a:ext cx="8520600" cy="3416400"/>
          </a:xfrm>
        </p:spPr>
        <p:txBody>
          <a:bodyPr/>
          <a:lstStyle/>
          <a:p>
            <a:r>
              <a:rPr lang="en-US" b="1"/>
              <a:t>Crystal oscillators</a:t>
            </a:r>
            <a:r>
              <a:rPr lang="en-US"/>
              <a:t> can be designed by connecting the crystal into the circuit such that it offers low impedance when operated in series-resonant mode</a:t>
            </a:r>
          </a:p>
          <a:p>
            <a:r>
              <a:rPr lang="en-US">
                <a:solidFill>
                  <a:schemeClr val="tx1"/>
                </a:solidFill>
              </a:rPr>
              <a:t>The </a:t>
            </a:r>
            <a:r>
              <a:rPr lang="en-US">
                <a:solidFill>
                  <a:schemeClr val="tx1"/>
                </a:solidFill>
                <a:hlinkClick r:id="rId2"/>
              </a:rPr>
              <a:t>resistors</a:t>
            </a:r>
            <a:r>
              <a:rPr lang="en-US">
                <a:solidFill>
                  <a:schemeClr val="tx1"/>
                </a:solidFill>
              </a:rPr>
              <a:t> R</a:t>
            </a:r>
            <a:r>
              <a:rPr lang="en-US" baseline="-25000">
                <a:solidFill>
                  <a:schemeClr val="tx1"/>
                </a:solidFill>
              </a:rPr>
              <a:t>1</a:t>
            </a:r>
            <a:r>
              <a:rPr lang="en-US">
                <a:solidFill>
                  <a:schemeClr val="tx1"/>
                </a:solidFill>
              </a:rPr>
              <a:t> and R</a:t>
            </a:r>
            <a:r>
              <a:rPr lang="en-US" baseline="-25000">
                <a:solidFill>
                  <a:schemeClr val="tx1"/>
                </a:solidFill>
              </a:rPr>
              <a:t>2</a:t>
            </a:r>
            <a:r>
              <a:rPr lang="en-US">
                <a:solidFill>
                  <a:schemeClr val="tx1"/>
                </a:solidFill>
              </a:rPr>
              <a:t> form the </a:t>
            </a:r>
            <a:r>
              <a:rPr lang="en-US">
                <a:solidFill>
                  <a:schemeClr val="tx1"/>
                </a:solidFill>
                <a:hlinkClick r:id="rId3"/>
              </a:rPr>
              <a:t>voltage divider</a:t>
            </a:r>
            <a:r>
              <a:rPr lang="en-US">
                <a:solidFill>
                  <a:schemeClr val="tx1"/>
                </a:solidFill>
              </a:rPr>
              <a:t> </a:t>
            </a:r>
            <a:r>
              <a:rPr lang="en-US"/>
              <a:t>network while the emitter resistor R</a:t>
            </a:r>
            <a:r>
              <a:rPr lang="en-US" baseline="-25000"/>
              <a:t>E</a:t>
            </a:r>
            <a:r>
              <a:rPr lang="en-US"/>
              <a:t> stabilizes the circuit. Further, C</a:t>
            </a:r>
            <a:r>
              <a:rPr lang="en-US" baseline="-25000"/>
              <a:t>E</a:t>
            </a:r>
            <a:r>
              <a:rPr lang="en-US"/>
              <a:t> acts as an AC bypass capacitor while the coupling capacitor C</a:t>
            </a:r>
            <a:r>
              <a:rPr lang="en-US" baseline="-25000"/>
              <a:t>C</a:t>
            </a:r>
            <a:r>
              <a:rPr lang="en-US"/>
              <a:t>  is used to block DC signal propagation between the collector and the base terminals.</a:t>
            </a:r>
          </a:p>
          <a:p>
            <a:endParaRPr lang="en-US"/>
          </a:p>
        </p:txBody>
      </p:sp>
      <p:pic>
        <p:nvPicPr>
          <p:cNvPr id="4" name="Google Shape;169;p32"/>
          <p:cNvPicPr preferRelativeResize="0"/>
          <p:nvPr/>
        </p:nvPicPr>
        <p:blipFill>
          <a:blip r:embed="rId4">
            <a:alphaModFix/>
          </a:blip>
          <a:stretch>
            <a:fillRect/>
          </a:stretch>
        </p:blipFill>
        <p:spPr>
          <a:xfrm>
            <a:off x="4593021" y="2280745"/>
            <a:ext cx="3016457" cy="241081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a:t>The resulting circuit frequency of oscillations is set by the series resonant frequency of the crystal.</a:t>
            </a:r>
          </a:p>
          <a:p>
            <a:r>
              <a:rPr lang="en-US"/>
              <a:t>The circuit frequency stability is set by the crystal frequency stability, which is good.</a:t>
            </a:r>
          </a:p>
        </p:txBody>
      </p:sp>
      <p:pic>
        <p:nvPicPr>
          <p:cNvPr id="4" name="Picture 4"/>
          <p:cNvPicPr>
            <a:picLocks noChangeAspect="1" noChangeArrowheads="1"/>
          </p:cNvPicPr>
          <p:nvPr/>
        </p:nvPicPr>
        <p:blipFill>
          <a:blip r:embed="rId2"/>
          <a:srcRect/>
          <a:stretch>
            <a:fillRect/>
          </a:stretch>
        </p:blipFill>
        <p:spPr bwMode="auto">
          <a:xfrm>
            <a:off x="2918099" y="2585544"/>
            <a:ext cx="1857375" cy="739666"/>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body" idx="1"/>
          </p:nvPr>
        </p:nvSpPr>
        <p:spPr>
          <a:xfrm>
            <a:off x="311700" y="161150"/>
            <a:ext cx="8520600" cy="440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Sinusoidal </a:t>
            </a:r>
            <a:r>
              <a:rPr lang="en" err="1"/>
              <a:t>Oscilaltors</a:t>
            </a:r>
            <a:endParaRPr err="1"/>
          </a:p>
          <a:p>
            <a:pPr marL="0" lvl="0" indent="0" algn="l" rtl="0">
              <a:spcBef>
                <a:spcPts val="1600"/>
              </a:spcBef>
              <a:spcAft>
                <a:spcPts val="0"/>
              </a:spcAft>
              <a:buNone/>
            </a:pPr>
            <a:r>
              <a:rPr lang="en"/>
              <a:t>It provides an output having a sine waveform. It can provide frequency ranging from 20 Hz to 1 GHz.</a:t>
            </a:r>
            <a:endParaRPr/>
          </a:p>
          <a:p>
            <a:pPr marL="0" lvl="0" indent="0" algn="l" rtl="0">
              <a:spcBef>
                <a:spcPts val="1600"/>
              </a:spcBef>
              <a:spcAft>
                <a:spcPts val="0"/>
              </a:spcAft>
              <a:buNone/>
            </a:pPr>
            <a:r>
              <a:rPr lang="en" err="1"/>
              <a:t>Nonsinusoidal</a:t>
            </a:r>
            <a:r>
              <a:rPr lang="en"/>
              <a:t> or Relaxation Oscillator</a:t>
            </a:r>
            <a:endParaRPr/>
          </a:p>
          <a:p>
            <a:pPr marL="0" indent="0">
              <a:spcBef>
                <a:spcPts val="1600"/>
              </a:spcBef>
              <a:buNone/>
            </a:pPr>
            <a:r>
              <a:rPr lang="en"/>
              <a:t>It provide an o/p having square, rectangular or sawtooth waveform.</a:t>
            </a:r>
            <a:endParaRPr/>
          </a:p>
          <a:p>
            <a:pPr marL="0" lvl="0" indent="0" algn="l" rtl="0">
              <a:spcBef>
                <a:spcPts val="1600"/>
              </a:spcBef>
              <a:spcAft>
                <a:spcPts val="0"/>
              </a:spcAft>
              <a:buNone/>
            </a:pPr>
            <a:r>
              <a:rPr lang="en"/>
              <a:t>Classification of sinusoidal </a:t>
            </a:r>
            <a:r>
              <a:rPr lang="en" err="1"/>
              <a:t>oscilaltors</a:t>
            </a:r>
            <a:endParaRPr err="1"/>
          </a:p>
          <a:p>
            <a:pPr marL="457200" lvl="0" indent="-342900" algn="l" rtl="0">
              <a:spcBef>
                <a:spcPts val="1600"/>
              </a:spcBef>
              <a:spcAft>
                <a:spcPts val="0"/>
              </a:spcAft>
              <a:buSzPts val="1800"/>
              <a:buAutoNum type="arabicPeriod"/>
            </a:pPr>
            <a:r>
              <a:rPr lang="en"/>
              <a:t>RC oscillators-These oscillators use resistors and capacitors and are used to generate low or audio </a:t>
            </a:r>
            <a:r>
              <a:rPr lang="en" err="1"/>
              <a:t>frquency</a:t>
            </a:r>
            <a:r>
              <a:rPr lang="en"/>
              <a:t> signals</a:t>
            </a:r>
            <a:endParaRPr/>
          </a:p>
          <a:p>
            <a:pPr marL="0" lvl="0" indent="0" algn="l" rtl="0">
              <a:spcBef>
                <a:spcPts val="1600"/>
              </a:spcBef>
              <a:spcAft>
                <a:spcPts val="1600"/>
              </a:spcAft>
              <a:buNone/>
            </a:pPr>
            <a:r>
              <a:rPr lang="en" err="1"/>
              <a:t>Eg</a:t>
            </a:r>
            <a:r>
              <a:rPr lang="en"/>
              <a:t>- RC phase shift Oscillator, Wein bridge Oscillator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body" idx="1"/>
          </p:nvPr>
        </p:nvSpPr>
        <p:spPr>
          <a:xfrm>
            <a:off x="311700" y="107425"/>
            <a:ext cx="8520600" cy="446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 Tuned circuit oscillators-These oscillators use a tuned circuit consisting of inductors and capacitors and are used to generate the high or radio frequency signals.</a:t>
            </a:r>
            <a:endParaRPr/>
          </a:p>
          <a:p>
            <a:pPr marL="0" lvl="0" indent="0" algn="l" rtl="0">
              <a:spcBef>
                <a:spcPts val="1600"/>
              </a:spcBef>
              <a:spcAft>
                <a:spcPts val="0"/>
              </a:spcAft>
              <a:buNone/>
            </a:pPr>
            <a:r>
              <a:rPr lang="en"/>
              <a:t>Eg-Hartley oscillator, Colpitts oscillator </a:t>
            </a:r>
            <a:endParaRPr/>
          </a:p>
          <a:p>
            <a:pPr marL="0" lvl="0" indent="0" algn="l" rtl="0">
              <a:spcBef>
                <a:spcPts val="1600"/>
              </a:spcBef>
              <a:spcAft>
                <a:spcPts val="1600"/>
              </a:spcAft>
              <a:buNone/>
            </a:pPr>
            <a:r>
              <a:rPr lang="en"/>
              <a:t>3.Crystal OScillators- These oscillators use quartz crystal are used to generate highly stabilized signals with frequency upto 10 MHz.</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177400" y="109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CONDITION FOR OSCILLATIONS</a:t>
            </a:r>
            <a:endParaRPr/>
          </a:p>
        </p:txBody>
      </p:sp>
      <p:sp>
        <p:nvSpPr>
          <p:cNvPr id="77" name="Google Shape;77;p17"/>
          <p:cNvSpPr txBox="1">
            <a:spLocks noGrp="1"/>
          </p:cNvSpPr>
          <p:nvPr>
            <p:ph type="body" idx="1"/>
          </p:nvPr>
        </p:nvSpPr>
        <p:spPr>
          <a:xfrm>
            <a:off x="0" y="6153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500">
                <a:solidFill>
                  <a:srgbClr val="000000"/>
                </a:solidFill>
                <a:highlight>
                  <a:srgbClr val="FFFFFF"/>
                </a:highlight>
                <a:latin typeface="Times New Roman"/>
                <a:ea typeface="Times New Roman"/>
                <a:cs typeface="Times New Roman"/>
                <a:sym typeface="Times New Roman"/>
              </a:rPr>
              <a:t>Conditions which are required to be satisfied to operate the circuit as an oscillator are called as “</a:t>
            </a:r>
            <a:r>
              <a:rPr lang="en" sz="1700" b="1" u="sng">
                <a:solidFill>
                  <a:srgbClr val="000000"/>
                </a:solidFill>
                <a:highlight>
                  <a:srgbClr val="FFFFFF"/>
                </a:highlight>
                <a:latin typeface="Times New Roman"/>
                <a:ea typeface="Times New Roman"/>
                <a:cs typeface="Times New Roman"/>
                <a:sym typeface="Times New Roman"/>
              </a:rPr>
              <a:t>Barkhausen criterion” </a:t>
            </a:r>
            <a:r>
              <a:rPr lang="en" sz="1500">
                <a:solidFill>
                  <a:srgbClr val="000000"/>
                </a:solidFill>
                <a:highlight>
                  <a:srgbClr val="FFFFFF"/>
                </a:highlight>
                <a:latin typeface="Times New Roman"/>
                <a:ea typeface="Times New Roman"/>
                <a:cs typeface="Times New Roman"/>
                <a:sym typeface="Times New Roman"/>
              </a:rPr>
              <a:t>for sustained oscillations.</a:t>
            </a:r>
            <a:endParaRPr sz="1500">
              <a:solidFill>
                <a:srgbClr val="000000"/>
              </a:solidFill>
              <a:highlight>
                <a:srgbClr val="FFFFFF"/>
              </a:highlight>
              <a:latin typeface="Times New Roman"/>
              <a:ea typeface="Times New Roman"/>
              <a:cs typeface="Times New Roman"/>
              <a:sym typeface="Times New Roman"/>
            </a:endParaRPr>
          </a:p>
          <a:p>
            <a:pPr marL="0" lvl="0" indent="0" algn="l" rtl="0">
              <a:spcBef>
                <a:spcPts val="800"/>
              </a:spcBef>
              <a:spcAft>
                <a:spcPts val="0"/>
              </a:spcAft>
              <a:buClr>
                <a:schemeClr val="dk1"/>
              </a:buClr>
              <a:buSzPts val="1100"/>
              <a:buFont typeface="Arial"/>
              <a:buNone/>
            </a:pPr>
            <a:r>
              <a:rPr lang="en" sz="1500">
                <a:solidFill>
                  <a:srgbClr val="000000"/>
                </a:solidFill>
                <a:highlight>
                  <a:srgbClr val="FFFFFF"/>
                </a:highlight>
                <a:latin typeface="Times New Roman"/>
                <a:ea typeface="Times New Roman"/>
                <a:cs typeface="Times New Roman"/>
                <a:sym typeface="Times New Roman"/>
              </a:rPr>
              <a:t>The Barkhausen criteria should be satisfied by an amplifier with positive feedback to ensure the sustained oscillations.</a:t>
            </a:r>
            <a:endParaRPr sz="1500">
              <a:solidFill>
                <a:srgbClr val="000000"/>
              </a:solidFill>
              <a:highlight>
                <a:srgbClr val="FFFFFF"/>
              </a:highlight>
              <a:latin typeface="Times New Roman"/>
              <a:ea typeface="Times New Roman"/>
              <a:cs typeface="Times New Roman"/>
              <a:sym typeface="Times New Roman"/>
            </a:endParaRPr>
          </a:p>
          <a:p>
            <a:pPr marL="0" lvl="0" indent="0" algn="l" rtl="0">
              <a:spcBef>
                <a:spcPts val="800"/>
              </a:spcBef>
              <a:spcAft>
                <a:spcPts val="0"/>
              </a:spcAft>
              <a:buClr>
                <a:schemeClr val="dk1"/>
              </a:buClr>
              <a:buSzPts val="1100"/>
              <a:buFont typeface="Arial"/>
              <a:buNone/>
            </a:pPr>
            <a:r>
              <a:rPr lang="en" sz="1500">
                <a:solidFill>
                  <a:srgbClr val="000000"/>
                </a:solidFill>
                <a:highlight>
                  <a:srgbClr val="FFFFFF"/>
                </a:highlight>
                <a:latin typeface="Times New Roman"/>
                <a:ea typeface="Times New Roman"/>
                <a:cs typeface="Times New Roman"/>
                <a:sym typeface="Times New Roman"/>
              </a:rPr>
              <a:t>For an oscillation circuit, there is no input signal “Vs”, hence the feedback signal Vf itself should be sufficient to maintain the oscillations.</a:t>
            </a:r>
            <a:endParaRPr sz="1500">
              <a:solidFill>
                <a:srgbClr val="000000"/>
              </a:solidFill>
              <a:highlight>
                <a:srgbClr val="FFFFFF"/>
              </a:highlight>
              <a:latin typeface="Times New Roman"/>
              <a:ea typeface="Times New Roman"/>
              <a:cs typeface="Times New Roman"/>
              <a:sym typeface="Times New Roman"/>
            </a:endParaRPr>
          </a:p>
          <a:p>
            <a:pPr marL="0" lvl="0" indent="0" algn="l" rtl="0">
              <a:spcBef>
                <a:spcPts val="800"/>
              </a:spcBef>
              <a:spcAft>
                <a:spcPts val="0"/>
              </a:spcAft>
              <a:buClr>
                <a:schemeClr val="dk1"/>
              </a:buClr>
              <a:buSzPts val="1100"/>
              <a:buFont typeface="Arial"/>
              <a:buNone/>
            </a:pPr>
            <a:r>
              <a:rPr lang="en" sz="1600" b="1" u="sng">
                <a:solidFill>
                  <a:srgbClr val="000000"/>
                </a:solidFill>
                <a:highlight>
                  <a:srgbClr val="FFFFFF"/>
                </a:highlight>
                <a:latin typeface="Times New Roman"/>
                <a:ea typeface="Times New Roman"/>
                <a:cs typeface="Times New Roman"/>
                <a:sym typeface="Times New Roman"/>
              </a:rPr>
              <a:t>The Barkhausen criterion states that:</a:t>
            </a:r>
            <a:endParaRPr sz="1600" b="1" u="sng">
              <a:solidFill>
                <a:srgbClr val="000000"/>
              </a:solidFill>
              <a:highlight>
                <a:srgbClr val="FFFFFF"/>
              </a:highlight>
              <a:latin typeface="Times New Roman"/>
              <a:ea typeface="Times New Roman"/>
              <a:cs typeface="Times New Roman"/>
              <a:sym typeface="Times New Roman"/>
            </a:endParaRPr>
          </a:p>
          <a:p>
            <a:pPr marL="0" lvl="0" indent="0" algn="l" rtl="0">
              <a:spcBef>
                <a:spcPts val="800"/>
              </a:spcBef>
              <a:spcAft>
                <a:spcPts val="0"/>
              </a:spcAft>
              <a:buClr>
                <a:schemeClr val="dk1"/>
              </a:buClr>
              <a:buSzPts val="1100"/>
              <a:buFont typeface="Arial"/>
              <a:buNone/>
            </a:pPr>
            <a:r>
              <a:rPr lang="en" sz="1500">
                <a:solidFill>
                  <a:srgbClr val="000000"/>
                </a:solidFill>
                <a:highlight>
                  <a:srgbClr val="FFFFFF"/>
                </a:highlight>
                <a:latin typeface="Times New Roman"/>
                <a:ea typeface="Times New Roman"/>
                <a:cs typeface="Times New Roman"/>
                <a:sym typeface="Times New Roman"/>
              </a:rPr>
              <a:t>• The loop gain is equal to unity in absolute magnitude, that is, | A β| = 1 and</a:t>
            </a:r>
            <a:endParaRPr sz="1500">
              <a:solidFill>
                <a:srgbClr val="000000"/>
              </a:solidFill>
              <a:highlight>
                <a:srgbClr val="FFFFFF"/>
              </a:highlight>
              <a:latin typeface="Times New Roman"/>
              <a:ea typeface="Times New Roman"/>
              <a:cs typeface="Times New Roman"/>
              <a:sym typeface="Times New Roman"/>
            </a:endParaRPr>
          </a:p>
          <a:p>
            <a:pPr marL="0" lvl="0" indent="0" algn="l" rtl="0">
              <a:spcBef>
                <a:spcPts val="800"/>
              </a:spcBef>
              <a:spcAft>
                <a:spcPts val="0"/>
              </a:spcAft>
              <a:buNone/>
            </a:pPr>
            <a:r>
              <a:rPr lang="en" sz="1500">
                <a:solidFill>
                  <a:srgbClr val="000000"/>
                </a:solidFill>
                <a:highlight>
                  <a:srgbClr val="FFFFFF"/>
                </a:highlight>
                <a:latin typeface="Times New Roman"/>
                <a:ea typeface="Times New Roman"/>
                <a:cs typeface="Times New Roman"/>
                <a:sym typeface="Times New Roman"/>
              </a:rPr>
              <a:t>• The phase shift around the loop is zero or an integer multiple of 2π: </a:t>
            </a:r>
            <a:endParaRPr sz="1500">
              <a:solidFill>
                <a:srgbClr val="000000"/>
              </a:solidFill>
              <a:highlight>
                <a:srgbClr val="FFFFFF"/>
              </a:highlight>
              <a:latin typeface="Times New Roman"/>
              <a:ea typeface="Times New Roman"/>
              <a:cs typeface="Times New Roman"/>
              <a:sym typeface="Times New Roman"/>
            </a:endParaRPr>
          </a:p>
          <a:p>
            <a:pPr marL="0" lvl="0" indent="0" algn="l" rtl="0">
              <a:spcBef>
                <a:spcPts val="800"/>
              </a:spcBef>
              <a:spcAft>
                <a:spcPts val="0"/>
              </a:spcAft>
              <a:buClr>
                <a:schemeClr val="dk1"/>
              </a:buClr>
              <a:buSzPts val="1100"/>
              <a:buFont typeface="Arial"/>
              <a:buNone/>
            </a:pPr>
            <a:r>
              <a:rPr lang="en" sz="1500">
                <a:solidFill>
                  <a:srgbClr val="000000"/>
                </a:solidFill>
                <a:highlight>
                  <a:srgbClr val="FFFFFF"/>
                </a:highlight>
                <a:latin typeface="Times New Roman"/>
                <a:ea typeface="Times New Roman"/>
                <a:cs typeface="Times New Roman"/>
                <a:sym typeface="Times New Roman"/>
              </a:rPr>
              <a:t>The product A β is called as the “loop gain”.</a:t>
            </a:r>
            <a:endParaRPr sz="1500">
              <a:solidFill>
                <a:srgbClr val="000000"/>
              </a:solidFill>
              <a:highlight>
                <a:srgbClr val="FFFFFF"/>
              </a:highlight>
              <a:latin typeface="Times New Roman"/>
              <a:ea typeface="Times New Roman"/>
              <a:cs typeface="Times New Roman"/>
              <a:sym typeface="Times New Roman"/>
            </a:endParaRPr>
          </a:p>
          <a:p>
            <a:pPr marL="0" lvl="0" indent="0" algn="l" rtl="0">
              <a:spcBef>
                <a:spcPts val="800"/>
              </a:spcBef>
              <a:spcAft>
                <a:spcPts val="1600"/>
              </a:spcAft>
              <a:buNone/>
            </a:pPr>
            <a:endParaRPr sz="2100">
              <a:solidFill>
                <a:srgbClr val="000000"/>
              </a:solidFill>
              <a:latin typeface="Times New Roman"/>
              <a:ea typeface="Times New Roman"/>
              <a:cs typeface="Times New Roman"/>
              <a:sym typeface="Times New Roman"/>
            </a:endParaRPr>
          </a:p>
        </p:txBody>
      </p:sp>
      <p:pic>
        <p:nvPicPr>
          <p:cNvPr id="78" name="Google Shape;78;p17"/>
          <p:cNvPicPr preferRelativeResize="0"/>
          <p:nvPr/>
        </p:nvPicPr>
        <p:blipFill>
          <a:blip r:embed="rId3">
            <a:alphaModFix/>
          </a:blip>
          <a:stretch>
            <a:fillRect/>
          </a:stretch>
        </p:blipFill>
        <p:spPr>
          <a:xfrm>
            <a:off x="5707150" y="3434613"/>
            <a:ext cx="2990850" cy="1533525"/>
          </a:xfrm>
          <a:prstGeom prst="rect">
            <a:avLst/>
          </a:prstGeom>
          <a:noFill/>
          <a:ln>
            <a:noFill/>
          </a:ln>
        </p:spPr>
      </p:pic>
      <p:pic>
        <p:nvPicPr>
          <p:cNvPr id="5" name="Google Shape;84;p18"/>
          <p:cNvPicPr preferRelativeResize="0"/>
          <p:nvPr/>
        </p:nvPicPr>
        <p:blipFill>
          <a:blip r:embed="rId4">
            <a:alphaModFix/>
          </a:blip>
          <a:stretch>
            <a:fillRect/>
          </a:stretch>
        </p:blipFill>
        <p:spPr>
          <a:xfrm>
            <a:off x="6295185" y="2322786"/>
            <a:ext cx="2562225" cy="96475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body" idx="1"/>
          </p:nvPr>
        </p:nvSpPr>
        <p:spPr>
          <a:xfrm>
            <a:off x="311700" y="80575"/>
            <a:ext cx="8520600" cy="4488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84" name="Google Shape;84;p18"/>
          <p:cNvPicPr preferRelativeResize="0"/>
          <p:nvPr/>
        </p:nvPicPr>
        <p:blipFill>
          <a:blip r:embed="rId3">
            <a:alphaModFix/>
          </a:blip>
          <a:stretch>
            <a:fillRect/>
          </a:stretch>
        </p:blipFill>
        <p:spPr>
          <a:xfrm>
            <a:off x="430413" y="80575"/>
            <a:ext cx="2562225" cy="1104900"/>
          </a:xfrm>
          <a:prstGeom prst="rect">
            <a:avLst/>
          </a:prstGeom>
          <a:noFill/>
          <a:ln>
            <a:noFill/>
          </a:ln>
        </p:spPr>
      </p:pic>
      <p:pic>
        <p:nvPicPr>
          <p:cNvPr id="85" name="Google Shape;85;p18"/>
          <p:cNvPicPr preferRelativeResize="0"/>
          <p:nvPr/>
        </p:nvPicPr>
        <p:blipFill>
          <a:blip r:embed="rId4">
            <a:alphaModFix/>
          </a:blip>
          <a:stretch>
            <a:fillRect/>
          </a:stretch>
        </p:blipFill>
        <p:spPr>
          <a:xfrm>
            <a:off x="2711338" y="280327"/>
            <a:ext cx="6057900" cy="1304925"/>
          </a:xfrm>
          <a:prstGeom prst="rect">
            <a:avLst/>
          </a:prstGeom>
          <a:noFill/>
          <a:ln>
            <a:noFill/>
          </a:ln>
        </p:spPr>
      </p:pic>
      <p:pic>
        <p:nvPicPr>
          <p:cNvPr id="86" name="Google Shape;86;p18"/>
          <p:cNvPicPr preferRelativeResize="0"/>
          <p:nvPr/>
        </p:nvPicPr>
        <p:blipFill>
          <a:blip r:embed="rId5">
            <a:alphaModFix/>
          </a:blip>
          <a:stretch>
            <a:fillRect/>
          </a:stretch>
        </p:blipFill>
        <p:spPr>
          <a:xfrm>
            <a:off x="651463" y="1925300"/>
            <a:ext cx="6543675" cy="1714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325821"/>
            <a:ext cx="8520600" cy="4243054"/>
          </a:xfrm>
        </p:spPr>
        <p:txBody>
          <a:bodyPr/>
          <a:lstStyle/>
          <a:p>
            <a:r>
              <a:rPr lang="en-US" sz="2000">
                <a:solidFill>
                  <a:schemeClr val="tx1"/>
                </a:solidFill>
              </a:rPr>
              <a:t>When we turn on the power, the only signals in the system are the noise voltages generated by the resistors.</a:t>
            </a:r>
          </a:p>
          <a:p>
            <a:r>
              <a:rPr lang="en-US" sz="2000">
                <a:solidFill>
                  <a:schemeClr val="tx1"/>
                </a:solidFill>
              </a:rPr>
              <a:t>Every resistor contain some free electrons. These free electrons move randomly in different directions and generate a noise voltage across the resistor.</a:t>
            </a:r>
          </a:p>
          <a:p>
            <a:r>
              <a:rPr lang="en-US" sz="2000">
                <a:solidFill>
                  <a:schemeClr val="tx1"/>
                </a:solidFill>
              </a:rPr>
              <a:t>These noise voltages are amplified and appear at the output terminal. The amplified noises which contain all frequencies, drives the resonant feedback circuit.</a:t>
            </a:r>
          </a:p>
          <a:p>
            <a:r>
              <a:rPr lang="en-US" sz="2000">
                <a:solidFill>
                  <a:schemeClr val="tx1"/>
                </a:solidFill>
              </a:rPr>
              <a:t>Thus initially the loop gain </a:t>
            </a:r>
            <a:r>
              <a:rPr lang="en" sz="2000">
                <a:solidFill>
                  <a:schemeClr val="tx1"/>
                </a:solidFill>
                <a:highlight>
                  <a:srgbClr val="FFFFFF"/>
                </a:highlight>
                <a:latin typeface="Times New Roman"/>
                <a:ea typeface="Times New Roman"/>
                <a:cs typeface="Times New Roman"/>
                <a:sym typeface="Times New Roman"/>
              </a:rPr>
              <a:t>A β is &gt; 1. The oscillations build up.</a:t>
            </a:r>
          </a:p>
          <a:p>
            <a:r>
              <a:rPr lang="en" sz="2000">
                <a:solidFill>
                  <a:schemeClr val="tx1"/>
                </a:solidFill>
                <a:highlight>
                  <a:srgbClr val="FFFFFF"/>
                </a:highlight>
                <a:latin typeface="Times New Roman"/>
                <a:cs typeface="Times New Roman"/>
                <a:sym typeface="Times New Roman"/>
              </a:rPr>
              <a:t>Once a suitable level is reached, the gain of the amplifier decreases, then the value of loop gain decreases to unity. So the constant level oscillations are maintained.</a:t>
            </a:r>
            <a:endParaRPr lang="en-IN" sz="200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9"/>
          <p:cNvPicPr preferRelativeResize="0"/>
          <p:nvPr/>
        </p:nvPicPr>
        <p:blipFill>
          <a:blip r:embed="rId3">
            <a:alphaModFix/>
          </a:blip>
          <a:stretch>
            <a:fillRect/>
          </a:stretch>
        </p:blipFill>
        <p:spPr>
          <a:xfrm>
            <a:off x="255150" y="0"/>
            <a:ext cx="8594901"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body" idx="1"/>
          </p:nvPr>
        </p:nvSpPr>
        <p:spPr>
          <a:xfrm>
            <a:off x="311700" y="80575"/>
            <a:ext cx="8520600" cy="448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a:t>Weinbridge Oscillators</a:t>
            </a:r>
            <a:endParaRPr sz="2400" b="1"/>
          </a:p>
          <a:p>
            <a:pPr marL="0" lvl="0" indent="0" algn="l" rtl="0">
              <a:spcBef>
                <a:spcPts val="1600"/>
              </a:spcBef>
              <a:spcAft>
                <a:spcPts val="1600"/>
              </a:spcAft>
              <a:buNone/>
            </a:pPr>
            <a:endParaRPr/>
          </a:p>
        </p:txBody>
      </p:sp>
      <p:sp>
        <p:nvSpPr>
          <p:cNvPr id="98" name="Google Shape;98;p20"/>
          <p:cNvSpPr txBox="1"/>
          <p:nvPr/>
        </p:nvSpPr>
        <p:spPr>
          <a:xfrm>
            <a:off x="1734166" y="4130306"/>
            <a:ext cx="2396400" cy="47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Wein bridge section</a:t>
            </a:r>
            <a:endParaRPr/>
          </a:p>
        </p:txBody>
      </p:sp>
      <p:sp>
        <p:nvSpPr>
          <p:cNvPr id="99" name="Google Shape;99;p20"/>
          <p:cNvSpPr txBox="1"/>
          <p:nvPr/>
        </p:nvSpPr>
        <p:spPr>
          <a:xfrm>
            <a:off x="4786716" y="4226212"/>
            <a:ext cx="1302600" cy="32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Amplifier session</a:t>
            </a:r>
            <a:endParaRPr/>
          </a:p>
        </p:txBody>
      </p:sp>
      <p:pic>
        <p:nvPicPr>
          <p:cNvPr id="1027" name="Picture 3"/>
          <p:cNvPicPr>
            <a:picLocks noChangeAspect="1" noChangeArrowheads="1"/>
          </p:cNvPicPr>
          <p:nvPr/>
        </p:nvPicPr>
        <p:blipFill>
          <a:blip r:embed="rId3"/>
          <a:srcRect/>
          <a:stretch>
            <a:fillRect/>
          </a:stretch>
        </p:blipFill>
        <p:spPr bwMode="auto">
          <a:xfrm>
            <a:off x="2017986" y="903889"/>
            <a:ext cx="4518628" cy="3152775"/>
          </a:xfrm>
          <a:prstGeom prst="rect">
            <a:avLst/>
          </a:prstGeom>
          <a:noFill/>
          <a:ln w="9525">
            <a:noFill/>
            <a:miter lim="800000"/>
            <a:headEnd/>
            <a:tailEnd/>
          </a:ln>
        </p:spPr>
      </p:pic>
      <p:pic>
        <p:nvPicPr>
          <p:cNvPr id="8" name="Google Shape;121;p24"/>
          <p:cNvPicPr preferRelativeResize="0"/>
          <p:nvPr/>
        </p:nvPicPr>
        <p:blipFill>
          <a:blip r:embed="rId4">
            <a:alphaModFix/>
          </a:blip>
          <a:stretch>
            <a:fillRect/>
          </a:stretch>
        </p:blipFill>
        <p:spPr>
          <a:xfrm>
            <a:off x="6621925" y="1497334"/>
            <a:ext cx="2040824" cy="16181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679E02FE6739428940E8D37561F13F" ma:contentTypeVersion="2" ma:contentTypeDescription="Create a new document." ma:contentTypeScope="" ma:versionID="bb2d8113d062bc52066bdbe641dc0131">
  <xsd:schema xmlns:xsd="http://www.w3.org/2001/XMLSchema" xmlns:xs="http://www.w3.org/2001/XMLSchema" xmlns:p="http://schemas.microsoft.com/office/2006/metadata/properties" xmlns:ns2="8897b2f9-45e8-4917-bcac-9b2eeddda2f2" targetNamespace="http://schemas.microsoft.com/office/2006/metadata/properties" ma:root="true" ma:fieldsID="d3cb2193058a70bbc5649de1074fafb6" ns2:_="">
    <xsd:import namespace="8897b2f9-45e8-4917-bcac-9b2eeddda2f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97b2f9-45e8-4917-bcac-9b2eeddda2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EDEF23C-6023-4384-A7E1-03B1D69F39AD}">
  <ds:schemaRefs>
    <ds:schemaRef ds:uri="8897b2f9-45e8-4917-bcac-9b2eeddda2f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56C929A-33BD-4509-A916-6759E5F67069}">
  <ds:schemaRefs>
    <ds:schemaRef ds:uri="http://schemas.microsoft.com/sharepoint/v3/contenttype/forms"/>
  </ds:schemaRefs>
</ds:datastoreItem>
</file>

<file path=customXml/itemProps3.xml><?xml version="1.0" encoding="utf-8"?>
<ds:datastoreItem xmlns:ds="http://schemas.openxmlformats.org/officeDocument/2006/customXml" ds:itemID="{BDF0EF3B-DBEA-4C61-8F1F-3111CB9E7CA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26</Slides>
  <Notes>17</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Simple Light</vt:lpstr>
      <vt:lpstr>MODULE 3</vt:lpstr>
      <vt:lpstr>OSCILLATORS</vt:lpstr>
      <vt:lpstr>PowerPoint Presentation</vt:lpstr>
      <vt:lpstr>PowerPoint Presentation</vt:lpstr>
      <vt:lpstr>CONDITION FOR OSCILLATIONS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vt:lpstr>
      <vt:lpstr>HARTLEY OSCILLATOR </vt:lpstr>
      <vt:lpstr>PowerPoint Presentation</vt:lpstr>
      <vt:lpstr>PowerPoint Presentation</vt:lpstr>
      <vt:lpstr>PowerPoint Presentation</vt:lpstr>
      <vt:lpstr>PowerPoint Presentation</vt:lpstr>
      <vt:lpstr>PowerPoint Presentation</vt:lpstr>
      <vt:lpstr>CRYSTAL OSCILLATORS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dc:title>
  <dc:creator>Ms. Niji Mathews</dc:creator>
  <cp:revision>1</cp:revision>
  <dcterms:modified xsi:type="dcterms:W3CDTF">2020-11-29T07:35:08Z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0x0101006B679E02FE6739428940E8D37561F13F</vt:lpwstr>
  </property>
</Properties>
</file>