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64" r:id="rId3"/>
    <p:sldId id="428" r:id="rId4"/>
    <p:sldId id="429" r:id="rId5"/>
    <p:sldId id="430" r:id="rId6"/>
    <p:sldId id="431" r:id="rId7"/>
    <p:sldId id="432" r:id="rId8"/>
    <p:sldId id="433" r:id="rId9"/>
    <p:sldId id="434" r:id="rId10"/>
    <p:sldId id="435" r:id="rId11"/>
    <p:sldId id="436" r:id="rId12"/>
    <p:sldId id="437" r:id="rId13"/>
    <p:sldId id="438" r:id="rId14"/>
    <p:sldId id="439" r:id="rId15"/>
    <p:sldId id="440" r:id="rId16"/>
    <p:sldId id="443" r:id="rId17"/>
    <p:sldId id="441" r:id="rId18"/>
    <p:sldId id="442" r:id="rId19"/>
    <p:sldId id="444" r:id="rId20"/>
    <p:sldId id="445" r:id="rId21"/>
    <p:sldId id="446" r:id="rId22"/>
    <p:sldId id="447" r:id="rId23"/>
    <p:sldId id="448" r:id="rId24"/>
    <p:sldId id="449" r:id="rId25"/>
    <p:sldId id="450" r:id="rId26"/>
    <p:sldId id="452" r:id="rId27"/>
    <p:sldId id="453" r:id="rId28"/>
    <p:sldId id="454" r:id="rId29"/>
    <p:sldId id="469" r:id="rId30"/>
    <p:sldId id="470" r:id="rId31"/>
    <p:sldId id="472" r:id="rId32"/>
    <p:sldId id="456" r:id="rId33"/>
    <p:sldId id="457" r:id="rId34"/>
    <p:sldId id="491" r:id="rId35"/>
    <p:sldId id="493" r:id="rId36"/>
    <p:sldId id="458" r:id="rId37"/>
    <p:sldId id="459" r:id="rId38"/>
    <p:sldId id="468" r:id="rId39"/>
    <p:sldId id="461" r:id="rId40"/>
    <p:sldId id="486" r:id="rId41"/>
    <p:sldId id="462" r:id="rId42"/>
    <p:sldId id="488" r:id="rId43"/>
    <p:sldId id="464" r:id="rId44"/>
    <p:sldId id="465" r:id="rId45"/>
    <p:sldId id="474" r:id="rId46"/>
    <p:sldId id="475" r:id="rId47"/>
    <p:sldId id="466" r:id="rId48"/>
    <p:sldId id="479" r:id="rId49"/>
    <p:sldId id="481" r:id="rId50"/>
    <p:sldId id="467" r:id="rId51"/>
    <p:sldId id="484" r:id="rId52"/>
    <p:sldId id="48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254" autoAdjust="0"/>
  </p:normalViewPr>
  <p:slideViewPr>
    <p:cSldViewPr>
      <p:cViewPr varScale="1">
        <p:scale>
          <a:sx n="65" d="100"/>
          <a:sy n="65" d="100"/>
        </p:scale>
        <p:origin x="-131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F0B549-9D18-4D06-9247-10C52250B9A8}" type="datetimeFigureOut">
              <a:rPr lang="en-US" smtClean="0"/>
              <a:pPr/>
              <a:t>11/24/2020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A6AD0A-380E-4578-B0DB-4E9C5401041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endParaRPr lang="en-US" smtClean="0"/>
          </a:p>
        </p:txBody>
      </p:sp>
      <p:sp>
        <p:nvSpPr>
          <p:cNvPr id="112644" name="Slide Number Placeholder 3"/>
          <p:cNvSpPr>
            <a:spLocks noGrp="1"/>
          </p:cNvSpPr>
          <p:nvPr>
            <p:ph type="sldNum" sz="quarter" idx="5"/>
          </p:nvPr>
        </p:nvSpPr>
        <p:spPr>
          <a:noFill/>
        </p:spPr>
        <p:txBody>
          <a:bodyPr/>
          <a:lstStyle/>
          <a:p>
            <a:fld id="{86A348DB-07F9-4E40-9901-876BC187A089}" type="slidenum">
              <a:rPr lang="en-US" smtClean="0"/>
              <a:pPr/>
              <a:t>26</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endParaRPr lang="en-US" smtClean="0"/>
          </a:p>
        </p:txBody>
      </p:sp>
      <p:sp>
        <p:nvSpPr>
          <p:cNvPr id="120836" name="Slide Number Placeholder 3"/>
          <p:cNvSpPr>
            <a:spLocks noGrp="1"/>
          </p:cNvSpPr>
          <p:nvPr>
            <p:ph type="sldNum" sz="quarter" idx="5"/>
          </p:nvPr>
        </p:nvSpPr>
        <p:spPr>
          <a:noFill/>
        </p:spPr>
        <p:txBody>
          <a:bodyPr/>
          <a:lstStyle/>
          <a:p>
            <a:fld id="{4897B3BC-9E4E-4EC7-B09B-460328A21874}" type="slidenum">
              <a:rPr lang="en-US" smtClean="0"/>
              <a:pPr/>
              <a:t>51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endParaRPr lang="en-US" smtClean="0"/>
          </a:p>
        </p:txBody>
      </p:sp>
      <p:sp>
        <p:nvSpPr>
          <p:cNvPr id="120836" name="Slide Number Placeholder 3"/>
          <p:cNvSpPr>
            <a:spLocks noGrp="1"/>
          </p:cNvSpPr>
          <p:nvPr>
            <p:ph type="sldNum" sz="quarter" idx="5"/>
          </p:nvPr>
        </p:nvSpPr>
        <p:spPr>
          <a:noFill/>
        </p:spPr>
        <p:txBody>
          <a:bodyPr/>
          <a:lstStyle/>
          <a:p>
            <a:fld id="{4897B3BC-9E4E-4EC7-B09B-460328A21874}" type="slidenum">
              <a:rPr lang="en-US" smtClean="0"/>
              <a:pPr/>
              <a:t>32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endParaRPr lang="en-US" smtClean="0"/>
          </a:p>
        </p:txBody>
      </p:sp>
      <p:sp>
        <p:nvSpPr>
          <p:cNvPr id="120836" name="Slide Number Placeholder 3"/>
          <p:cNvSpPr>
            <a:spLocks noGrp="1"/>
          </p:cNvSpPr>
          <p:nvPr>
            <p:ph type="sldNum" sz="quarter" idx="5"/>
          </p:nvPr>
        </p:nvSpPr>
        <p:spPr>
          <a:noFill/>
        </p:spPr>
        <p:txBody>
          <a:bodyPr/>
          <a:lstStyle/>
          <a:p>
            <a:fld id="{4897B3BC-9E4E-4EC7-B09B-460328A21874}" type="slidenum">
              <a:rPr lang="en-US" smtClean="0"/>
              <a:pPr/>
              <a:t>34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endParaRPr lang="en-US" smtClean="0"/>
          </a:p>
        </p:txBody>
      </p:sp>
      <p:sp>
        <p:nvSpPr>
          <p:cNvPr id="120836" name="Slide Number Placeholder 3"/>
          <p:cNvSpPr>
            <a:spLocks noGrp="1"/>
          </p:cNvSpPr>
          <p:nvPr>
            <p:ph type="sldNum" sz="quarter" idx="5"/>
          </p:nvPr>
        </p:nvSpPr>
        <p:spPr>
          <a:noFill/>
        </p:spPr>
        <p:txBody>
          <a:bodyPr/>
          <a:lstStyle/>
          <a:p>
            <a:fld id="{4897B3BC-9E4E-4EC7-B09B-460328A21874}" type="slidenum">
              <a:rPr lang="en-US" smtClean="0"/>
              <a:pPr/>
              <a:t>38</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endParaRPr lang="en-US" smtClean="0"/>
          </a:p>
        </p:txBody>
      </p:sp>
      <p:sp>
        <p:nvSpPr>
          <p:cNvPr id="120836" name="Slide Number Placeholder 3"/>
          <p:cNvSpPr>
            <a:spLocks noGrp="1"/>
          </p:cNvSpPr>
          <p:nvPr>
            <p:ph type="sldNum" sz="quarter" idx="5"/>
          </p:nvPr>
        </p:nvSpPr>
        <p:spPr>
          <a:noFill/>
        </p:spPr>
        <p:txBody>
          <a:bodyPr/>
          <a:lstStyle/>
          <a:p>
            <a:fld id="{4897B3BC-9E4E-4EC7-B09B-460328A21874}" type="slidenum">
              <a:rPr lang="en-US" smtClean="0"/>
              <a:pPr/>
              <a:t>40</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endParaRPr lang="en-US" smtClean="0"/>
          </a:p>
        </p:txBody>
      </p:sp>
      <p:sp>
        <p:nvSpPr>
          <p:cNvPr id="120836" name="Slide Number Placeholder 3"/>
          <p:cNvSpPr>
            <a:spLocks noGrp="1"/>
          </p:cNvSpPr>
          <p:nvPr>
            <p:ph type="sldNum" sz="quarter" idx="5"/>
          </p:nvPr>
        </p:nvSpPr>
        <p:spPr>
          <a:noFill/>
        </p:spPr>
        <p:txBody>
          <a:bodyPr/>
          <a:lstStyle/>
          <a:p>
            <a:fld id="{4897B3BC-9E4E-4EC7-B09B-460328A21874}" type="slidenum">
              <a:rPr lang="en-US" smtClean="0"/>
              <a:pPr/>
              <a:t>42</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endParaRPr lang="en-US" smtClean="0"/>
          </a:p>
        </p:txBody>
      </p:sp>
      <p:sp>
        <p:nvSpPr>
          <p:cNvPr id="120836" name="Slide Number Placeholder 3"/>
          <p:cNvSpPr>
            <a:spLocks noGrp="1"/>
          </p:cNvSpPr>
          <p:nvPr>
            <p:ph type="sldNum" sz="quarter" idx="5"/>
          </p:nvPr>
        </p:nvSpPr>
        <p:spPr>
          <a:noFill/>
        </p:spPr>
        <p:txBody>
          <a:bodyPr/>
          <a:lstStyle/>
          <a:p>
            <a:fld id="{4897B3BC-9E4E-4EC7-B09B-460328A21874}" type="slidenum">
              <a:rPr lang="en-US" smtClean="0"/>
              <a:pPr/>
              <a:t>45</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endParaRPr lang="en-US" smtClean="0"/>
          </a:p>
        </p:txBody>
      </p:sp>
      <p:sp>
        <p:nvSpPr>
          <p:cNvPr id="120836" name="Slide Number Placeholder 3"/>
          <p:cNvSpPr>
            <a:spLocks noGrp="1"/>
          </p:cNvSpPr>
          <p:nvPr>
            <p:ph type="sldNum" sz="quarter" idx="5"/>
          </p:nvPr>
        </p:nvSpPr>
        <p:spPr>
          <a:noFill/>
        </p:spPr>
        <p:txBody>
          <a:bodyPr/>
          <a:lstStyle/>
          <a:p>
            <a:fld id="{4897B3BC-9E4E-4EC7-B09B-460328A21874}" type="slidenum">
              <a:rPr lang="en-US" smtClean="0"/>
              <a:pPr/>
              <a:t>48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endParaRPr lang="en-US" smtClean="0"/>
          </a:p>
        </p:txBody>
      </p:sp>
      <p:sp>
        <p:nvSpPr>
          <p:cNvPr id="120836" name="Slide Number Placeholder 3"/>
          <p:cNvSpPr>
            <a:spLocks noGrp="1"/>
          </p:cNvSpPr>
          <p:nvPr>
            <p:ph type="sldNum" sz="quarter" idx="5"/>
          </p:nvPr>
        </p:nvSpPr>
        <p:spPr>
          <a:noFill/>
        </p:spPr>
        <p:txBody>
          <a:bodyPr/>
          <a:lstStyle/>
          <a:p>
            <a:fld id="{4897B3BC-9E4E-4EC7-B09B-460328A21874}" type="slidenum">
              <a:rPr lang="en-US" smtClean="0"/>
              <a:pPr/>
              <a:t>49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962A6BF-4A82-44DC-ACAD-EA444C49914F}" type="datetimeFigureOut">
              <a:rPr lang="en-US" smtClean="0"/>
              <a:pPr/>
              <a:t>11/24/2020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3899FAE-BD1F-45B7-8739-5B596DDDE515}"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62A6BF-4A82-44DC-ACAD-EA444C49914F}"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99FAE-BD1F-45B7-8739-5B596DDDE5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62A6BF-4A82-44DC-ACAD-EA444C49914F}"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99FAE-BD1F-45B7-8739-5B596DDDE5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962A6BF-4A82-44DC-ACAD-EA444C49914F}"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99FAE-BD1F-45B7-8739-5B596DDDE515}"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962A6BF-4A82-44DC-ACAD-EA444C49914F}" type="datetimeFigureOut">
              <a:rPr lang="en-US" smtClean="0"/>
              <a:pPr/>
              <a:t>11/24/2020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3899FAE-BD1F-45B7-8739-5B596DDDE5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962A6BF-4A82-44DC-ACAD-EA444C49914F}" type="datetimeFigureOut">
              <a:rPr lang="en-US" smtClean="0"/>
              <a:pPr/>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99FAE-BD1F-45B7-8739-5B596DDDE515}"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962A6BF-4A82-44DC-ACAD-EA444C49914F}" type="datetimeFigureOut">
              <a:rPr lang="en-US" smtClean="0"/>
              <a:pPr/>
              <a:t>11/24/2020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99FAE-BD1F-45B7-8739-5B596DDDE515}"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962A6BF-4A82-44DC-ACAD-EA444C49914F}" type="datetimeFigureOut">
              <a:rPr lang="en-US" smtClean="0"/>
              <a:pPr/>
              <a:t>11/24/2020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99FAE-BD1F-45B7-8739-5B596DDDE5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62A6BF-4A82-44DC-ACAD-EA444C49914F}" type="datetimeFigureOut">
              <a:rPr lang="en-US" smtClean="0"/>
              <a:pPr/>
              <a:t>11/24/2020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99FAE-BD1F-45B7-8739-5B596DDDE5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62A6BF-4A82-44DC-ACAD-EA444C49914F}" type="datetimeFigureOut">
              <a:rPr lang="en-US" smtClean="0"/>
              <a:pPr/>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99FAE-BD1F-45B7-8739-5B596DDDE515}"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62A6BF-4A82-44DC-ACAD-EA444C49914F}" type="datetimeFigureOut">
              <a:rPr lang="en-US" smtClean="0"/>
              <a:pPr/>
              <a:t>11/24/2020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73899FAE-BD1F-45B7-8739-5B596DDDE515}"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962A6BF-4A82-44DC-ACAD-EA444C49914F}" type="datetimeFigureOut">
              <a:rPr lang="en-US" smtClean="0"/>
              <a:pPr/>
              <a:t>11/24/2020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3899FAE-BD1F-45B7-8739-5B596DDDE5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smtClean="0"/>
              <a:t>MODULE IV</a:t>
            </a:r>
            <a:br>
              <a:rPr smtClean="0"/>
            </a:br>
            <a:r>
              <a:rPr smtClean="0"/>
              <a:t> ADVANCED FEATURES OF JAVA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305800" cy="5638800"/>
          </a:xfrm>
        </p:spPr>
        <p:txBody>
          <a:bodyPr>
            <a:normAutofit lnSpcReduction="10000"/>
          </a:bodyPr>
          <a:lstStyle/>
          <a:p>
            <a:pPr algn="just"/>
            <a:r>
              <a:rPr lang="en-US" sz="2400" b="1" u="sng" dirty="0" smtClean="0">
                <a:latin typeface="Cambria" pitchFamily="18" charset="0"/>
              </a:rPr>
              <a:t>Blocked State</a:t>
            </a:r>
          </a:p>
          <a:p>
            <a:pPr lvl="1" algn="just"/>
            <a:r>
              <a:rPr lang="en-US" sz="2200" dirty="0" smtClean="0">
                <a:latin typeface="Cambria" pitchFamily="18" charset="0"/>
              </a:rPr>
              <a:t>A thread is prevented from entering into the </a:t>
            </a:r>
            <a:r>
              <a:rPr lang="en-US" sz="2200" dirty="0" err="1" smtClean="0">
                <a:latin typeface="Cambria" pitchFamily="18" charset="0"/>
              </a:rPr>
              <a:t>runnable</a:t>
            </a:r>
            <a:r>
              <a:rPr lang="en-US" sz="2200" dirty="0" smtClean="0">
                <a:latin typeface="Cambria" pitchFamily="18" charset="0"/>
              </a:rPr>
              <a:t> state and subsequently the running state</a:t>
            </a:r>
          </a:p>
          <a:p>
            <a:pPr lvl="1" algn="just"/>
            <a:r>
              <a:rPr lang="en-US" sz="2200" dirty="0" smtClean="0">
                <a:latin typeface="Cambria" pitchFamily="18" charset="0"/>
              </a:rPr>
              <a:t>This happens when the thread is suspended, sleeping, or waiting in order to satisfy certain requirements.</a:t>
            </a:r>
          </a:p>
          <a:p>
            <a:pPr lvl="1" algn="just">
              <a:buFont typeface="Wingdings 2" pitchFamily="18" charset="2"/>
              <a:buNone/>
            </a:pPr>
            <a:endParaRPr lang="en-US" sz="2200" dirty="0" smtClean="0">
              <a:latin typeface="Cambria" pitchFamily="18" charset="0"/>
            </a:endParaRPr>
          </a:p>
          <a:p>
            <a:pPr algn="just"/>
            <a:r>
              <a:rPr lang="en-US" sz="2400" b="1" u="sng" dirty="0" smtClean="0">
                <a:latin typeface="Cambria" pitchFamily="18" charset="0"/>
              </a:rPr>
              <a:t>Dead State</a:t>
            </a:r>
          </a:p>
          <a:p>
            <a:pPr lvl="1" algn="just"/>
            <a:r>
              <a:rPr lang="en-US" sz="2200" dirty="0" smtClean="0">
                <a:latin typeface="Cambria" pitchFamily="18" charset="0"/>
              </a:rPr>
              <a:t>Natural death : A running thread ends its life when it has completed executing its run(). </a:t>
            </a:r>
          </a:p>
          <a:p>
            <a:pPr lvl="1" algn="just"/>
            <a:r>
              <a:rPr lang="en-US" sz="2200" dirty="0" smtClean="0">
                <a:latin typeface="Cambria" pitchFamily="18" charset="0"/>
              </a:rPr>
              <a:t>Premature death : We can kill a thread by sending the </a:t>
            </a:r>
            <a:r>
              <a:rPr lang="en-US" sz="2200" b="1" dirty="0" smtClean="0">
                <a:latin typeface="Cambria" pitchFamily="18" charset="0"/>
              </a:rPr>
              <a:t>stop()</a:t>
            </a:r>
            <a:r>
              <a:rPr lang="en-US" sz="2200" dirty="0" smtClean="0">
                <a:latin typeface="Cambria" pitchFamily="18" charset="0"/>
              </a:rPr>
              <a:t> message to it at any state.</a:t>
            </a:r>
          </a:p>
          <a:p>
            <a:pPr lvl="2" algn="just"/>
            <a:r>
              <a:rPr lang="en-US" sz="2200" dirty="0" smtClean="0">
                <a:latin typeface="Cambria" pitchFamily="18" charset="0"/>
              </a:rPr>
              <a:t>A thread can be killed as soon as it is born, or while it is running, or even when it is in blocked condition.</a:t>
            </a:r>
          </a:p>
          <a:p>
            <a:pPr lvl="1" algn="just"/>
            <a:r>
              <a:rPr lang="en-US" sz="2200" dirty="0" smtClean="0">
                <a:latin typeface="Cambria" pitchFamily="18" charset="0"/>
              </a:rPr>
              <a:t>At any time, a thread can be terminated, which halts its execution immediately.  Once terminated, a thread cannot be resumed.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609600"/>
            <a:ext cx="8153400" cy="5410200"/>
          </a:xfrm>
        </p:spPr>
        <p:txBody>
          <a:bodyPr>
            <a:normAutofit/>
          </a:bodyPr>
          <a:lstStyle/>
          <a:p>
            <a:pPr algn="ctr">
              <a:buNone/>
            </a:pPr>
            <a:r>
              <a:rPr lang="en-US" sz="3000" b="1" dirty="0" smtClean="0">
                <a:solidFill>
                  <a:srgbClr val="FF0000"/>
                </a:solidFill>
              </a:rPr>
              <a:t>CREATING THREAD</a:t>
            </a:r>
          </a:p>
          <a:p>
            <a:pPr>
              <a:buFont typeface="Wingdings" pitchFamily="2" charset="2"/>
              <a:buChar char="Ø"/>
            </a:pPr>
            <a:r>
              <a:rPr lang="en-US" dirty="0" smtClean="0"/>
              <a:t> </a:t>
            </a:r>
            <a:r>
              <a:rPr lang="en-US" sz="2700" dirty="0" smtClean="0"/>
              <a:t>There are two ways to create a thread: </a:t>
            </a:r>
          </a:p>
          <a:p>
            <a:pPr lvl="1">
              <a:buFont typeface="Wingdings" pitchFamily="2" charset="2"/>
              <a:buChar char="Ø"/>
            </a:pPr>
            <a:r>
              <a:rPr lang="en-US" sz="2700" dirty="0" smtClean="0"/>
              <a:t> By extending Thread class</a:t>
            </a:r>
          </a:p>
          <a:p>
            <a:pPr lvl="1">
              <a:buFont typeface="Wingdings" pitchFamily="2" charset="2"/>
              <a:buChar char="Ø"/>
            </a:pPr>
            <a:r>
              <a:rPr lang="en-US" sz="2700" dirty="0" smtClean="0"/>
              <a:t>By implementing </a:t>
            </a:r>
            <a:r>
              <a:rPr lang="en-US" sz="2700" dirty="0" err="1" smtClean="0"/>
              <a:t>Runnable</a:t>
            </a:r>
            <a:r>
              <a:rPr lang="en-US" sz="2700" dirty="0" smtClean="0"/>
              <a:t> interface.</a:t>
            </a:r>
          </a:p>
          <a:p>
            <a:pPr>
              <a:buNone/>
            </a:pPr>
            <a:r>
              <a:rPr lang="en-US" dirty="0" smtClean="0"/>
              <a:t> </a:t>
            </a:r>
          </a:p>
          <a:p>
            <a:pPr>
              <a:buNone/>
            </a:pPr>
            <a:r>
              <a:rPr lang="en-US" dirty="0" smtClean="0"/>
              <a:t> </a:t>
            </a:r>
            <a:r>
              <a:rPr lang="en-US" b="1" dirty="0" smtClean="0">
                <a:solidFill>
                  <a:srgbClr val="FF0000"/>
                </a:solidFill>
              </a:rPr>
              <a:t>Extending Thread class: </a:t>
            </a:r>
          </a:p>
          <a:p>
            <a:pPr>
              <a:buNone/>
            </a:pPr>
            <a:endParaRPr lang="en-US" b="1" dirty="0" smtClean="0">
              <a:solidFill>
                <a:srgbClr val="FF0000"/>
              </a:solidFill>
            </a:endParaRPr>
          </a:p>
          <a:p>
            <a:pPr>
              <a:buFont typeface="Wingdings" pitchFamily="2" charset="2"/>
              <a:buChar char="Ø"/>
            </a:pPr>
            <a:r>
              <a:rPr lang="en-US" sz="2700" dirty="0" smtClean="0"/>
              <a:t>Thread class provide constructors and methods to create and perform operations on a thread. </a:t>
            </a:r>
          </a:p>
          <a:p>
            <a:pPr>
              <a:buFont typeface="Wingdings" pitchFamily="2" charset="2"/>
              <a:buChar char="Ø"/>
            </a:pPr>
            <a:r>
              <a:rPr lang="en-US" sz="2700" dirty="0" smtClean="0"/>
              <a:t>Thread class extends Object class and implements </a:t>
            </a:r>
            <a:r>
              <a:rPr lang="en-US" sz="2700" dirty="0" err="1" smtClean="0"/>
              <a:t>Runnable</a:t>
            </a:r>
            <a:r>
              <a:rPr lang="en-US" sz="2700" dirty="0" smtClean="0"/>
              <a:t> interface. </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685800"/>
            <a:ext cx="8305800" cy="5334000"/>
          </a:xfrm>
        </p:spPr>
        <p:txBody>
          <a:bodyPr/>
          <a:lstStyle/>
          <a:p>
            <a:pPr>
              <a:buNone/>
            </a:pPr>
            <a:r>
              <a:rPr lang="en-US" sz="3000" b="1" dirty="0" smtClean="0">
                <a:solidFill>
                  <a:srgbClr val="FF0000"/>
                </a:solidFill>
              </a:rPr>
              <a:t>Commonly used Constructors of Thread class: </a:t>
            </a:r>
          </a:p>
          <a:p>
            <a:pPr>
              <a:buNone/>
            </a:pPr>
            <a:endParaRPr lang="en-US" dirty="0" smtClean="0"/>
          </a:p>
          <a:p>
            <a:pPr>
              <a:buFont typeface="Wingdings" pitchFamily="2" charset="2"/>
              <a:buChar char="Ø"/>
            </a:pPr>
            <a:r>
              <a:rPr lang="en-US" dirty="0" smtClean="0"/>
              <a:t> Thread() </a:t>
            </a:r>
          </a:p>
          <a:p>
            <a:pPr>
              <a:buFont typeface="Wingdings" pitchFamily="2" charset="2"/>
              <a:buChar char="Ø"/>
            </a:pPr>
            <a:r>
              <a:rPr lang="en-US" dirty="0" smtClean="0"/>
              <a:t> Thread(String name) </a:t>
            </a:r>
          </a:p>
          <a:p>
            <a:pPr>
              <a:buFont typeface="Wingdings" pitchFamily="2" charset="2"/>
              <a:buChar char="Ø"/>
            </a:pPr>
            <a:r>
              <a:rPr lang="en-US" dirty="0" smtClean="0"/>
              <a:t>Thread(</a:t>
            </a:r>
            <a:r>
              <a:rPr lang="en-US" dirty="0" err="1" smtClean="0"/>
              <a:t>Runnable</a:t>
            </a:r>
            <a:r>
              <a:rPr lang="en-US" dirty="0" smtClean="0"/>
              <a:t> r) </a:t>
            </a:r>
          </a:p>
          <a:p>
            <a:pPr>
              <a:buFont typeface="Wingdings" pitchFamily="2" charset="2"/>
              <a:buChar char="Ø"/>
            </a:pPr>
            <a:r>
              <a:rPr lang="en-US" dirty="0" smtClean="0"/>
              <a:t> Thread(</a:t>
            </a:r>
            <a:r>
              <a:rPr lang="en-US" dirty="0" err="1" smtClean="0"/>
              <a:t>Runnable</a:t>
            </a:r>
            <a:r>
              <a:rPr lang="en-US" dirty="0" smtClean="0"/>
              <a:t> r, String name)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57200"/>
            <a:ext cx="8305800" cy="5562600"/>
          </a:xfrm>
        </p:spPr>
        <p:txBody>
          <a:bodyPr/>
          <a:lstStyle/>
          <a:p>
            <a:pPr>
              <a:buNone/>
            </a:pPr>
            <a:r>
              <a:rPr lang="en-US" sz="3000" b="1" dirty="0" smtClean="0">
                <a:solidFill>
                  <a:srgbClr val="FF0000"/>
                </a:solidFill>
              </a:rPr>
              <a:t>Thread Methods </a:t>
            </a:r>
            <a:r>
              <a:rPr lang="en-US" dirty="0" smtClean="0"/>
              <a:t>- Following is the list of important methods available in the Thread class. </a:t>
            </a:r>
          </a:p>
          <a:p>
            <a:r>
              <a:rPr lang="en-US" dirty="0" smtClean="0"/>
              <a:t> public void run() : is used to perform action for a thread. </a:t>
            </a:r>
          </a:p>
          <a:p>
            <a:r>
              <a:rPr lang="en-US" dirty="0" smtClean="0"/>
              <a:t> public void start() : starts the execution of the thread. JVM calls the run() method on the thread. </a:t>
            </a:r>
          </a:p>
          <a:p>
            <a:r>
              <a:rPr lang="en-US" dirty="0" smtClean="0"/>
              <a:t> public void sleep(long </a:t>
            </a:r>
            <a:r>
              <a:rPr lang="en-US" dirty="0" err="1" smtClean="0"/>
              <a:t>miliseconds</a:t>
            </a:r>
            <a:r>
              <a:rPr lang="en-US" dirty="0" smtClean="0"/>
              <a:t>) : Causes the currently executing thread to sleep (temporarily cease execution) for the specified number of milliseconds. </a:t>
            </a:r>
          </a:p>
          <a:p>
            <a:r>
              <a:rPr lang="en-US" dirty="0" smtClean="0"/>
              <a:t> public void join() : waits for a thread to die. </a:t>
            </a:r>
          </a:p>
          <a:p>
            <a:r>
              <a:rPr lang="en-US" dirty="0" smtClean="0"/>
              <a:t> public </a:t>
            </a:r>
            <a:r>
              <a:rPr lang="en-US" dirty="0" err="1" smtClean="0"/>
              <a:t>int</a:t>
            </a:r>
            <a:r>
              <a:rPr lang="en-US" dirty="0" smtClean="0"/>
              <a:t> </a:t>
            </a:r>
            <a:r>
              <a:rPr lang="en-US" dirty="0" err="1" smtClean="0"/>
              <a:t>getPriority</a:t>
            </a:r>
            <a:r>
              <a:rPr lang="en-US" dirty="0" smtClean="0"/>
              <a:t>() : returns the priority of the thread.</a:t>
            </a:r>
          </a:p>
          <a:p>
            <a:r>
              <a:rPr lang="en-US" dirty="0" smtClean="0"/>
              <a:t>public </a:t>
            </a:r>
            <a:r>
              <a:rPr lang="en-US" dirty="0" err="1" smtClean="0"/>
              <a:t>int</a:t>
            </a:r>
            <a:r>
              <a:rPr lang="en-US" dirty="0" smtClean="0"/>
              <a:t> </a:t>
            </a:r>
            <a:r>
              <a:rPr lang="en-US" dirty="0" err="1" smtClean="0"/>
              <a:t>setPriority</a:t>
            </a:r>
            <a:r>
              <a:rPr lang="en-US" dirty="0" smtClean="0"/>
              <a:t>(</a:t>
            </a:r>
            <a:r>
              <a:rPr lang="en-US" dirty="0" err="1" smtClean="0"/>
              <a:t>int</a:t>
            </a:r>
            <a:r>
              <a:rPr lang="en-US" dirty="0" smtClean="0"/>
              <a:t> priority) : changes the priority of the thread.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638800"/>
          </a:xfrm>
        </p:spPr>
        <p:txBody>
          <a:bodyPr/>
          <a:lstStyle/>
          <a:p>
            <a:r>
              <a:rPr lang="en-US" dirty="0" smtClean="0"/>
              <a:t>public String </a:t>
            </a:r>
            <a:r>
              <a:rPr lang="en-US" dirty="0" err="1" smtClean="0"/>
              <a:t>getName</a:t>
            </a:r>
            <a:r>
              <a:rPr lang="en-US" dirty="0" smtClean="0"/>
              <a:t>(): returns the name of the thread.</a:t>
            </a:r>
          </a:p>
          <a:p>
            <a:r>
              <a:rPr lang="en-US" dirty="0" smtClean="0"/>
              <a:t>public Thread </a:t>
            </a:r>
            <a:r>
              <a:rPr lang="en-US" dirty="0" err="1" smtClean="0"/>
              <a:t>currentThread</a:t>
            </a:r>
            <a:r>
              <a:rPr lang="en-US" dirty="0" smtClean="0"/>
              <a:t>() : returns the reference of currently executing thread.</a:t>
            </a:r>
          </a:p>
          <a:p>
            <a:r>
              <a:rPr lang="en-US" dirty="0" smtClean="0"/>
              <a:t>public </a:t>
            </a:r>
            <a:r>
              <a:rPr lang="en-US" dirty="0" err="1" smtClean="0"/>
              <a:t>int</a:t>
            </a:r>
            <a:r>
              <a:rPr lang="en-US" dirty="0" smtClean="0"/>
              <a:t> </a:t>
            </a:r>
            <a:r>
              <a:rPr lang="en-US" dirty="0" err="1" smtClean="0"/>
              <a:t>getId</a:t>
            </a:r>
            <a:r>
              <a:rPr lang="en-US" dirty="0" smtClean="0"/>
              <a:t>() : returns the id of the thread. </a:t>
            </a:r>
          </a:p>
          <a:p>
            <a:r>
              <a:rPr lang="en-US" dirty="0" smtClean="0"/>
              <a:t>public </a:t>
            </a:r>
            <a:r>
              <a:rPr lang="en-US" dirty="0" err="1" smtClean="0"/>
              <a:t>Thread.State</a:t>
            </a:r>
            <a:r>
              <a:rPr lang="en-US" dirty="0" smtClean="0"/>
              <a:t> </a:t>
            </a:r>
            <a:r>
              <a:rPr lang="en-US" dirty="0" err="1" smtClean="0"/>
              <a:t>getState</a:t>
            </a:r>
            <a:r>
              <a:rPr lang="en-US" dirty="0" smtClean="0"/>
              <a:t>() : returns the state of the thread. </a:t>
            </a:r>
          </a:p>
          <a:p>
            <a:r>
              <a:rPr lang="en-US" dirty="0" smtClean="0"/>
              <a:t>public </a:t>
            </a:r>
            <a:r>
              <a:rPr lang="en-US" dirty="0" err="1" smtClean="0"/>
              <a:t>boolean</a:t>
            </a:r>
            <a:r>
              <a:rPr lang="en-US" dirty="0" smtClean="0"/>
              <a:t> </a:t>
            </a:r>
            <a:r>
              <a:rPr lang="en-US" dirty="0" err="1" smtClean="0"/>
              <a:t>isAlive</a:t>
            </a:r>
            <a:r>
              <a:rPr lang="en-US" dirty="0" smtClean="0"/>
              <a:t>() : tests if the thread is alive.</a:t>
            </a:r>
          </a:p>
          <a:p>
            <a:r>
              <a:rPr lang="en-US" dirty="0" smtClean="0"/>
              <a:t>public void suspend() : is used to suspend the thread(</a:t>
            </a:r>
            <a:r>
              <a:rPr lang="en-US" dirty="0" err="1" smtClean="0"/>
              <a:t>depricated</a:t>
            </a:r>
            <a:r>
              <a:rPr lang="en-US" dirty="0" smtClean="0"/>
              <a:t>).</a:t>
            </a:r>
          </a:p>
          <a:p>
            <a:r>
              <a:rPr lang="en-US" dirty="0" smtClean="0"/>
              <a:t>public void resume() : is used to resume the suspended thread</a:t>
            </a:r>
          </a:p>
          <a:p>
            <a:r>
              <a:rPr lang="en-US" dirty="0" smtClean="0"/>
              <a:t>public void stop() : is used to stop the thread(</a:t>
            </a:r>
            <a:r>
              <a:rPr lang="en-US" dirty="0" err="1" smtClean="0"/>
              <a:t>depricated</a:t>
            </a:r>
            <a:r>
              <a:rPr lang="en-US" dirty="0" smtClean="0"/>
              <a:t>).</a:t>
            </a:r>
          </a:p>
          <a:p>
            <a:r>
              <a:rPr lang="en-US" dirty="0" smtClean="0"/>
              <a:t>public </a:t>
            </a:r>
            <a:r>
              <a:rPr lang="en-US" dirty="0" err="1" smtClean="0"/>
              <a:t>boolean</a:t>
            </a:r>
            <a:r>
              <a:rPr lang="en-US" dirty="0" smtClean="0"/>
              <a:t> </a:t>
            </a:r>
            <a:r>
              <a:rPr lang="en-US" dirty="0" err="1" smtClean="0"/>
              <a:t>isDaemon</a:t>
            </a:r>
            <a:r>
              <a:rPr lang="en-US" dirty="0" smtClean="0"/>
              <a:t>() : tests if the thread is a daemon thread.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8382000" cy="5486400"/>
          </a:xfrm>
        </p:spPr>
        <p:txBody>
          <a:bodyPr/>
          <a:lstStyle/>
          <a:p>
            <a:pPr>
              <a:buNone/>
            </a:pPr>
            <a:r>
              <a:rPr lang="en-US" sz="3000" b="1" dirty="0" err="1" smtClean="0">
                <a:solidFill>
                  <a:srgbClr val="FF0000"/>
                </a:solidFill>
              </a:rPr>
              <a:t>Thread.start</a:t>
            </a:r>
            <a:r>
              <a:rPr lang="en-US" sz="3000" b="1" dirty="0" smtClean="0">
                <a:solidFill>
                  <a:srgbClr val="FF0000"/>
                </a:solidFill>
              </a:rPr>
              <a:t>() &amp; </a:t>
            </a:r>
            <a:r>
              <a:rPr lang="en-US" sz="3000" b="1" dirty="0" err="1" smtClean="0">
                <a:solidFill>
                  <a:srgbClr val="FF0000"/>
                </a:solidFill>
              </a:rPr>
              <a:t>Thread.run</a:t>
            </a:r>
            <a:r>
              <a:rPr lang="en-US" sz="3000" b="1" dirty="0" smtClean="0">
                <a:solidFill>
                  <a:srgbClr val="FF0000"/>
                </a:solidFill>
              </a:rPr>
              <a:t>() </a:t>
            </a:r>
          </a:p>
          <a:p>
            <a:pPr>
              <a:buFont typeface="Wingdings" pitchFamily="2" charset="2"/>
              <a:buChar char="Ø"/>
            </a:pPr>
            <a:r>
              <a:rPr lang="en-US" sz="2800" dirty="0" smtClean="0"/>
              <a:t>In Java’s multi-threading concept, start() and run() are the two most important methods. </a:t>
            </a:r>
          </a:p>
          <a:p>
            <a:pPr>
              <a:buNone/>
            </a:pPr>
            <a:endParaRPr lang="en-US" sz="2800" dirty="0" smtClean="0"/>
          </a:p>
          <a:p>
            <a:pPr>
              <a:buFont typeface="Wingdings" pitchFamily="2" charset="2"/>
              <a:buChar char="Ø"/>
            </a:pPr>
            <a:r>
              <a:rPr lang="en-US" sz="2800" dirty="0" smtClean="0"/>
              <a:t> When a program calls the start() method, a new thread is created and then the run() method is executed. </a:t>
            </a:r>
          </a:p>
          <a:p>
            <a:pPr>
              <a:buNone/>
            </a:pPr>
            <a:endParaRPr lang="en-US" sz="2800" dirty="0" smtClean="0"/>
          </a:p>
          <a:p>
            <a:pPr>
              <a:buFont typeface="Wingdings" pitchFamily="2" charset="2"/>
              <a:buChar char="Ø"/>
            </a:pPr>
            <a:r>
              <a:rPr lang="en-US" sz="2800" dirty="0" smtClean="0"/>
              <a:t> But if we directly call the run() method then no new thread will be created and run() method will be executed as a normal method call on the current calling thread itself and no multi-threading will take place.</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305800" cy="6400800"/>
          </a:xfrm>
        </p:spPr>
        <p:txBody>
          <a:bodyPr>
            <a:normAutofit fontScale="77500" lnSpcReduction="20000"/>
          </a:bodyPr>
          <a:lstStyle/>
          <a:p>
            <a:pPr>
              <a:buFont typeface="Wingdings" pitchFamily="2" charset="2"/>
              <a:buChar char="Ø"/>
            </a:pPr>
            <a:r>
              <a:rPr lang="en-US" sz="3200" b="1" dirty="0" smtClean="0"/>
              <a:t>Let us understand it with an example:</a:t>
            </a:r>
          </a:p>
          <a:p>
            <a:pPr>
              <a:buNone/>
            </a:pPr>
            <a:endParaRPr lang="en-US" b="1" dirty="0" smtClean="0"/>
          </a:p>
          <a:p>
            <a:pPr fontAlgn="base">
              <a:buNone/>
            </a:pPr>
            <a:r>
              <a:rPr lang="en-US" sz="3100" dirty="0" smtClean="0"/>
              <a:t>class </a:t>
            </a:r>
            <a:r>
              <a:rPr lang="en-US" sz="3100" dirty="0" err="1" smtClean="0"/>
              <a:t>MyThread</a:t>
            </a:r>
            <a:r>
              <a:rPr lang="en-US" sz="3100" dirty="0" smtClean="0"/>
              <a:t> extends Thread { </a:t>
            </a:r>
          </a:p>
          <a:p>
            <a:pPr fontAlgn="base">
              <a:buNone/>
            </a:pPr>
            <a:r>
              <a:rPr lang="en-US" sz="3100" dirty="0" smtClean="0"/>
              <a:t>    public void run() </a:t>
            </a:r>
          </a:p>
          <a:p>
            <a:pPr fontAlgn="base">
              <a:buNone/>
            </a:pPr>
            <a:r>
              <a:rPr lang="en-US" sz="3100" dirty="0" smtClean="0"/>
              <a:t>    { </a:t>
            </a:r>
          </a:p>
          <a:p>
            <a:pPr fontAlgn="base">
              <a:buNone/>
            </a:pPr>
            <a:r>
              <a:rPr lang="en-US" sz="3100" dirty="0" smtClean="0"/>
              <a:t>        </a:t>
            </a:r>
            <a:r>
              <a:rPr lang="en-US" sz="3100" dirty="0" err="1" smtClean="0"/>
              <a:t>System.out.println</a:t>
            </a:r>
            <a:r>
              <a:rPr lang="en-US" sz="3100" dirty="0" smtClean="0"/>
              <a:t>("Current thread name: "</a:t>
            </a:r>
          </a:p>
          <a:p>
            <a:pPr fontAlgn="base">
              <a:buNone/>
            </a:pPr>
            <a:r>
              <a:rPr lang="en-US" sz="3100" dirty="0" smtClean="0"/>
              <a:t>                           + </a:t>
            </a:r>
            <a:r>
              <a:rPr lang="en-US" sz="3100" dirty="0" err="1" smtClean="0"/>
              <a:t>Thread.currentThread</a:t>
            </a:r>
            <a:r>
              <a:rPr lang="en-US" sz="3100" dirty="0" smtClean="0"/>
              <a:t>().</a:t>
            </a:r>
            <a:r>
              <a:rPr lang="en-US" sz="3100" dirty="0" err="1" smtClean="0"/>
              <a:t>getName</a:t>
            </a:r>
            <a:r>
              <a:rPr lang="en-US" sz="3100" dirty="0" smtClean="0"/>
              <a:t>()); </a:t>
            </a:r>
          </a:p>
          <a:p>
            <a:pPr fontAlgn="base">
              <a:buNone/>
            </a:pPr>
            <a:r>
              <a:rPr lang="en-US" sz="3100" dirty="0" smtClean="0"/>
              <a:t>        </a:t>
            </a:r>
            <a:r>
              <a:rPr lang="en-US" sz="3100" dirty="0" err="1" smtClean="0"/>
              <a:t>System.out.println</a:t>
            </a:r>
            <a:r>
              <a:rPr lang="en-US" sz="3100" dirty="0" smtClean="0"/>
              <a:t>("run() method called"); </a:t>
            </a:r>
          </a:p>
          <a:p>
            <a:pPr fontAlgn="base">
              <a:buNone/>
            </a:pPr>
            <a:r>
              <a:rPr lang="en-US" sz="3100" dirty="0" smtClean="0"/>
              <a:t>    }    }   </a:t>
            </a:r>
          </a:p>
          <a:p>
            <a:pPr fontAlgn="base">
              <a:buNone/>
            </a:pPr>
            <a:r>
              <a:rPr lang="en-US" sz="3100" dirty="0" smtClean="0"/>
              <a:t>class  Sample { </a:t>
            </a:r>
          </a:p>
          <a:p>
            <a:pPr fontAlgn="base">
              <a:buNone/>
            </a:pPr>
            <a:r>
              <a:rPr lang="en-US" sz="3100" dirty="0" smtClean="0"/>
              <a:t>    public static void main(String[] </a:t>
            </a:r>
            <a:r>
              <a:rPr lang="en-US" sz="3100" dirty="0" err="1" smtClean="0"/>
              <a:t>args</a:t>
            </a:r>
            <a:r>
              <a:rPr lang="en-US" sz="3100" dirty="0" smtClean="0"/>
              <a:t>) </a:t>
            </a:r>
          </a:p>
          <a:p>
            <a:pPr fontAlgn="base">
              <a:buNone/>
            </a:pPr>
            <a:r>
              <a:rPr lang="en-US" sz="3100" dirty="0" smtClean="0"/>
              <a:t>    { </a:t>
            </a:r>
          </a:p>
          <a:p>
            <a:pPr fontAlgn="base">
              <a:buNone/>
            </a:pPr>
            <a:r>
              <a:rPr lang="en-US" sz="3100" dirty="0" smtClean="0"/>
              <a:t>        </a:t>
            </a:r>
            <a:r>
              <a:rPr lang="en-US" sz="3100" dirty="0" err="1" smtClean="0"/>
              <a:t>MyThread</a:t>
            </a:r>
            <a:r>
              <a:rPr lang="en-US" sz="3100" dirty="0" smtClean="0"/>
              <a:t> t = new </a:t>
            </a:r>
            <a:r>
              <a:rPr lang="en-US" sz="3100" dirty="0" err="1" smtClean="0"/>
              <a:t>MyThread</a:t>
            </a:r>
            <a:r>
              <a:rPr lang="en-US" sz="3100" dirty="0" smtClean="0"/>
              <a:t>(); </a:t>
            </a:r>
          </a:p>
          <a:p>
            <a:pPr fontAlgn="base">
              <a:buNone/>
            </a:pPr>
            <a:r>
              <a:rPr lang="en-US" sz="3100" dirty="0" smtClean="0"/>
              <a:t>        </a:t>
            </a:r>
            <a:r>
              <a:rPr lang="en-US" sz="3100" dirty="0" err="1" smtClean="0"/>
              <a:t>t.start</a:t>
            </a:r>
            <a:r>
              <a:rPr lang="en-US" sz="3100" dirty="0" smtClean="0"/>
              <a:t>(); </a:t>
            </a:r>
          </a:p>
          <a:p>
            <a:pPr fontAlgn="base">
              <a:buNone/>
            </a:pPr>
            <a:r>
              <a:rPr lang="en-US" sz="3100" dirty="0" smtClean="0"/>
              <a:t>    }  } </a:t>
            </a:r>
            <a:endParaRPr lang="en-US" sz="3100" b="1" dirty="0" smtClean="0"/>
          </a:p>
          <a:p>
            <a:pPr fontAlgn="base">
              <a:buNone/>
            </a:pPr>
            <a:r>
              <a:rPr lang="en-US" sz="3100" b="1" dirty="0" smtClean="0">
                <a:solidFill>
                  <a:srgbClr val="00B050"/>
                </a:solidFill>
              </a:rPr>
              <a:t>Output:         Current thread name: Thread-0 </a:t>
            </a:r>
          </a:p>
          <a:p>
            <a:pPr fontAlgn="base">
              <a:buNone/>
            </a:pPr>
            <a:r>
              <a:rPr lang="en-US" sz="3100" b="1" dirty="0" smtClean="0">
                <a:solidFill>
                  <a:srgbClr val="00B050"/>
                </a:solidFill>
              </a:rPr>
              <a:t>                          run() method called</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457200"/>
            <a:ext cx="8382000" cy="5562600"/>
          </a:xfrm>
        </p:spPr>
        <p:txBody>
          <a:bodyPr>
            <a:normAutofit/>
          </a:bodyPr>
          <a:lstStyle/>
          <a:p>
            <a:pPr>
              <a:buNone/>
            </a:pPr>
            <a:r>
              <a:rPr lang="en-US" b="1" dirty="0" smtClean="0">
                <a:solidFill>
                  <a:srgbClr val="FF0000"/>
                </a:solidFill>
              </a:rPr>
              <a:t>start () </a:t>
            </a:r>
          </a:p>
          <a:p>
            <a:pPr algn="just">
              <a:buFont typeface="Wingdings" pitchFamily="2" charset="2"/>
              <a:buChar char="Ø"/>
            </a:pPr>
            <a:r>
              <a:rPr lang="en-US" dirty="0" smtClean="0"/>
              <a:t>when we call the start() method of our thread class instance, a new thread is created with default name Thread-0 and then run() method is called and everything inside it is executed on the newly created thread.</a:t>
            </a:r>
          </a:p>
          <a:p>
            <a:pPr>
              <a:buNone/>
            </a:pPr>
            <a:r>
              <a:rPr lang="en-US" dirty="0" smtClean="0"/>
              <a:t> </a:t>
            </a:r>
            <a:r>
              <a:rPr lang="en-US" b="1" dirty="0" smtClean="0">
                <a:solidFill>
                  <a:srgbClr val="FF0000"/>
                </a:solidFill>
              </a:rPr>
              <a:t>run () </a:t>
            </a:r>
          </a:p>
          <a:p>
            <a:pPr algn="just">
              <a:buFont typeface="Wingdings" pitchFamily="2" charset="2"/>
              <a:buChar char="Ø"/>
            </a:pPr>
            <a:r>
              <a:rPr lang="en-US" dirty="0" smtClean="0"/>
              <a:t>when we call the run() method of our </a:t>
            </a:r>
            <a:r>
              <a:rPr lang="en-US" dirty="0" err="1" smtClean="0"/>
              <a:t>MyThread</a:t>
            </a:r>
            <a:r>
              <a:rPr lang="en-US" dirty="0" smtClean="0"/>
              <a:t> class, no new thread is created and the run() method executes on the current thread i.e. main thread. Hence, no multi-threading take place. The run() method is called as a normal function call.</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05800" cy="6400800"/>
          </a:xfrm>
        </p:spPr>
        <p:txBody>
          <a:bodyPr>
            <a:normAutofit fontScale="77500" lnSpcReduction="20000"/>
          </a:bodyPr>
          <a:lstStyle/>
          <a:p>
            <a:pPr>
              <a:buFont typeface="Wingdings" pitchFamily="2" charset="2"/>
              <a:buChar char="Ø"/>
            </a:pPr>
            <a:r>
              <a:rPr lang="en-US" sz="3200" b="1" dirty="0" smtClean="0"/>
              <a:t>Let us try to call run() method directly instead of start() method</a:t>
            </a:r>
          </a:p>
          <a:p>
            <a:pPr>
              <a:buFont typeface="Wingdings" pitchFamily="2" charset="2"/>
              <a:buChar char="Ø"/>
            </a:pPr>
            <a:endParaRPr lang="en-US" sz="3300" b="1" dirty="0" smtClean="0"/>
          </a:p>
          <a:p>
            <a:pPr fontAlgn="base">
              <a:buNone/>
            </a:pPr>
            <a:r>
              <a:rPr lang="en-US" sz="3100" dirty="0" smtClean="0"/>
              <a:t>class </a:t>
            </a:r>
            <a:r>
              <a:rPr lang="en-US" sz="3100" dirty="0" err="1" smtClean="0"/>
              <a:t>MyThread</a:t>
            </a:r>
            <a:r>
              <a:rPr lang="en-US" sz="3100" dirty="0" smtClean="0"/>
              <a:t> extends Thread { </a:t>
            </a:r>
          </a:p>
          <a:p>
            <a:pPr fontAlgn="base">
              <a:buNone/>
            </a:pPr>
            <a:r>
              <a:rPr lang="en-US" sz="3100" dirty="0" smtClean="0"/>
              <a:t>    public void run()    { </a:t>
            </a:r>
          </a:p>
          <a:p>
            <a:pPr fontAlgn="base">
              <a:buNone/>
            </a:pPr>
            <a:r>
              <a:rPr lang="en-US" sz="3100" dirty="0" smtClean="0"/>
              <a:t>        </a:t>
            </a:r>
            <a:r>
              <a:rPr lang="en-US" sz="3100" dirty="0" err="1" smtClean="0"/>
              <a:t>System.out.println</a:t>
            </a:r>
            <a:r>
              <a:rPr lang="en-US" sz="3100" dirty="0" smtClean="0"/>
              <a:t>("Current thread name: "</a:t>
            </a:r>
          </a:p>
          <a:p>
            <a:pPr fontAlgn="base">
              <a:buNone/>
            </a:pPr>
            <a:r>
              <a:rPr lang="en-US" sz="3100" dirty="0" smtClean="0"/>
              <a:t>                           + </a:t>
            </a:r>
            <a:r>
              <a:rPr lang="en-US" sz="3100" dirty="0" err="1" smtClean="0"/>
              <a:t>Thread.currentThread</a:t>
            </a:r>
            <a:r>
              <a:rPr lang="en-US" sz="3100" dirty="0" smtClean="0"/>
              <a:t>().</a:t>
            </a:r>
            <a:r>
              <a:rPr lang="en-US" sz="3100" dirty="0" err="1" smtClean="0"/>
              <a:t>getName</a:t>
            </a:r>
            <a:r>
              <a:rPr lang="en-US" sz="3100" dirty="0" smtClean="0"/>
              <a:t>()); </a:t>
            </a:r>
          </a:p>
          <a:p>
            <a:pPr fontAlgn="base">
              <a:buNone/>
            </a:pPr>
            <a:r>
              <a:rPr lang="en-US" sz="3100" dirty="0" smtClean="0"/>
              <a:t>        </a:t>
            </a:r>
            <a:r>
              <a:rPr lang="en-US" sz="3100" dirty="0" err="1" smtClean="0"/>
              <a:t>System.out.println</a:t>
            </a:r>
            <a:r>
              <a:rPr lang="en-US" sz="3100" dirty="0" smtClean="0"/>
              <a:t>("run() method called"); </a:t>
            </a:r>
          </a:p>
          <a:p>
            <a:pPr fontAlgn="base">
              <a:buNone/>
            </a:pPr>
            <a:r>
              <a:rPr lang="en-US" sz="3100" dirty="0" smtClean="0"/>
              <a:t>    }    } </a:t>
            </a:r>
          </a:p>
          <a:p>
            <a:pPr fontAlgn="base">
              <a:buNone/>
            </a:pPr>
            <a:r>
              <a:rPr lang="en-US" sz="3100" dirty="0" smtClean="0"/>
              <a:t>class Sample1{ </a:t>
            </a:r>
          </a:p>
          <a:p>
            <a:pPr fontAlgn="base">
              <a:buNone/>
            </a:pPr>
            <a:r>
              <a:rPr lang="en-US" sz="3100" dirty="0" smtClean="0"/>
              <a:t>    public static void main(String[] </a:t>
            </a:r>
            <a:r>
              <a:rPr lang="en-US" sz="3100" dirty="0" err="1" smtClean="0"/>
              <a:t>args</a:t>
            </a:r>
            <a:r>
              <a:rPr lang="en-US" sz="3100" dirty="0" smtClean="0"/>
              <a:t>)  { </a:t>
            </a:r>
          </a:p>
          <a:p>
            <a:pPr fontAlgn="base">
              <a:buNone/>
            </a:pPr>
            <a:r>
              <a:rPr lang="en-US" sz="3100" dirty="0" smtClean="0"/>
              <a:t>        </a:t>
            </a:r>
            <a:r>
              <a:rPr lang="en-US" sz="3100" dirty="0" err="1" smtClean="0"/>
              <a:t>MyThread</a:t>
            </a:r>
            <a:r>
              <a:rPr lang="en-US" sz="3100" dirty="0" smtClean="0"/>
              <a:t> t = new </a:t>
            </a:r>
            <a:r>
              <a:rPr lang="en-US" sz="3100" dirty="0" err="1" smtClean="0"/>
              <a:t>MyThread</a:t>
            </a:r>
            <a:r>
              <a:rPr lang="en-US" sz="3100" dirty="0" smtClean="0"/>
              <a:t>(); </a:t>
            </a:r>
          </a:p>
          <a:p>
            <a:pPr fontAlgn="base">
              <a:buNone/>
            </a:pPr>
            <a:r>
              <a:rPr lang="en-US" sz="3100" dirty="0" smtClean="0"/>
              <a:t>        </a:t>
            </a:r>
            <a:r>
              <a:rPr lang="en-US" sz="3100" dirty="0" err="1" smtClean="0"/>
              <a:t>t.run</a:t>
            </a:r>
            <a:r>
              <a:rPr lang="en-US" sz="3100" dirty="0" smtClean="0"/>
              <a:t>(); </a:t>
            </a:r>
          </a:p>
          <a:p>
            <a:pPr fontAlgn="base">
              <a:buNone/>
            </a:pPr>
            <a:r>
              <a:rPr lang="en-US" sz="3100" dirty="0" smtClean="0"/>
              <a:t>    } } </a:t>
            </a:r>
          </a:p>
          <a:p>
            <a:pPr fontAlgn="base">
              <a:buNone/>
            </a:pPr>
            <a:r>
              <a:rPr lang="en-US" sz="3100" b="1" dirty="0" smtClean="0">
                <a:solidFill>
                  <a:srgbClr val="00B050"/>
                </a:solidFill>
              </a:rPr>
              <a:t>Output</a:t>
            </a:r>
          </a:p>
          <a:p>
            <a:pPr>
              <a:buNone/>
            </a:pPr>
            <a:r>
              <a:rPr lang="en-US" sz="3100" b="1" dirty="0" smtClean="0">
                <a:solidFill>
                  <a:srgbClr val="00B050"/>
                </a:solidFill>
              </a:rPr>
              <a:t>Current thread name: main</a:t>
            </a:r>
          </a:p>
          <a:p>
            <a:pPr>
              <a:buNone/>
            </a:pPr>
            <a:r>
              <a:rPr lang="en-US" sz="3100" b="1" dirty="0" smtClean="0">
                <a:solidFill>
                  <a:srgbClr val="00B050"/>
                </a:solidFill>
              </a:rPr>
              <a:t> run() method called</a:t>
            </a:r>
            <a:endParaRPr lang="en-US" sz="3100" b="1" dirty="0">
              <a:solidFill>
                <a:srgbClr val="00B05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start() Vs run()</a:t>
            </a:r>
            <a:endParaRPr lang="en-US" b="1" dirty="0">
              <a:solidFill>
                <a:schemeClr val="tx1"/>
              </a:solidFill>
            </a:endParaRPr>
          </a:p>
        </p:txBody>
      </p:sp>
      <p:pic>
        <p:nvPicPr>
          <p:cNvPr id="4" name="Content Placeholder 3"/>
          <p:cNvPicPr>
            <a:picLocks noGrp="1"/>
          </p:cNvPicPr>
          <p:nvPr>
            <p:ph sz="quarter" idx="1"/>
          </p:nvPr>
        </p:nvPicPr>
        <p:blipFill>
          <a:blip r:embed="rId2"/>
          <a:srcRect l="24680" t="31795" r="29647" b="23590"/>
          <a:stretch>
            <a:fillRect/>
          </a:stretch>
        </p:blipFill>
        <p:spPr bwMode="auto">
          <a:xfrm>
            <a:off x="838200" y="1600200"/>
            <a:ext cx="7924800" cy="4724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638800"/>
          </a:xfrm>
        </p:spPr>
        <p:txBody>
          <a:bodyPr/>
          <a:lstStyle/>
          <a:p>
            <a:pPr>
              <a:buNone/>
            </a:pPr>
            <a:r>
              <a:rPr lang="en-US" sz="2800" b="1" u="sng" dirty="0" smtClean="0">
                <a:latin typeface="Times New Roman" pitchFamily="18" charset="0"/>
                <a:cs typeface="Times New Roman" pitchFamily="18" charset="0"/>
              </a:rPr>
              <a:t>Syllabus</a:t>
            </a:r>
          </a:p>
          <a:p>
            <a:pPr>
              <a:buNone/>
            </a:pPr>
            <a:r>
              <a:rPr lang="en-US" sz="2800" dirty="0" smtClean="0"/>
              <a:t> </a:t>
            </a:r>
          </a:p>
          <a:p>
            <a:pPr algn="just"/>
            <a:r>
              <a:rPr lang="en-US" sz="2800" dirty="0" smtClean="0"/>
              <a:t>Multithreaded Programming - The Java Thread Model, The Main Thread, Creating Thread, Creating Multiple Threads, Synchronization, Suspending, Resuming and Stopping Threads.</a:t>
            </a:r>
          </a:p>
          <a:p>
            <a:pPr algn="just"/>
            <a:r>
              <a:rPr lang="en-US" sz="2800" dirty="0" smtClean="0"/>
              <a:t>Event handling - Event Handling Mechanisms, Delegation Event Model, Event Classes, Sources of Events, Event Listener Interfaces, Using the Delegation Model. </a:t>
            </a:r>
          </a:p>
          <a:p>
            <a:endParaRPr lang="en-US" sz="2800"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57200"/>
            <a:ext cx="8305800" cy="5562600"/>
          </a:xfrm>
        </p:spPr>
        <p:txBody>
          <a:bodyPr>
            <a:normAutofit/>
          </a:bodyPr>
          <a:lstStyle/>
          <a:p>
            <a:pPr>
              <a:buNone/>
            </a:pPr>
            <a:r>
              <a:rPr lang="en-US" sz="3000" b="1" dirty="0" smtClean="0">
                <a:solidFill>
                  <a:srgbClr val="FF0000"/>
                </a:solidFill>
              </a:rPr>
              <a:t>Implementing </a:t>
            </a:r>
            <a:r>
              <a:rPr lang="en-US" sz="3000" b="1" dirty="0" err="1" smtClean="0">
                <a:solidFill>
                  <a:srgbClr val="FF0000"/>
                </a:solidFill>
              </a:rPr>
              <a:t>Runnable</a:t>
            </a:r>
            <a:r>
              <a:rPr lang="en-US" sz="3000" b="1" dirty="0" smtClean="0">
                <a:solidFill>
                  <a:srgbClr val="FF0000"/>
                </a:solidFill>
              </a:rPr>
              <a:t> interface: </a:t>
            </a:r>
          </a:p>
          <a:p>
            <a:pPr>
              <a:buFont typeface="Wingdings" pitchFamily="2" charset="2"/>
              <a:buChar char="Ø"/>
            </a:pPr>
            <a:r>
              <a:rPr lang="en-US" dirty="0" smtClean="0"/>
              <a:t>The </a:t>
            </a:r>
            <a:r>
              <a:rPr lang="en-US" b="1" dirty="0" err="1" smtClean="0"/>
              <a:t>Runnable</a:t>
            </a:r>
            <a:r>
              <a:rPr lang="en-US" b="1" dirty="0" smtClean="0"/>
              <a:t> interface </a:t>
            </a:r>
            <a:r>
              <a:rPr lang="en-US" dirty="0" smtClean="0"/>
              <a:t>should be implemented by any class whose instances are intended to be executed by a thread.</a:t>
            </a:r>
          </a:p>
          <a:p>
            <a:pPr>
              <a:buFont typeface="Wingdings" pitchFamily="2" charset="2"/>
              <a:buChar char="Ø"/>
            </a:pPr>
            <a:r>
              <a:rPr lang="en-US" dirty="0" smtClean="0"/>
              <a:t>  </a:t>
            </a:r>
            <a:r>
              <a:rPr lang="en-US" b="1" dirty="0" err="1" smtClean="0"/>
              <a:t>Runnable</a:t>
            </a:r>
            <a:r>
              <a:rPr lang="en-US" b="1" dirty="0" smtClean="0"/>
              <a:t> interface </a:t>
            </a:r>
            <a:r>
              <a:rPr lang="en-US" dirty="0" smtClean="0"/>
              <a:t>have only one method named </a:t>
            </a:r>
            <a:r>
              <a:rPr lang="en-US" b="1" dirty="0" smtClean="0"/>
              <a:t>run()</a:t>
            </a:r>
            <a:r>
              <a:rPr lang="en-US" dirty="0" smtClean="0"/>
              <a:t>. </a:t>
            </a:r>
          </a:p>
          <a:p>
            <a:pPr>
              <a:buNone/>
            </a:pPr>
            <a:r>
              <a:rPr lang="en-US" b="1" dirty="0" smtClean="0"/>
              <a:t>	public void run()</a:t>
            </a:r>
            <a:r>
              <a:rPr lang="en-US" dirty="0" smtClean="0"/>
              <a:t>: is used to perform action for a thread.</a:t>
            </a:r>
          </a:p>
          <a:p>
            <a:pPr>
              <a:buFont typeface="Wingdings" pitchFamily="2" charset="2"/>
              <a:buChar char="Ø"/>
            </a:pPr>
            <a:r>
              <a:rPr lang="en-US" dirty="0" smtClean="0"/>
              <a:t> Steps to create a new Thread using </a:t>
            </a:r>
            <a:r>
              <a:rPr lang="en-US" dirty="0" err="1" smtClean="0"/>
              <a:t>Runnable</a:t>
            </a:r>
            <a:r>
              <a:rPr lang="en-US" dirty="0" smtClean="0"/>
              <a:t> :</a:t>
            </a:r>
          </a:p>
          <a:p>
            <a:pPr lvl="1">
              <a:buFont typeface="Wingdings" pitchFamily="2" charset="2"/>
              <a:buChar char="Ø"/>
            </a:pPr>
            <a:r>
              <a:rPr lang="en-US" dirty="0" smtClean="0"/>
              <a:t> </a:t>
            </a:r>
            <a:r>
              <a:rPr lang="en-US" sz="2600" dirty="0" smtClean="0"/>
              <a:t>Create a </a:t>
            </a:r>
            <a:r>
              <a:rPr lang="en-US" sz="2600" dirty="0" err="1" smtClean="0"/>
              <a:t>Runnable</a:t>
            </a:r>
            <a:r>
              <a:rPr lang="en-US" sz="2600" dirty="0" smtClean="0"/>
              <a:t> implementer and implement run() method. </a:t>
            </a:r>
          </a:p>
          <a:p>
            <a:pPr lvl="1">
              <a:buFont typeface="Wingdings" pitchFamily="2" charset="2"/>
              <a:buChar char="Ø"/>
            </a:pPr>
            <a:r>
              <a:rPr lang="en-US" sz="2600" dirty="0" smtClean="0"/>
              <a:t>Instantiate Thread class and pass the implementer to the Thread, Thread has a constructor which accepts </a:t>
            </a:r>
            <a:r>
              <a:rPr lang="en-US" sz="2600" dirty="0" err="1" smtClean="0"/>
              <a:t>Runnable</a:t>
            </a:r>
            <a:r>
              <a:rPr lang="en-US" sz="2600" dirty="0" smtClean="0"/>
              <a:t> instance.</a:t>
            </a:r>
          </a:p>
          <a:p>
            <a:pPr lvl="1">
              <a:buFont typeface="Wingdings" pitchFamily="2" charset="2"/>
              <a:buChar char="Ø"/>
            </a:pPr>
            <a:r>
              <a:rPr lang="en-US" sz="2600" dirty="0" smtClean="0"/>
              <a:t>Invoke start() of Thread instance, start internally calls run() of the implementer. Invoking start(), creates a new Thread which executes the code written in run().</a:t>
            </a:r>
          </a:p>
          <a:p>
            <a:pPr lvl="1">
              <a:buFont typeface="Wingdings" pitchFamily="2" charset="2"/>
              <a:buChar char="Ø"/>
            </a:pPr>
            <a:endParaRPr lang="en-US" dirty="0" smtClean="0"/>
          </a:p>
          <a:p>
            <a:pPr>
              <a:buNone/>
            </a:pP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05800" cy="6172200"/>
          </a:xfrm>
        </p:spPr>
        <p:txBody>
          <a:bodyPr>
            <a:normAutofit fontScale="85000" lnSpcReduction="10000"/>
          </a:bodyPr>
          <a:lstStyle/>
          <a:p>
            <a:pPr>
              <a:buNone/>
            </a:pPr>
            <a:r>
              <a:rPr lang="en-US" sz="3300" b="1" dirty="0" smtClean="0">
                <a:solidFill>
                  <a:srgbClr val="FF0000"/>
                </a:solidFill>
              </a:rPr>
              <a:t>Thread Example by implementing </a:t>
            </a:r>
            <a:r>
              <a:rPr lang="en-US" sz="3300" b="1" dirty="0" err="1" smtClean="0">
                <a:solidFill>
                  <a:srgbClr val="FF0000"/>
                </a:solidFill>
              </a:rPr>
              <a:t>Runnable</a:t>
            </a:r>
            <a:r>
              <a:rPr lang="en-US" sz="3300" b="1" dirty="0" smtClean="0">
                <a:solidFill>
                  <a:srgbClr val="FF0000"/>
                </a:solidFill>
              </a:rPr>
              <a:t> interface</a:t>
            </a:r>
          </a:p>
          <a:p>
            <a:pPr>
              <a:buNone/>
            </a:pPr>
            <a:endParaRPr lang="en-US" dirty="0" smtClean="0"/>
          </a:p>
          <a:p>
            <a:pPr>
              <a:buNone/>
            </a:pPr>
            <a:r>
              <a:rPr lang="en-US" sz="3000" b="1" dirty="0" smtClean="0"/>
              <a:t>class</a:t>
            </a:r>
            <a:r>
              <a:rPr lang="en-US" sz="3000" dirty="0" smtClean="0"/>
              <a:t> Multi3 </a:t>
            </a:r>
            <a:r>
              <a:rPr lang="en-US" sz="3000" b="1" dirty="0" smtClean="0"/>
              <a:t>implements</a:t>
            </a:r>
            <a:r>
              <a:rPr lang="en-US" sz="3000" dirty="0" smtClean="0"/>
              <a:t> </a:t>
            </a:r>
            <a:r>
              <a:rPr lang="en-US" sz="3000" dirty="0" err="1" smtClean="0"/>
              <a:t>Runnable</a:t>
            </a:r>
            <a:r>
              <a:rPr lang="en-US" sz="3000" dirty="0" smtClean="0"/>
              <a:t>{  </a:t>
            </a:r>
          </a:p>
          <a:p>
            <a:pPr>
              <a:buNone/>
            </a:pPr>
            <a:r>
              <a:rPr lang="en-US" sz="3000" b="1" dirty="0" smtClean="0"/>
              <a:t>public</a:t>
            </a:r>
            <a:r>
              <a:rPr lang="en-US" sz="3000" dirty="0" smtClean="0"/>
              <a:t> </a:t>
            </a:r>
            <a:r>
              <a:rPr lang="en-US" sz="3000" b="1" dirty="0" smtClean="0"/>
              <a:t>void</a:t>
            </a:r>
            <a:r>
              <a:rPr lang="en-US" sz="3000" dirty="0" smtClean="0"/>
              <a:t> run(){  </a:t>
            </a:r>
          </a:p>
          <a:p>
            <a:pPr>
              <a:buNone/>
            </a:pPr>
            <a:r>
              <a:rPr lang="en-US" sz="3000" dirty="0" err="1" smtClean="0"/>
              <a:t>System.out.println</a:t>
            </a:r>
            <a:r>
              <a:rPr lang="en-US" sz="3000" dirty="0" smtClean="0"/>
              <a:t>("thread is running...");  </a:t>
            </a:r>
          </a:p>
          <a:p>
            <a:pPr>
              <a:buNone/>
            </a:pPr>
            <a:r>
              <a:rPr lang="en-US" sz="3000" dirty="0" smtClean="0"/>
              <a:t>}  </a:t>
            </a:r>
          </a:p>
          <a:p>
            <a:pPr>
              <a:buNone/>
            </a:pPr>
            <a:r>
              <a:rPr lang="en-US" sz="3000" dirty="0" smtClean="0"/>
              <a:t>  </a:t>
            </a:r>
          </a:p>
          <a:p>
            <a:pPr>
              <a:buNone/>
            </a:pPr>
            <a:r>
              <a:rPr lang="en-US" sz="3000" b="1" dirty="0" smtClean="0"/>
              <a:t>public</a:t>
            </a:r>
            <a:r>
              <a:rPr lang="en-US" sz="3000" dirty="0" smtClean="0"/>
              <a:t> </a:t>
            </a:r>
            <a:r>
              <a:rPr lang="en-US" sz="3000" b="1" dirty="0" smtClean="0"/>
              <a:t>static</a:t>
            </a:r>
            <a:r>
              <a:rPr lang="en-US" sz="3000" dirty="0" smtClean="0"/>
              <a:t> </a:t>
            </a:r>
            <a:r>
              <a:rPr lang="en-US" sz="3000" b="1" dirty="0" smtClean="0"/>
              <a:t>void</a:t>
            </a:r>
            <a:r>
              <a:rPr lang="en-US" sz="3000" dirty="0" smtClean="0"/>
              <a:t> main(String </a:t>
            </a:r>
            <a:r>
              <a:rPr lang="en-US" sz="3000" dirty="0" err="1" smtClean="0"/>
              <a:t>args</a:t>
            </a:r>
            <a:r>
              <a:rPr lang="en-US" sz="3000" dirty="0" smtClean="0"/>
              <a:t>[]){  </a:t>
            </a:r>
          </a:p>
          <a:p>
            <a:pPr>
              <a:buNone/>
            </a:pPr>
            <a:r>
              <a:rPr lang="en-US" sz="3000" dirty="0" smtClean="0"/>
              <a:t>Multi3 m1=</a:t>
            </a:r>
            <a:r>
              <a:rPr lang="en-US" sz="3000" b="1" dirty="0" smtClean="0"/>
              <a:t>new</a:t>
            </a:r>
            <a:r>
              <a:rPr lang="en-US" sz="3000" dirty="0" smtClean="0"/>
              <a:t> Multi3();  </a:t>
            </a:r>
          </a:p>
          <a:p>
            <a:pPr>
              <a:buNone/>
            </a:pPr>
            <a:r>
              <a:rPr lang="en-US" sz="3000" dirty="0" smtClean="0"/>
              <a:t>Thread t1 =</a:t>
            </a:r>
            <a:r>
              <a:rPr lang="en-US" sz="3000" b="1" dirty="0" smtClean="0"/>
              <a:t>new</a:t>
            </a:r>
            <a:r>
              <a:rPr lang="en-US" sz="3000" dirty="0" smtClean="0"/>
              <a:t> Thread(m1);  </a:t>
            </a:r>
          </a:p>
          <a:p>
            <a:pPr>
              <a:buNone/>
            </a:pPr>
            <a:r>
              <a:rPr lang="en-US" sz="3000" dirty="0" smtClean="0"/>
              <a:t>t1.start();  </a:t>
            </a:r>
          </a:p>
          <a:p>
            <a:pPr>
              <a:buNone/>
            </a:pPr>
            <a:r>
              <a:rPr lang="en-US" sz="3000" dirty="0" smtClean="0"/>
              <a:t> }  </a:t>
            </a:r>
          </a:p>
          <a:p>
            <a:pPr>
              <a:buNone/>
            </a:pPr>
            <a:r>
              <a:rPr lang="en-US" sz="3000" dirty="0" smtClean="0"/>
              <a:t>}  </a:t>
            </a:r>
          </a:p>
          <a:p>
            <a:pPr>
              <a:buNone/>
            </a:pPr>
            <a:r>
              <a:rPr lang="en-US" sz="3000" b="1" dirty="0" smtClean="0">
                <a:solidFill>
                  <a:srgbClr val="00B050"/>
                </a:solidFill>
              </a:rPr>
              <a:t>Output: thread is running...</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562600"/>
          </a:xfrm>
        </p:spPr>
        <p:txBody>
          <a:bodyPr/>
          <a:lstStyle/>
          <a:p>
            <a:pPr algn="ctr">
              <a:buNone/>
            </a:pPr>
            <a:r>
              <a:rPr lang="en-US" sz="2800" b="1" dirty="0" smtClean="0">
                <a:solidFill>
                  <a:srgbClr val="FF0000"/>
                </a:solidFill>
              </a:rPr>
              <a:t>MAIN THREAD </a:t>
            </a:r>
          </a:p>
          <a:p>
            <a:pPr algn="ctr">
              <a:buNone/>
            </a:pPr>
            <a:endParaRPr lang="en-US" sz="2800" b="1" dirty="0" smtClean="0">
              <a:solidFill>
                <a:srgbClr val="FF0000"/>
              </a:solidFill>
            </a:endParaRPr>
          </a:p>
          <a:p>
            <a:pPr>
              <a:buFont typeface="Wingdings" pitchFamily="2" charset="2"/>
              <a:buChar char="Ø"/>
            </a:pPr>
            <a:r>
              <a:rPr lang="en-US" dirty="0" smtClean="0"/>
              <a:t>Every java program has a main method. The main method is the entry point to execute the program. </a:t>
            </a:r>
          </a:p>
          <a:p>
            <a:pPr>
              <a:buFont typeface="Wingdings" pitchFamily="2" charset="2"/>
              <a:buChar char="Ø"/>
            </a:pPr>
            <a:r>
              <a:rPr lang="en-US" dirty="0" smtClean="0"/>
              <a:t>So, when the JVM starts the execution of a program, it creates a thread to run it and that thread is known as the main thread.</a:t>
            </a:r>
          </a:p>
          <a:p>
            <a:pPr>
              <a:buFont typeface="Wingdings" pitchFamily="2" charset="2"/>
              <a:buChar char="Ø"/>
            </a:pPr>
            <a:r>
              <a:rPr lang="en-US" dirty="0" smtClean="0"/>
              <a:t>Each program must contain at least one thread whether we are creating any thread or not. </a:t>
            </a:r>
          </a:p>
          <a:p>
            <a:pPr>
              <a:buFont typeface="Wingdings" pitchFamily="2" charset="2"/>
              <a:buChar char="Ø"/>
            </a:pPr>
            <a:r>
              <a:rPr lang="en-US" dirty="0" smtClean="0"/>
              <a:t>The JVM provides a default thread in each program. </a:t>
            </a:r>
          </a:p>
          <a:p>
            <a:pPr>
              <a:buFont typeface="Wingdings" pitchFamily="2" charset="2"/>
              <a:buChar char="Ø"/>
            </a:pPr>
            <a:r>
              <a:rPr lang="en-US" dirty="0" smtClean="0"/>
              <a:t>A program can’t run without a thread, so it requires at least one thread, and that thread is known as the main thread.</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05800" cy="6553200"/>
          </a:xfrm>
        </p:spPr>
        <p:txBody>
          <a:bodyPr>
            <a:noAutofit/>
          </a:bodyPr>
          <a:lstStyle/>
          <a:p>
            <a:pPr algn="just">
              <a:buFont typeface="Wingdings" pitchFamily="2" charset="2"/>
              <a:buChar char="Ø"/>
            </a:pPr>
            <a:r>
              <a:rPr lang="en-US" sz="2400" dirty="0" smtClean="0"/>
              <a:t>If you ever tried to run a Java program with compilation errors you would have seen the mentioning of main thread. Here is a simple Java program that tries to call the non-existent </a:t>
            </a:r>
            <a:r>
              <a:rPr lang="en-US" sz="2400" dirty="0" err="1" smtClean="0"/>
              <a:t>getValue</a:t>
            </a:r>
            <a:r>
              <a:rPr lang="en-US" sz="2400" dirty="0" smtClean="0"/>
              <a:t>() method.</a:t>
            </a:r>
          </a:p>
          <a:p>
            <a:pPr algn="just">
              <a:buNone/>
            </a:pPr>
            <a:r>
              <a:rPr lang="en-US" sz="2400" b="1" dirty="0" smtClean="0"/>
              <a:t>Example</a:t>
            </a:r>
          </a:p>
          <a:p>
            <a:pPr>
              <a:buNone/>
            </a:pPr>
            <a:r>
              <a:rPr lang="en-US" sz="2400" dirty="0" smtClean="0"/>
              <a:t>public class </a:t>
            </a:r>
            <a:r>
              <a:rPr lang="en-US" sz="2400" dirty="0" err="1" smtClean="0"/>
              <a:t>TestThread</a:t>
            </a:r>
            <a:r>
              <a:rPr lang="en-US" sz="2400" dirty="0" smtClean="0"/>
              <a:t> { </a:t>
            </a:r>
          </a:p>
          <a:p>
            <a:pPr>
              <a:buNone/>
            </a:pPr>
            <a:r>
              <a:rPr lang="en-US" sz="2400" dirty="0" smtClean="0"/>
              <a:t>public static void main(String[] </a:t>
            </a:r>
            <a:r>
              <a:rPr lang="en-US" sz="2400" dirty="0" err="1" smtClean="0"/>
              <a:t>args</a:t>
            </a:r>
            <a:r>
              <a:rPr lang="en-US" sz="2400" dirty="0" smtClean="0"/>
              <a:t>) { </a:t>
            </a:r>
          </a:p>
          <a:p>
            <a:pPr>
              <a:buNone/>
            </a:pPr>
            <a:r>
              <a:rPr lang="en-US" sz="2400" dirty="0" err="1" smtClean="0"/>
              <a:t>TestThread</a:t>
            </a:r>
            <a:r>
              <a:rPr lang="en-US" sz="2400" dirty="0" smtClean="0"/>
              <a:t> t = new </a:t>
            </a:r>
            <a:r>
              <a:rPr lang="en-US" sz="2400" dirty="0" err="1" smtClean="0"/>
              <a:t>TestThread</a:t>
            </a:r>
            <a:r>
              <a:rPr lang="en-US" sz="2400" dirty="0" smtClean="0"/>
              <a:t>();</a:t>
            </a:r>
          </a:p>
          <a:p>
            <a:pPr>
              <a:buNone/>
            </a:pPr>
            <a:r>
              <a:rPr lang="en-US" sz="2400" dirty="0" smtClean="0"/>
              <a:t> </a:t>
            </a:r>
            <a:r>
              <a:rPr lang="en-US" sz="2400" dirty="0" err="1" smtClean="0"/>
              <a:t>t.getValue</a:t>
            </a:r>
            <a:r>
              <a:rPr lang="en-US" sz="2400" dirty="0" smtClean="0"/>
              <a:t>(); </a:t>
            </a:r>
          </a:p>
          <a:p>
            <a:pPr>
              <a:buNone/>
            </a:pPr>
            <a:r>
              <a:rPr lang="en-US" sz="2400" dirty="0" smtClean="0"/>
              <a:t>}  }</a:t>
            </a:r>
          </a:p>
          <a:p>
            <a:pPr>
              <a:buNone/>
            </a:pPr>
            <a:r>
              <a:rPr lang="en-US" sz="2400" b="1" dirty="0" smtClean="0">
                <a:solidFill>
                  <a:srgbClr val="FF0000"/>
                </a:solidFill>
              </a:rPr>
              <a:t>Output</a:t>
            </a:r>
          </a:p>
          <a:p>
            <a:pPr algn="just">
              <a:buNone/>
            </a:pPr>
            <a:r>
              <a:rPr lang="en-US" sz="2400" dirty="0" smtClean="0">
                <a:solidFill>
                  <a:srgbClr val="FF0000"/>
                </a:solidFill>
              </a:rPr>
              <a:t>Exception in </a:t>
            </a:r>
            <a:r>
              <a:rPr lang="en-US" sz="2400" b="1" dirty="0" smtClean="0">
                <a:solidFill>
                  <a:srgbClr val="FF0000"/>
                </a:solidFill>
              </a:rPr>
              <a:t>thread "main" </a:t>
            </a:r>
            <a:r>
              <a:rPr lang="en-US" sz="2400" dirty="0" err="1" smtClean="0">
                <a:solidFill>
                  <a:srgbClr val="FF0000"/>
                </a:solidFill>
              </a:rPr>
              <a:t>java.lang.Error</a:t>
            </a:r>
            <a:r>
              <a:rPr lang="en-US" sz="2400" dirty="0" smtClean="0">
                <a:solidFill>
                  <a:srgbClr val="FF0000"/>
                </a:solidFill>
              </a:rPr>
              <a:t>: Unresolved compilation</a:t>
            </a:r>
          </a:p>
          <a:p>
            <a:pPr algn="just">
              <a:buNone/>
            </a:pPr>
            <a:r>
              <a:rPr lang="en-US" sz="2400" dirty="0" smtClean="0">
                <a:solidFill>
                  <a:srgbClr val="FF0000"/>
                </a:solidFill>
              </a:rPr>
              <a:t>problem: The method </a:t>
            </a:r>
            <a:r>
              <a:rPr lang="en-US" sz="2400" dirty="0" err="1" smtClean="0">
                <a:solidFill>
                  <a:srgbClr val="FF0000"/>
                </a:solidFill>
              </a:rPr>
              <a:t>getValue</a:t>
            </a:r>
            <a:r>
              <a:rPr lang="en-US" sz="2400" dirty="0" smtClean="0">
                <a:solidFill>
                  <a:srgbClr val="FF0000"/>
                </a:solidFill>
              </a:rPr>
              <a:t>() is undefined for the type </a:t>
            </a:r>
            <a:r>
              <a:rPr lang="en-US" sz="2400" dirty="0" err="1" smtClean="0">
                <a:solidFill>
                  <a:srgbClr val="FF0000"/>
                </a:solidFill>
              </a:rPr>
              <a:t>TestThread</a:t>
            </a:r>
            <a:r>
              <a:rPr lang="en-US" sz="2400" dirty="0" smtClean="0">
                <a:solidFill>
                  <a:srgbClr val="FF0000"/>
                </a:solidFill>
              </a:rPr>
              <a:t> </a:t>
            </a:r>
          </a:p>
          <a:p>
            <a:pPr algn="just">
              <a:buNone/>
            </a:pPr>
            <a:endParaRPr lang="en-US" sz="2400" dirty="0" smtClean="0">
              <a:solidFill>
                <a:srgbClr val="FF0000"/>
              </a:solidFill>
            </a:endParaRPr>
          </a:p>
          <a:p>
            <a:pPr algn="just">
              <a:buFont typeface="Wingdings" pitchFamily="2" charset="2"/>
              <a:buChar char="Ø"/>
            </a:pPr>
            <a:r>
              <a:rPr lang="en-US" sz="2400" dirty="0" smtClean="0"/>
              <a:t>As you can see in the error when the program is executed, main thread starts running and that has encountered a compilation problem.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57200"/>
            <a:ext cx="8305800" cy="6172200"/>
          </a:xfrm>
        </p:spPr>
        <p:txBody>
          <a:bodyPr/>
          <a:lstStyle/>
          <a:p>
            <a:pPr fontAlgn="base">
              <a:buNone/>
            </a:pPr>
            <a:r>
              <a:rPr lang="en-US" b="1" dirty="0" smtClean="0"/>
              <a:t>Properties  of Main thread:</a:t>
            </a:r>
            <a:endParaRPr lang="en-US" dirty="0" smtClean="0"/>
          </a:p>
          <a:p>
            <a:pPr fontAlgn="base">
              <a:buFont typeface="Wingdings" pitchFamily="2" charset="2"/>
              <a:buChar char="Ø"/>
            </a:pPr>
            <a:r>
              <a:rPr lang="en-US" dirty="0" smtClean="0"/>
              <a:t>It is the thread from which other “child” threads will be spawned.</a:t>
            </a:r>
          </a:p>
          <a:p>
            <a:pPr fontAlgn="base">
              <a:buFont typeface="Wingdings" pitchFamily="2" charset="2"/>
              <a:buChar char="Ø"/>
            </a:pPr>
            <a:r>
              <a:rPr lang="en-US" dirty="0" smtClean="0"/>
              <a:t>Often, it must be the last thread to finish execution because it performs various shutdown actions.</a:t>
            </a:r>
          </a:p>
          <a:p>
            <a:pPr fontAlgn="base">
              <a:buFont typeface="Wingdings" pitchFamily="2" charset="2"/>
              <a:buChar char="Ø"/>
            </a:pPr>
            <a:r>
              <a:rPr lang="en-US" b="1" dirty="0" smtClean="0"/>
              <a:t>Flow diagram</a:t>
            </a:r>
          </a:p>
          <a:p>
            <a:pPr fontAlgn="base">
              <a:buFont typeface="Wingdings" pitchFamily="2" charset="2"/>
              <a:buChar char="Ø"/>
            </a:pPr>
            <a:endParaRPr lang="en-US" dirty="0" smtClean="0"/>
          </a:p>
          <a:p>
            <a:pPr>
              <a:buNone/>
            </a:pPr>
            <a:endParaRPr lang="en-US" dirty="0"/>
          </a:p>
        </p:txBody>
      </p:sp>
      <p:pic>
        <p:nvPicPr>
          <p:cNvPr id="4" name="Picture 3"/>
          <p:cNvPicPr/>
          <p:nvPr/>
        </p:nvPicPr>
        <p:blipFill>
          <a:blip r:embed="rId2"/>
          <a:srcRect l="23397" t="21282" r="31250" b="12821"/>
          <a:stretch>
            <a:fillRect/>
          </a:stretch>
        </p:blipFill>
        <p:spPr bwMode="auto">
          <a:xfrm>
            <a:off x="2819400" y="2286000"/>
            <a:ext cx="6172200" cy="42672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638800"/>
          </a:xfrm>
        </p:spPr>
        <p:txBody>
          <a:bodyPr>
            <a:normAutofit/>
          </a:bodyPr>
          <a:lstStyle/>
          <a:p>
            <a:pPr>
              <a:buNone/>
            </a:pPr>
            <a:r>
              <a:rPr lang="en-US" sz="2800" b="1" dirty="0" smtClean="0">
                <a:solidFill>
                  <a:srgbClr val="FF0000"/>
                </a:solidFill>
              </a:rPr>
              <a:t>How to control Main thread</a:t>
            </a:r>
          </a:p>
          <a:p>
            <a:pPr>
              <a:buNone/>
            </a:pPr>
            <a:r>
              <a:rPr lang="en-US" dirty="0" smtClean="0"/>
              <a:t> </a:t>
            </a:r>
          </a:p>
          <a:p>
            <a:pPr>
              <a:buFont typeface="Wingdings" pitchFamily="2" charset="2"/>
              <a:buChar char="Ø"/>
            </a:pPr>
            <a:r>
              <a:rPr lang="en-US" dirty="0" smtClean="0"/>
              <a:t> The main thread is created automatically when our program is started. </a:t>
            </a:r>
          </a:p>
          <a:p>
            <a:pPr>
              <a:buFont typeface="Wingdings" pitchFamily="2" charset="2"/>
              <a:buChar char="Ø"/>
            </a:pPr>
            <a:r>
              <a:rPr lang="en-US" dirty="0" smtClean="0"/>
              <a:t> To control it we must obtain a reference to it.</a:t>
            </a:r>
          </a:p>
          <a:p>
            <a:pPr>
              <a:buFont typeface="Wingdings" pitchFamily="2" charset="2"/>
              <a:buChar char="Ø"/>
            </a:pPr>
            <a:r>
              <a:rPr lang="en-US" dirty="0" smtClean="0"/>
              <a:t>  This can be done by calling the method </a:t>
            </a:r>
            <a:r>
              <a:rPr lang="en-US" dirty="0" err="1" smtClean="0"/>
              <a:t>currentThread</a:t>
            </a:r>
            <a:r>
              <a:rPr lang="en-US" dirty="0" smtClean="0"/>
              <a:t>( ) which is present in Thread class. </a:t>
            </a:r>
          </a:p>
          <a:p>
            <a:pPr>
              <a:buFont typeface="Wingdings" pitchFamily="2" charset="2"/>
              <a:buChar char="Ø"/>
            </a:pPr>
            <a:r>
              <a:rPr lang="en-US" dirty="0" smtClean="0"/>
              <a:t> This method returns a reference to the thread on which it is called. </a:t>
            </a:r>
          </a:p>
          <a:p>
            <a:pPr>
              <a:buFont typeface="Wingdings" pitchFamily="2" charset="2"/>
              <a:buChar char="Ø"/>
            </a:pPr>
            <a:r>
              <a:rPr lang="en-US" dirty="0" smtClean="0"/>
              <a:t> The default priority of Main thread is 5 and for all remaining user threads priority will be inherited from parent to child.</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52400" y="152401"/>
          <a:ext cx="5410200" cy="7204769"/>
        </p:xfrm>
        <a:graphic>
          <a:graphicData uri="http://schemas.openxmlformats.org/drawingml/2006/table">
            <a:tbl>
              <a:tblPr/>
              <a:tblGrid>
                <a:gridCol w="5410200"/>
              </a:tblGrid>
              <a:tr h="6125658">
                <a:tc>
                  <a:txBody>
                    <a:bodyPr/>
                    <a:lstStyle/>
                    <a:p>
                      <a:pPr algn="just">
                        <a:lnSpc>
                          <a:spcPct val="115000"/>
                        </a:lnSpc>
                        <a:spcAft>
                          <a:spcPts val="0"/>
                        </a:spcAft>
                      </a:pPr>
                      <a:r>
                        <a:rPr lang="en-US" sz="1800" dirty="0" smtClean="0">
                          <a:solidFill>
                            <a:srgbClr val="1D1D1E"/>
                          </a:solidFill>
                          <a:latin typeface="Cambria"/>
                          <a:cs typeface="Courier"/>
                        </a:rPr>
                        <a:t>class </a:t>
                      </a:r>
                      <a:r>
                        <a:rPr lang="en-US" sz="1800" dirty="0" err="1" smtClean="0">
                          <a:solidFill>
                            <a:srgbClr val="1D1D1E"/>
                          </a:solidFill>
                          <a:latin typeface="Cambria"/>
                          <a:cs typeface="Courier"/>
                        </a:rPr>
                        <a:t>CurrentThreadDemo</a:t>
                      </a:r>
                      <a:r>
                        <a:rPr lang="en-US" sz="1800" dirty="0" smtClean="0">
                          <a:solidFill>
                            <a:srgbClr val="1D1D1E"/>
                          </a:solidFill>
                          <a:latin typeface="Cambria"/>
                          <a:cs typeface="Courier"/>
                        </a:rPr>
                        <a:t> </a:t>
                      </a:r>
                    </a:p>
                    <a:p>
                      <a:pPr algn="just">
                        <a:lnSpc>
                          <a:spcPct val="115000"/>
                        </a:lnSpc>
                        <a:spcAft>
                          <a:spcPts val="0"/>
                        </a:spcAft>
                      </a:pPr>
                      <a:r>
                        <a:rPr lang="en-US" sz="1800" dirty="0" smtClean="0">
                          <a:solidFill>
                            <a:srgbClr val="1D1D1E"/>
                          </a:solidFill>
                          <a:latin typeface="Cambria"/>
                          <a:cs typeface="Courier"/>
                        </a:rPr>
                        <a:t>{        </a:t>
                      </a:r>
                    </a:p>
                    <a:p>
                      <a:pPr algn="just">
                        <a:lnSpc>
                          <a:spcPct val="115000"/>
                        </a:lnSpc>
                        <a:spcAft>
                          <a:spcPts val="0"/>
                        </a:spcAft>
                      </a:pPr>
                      <a:r>
                        <a:rPr lang="en-US" sz="1800" dirty="0" smtClean="0">
                          <a:solidFill>
                            <a:srgbClr val="1D1D1E"/>
                          </a:solidFill>
                          <a:latin typeface="Cambria"/>
                          <a:cs typeface="Courier"/>
                        </a:rPr>
                        <a:t>    public static void main(String </a:t>
                      </a:r>
                      <a:r>
                        <a:rPr lang="en-US" sz="1800" dirty="0" err="1" smtClean="0">
                          <a:solidFill>
                            <a:srgbClr val="1D1D1E"/>
                          </a:solidFill>
                          <a:latin typeface="Cambria"/>
                          <a:cs typeface="Courier"/>
                        </a:rPr>
                        <a:t>args</a:t>
                      </a:r>
                      <a:r>
                        <a:rPr lang="en-US" sz="1800" dirty="0" smtClean="0">
                          <a:solidFill>
                            <a:srgbClr val="1D1D1E"/>
                          </a:solidFill>
                          <a:latin typeface="Cambria"/>
                          <a:cs typeface="Courier"/>
                        </a:rPr>
                        <a:t>[]) </a:t>
                      </a:r>
                    </a:p>
                    <a:p>
                      <a:pPr algn="just">
                        <a:lnSpc>
                          <a:spcPct val="115000"/>
                        </a:lnSpc>
                        <a:spcAft>
                          <a:spcPts val="0"/>
                        </a:spcAft>
                      </a:pPr>
                      <a:r>
                        <a:rPr lang="en-US" sz="1800" dirty="0" smtClean="0">
                          <a:solidFill>
                            <a:srgbClr val="1D1D1E"/>
                          </a:solidFill>
                          <a:latin typeface="Cambria"/>
                          <a:cs typeface="Courier"/>
                        </a:rPr>
                        <a:t>    {</a:t>
                      </a:r>
                    </a:p>
                    <a:p>
                      <a:pPr algn="just">
                        <a:lnSpc>
                          <a:spcPct val="115000"/>
                        </a:lnSpc>
                        <a:spcAft>
                          <a:spcPts val="0"/>
                        </a:spcAft>
                      </a:pPr>
                      <a:r>
                        <a:rPr lang="en-US" sz="1800" baseline="0" dirty="0" smtClean="0">
                          <a:solidFill>
                            <a:srgbClr val="1D1D1E"/>
                          </a:solidFill>
                          <a:latin typeface="Cambria"/>
                          <a:cs typeface="Courier"/>
                        </a:rPr>
                        <a:t>          </a:t>
                      </a:r>
                      <a:r>
                        <a:rPr lang="en-US" sz="1800" dirty="0" smtClean="0">
                          <a:solidFill>
                            <a:srgbClr val="1D1D1E"/>
                          </a:solidFill>
                          <a:latin typeface="Cambria"/>
                          <a:cs typeface="Courier"/>
                        </a:rPr>
                        <a:t>Thread t = </a:t>
                      </a:r>
                      <a:r>
                        <a:rPr lang="en-US" sz="1800" dirty="0" err="1" smtClean="0">
                          <a:solidFill>
                            <a:srgbClr val="1D1D1E"/>
                          </a:solidFill>
                          <a:latin typeface="Cambria"/>
                          <a:cs typeface="Courier"/>
                        </a:rPr>
                        <a:t>Thread.currentThread</a:t>
                      </a:r>
                      <a:r>
                        <a:rPr lang="en-US" sz="1800" dirty="0" smtClean="0">
                          <a:solidFill>
                            <a:srgbClr val="1D1D1E"/>
                          </a:solidFill>
                          <a:latin typeface="Cambria"/>
                          <a:cs typeface="Courier"/>
                        </a:rPr>
                        <a:t>();</a:t>
                      </a:r>
                    </a:p>
                    <a:p>
                      <a:pPr algn="just">
                        <a:lnSpc>
                          <a:spcPct val="115000"/>
                        </a:lnSpc>
                        <a:spcAft>
                          <a:spcPts val="0"/>
                        </a:spcAft>
                      </a:pPr>
                      <a:r>
                        <a:rPr lang="en-US" sz="1800" dirty="0" smtClean="0">
                          <a:solidFill>
                            <a:srgbClr val="1D1D1E"/>
                          </a:solidFill>
                          <a:latin typeface="Cambria"/>
                          <a:cs typeface="Courier"/>
                        </a:rPr>
                        <a:t>          </a:t>
                      </a:r>
                      <a:r>
                        <a:rPr lang="en-US" sz="1800" dirty="0" err="1" smtClean="0">
                          <a:solidFill>
                            <a:srgbClr val="1D1D1E"/>
                          </a:solidFill>
                          <a:latin typeface="Cambria"/>
                          <a:cs typeface="Courier"/>
                        </a:rPr>
                        <a:t>System.out.println</a:t>
                      </a:r>
                      <a:r>
                        <a:rPr lang="en-US" sz="1800" dirty="0" smtClean="0">
                          <a:solidFill>
                            <a:srgbClr val="1D1D1E"/>
                          </a:solidFill>
                          <a:latin typeface="Cambria"/>
                          <a:cs typeface="Courier"/>
                        </a:rPr>
                        <a:t>("Current thread: " + t);</a:t>
                      </a:r>
                    </a:p>
                    <a:p>
                      <a:pPr algn="just">
                        <a:lnSpc>
                          <a:spcPct val="115000"/>
                        </a:lnSpc>
                        <a:spcAft>
                          <a:spcPts val="0"/>
                        </a:spcAft>
                      </a:pPr>
                      <a:r>
                        <a:rPr lang="en-US" sz="1800" baseline="0" dirty="0" smtClean="0">
                          <a:solidFill>
                            <a:srgbClr val="1D1D1E"/>
                          </a:solidFill>
                          <a:latin typeface="Cambria"/>
                          <a:cs typeface="Courier"/>
                        </a:rPr>
                        <a:t>          </a:t>
                      </a:r>
                      <a:r>
                        <a:rPr lang="en-US" sz="1800" dirty="0" err="1" smtClean="0">
                          <a:solidFill>
                            <a:srgbClr val="1D1D1E"/>
                          </a:solidFill>
                          <a:latin typeface="Cambria"/>
                          <a:cs typeface="Courier"/>
                        </a:rPr>
                        <a:t>t.setName</a:t>
                      </a:r>
                      <a:r>
                        <a:rPr lang="en-US" sz="1800" dirty="0" smtClean="0">
                          <a:solidFill>
                            <a:srgbClr val="1D1D1E"/>
                          </a:solidFill>
                          <a:latin typeface="Cambria"/>
                          <a:cs typeface="Courier"/>
                        </a:rPr>
                        <a:t>("S3 CS");     </a:t>
                      </a:r>
                    </a:p>
                    <a:p>
                      <a:pPr algn="just">
                        <a:lnSpc>
                          <a:spcPct val="115000"/>
                        </a:lnSpc>
                        <a:spcAft>
                          <a:spcPts val="0"/>
                        </a:spcAft>
                      </a:pPr>
                      <a:r>
                        <a:rPr lang="en-US" sz="1800" baseline="0" dirty="0" smtClean="0">
                          <a:solidFill>
                            <a:srgbClr val="1D1D1E"/>
                          </a:solidFill>
                          <a:latin typeface="Cambria"/>
                          <a:cs typeface="Courier"/>
                        </a:rPr>
                        <a:t>          </a:t>
                      </a:r>
                      <a:r>
                        <a:rPr lang="en-US" sz="1800" dirty="0" err="1" smtClean="0">
                          <a:solidFill>
                            <a:srgbClr val="1D1D1E"/>
                          </a:solidFill>
                          <a:latin typeface="Cambria"/>
                          <a:cs typeface="Courier"/>
                        </a:rPr>
                        <a:t>System.out.println</a:t>
                      </a:r>
                      <a:r>
                        <a:rPr lang="en-US" sz="1800" dirty="0" smtClean="0">
                          <a:solidFill>
                            <a:srgbClr val="1D1D1E"/>
                          </a:solidFill>
                          <a:latin typeface="Cambria"/>
                          <a:cs typeface="Courier"/>
                        </a:rPr>
                        <a:t>("After name change: " + t);</a:t>
                      </a:r>
                    </a:p>
                    <a:p>
                      <a:pPr algn="just">
                        <a:lnSpc>
                          <a:spcPct val="115000"/>
                        </a:lnSpc>
                        <a:spcAft>
                          <a:spcPts val="0"/>
                        </a:spcAft>
                      </a:pPr>
                      <a:r>
                        <a:rPr lang="en-US" sz="1800" dirty="0" smtClean="0">
                          <a:solidFill>
                            <a:srgbClr val="1D1D1E"/>
                          </a:solidFill>
                          <a:latin typeface="Cambria"/>
                          <a:cs typeface="Courier"/>
                        </a:rPr>
                        <a:t>           </a:t>
                      </a:r>
                      <a:r>
                        <a:rPr lang="en-US" sz="1800" dirty="0" err="1" smtClean="0">
                          <a:solidFill>
                            <a:srgbClr val="1D1D1E"/>
                          </a:solidFill>
                          <a:latin typeface="Cambria"/>
                          <a:cs typeface="Courier"/>
                        </a:rPr>
                        <a:t>System.out.println</a:t>
                      </a:r>
                      <a:r>
                        <a:rPr lang="en-US" sz="1800" dirty="0" smtClean="0">
                          <a:solidFill>
                            <a:srgbClr val="1D1D1E"/>
                          </a:solidFill>
                          <a:latin typeface="Cambria"/>
                          <a:cs typeface="Courier"/>
                        </a:rPr>
                        <a:t>(“This thread prints first 10</a:t>
                      </a:r>
                      <a:r>
                        <a:rPr lang="en-US" sz="1800" baseline="0" dirty="0" smtClean="0">
                          <a:solidFill>
                            <a:srgbClr val="1D1D1E"/>
                          </a:solidFill>
                          <a:latin typeface="Cambria"/>
                          <a:cs typeface="Courier"/>
                        </a:rPr>
                        <a:t>      </a:t>
                      </a:r>
                    </a:p>
                    <a:p>
                      <a:pPr algn="just">
                        <a:lnSpc>
                          <a:spcPct val="115000"/>
                        </a:lnSpc>
                        <a:spcAft>
                          <a:spcPts val="0"/>
                        </a:spcAft>
                      </a:pPr>
                      <a:r>
                        <a:rPr lang="en-US" sz="1800" baseline="0" dirty="0" smtClean="0">
                          <a:solidFill>
                            <a:srgbClr val="1D1D1E"/>
                          </a:solidFill>
                          <a:latin typeface="Cambria"/>
                          <a:cs typeface="Courier"/>
                        </a:rPr>
                        <a:t>                                                                             numbers</a:t>
                      </a:r>
                      <a:r>
                        <a:rPr lang="en-US" sz="1800" dirty="0" smtClean="0">
                          <a:solidFill>
                            <a:srgbClr val="1D1D1E"/>
                          </a:solidFill>
                          <a:latin typeface="Cambria"/>
                          <a:cs typeface="Courier"/>
                        </a:rPr>
                        <a:t>");</a:t>
                      </a:r>
                    </a:p>
                    <a:p>
                      <a:pPr algn="just">
                        <a:lnSpc>
                          <a:spcPct val="115000"/>
                        </a:lnSpc>
                        <a:spcAft>
                          <a:spcPts val="0"/>
                        </a:spcAft>
                      </a:pPr>
                      <a:r>
                        <a:rPr lang="en-US" sz="1800" baseline="0" dirty="0" smtClean="0">
                          <a:solidFill>
                            <a:srgbClr val="1D1D1E"/>
                          </a:solidFill>
                          <a:latin typeface="Cambria"/>
                          <a:cs typeface="Courier"/>
                        </a:rPr>
                        <a:t>          </a:t>
                      </a:r>
                      <a:r>
                        <a:rPr lang="en-US" sz="1800" dirty="0" smtClean="0">
                          <a:solidFill>
                            <a:srgbClr val="1D1D1E"/>
                          </a:solidFill>
                          <a:latin typeface="Cambria"/>
                          <a:cs typeface="Courier"/>
                        </a:rPr>
                        <a:t>try </a:t>
                      </a:r>
                    </a:p>
                    <a:p>
                      <a:pPr algn="just">
                        <a:lnSpc>
                          <a:spcPct val="115000"/>
                        </a:lnSpc>
                        <a:spcAft>
                          <a:spcPts val="0"/>
                        </a:spcAft>
                      </a:pPr>
                      <a:r>
                        <a:rPr lang="en-US" sz="1800" baseline="0" dirty="0" smtClean="0">
                          <a:solidFill>
                            <a:srgbClr val="1D1D1E"/>
                          </a:solidFill>
                          <a:latin typeface="Cambria"/>
                          <a:cs typeface="Courier"/>
                        </a:rPr>
                        <a:t>         </a:t>
                      </a:r>
                      <a:r>
                        <a:rPr lang="en-US" sz="1800" dirty="0" smtClean="0">
                          <a:solidFill>
                            <a:srgbClr val="1D1D1E"/>
                          </a:solidFill>
                          <a:latin typeface="Cambria"/>
                          <a:cs typeface="Courier"/>
                        </a:rPr>
                        <a:t>{</a:t>
                      </a:r>
                      <a:r>
                        <a:rPr lang="en-US" sz="1800" baseline="0" dirty="0" smtClean="0">
                          <a:solidFill>
                            <a:srgbClr val="1D1D1E"/>
                          </a:solidFill>
                          <a:latin typeface="Cambria"/>
                          <a:cs typeface="Courier"/>
                        </a:rPr>
                        <a:t>    </a:t>
                      </a:r>
                      <a:endParaRPr lang="en-US" sz="1800" dirty="0" smtClean="0">
                        <a:solidFill>
                          <a:srgbClr val="1D1D1E"/>
                        </a:solidFill>
                        <a:latin typeface="Cambria"/>
                        <a:cs typeface="Courier"/>
                      </a:endParaRPr>
                    </a:p>
                    <a:p>
                      <a:pPr algn="just">
                        <a:lnSpc>
                          <a:spcPct val="115000"/>
                        </a:lnSpc>
                        <a:spcAft>
                          <a:spcPts val="0"/>
                        </a:spcAft>
                      </a:pPr>
                      <a:r>
                        <a:rPr lang="en-US" sz="1800" dirty="0" smtClean="0">
                          <a:solidFill>
                            <a:srgbClr val="1D1D1E"/>
                          </a:solidFill>
                          <a:latin typeface="Cambria"/>
                          <a:cs typeface="Courier"/>
                        </a:rPr>
                        <a:t>          	for(</a:t>
                      </a:r>
                      <a:r>
                        <a:rPr lang="en-US" sz="1800" dirty="0" err="1" smtClean="0">
                          <a:solidFill>
                            <a:srgbClr val="1D1D1E"/>
                          </a:solidFill>
                          <a:latin typeface="Cambria"/>
                          <a:cs typeface="Courier"/>
                        </a:rPr>
                        <a:t>int</a:t>
                      </a:r>
                      <a:r>
                        <a:rPr lang="en-US" sz="1800" dirty="0" smtClean="0">
                          <a:solidFill>
                            <a:srgbClr val="1D1D1E"/>
                          </a:solidFill>
                          <a:latin typeface="Cambria"/>
                          <a:cs typeface="Courier"/>
                        </a:rPr>
                        <a:t> n = 1; n&lt;=10; n++) </a:t>
                      </a:r>
                    </a:p>
                    <a:p>
                      <a:pPr algn="just">
                        <a:lnSpc>
                          <a:spcPct val="115000"/>
                        </a:lnSpc>
                        <a:spcAft>
                          <a:spcPts val="0"/>
                        </a:spcAft>
                      </a:pPr>
                      <a:r>
                        <a:rPr lang="en-US" sz="1800" dirty="0" smtClean="0">
                          <a:solidFill>
                            <a:srgbClr val="1D1D1E"/>
                          </a:solidFill>
                          <a:latin typeface="Cambria"/>
                          <a:cs typeface="Courier"/>
                        </a:rPr>
                        <a:t>	{</a:t>
                      </a:r>
                      <a:r>
                        <a:rPr lang="en-US" sz="1800" baseline="0" dirty="0" smtClean="0">
                          <a:solidFill>
                            <a:srgbClr val="1D1D1E"/>
                          </a:solidFill>
                          <a:latin typeface="Cambria"/>
                          <a:cs typeface="Courier"/>
                        </a:rPr>
                        <a:t>                </a:t>
                      </a:r>
                      <a:r>
                        <a:rPr lang="en-US" sz="1800" dirty="0" err="1" smtClean="0">
                          <a:solidFill>
                            <a:srgbClr val="1D1D1E"/>
                          </a:solidFill>
                          <a:latin typeface="Cambria"/>
                          <a:cs typeface="Courier"/>
                        </a:rPr>
                        <a:t>System.out.print</a:t>
                      </a:r>
                      <a:r>
                        <a:rPr lang="en-US" sz="1800" dirty="0" smtClean="0">
                          <a:solidFill>
                            <a:srgbClr val="1D1D1E"/>
                          </a:solidFill>
                          <a:latin typeface="Cambria"/>
                          <a:cs typeface="Courier"/>
                        </a:rPr>
                        <a:t>(n);</a:t>
                      </a:r>
                    </a:p>
                    <a:p>
                      <a:pPr algn="just">
                        <a:lnSpc>
                          <a:spcPct val="115000"/>
                        </a:lnSpc>
                        <a:spcAft>
                          <a:spcPts val="0"/>
                        </a:spcAft>
                      </a:pPr>
                      <a:r>
                        <a:rPr lang="en-US" sz="1800" dirty="0" smtClean="0">
                          <a:solidFill>
                            <a:srgbClr val="1D1D1E"/>
                          </a:solidFill>
                          <a:latin typeface="Cambria"/>
                          <a:cs typeface="Courier"/>
                        </a:rPr>
                        <a:t>		</a:t>
                      </a:r>
                      <a:r>
                        <a:rPr lang="en-US" sz="1800" dirty="0" err="1" smtClean="0">
                          <a:solidFill>
                            <a:srgbClr val="1D1D1E"/>
                          </a:solidFill>
                          <a:latin typeface="Cambria"/>
                          <a:cs typeface="Courier"/>
                        </a:rPr>
                        <a:t>Thread.sleep</a:t>
                      </a:r>
                      <a:r>
                        <a:rPr lang="en-US" sz="1800" dirty="0" smtClean="0">
                          <a:solidFill>
                            <a:srgbClr val="1D1D1E"/>
                          </a:solidFill>
                          <a:latin typeface="Cambria"/>
                          <a:cs typeface="Courier"/>
                        </a:rPr>
                        <a:t>(1000);</a:t>
                      </a:r>
                    </a:p>
                    <a:p>
                      <a:pPr algn="just">
                        <a:lnSpc>
                          <a:spcPct val="115000"/>
                        </a:lnSpc>
                        <a:spcAft>
                          <a:spcPts val="0"/>
                        </a:spcAft>
                      </a:pPr>
                      <a:r>
                        <a:rPr lang="en-US" sz="1800" dirty="0" smtClean="0">
                          <a:solidFill>
                            <a:srgbClr val="1D1D1E"/>
                          </a:solidFill>
                          <a:latin typeface="Cambria"/>
                          <a:cs typeface="Courier"/>
                        </a:rPr>
                        <a:t>	}</a:t>
                      </a:r>
                    </a:p>
                    <a:p>
                      <a:pPr algn="just">
                        <a:lnSpc>
                          <a:spcPct val="115000"/>
                        </a:lnSpc>
                        <a:spcAft>
                          <a:spcPts val="0"/>
                        </a:spcAft>
                      </a:pPr>
                      <a:r>
                        <a:rPr lang="en-US" sz="1800" dirty="0" smtClean="0">
                          <a:solidFill>
                            <a:srgbClr val="1D1D1E"/>
                          </a:solidFill>
                          <a:latin typeface="Cambria"/>
                          <a:cs typeface="Courier"/>
                        </a:rPr>
                        <a:t>         }</a:t>
                      </a:r>
                    </a:p>
                    <a:p>
                      <a:pPr algn="just">
                        <a:lnSpc>
                          <a:spcPct val="115000"/>
                        </a:lnSpc>
                        <a:spcAft>
                          <a:spcPts val="0"/>
                        </a:spcAft>
                      </a:pPr>
                      <a:r>
                        <a:rPr lang="en-US" sz="1800" baseline="0" dirty="0" smtClean="0">
                          <a:solidFill>
                            <a:srgbClr val="1D1D1E"/>
                          </a:solidFill>
                          <a:latin typeface="Cambria"/>
                          <a:cs typeface="Courier"/>
                        </a:rPr>
                        <a:t>        </a:t>
                      </a:r>
                      <a:r>
                        <a:rPr lang="en-US" sz="1800" dirty="0" smtClean="0">
                          <a:solidFill>
                            <a:srgbClr val="1D1D1E"/>
                          </a:solidFill>
                          <a:latin typeface="Cambria"/>
                          <a:cs typeface="Courier"/>
                        </a:rPr>
                        <a:t>catch (</a:t>
                      </a:r>
                      <a:r>
                        <a:rPr lang="en-US" sz="1800" dirty="0" err="1" smtClean="0">
                          <a:solidFill>
                            <a:srgbClr val="1D1D1E"/>
                          </a:solidFill>
                          <a:latin typeface="Cambria"/>
                          <a:cs typeface="Courier"/>
                        </a:rPr>
                        <a:t>InterruptedException</a:t>
                      </a:r>
                      <a:r>
                        <a:rPr lang="en-US" sz="1800" dirty="0" smtClean="0">
                          <a:solidFill>
                            <a:srgbClr val="1D1D1E"/>
                          </a:solidFill>
                          <a:latin typeface="Cambria"/>
                          <a:cs typeface="Courier"/>
                        </a:rPr>
                        <a:t> e) </a:t>
                      </a:r>
                    </a:p>
                    <a:p>
                      <a:pPr algn="just">
                        <a:lnSpc>
                          <a:spcPct val="115000"/>
                        </a:lnSpc>
                        <a:spcAft>
                          <a:spcPts val="0"/>
                        </a:spcAft>
                      </a:pPr>
                      <a:r>
                        <a:rPr lang="en-US" sz="1800" baseline="0" dirty="0" smtClean="0">
                          <a:solidFill>
                            <a:srgbClr val="1D1D1E"/>
                          </a:solidFill>
                          <a:latin typeface="Cambria"/>
                          <a:cs typeface="Courier"/>
                        </a:rPr>
                        <a:t>        </a:t>
                      </a:r>
                      <a:r>
                        <a:rPr lang="en-US" sz="1800" dirty="0" smtClean="0">
                          <a:solidFill>
                            <a:srgbClr val="1D1D1E"/>
                          </a:solidFill>
                          <a:latin typeface="Cambria"/>
                          <a:cs typeface="Courier"/>
                        </a:rPr>
                        <a:t>{</a:t>
                      </a:r>
                      <a:r>
                        <a:rPr lang="en-US" sz="1800" baseline="0" dirty="0" smtClean="0">
                          <a:solidFill>
                            <a:srgbClr val="1D1D1E"/>
                          </a:solidFill>
                          <a:latin typeface="Cambria"/>
                          <a:cs typeface="Courier"/>
                        </a:rPr>
                        <a:t>   </a:t>
                      </a:r>
                      <a:r>
                        <a:rPr lang="en-US" sz="1800" dirty="0" err="1" smtClean="0">
                          <a:solidFill>
                            <a:srgbClr val="1D1D1E"/>
                          </a:solidFill>
                          <a:latin typeface="Cambria"/>
                          <a:cs typeface="Courier"/>
                        </a:rPr>
                        <a:t>System.out.println</a:t>
                      </a:r>
                      <a:r>
                        <a:rPr lang="en-US" sz="1800" dirty="0" smtClean="0">
                          <a:solidFill>
                            <a:srgbClr val="1D1D1E"/>
                          </a:solidFill>
                          <a:latin typeface="Cambria"/>
                          <a:cs typeface="Courier"/>
                        </a:rPr>
                        <a:t>("Main thread interrupted");</a:t>
                      </a:r>
                    </a:p>
                    <a:p>
                      <a:pPr algn="just">
                        <a:lnSpc>
                          <a:spcPct val="115000"/>
                        </a:lnSpc>
                        <a:spcAft>
                          <a:spcPts val="0"/>
                        </a:spcAft>
                      </a:pPr>
                      <a:r>
                        <a:rPr lang="en-US" sz="1800" baseline="0" dirty="0" smtClean="0">
                          <a:solidFill>
                            <a:srgbClr val="1D1D1E"/>
                          </a:solidFill>
                          <a:latin typeface="Cambria"/>
                          <a:cs typeface="Courier"/>
                        </a:rPr>
                        <a:t>          </a:t>
                      </a:r>
                      <a:r>
                        <a:rPr lang="en-US" sz="1800" dirty="0" smtClean="0">
                          <a:solidFill>
                            <a:srgbClr val="1D1D1E"/>
                          </a:solidFill>
                          <a:latin typeface="Cambria"/>
                          <a:cs typeface="Courier"/>
                        </a:rPr>
                        <a:t>}</a:t>
                      </a:r>
                    </a:p>
                    <a:p>
                      <a:pPr algn="just">
                        <a:lnSpc>
                          <a:spcPct val="115000"/>
                        </a:lnSpc>
                        <a:spcAft>
                          <a:spcPts val="0"/>
                        </a:spcAft>
                      </a:pPr>
                      <a:r>
                        <a:rPr lang="en-US" sz="1800" dirty="0" smtClean="0">
                          <a:solidFill>
                            <a:srgbClr val="1D1D1E"/>
                          </a:solidFill>
                          <a:latin typeface="Cambria"/>
                          <a:cs typeface="Courier"/>
                        </a:rPr>
                        <a:t>   }</a:t>
                      </a:r>
                      <a:r>
                        <a:rPr lang="en-US" sz="1800" baseline="0" dirty="0" smtClean="0">
                          <a:solidFill>
                            <a:srgbClr val="1D1D1E"/>
                          </a:solidFill>
                          <a:latin typeface="Cambria"/>
                          <a:cs typeface="Courier"/>
                        </a:rPr>
                        <a:t>    </a:t>
                      </a:r>
                      <a:r>
                        <a:rPr lang="en-US" sz="1800" dirty="0" smtClean="0">
                          <a:solidFill>
                            <a:srgbClr val="1D1D1E"/>
                          </a:solidFill>
                          <a:latin typeface="Cambria"/>
                          <a:cs typeface="Courier"/>
                        </a:rPr>
                        <a:t>}</a:t>
                      </a:r>
                    </a:p>
                  </a:txBody>
                  <a:tcPr marL="65713" marR="65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9941">
                <a:tc>
                  <a:txBody>
                    <a:bodyPr/>
                    <a:lstStyle/>
                    <a:p>
                      <a:pPr algn="just">
                        <a:lnSpc>
                          <a:spcPct val="115000"/>
                        </a:lnSpc>
                        <a:spcAft>
                          <a:spcPts val="0"/>
                        </a:spcAft>
                      </a:pPr>
                      <a:endParaRPr lang="en-US" sz="1800" dirty="0" smtClean="0">
                        <a:solidFill>
                          <a:srgbClr val="1D1D1E"/>
                        </a:solidFill>
                        <a:latin typeface="Cambria"/>
                        <a:cs typeface="Courier"/>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5638800" y="228600"/>
          <a:ext cx="3429000" cy="2743200"/>
        </p:xfrm>
        <a:graphic>
          <a:graphicData uri="http://schemas.openxmlformats.org/drawingml/2006/table">
            <a:tbl>
              <a:tblPr/>
              <a:tblGrid>
                <a:gridCol w="3429000"/>
              </a:tblGrid>
              <a:tr h="2743200">
                <a:tc>
                  <a:txBody>
                    <a:bodyPr/>
                    <a:lstStyle/>
                    <a:p>
                      <a:r>
                        <a:rPr kumimoji="0" lang="en-US" sz="1800" b="1" kern="1200" dirty="0" smtClean="0">
                          <a:solidFill>
                            <a:schemeClr val="tx1"/>
                          </a:solidFill>
                          <a:latin typeface="Cambria" panose="02040503050406030204" pitchFamily="18" charset="0"/>
                          <a:ea typeface="+mn-ea"/>
                          <a:cs typeface="+mn-cs"/>
                        </a:rPr>
                        <a:t>Output :</a:t>
                      </a:r>
                      <a:endParaRPr lang="en-US" sz="1800" b="1" dirty="0" smtClean="0">
                        <a:latin typeface="Cambria" panose="02040503050406030204" pitchFamily="18" charset="0"/>
                      </a:endParaRPr>
                    </a:p>
                    <a:p>
                      <a:r>
                        <a:rPr kumimoji="0" lang="en-US" sz="1800" kern="1200" dirty="0" smtClean="0">
                          <a:solidFill>
                            <a:schemeClr val="tx1"/>
                          </a:solidFill>
                          <a:latin typeface="Cambria" panose="02040503050406030204" pitchFamily="18" charset="0"/>
                          <a:ea typeface="+mn-ea"/>
                          <a:cs typeface="+mn-cs"/>
                        </a:rPr>
                        <a:t>Current thread: Thread[main,5,main]</a:t>
                      </a:r>
                    </a:p>
                    <a:p>
                      <a:r>
                        <a:rPr kumimoji="0" lang="en-US" sz="1800" kern="1200" dirty="0" smtClean="0">
                          <a:solidFill>
                            <a:schemeClr val="tx1"/>
                          </a:solidFill>
                          <a:latin typeface="Cambria" panose="02040503050406030204" pitchFamily="18" charset="0"/>
                          <a:ea typeface="+mn-ea"/>
                          <a:cs typeface="+mn-cs"/>
                        </a:rPr>
                        <a:t>After name change: Thread[S3 </a:t>
                      </a:r>
                      <a:r>
                        <a:rPr kumimoji="0" lang="en-US" sz="1800" kern="1200" baseline="0" dirty="0" smtClean="0">
                          <a:solidFill>
                            <a:schemeClr val="tx1"/>
                          </a:solidFill>
                          <a:latin typeface="Cambria" panose="02040503050406030204" pitchFamily="18" charset="0"/>
                          <a:ea typeface="+mn-ea"/>
                          <a:cs typeface="+mn-cs"/>
                        </a:rPr>
                        <a:t>CS     </a:t>
                      </a:r>
                    </a:p>
                    <a:p>
                      <a:r>
                        <a:rPr kumimoji="0" lang="en-US" sz="1800" kern="1200" baseline="0" dirty="0" smtClean="0">
                          <a:solidFill>
                            <a:schemeClr val="tx1"/>
                          </a:solidFill>
                          <a:latin typeface="Cambria" panose="02040503050406030204" pitchFamily="18" charset="0"/>
                          <a:ea typeface="+mn-ea"/>
                          <a:cs typeface="+mn-cs"/>
                        </a:rPr>
                        <a:t>                                                </a:t>
                      </a:r>
                      <a:r>
                        <a:rPr kumimoji="0" lang="en-US" sz="1800" kern="1200" dirty="0" smtClean="0">
                          <a:solidFill>
                            <a:schemeClr val="tx1"/>
                          </a:solidFill>
                          <a:latin typeface="Cambria" panose="02040503050406030204" pitchFamily="18" charset="0"/>
                          <a:ea typeface="+mn-ea"/>
                          <a:cs typeface="+mn-cs"/>
                        </a:rPr>
                        <a:t>,5,main]</a:t>
                      </a:r>
                    </a:p>
                    <a:p>
                      <a:r>
                        <a:rPr lang="en-US" sz="1700" dirty="0" smtClean="0">
                          <a:solidFill>
                            <a:srgbClr val="1D1D1E"/>
                          </a:solidFill>
                          <a:latin typeface="Cambria"/>
                          <a:cs typeface="Courier"/>
                        </a:rPr>
                        <a:t>This thread prints first 10 numbers</a:t>
                      </a:r>
                      <a:r>
                        <a:rPr lang="en-US" sz="1700" baseline="0" dirty="0" smtClean="0">
                          <a:solidFill>
                            <a:srgbClr val="1D1D1E"/>
                          </a:solidFill>
                          <a:latin typeface="Cambria"/>
                          <a:cs typeface="Courier"/>
                        </a:rPr>
                        <a:t>                                                                                 </a:t>
                      </a:r>
                      <a:endParaRPr lang="en-US" sz="1700" dirty="0" smtClean="0">
                        <a:solidFill>
                          <a:srgbClr val="1D1D1E"/>
                        </a:solidFill>
                        <a:latin typeface="Cambria" panose="02040503050406030204" pitchFamily="18" charset="0"/>
                        <a:cs typeface="Courier"/>
                      </a:endParaRPr>
                    </a:p>
                    <a:p>
                      <a:r>
                        <a:rPr kumimoji="0" lang="en-US" sz="1800" kern="1200" dirty="0" smtClean="0">
                          <a:solidFill>
                            <a:schemeClr val="tx1"/>
                          </a:solidFill>
                          <a:latin typeface="Cambria" panose="02040503050406030204" pitchFamily="18" charset="0"/>
                          <a:ea typeface="+mn-ea"/>
                          <a:cs typeface="+mn-cs"/>
                        </a:rPr>
                        <a:t>12345678910</a:t>
                      </a:r>
                      <a:endParaRPr lang="en-US" sz="1800" dirty="0" smtClean="0">
                        <a:latin typeface="Cambria" panose="02040503050406030204" pitchFamily="18" charset="0"/>
                      </a:endParaRPr>
                    </a:p>
                    <a:p>
                      <a:endParaRPr lang="en-US" sz="1600" dirty="0" smtClean="0">
                        <a:latin typeface="Cambria" panose="02040503050406030204" pitchFamily="18" charset="0"/>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a:spLocks noChangeArrowheads="1"/>
          </p:cNvSpPr>
          <p:nvPr/>
        </p:nvSpPr>
        <p:spPr bwMode="auto">
          <a:xfrm>
            <a:off x="5638800" y="3397250"/>
            <a:ext cx="3352800" cy="2308324"/>
          </a:xfrm>
          <a:prstGeom prst="rect">
            <a:avLst/>
          </a:prstGeom>
          <a:noFill/>
          <a:ln w="9525">
            <a:noFill/>
            <a:miter lim="800000"/>
            <a:headEnd/>
            <a:tailEnd/>
          </a:ln>
        </p:spPr>
        <p:txBody>
          <a:bodyPr>
            <a:spAutoFit/>
          </a:bodyPr>
          <a:lstStyle/>
          <a:p>
            <a:r>
              <a:rPr lang="en-US" dirty="0" smtClean="0">
                <a:latin typeface="Cambria" pitchFamily="18" charset="0"/>
              </a:rPr>
              <a:t>Here</a:t>
            </a:r>
          </a:p>
          <a:p>
            <a:r>
              <a:rPr lang="en-US" dirty="0" smtClean="0">
                <a:latin typeface="Cambria" pitchFamily="18" charset="0"/>
              </a:rPr>
              <a:t>[</a:t>
            </a:r>
            <a:r>
              <a:rPr lang="en-US" dirty="0">
                <a:latin typeface="Cambria" pitchFamily="18" charset="0"/>
              </a:rPr>
              <a:t>main,5,main] : </a:t>
            </a:r>
          </a:p>
          <a:p>
            <a:pPr>
              <a:buFont typeface="Arial" pitchFamily="34" charset="0"/>
              <a:buChar char="•"/>
            </a:pPr>
            <a:r>
              <a:rPr lang="en-US" dirty="0">
                <a:latin typeface="Cambria" pitchFamily="18" charset="0"/>
              </a:rPr>
              <a:t> The 1</a:t>
            </a:r>
            <a:r>
              <a:rPr lang="en-US" baseline="30000" dirty="0">
                <a:latin typeface="Cambria" pitchFamily="18" charset="0"/>
              </a:rPr>
              <a:t>st</a:t>
            </a:r>
            <a:r>
              <a:rPr lang="en-US" dirty="0">
                <a:latin typeface="Cambria" pitchFamily="18" charset="0"/>
              </a:rPr>
              <a:t> main is the name of the  </a:t>
            </a:r>
          </a:p>
          <a:p>
            <a:r>
              <a:rPr lang="en-US" dirty="0">
                <a:latin typeface="Cambria" pitchFamily="18" charset="0"/>
              </a:rPr>
              <a:t>  thread</a:t>
            </a:r>
          </a:p>
          <a:p>
            <a:pPr>
              <a:buFont typeface="Arial" pitchFamily="34" charset="0"/>
              <a:buChar char="•"/>
            </a:pPr>
            <a:r>
              <a:rPr lang="en-US" dirty="0">
                <a:latin typeface="Cambria" pitchFamily="18" charset="0"/>
              </a:rPr>
              <a:t> 5 is the default priority</a:t>
            </a:r>
          </a:p>
          <a:p>
            <a:pPr>
              <a:buFont typeface="Arial" pitchFamily="34" charset="0"/>
              <a:buChar char="•"/>
            </a:pPr>
            <a:r>
              <a:rPr lang="en-US" dirty="0">
                <a:latin typeface="Cambria" pitchFamily="18" charset="0"/>
              </a:rPr>
              <a:t> 2</a:t>
            </a:r>
            <a:r>
              <a:rPr lang="en-US" baseline="30000" dirty="0">
                <a:latin typeface="Cambria" pitchFamily="18" charset="0"/>
              </a:rPr>
              <a:t>nd</a:t>
            </a:r>
            <a:r>
              <a:rPr lang="en-US" dirty="0">
                <a:latin typeface="Cambria" pitchFamily="18" charset="0"/>
              </a:rPr>
              <a:t> main</a:t>
            </a:r>
            <a:r>
              <a:rPr lang="en-US" b="1" dirty="0">
                <a:latin typeface="Cambria" pitchFamily="18" charset="0"/>
              </a:rPr>
              <a:t> </a:t>
            </a:r>
            <a:r>
              <a:rPr lang="en-US" dirty="0">
                <a:latin typeface="Cambria" pitchFamily="18" charset="0"/>
              </a:rPr>
              <a:t>is the name of the </a:t>
            </a:r>
          </a:p>
          <a:p>
            <a:r>
              <a:rPr lang="en-US" dirty="0">
                <a:latin typeface="Cambria" pitchFamily="18" charset="0"/>
              </a:rPr>
              <a:t>  group of threads to which this </a:t>
            </a:r>
          </a:p>
          <a:p>
            <a:r>
              <a:rPr lang="en-US" dirty="0">
                <a:latin typeface="Cambria" pitchFamily="18" charset="0"/>
              </a:rPr>
              <a:t>  thread belongs.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wipe(down)">
                                      <p:cBhvr>
                                        <p:cTn id="18" dur="500"/>
                                        <p:tgtEl>
                                          <p:spTgt spid="5">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wipe(down)">
                                      <p:cBhvr>
                                        <p:cTn id="21" dur="500"/>
                                        <p:tgtEl>
                                          <p:spTgt spid="5">
                                            <p:txEl>
                                              <p:pRg st="3" end="3"/>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wipe(down)">
                                      <p:cBhvr>
                                        <p:cTn id="24" dur="500"/>
                                        <p:tgtEl>
                                          <p:spTgt spid="5">
                                            <p:txEl>
                                              <p:pRg st="4" end="4"/>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down)">
                                      <p:cBhvr>
                                        <p:cTn id="27" dur="500"/>
                                        <p:tgtEl>
                                          <p:spTgt spid="5">
                                            <p:txEl>
                                              <p:pRg st="5" end="5"/>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wipe(down)">
                                      <p:cBhvr>
                                        <p:cTn id="30" dur="500"/>
                                        <p:tgtEl>
                                          <p:spTgt spid="5">
                                            <p:txEl>
                                              <p:pRg st="6" end="6"/>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wipe(down)">
                                      <p:cBhvr>
                                        <p:cTn id="33"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533400"/>
            <a:ext cx="8153400" cy="5867400"/>
          </a:xfrm>
        </p:spPr>
        <p:txBody>
          <a:bodyPr>
            <a:normAutofit/>
          </a:bodyPr>
          <a:lstStyle/>
          <a:p>
            <a:pPr>
              <a:buNone/>
            </a:pPr>
            <a:r>
              <a:rPr lang="en-US" b="1" dirty="0" smtClean="0"/>
              <a:t>Program Explanation </a:t>
            </a:r>
          </a:p>
          <a:p>
            <a:pPr>
              <a:buNone/>
            </a:pPr>
            <a:endParaRPr lang="en-US" b="1" dirty="0" smtClean="0"/>
          </a:p>
          <a:p>
            <a:pPr algn="just">
              <a:buFont typeface="Wingdings" pitchFamily="2" charset="2"/>
              <a:buChar char="Ø"/>
            </a:pPr>
            <a:r>
              <a:rPr lang="en-US" dirty="0" smtClean="0"/>
              <a:t>The program first creates a Thread object called 't' and assigns the reference of current thread (main thread) to it. So now main thread can be accessed via Thread object 't'. </a:t>
            </a:r>
          </a:p>
          <a:p>
            <a:pPr algn="just">
              <a:buFont typeface="Wingdings" pitchFamily="2" charset="2"/>
              <a:buChar char="Ø"/>
            </a:pPr>
            <a:r>
              <a:rPr lang="en-US" dirty="0" smtClean="0"/>
              <a:t> This is done with the help of </a:t>
            </a:r>
            <a:r>
              <a:rPr lang="en-US" dirty="0" err="1" smtClean="0"/>
              <a:t>currentThread</a:t>
            </a:r>
            <a:r>
              <a:rPr lang="en-US" dirty="0" smtClean="0"/>
              <a:t>() method of Thread class which return a reference to the current running thread.</a:t>
            </a:r>
          </a:p>
          <a:p>
            <a:pPr algn="just">
              <a:buFont typeface="Wingdings" pitchFamily="2" charset="2"/>
              <a:buChar char="Ø"/>
            </a:pPr>
            <a:r>
              <a:rPr lang="en-US" dirty="0" smtClean="0"/>
              <a:t> The Thread object 't' is then printed as a result of which you see the output Current Thread : Thread [main,5,main]. </a:t>
            </a:r>
          </a:p>
          <a:p>
            <a:pPr algn="just">
              <a:buFont typeface="Wingdings" pitchFamily="2" charset="2"/>
              <a:buChar char="Ø"/>
            </a:pPr>
            <a:r>
              <a:rPr lang="en-US" dirty="0" smtClean="0"/>
              <a:t> The first value in the square brackets of this output indicates the name of the thread, second value is the priority of the thread and the third value is the name of the group to which the thread belongs.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838200"/>
            <a:ext cx="8305800" cy="5486400"/>
          </a:xfrm>
        </p:spPr>
        <p:txBody>
          <a:bodyPr/>
          <a:lstStyle/>
          <a:p>
            <a:pPr>
              <a:buFont typeface="Wingdings" pitchFamily="2" charset="2"/>
              <a:buChar char="Ø"/>
            </a:pPr>
            <a:r>
              <a:rPr lang="en-US" dirty="0" smtClean="0"/>
              <a:t> The program then prints the name of the thread with the help of </a:t>
            </a:r>
            <a:r>
              <a:rPr lang="en-US" dirty="0" err="1" smtClean="0"/>
              <a:t>getName</a:t>
            </a:r>
            <a:r>
              <a:rPr lang="en-US" dirty="0" smtClean="0"/>
              <a:t>() method. </a:t>
            </a:r>
          </a:p>
          <a:p>
            <a:pPr>
              <a:buFont typeface="Wingdings" pitchFamily="2" charset="2"/>
              <a:buChar char="Ø"/>
            </a:pPr>
            <a:r>
              <a:rPr lang="en-US" dirty="0" smtClean="0"/>
              <a:t> The name of the thread is changed with the help of </a:t>
            </a:r>
            <a:r>
              <a:rPr lang="en-US" dirty="0" err="1" smtClean="0"/>
              <a:t>setName</a:t>
            </a:r>
            <a:r>
              <a:rPr lang="en-US" dirty="0" smtClean="0"/>
              <a:t>() method. </a:t>
            </a:r>
          </a:p>
          <a:p>
            <a:pPr>
              <a:buFont typeface="Wingdings" pitchFamily="2" charset="2"/>
              <a:buChar char="Ø"/>
            </a:pPr>
            <a:r>
              <a:rPr lang="en-US" dirty="0" smtClean="0"/>
              <a:t> The thread and thread name is then again printed.</a:t>
            </a:r>
          </a:p>
          <a:p>
            <a:pPr>
              <a:buFont typeface="Wingdings" pitchFamily="2" charset="2"/>
              <a:buChar char="Ø"/>
            </a:pPr>
            <a:r>
              <a:rPr lang="en-US" dirty="0" smtClean="0"/>
              <a:t> Then the thread performs the operation of printing first 10 numbers. </a:t>
            </a:r>
          </a:p>
          <a:p>
            <a:pPr>
              <a:buFont typeface="Wingdings" pitchFamily="2" charset="2"/>
              <a:buChar char="Ø"/>
            </a:pPr>
            <a:r>
              <a:rPr lang="en-US" dirty="0" smtClean="0"/>
              <a:t> When you run the program you will see that the system wait for sometime after printing each number.</a:t>
            </a:r>
          </a:p>
          <a:p>
            <a:pPr>
              <a:buFont typeface="Wingdings" pitchFamily="2" charset="2"/>
              <a:buChar char="Ø"/>
            </a:pPr>
            <a:r>
              <a:rPr lang="en-US" dirty="0" smtClean="0"/>
              <a:t> This is caused by the statement </a:t>
            </a:r>
            <a:r>
              <a:rPr lang="en-US" dirty="0" err="1" smtClean="0"/>
              <a:t>Thread.sleep</a:t>
            </a:r>
            <a:r>
              <a:rPr lang="en-US" dirty="0" smtClean="0"/>
              <a:t> (1000).</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458200" cy="5638800"/>
          </a:xfrm>
        </p:spPr>
        <p:txBody>
          <a:bodyPr>
            <a:normAutofit fontScale="92500" lnSpcReduction="20000"/>
          </a:bodyPr>
          <a:lstStyle/>
          <a:p>
            <a:pPr algn="ctr">
              <a:buNone/>
            </a:pPr>
            <a:r>
              <a:rPr lang="en-US" sz="2800" b="1" dirty="0" smtClean="0">
                <a:solidFill>
                  <a:srgbClr val="FF0000"/>
                </a:solidFill>
                <a:latin typeface="Times New Roman" pitchFamily="18" charset="0"/>
                <a:ea typeface="Calibri" pitchFamily="34" charset="0"/>
                <a:cs typeface="Times New Roman" pitchFamily="18" charset="0"/>
              </a:rPr>
              <a:t>Thread Priorities</a:t>
            </a:r>
          </a:p>
          <a:p>
            <a:pPr algn="just"/>
            <a:r>
              <a:rPr lang="en-US" sz="2400" dirty="0" smtClean="0">
                <a:latin typeface="Times New Roman" pitchFamily="18" charset="0"/>
                <a:cs typeface="Times New Roman" pitchFamily="18" charset="0"/>
              </a:rPr>
              <a:t>Each thread is assigned a priority.</a:t>
            </a:r>
          </a:p>
          <a:p>
            <a:pPr algn="just">
              <a:buFont typeface="Wingdings 2" pitchFamily="18" charset="2"/>
              <a:buNone/>
            </a:pP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Thread priorities are integer values.</a:t>
            </a:r>
          </a:p>
          <a:p>
            <a:pPr algn="just">
              <a:buFont typeface="Wingdings 2" pitchFamily="18" charset="2"/>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Thread priority determines how that thread should be treated with respect to the others. </a:t>
            </a:r>
          </a:p>
          <a:p>
            <a:pPr algn="just">
              <a:buFont typeface="Wingdings 2" pitchFamily="18" charset="2"/>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thread’s priority is used for </a:t>
            </a:r>
            <a:r>
              <a:rPr lang="en-US" sz="2400" i="1" dirty="0" smtClean="0">
                <a:latin typeface="Times New Roman" pitchFamily="18" charset="0"/>
                <a:cs typeface="Times New Roman" pitchFamily="18" charset="0"/>
              </a:rPr>
              <a:t>context switch. </a:t>
            </a:r>
          </a:p>
          <a:p>
            <a:pPr algn="just">
              <a:buFont typeface="Wingdings 2" pitchFamily="18" charset="2"/>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Rules for context switch :</a:t>
            </a:r>
          </a:p>
          <a:p>
            <a:pPr lvl="1" algn="just"/>
            <a:r>
              <a:rPr lang="en-US" dirty="0" smtClean="0">
                <a:latin typeface="Times New Roman" pitchFamily="18" charset="0"/>
                <a:cs typeface="Times New Roman" pitchFamily="18" charset="0"/>
              </a:rPr>
              <a:t>A thread can voluntarily relinquish control</a:t>
            </a:r>
          </a:p>
          <a:p>
            <a:pPr lvl="2" algn="just"/>
            <a:r>
              <a:rPr lang="en-US" sz="2400" dirty="0" smtClean="0">
                <a:latin typeface="Times New Roman" pitchFamily="18" charset="0"/>
                <a:cs typeface="Times New Roman" pitchFamily="18" charset="0"/>
              </a:rPr>
              <a:t>All other threads are examined, and the highest-priority thread that is ready to run is given the CPU.</a:t>
            </a:r>
          </a:p>
          <a:p>
            <a:pPr lvl="1" algn="just"/>
            <a:r>
              <a:rPr lang="en-US" dirty="0" smtClean="0">
                <a:latin typeface="Times New Roman" pitchFamily="18" charset="0"/>
                <a:cs typeface="Times New Roman" pitchFamily="18" charset="0"/>
              </a:rPr>
              <a:t>A thread can be preempted by a higher-priority thread. </a:t>
            </a:r>
          </a:p>
          <a:p>
            <a:pPr lvl="2" algn="just"/>
            <a:r>
              <a:rPr lang="en-US" sz="2400" dirty="0" smtClean="0">
                <a:latin typeface="Times New Roman" pitchFamily="18" charset="0"/>
                <a:cs typeface="Times New Roman" pitchFamily="18" charset="0"/>
              </a:rPr>
              <a:t>As soon as a higher-priority thread wants to run, it does. This is called preemptive multitasking.</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533400"/>
            <a:ext cx="8153400" cy="5486400"/>
          </a:xfrm>
        </p:spPr>
        <p:txBody>
          <a:bodyPr>
            <a:normAutofit fontScale="92500"/>
          </a:bodyPr>
          <a:lstStyle/>
          <a:p>
            <a:pPr algn="ctr">
              <a:buNone/>
            </a:pPr>
            <a:r>
              <a:rPr lang="en-US" sz="3000" b="1" dirty="0" smtClean="0">
                <a:solidFill>
                  <a:srgbClr val="FF0000"/>
                </a:solidFill>
              </a:rPr>
              <a:t>THREAD </a:t>
            </a:r>
          </a:p>
          <a:p>
            <a:pPr>
              <a:buFont typeface="Wingdings" pitchFamily="2" charset="2"/>
              <a:buChar char="Ø"/>
            </a:pPr>
            <a:r>
              <a:rPr lang="en-US" sz="2800" dirty="0" smtClean="0"/>
              <a:t>JAVA is a multi-threaded programming language which means we can develop multi-threaded program using Java. </a:t>
            </a:r>
          </a:p>
          <a:p>
            <a:pPr algn="just">
              <a:buFont typeface="Wingdings" pitchFamily="2" charset="2"/>
              <a:buChar char="Ø"/>
            </a:pPr>
            <a:r>
              <a:rPr lang="en-US" sz="2800" dirty="0" smtClean="0"/>
              <a:t> A multi-threaded program contains two or more parts that can run concurrently and each part can handle a different task at the same time making optimal use of the available resources specially when your computer has multiple CPUs.</a:t>
            </a:r>
          </a:p>
          <a:p>
            <a:pPr algn="just">
              <a:buFont typeface="Wingdings" pitchFamily="2" charset="2"/>
              <a:buChar char="Ø"/>
            </a:pPr>
            <a:r>
              <a:rPr lang="en-US" sz="2800" dirty="0" smtClean="0"/>
              <a:t>Each part of such program is called a thread. So, threads are lightweight processes within a process.</a:t>
            </a:r>
          </a:p>
          <a:p>
            <a:pPr>
              <a:buFont typeface="Wingdings" pitchFamily="2" charset="2"/>
              <a:buChar char="Ø"/>
            </a:pPr>
            <a:r>
              <a:rPr lang="en-US" sz="2800" dirty="0" smtClean="0"/>
              <a:t> It is a separate path of execution. </a:t>
            </a:r>
          </a:p>
          <a:p>
            <a:pPr>
              <a:buFont typeface="Wingdings" pitchFamily="2" charset="2"/>
              <a:buChar char="Ø"/>
            </a:pPr>
            <a:r>
              <a:rPr lang="en-US" sz="2800" dirty="0" smtClean="0"/>
              <a:t>They are independent, if there occurs exception in one thread, it doesn't affect other threads.</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457200"/>
            <a:ext cx="8382000" cy="5943600"/>
          </a:xfrm>
        </p:spPr>
        <p:txBody>
          <a:bodyPr>
            <a:normAutofit fontScale="92500" lnSpcReduction="10000"/>
          </a:bodyPr>
          <a:lstStyle/>
          <a:p>
            <a:pPr algn="just"/>
            <a:r>
              <a:rPr lang="en-US" sz="2400" dirty="0" smtClean="0">
                <a:latin typeface="Times New Roman" pitchFamily="18" charset="0"/>
                <a:cs typeface="Times New Roman" pitchFamily="18" charset="0"/>
              </a:rPr>
              <a:t>Higher-priority threads get more CPU time than lower priority threads. Threads of equal priority should get equal access to the CPU. </a:t>
            </a:r>
          </a:p>
          <a:p>
            <a:pPr algn="just">
              <a:buFont typeface="Wingdings 2" pitchFamily="18" charset="2"/>
              <a:buNone/>
            </a:pPr>
            <a:endParaRPr lang="en-US" sz="2400" dirty="0" smtClean="0">
              <a:latin typeface="Times New Roman" pitchFamily="18" charset="0"/>
              <a:cs typeface="Times New Roman" pitchFamily="18" charset="0"/>
            </a:endParaRPr>
          </a:p>
          <a:p>
            <a:pPr algn="just"/>
            <a:r>
              <a:rPr lang="en-US" sz="2400" b="1" dirty="0" err="1" smtClean="0">
                <a:latin typeface="Times New Roman" pitchFamily="18" charset="0"/>
                <a:cs typeface="Times New Roman" pitchFamily="18" charset="0"/>
              </a:rPr>
              <a:t>setPriority</a:t>
            </a:r>
            <a:r>
              <a:rPr lang="en-US" sz="2400" b="1" dirty="0" smtClean="0">
                <a:latin typeface="Times New Roman" pitchFamily="18" charset="0"/>
                <a:cs typeface="Times New Roman" pitchFamily="18" charset="0"/>
              </a:rPr>
              <a:t>( ) : </a:t>
            </a:r>
            <a:r>
              <a:rPr lang="en-US" sz="2400" dirty="0" smtClean="0">
                <a:latin typeface="Times New Roman" pitchFamily="18" charset="0"/>
                <a:cs typeface="Times New Roman" pitchFamily="18" charset="0"/>
              </a:rPr>
              <a:t>To set a thread’s priority, which is a member of </a:t>
            </a:r>
            <a:r>
              <a:rPr lang="en-US" sz="2400" b="1" dirty="0" smtClean="0">
                <a:latin typeface="Times New Roman" pitchFamily="18" charset="0"/>
                <a:cs typeface="Times New Roman" pitchFamily="18" charset="0"/>
              </a:rPr>
              <a:t>Thread</a:t>
            </a:r>
            <a:r>
              <a:rPr lang="en-US" sz="24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General form:       </a:t>
            </a:r>
            <a:r>
              <a:rPr lang="en-US" sz="2200" dirty="0" smtClean="0">
                <a:solidFill>
                  <a:srgbClr val="FF0000"/>
                </a:solidFill>
                <a:latin typeface="Times New Roman" pitchFamily="18" charset="0"/>
                <a:cs typeface="Times New Roman" pitchFamily="18" charset="0"/>
              </a:rPr>
              <a:t> final void </a:t>
            </a:r>
            <a:r>
              <a:rPr lang="en-US" sz="2200" dirty="0" err="1" smtClean="0">
                <a:solidFill>
                  <a:srgbClr val="FF0000"/>
                </a:solidFill>
                <a:latin typeface="Times New Roman" pitchFamily="18" charset="0"/>
                <a:cs typeface="Times New Roman" pitchFamily="18" charset="0"/>
              </a:rPr>
              <a:t>setPriority</a:t>
            </a:r>
            <a:r>
              <a:rPr lang="en-US" sz="2200" dirty="0" smtClean="0">
                <a:solidFill>
                  <a:srgbClr val="FF0000"/>
                </a:solidFill>
                <a:latin typeface="Times New Roman" pitchFamily="18" charset="0"/>
                <a:cs typeface="Times New Roman" pitchFamily="18" charset="0"/>
              </a:rPr>
              <a:t>(</a:t>
            </a:r>
            <a:r>
              <a:rPr lang="en-US" sz="2200" dirty="0" err="1" smtClean="0">
                <a:solidFill>
                  <a:srgbClr val="FF0000"/>
                </a:solidFill>
                <a:latin typeface="Times New Roman" pitchFamily="18" charset="0"/>
                <a:cs typeface="Times New Roman" pitchFamily="18" charset="0"/>
              </a:rPr>
              <a:t>int</a:t>
            </a:r>
            <a:r>
              <a:rPr lang="en-US" sz="2200" dirty="0" smtClean="0">
                <a:solidFill>
                  <a:srgbClr val="FF0000"/>
                </a:solidFill>
                <a:latin typeface="Times New Roman" pitchFamily="18" charset="0"/>
                <a:cs typeface="Times New Roman" pitchFamily="18" charset="0"/>
              </a:rPr>
              <a:t> </a:t>
            </a:r>
            <a:r>
              <a:rPr lang="en-US" sz="2200" i="1" dirty="0" smtClean="0">
                <a:solidFill>
                  <a:srgbClr val="FF0000"/>
                </a:solidFill>
                <a:latin typeface="Times New Roman" pitchFamily="18" charset="0"/>
                <a:cs typeface="Times New Roman" pitchFamily="18" charset="0"/>
              </a:rPr>
              <a:t>level</a:t>
            </a:r>
            <a:r>
              <a:rPr lang="en-US" sz="2200" dirty="0" smtClean="0">
                <a:solidFill>
                  <a:srgbClr val="FF0000"/>
                </a:solidFill>
                <a:latin typeface="Times New Roman" pitchFamily="18" charset="0"/>
                <a:cs typeface="Times New Roman" pitchFamily="18" charset="0"/>
              </a:rPr>
              <a:t>)</a:t>
            </a:r>
          </a:p>
          <a:p>
            <a:pPr lvl="1" algn="just">
              <a:buFont typeface="Wingdings 2" pitchFamily="18" charset="2"/>
              <a:buNone/>
            </a:pPr>
            <a:endParaRPr lang="en-US" sz="22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There are three constants defined in Thread class associated with priority.</a:t>
            </a:r>
          </a:p>
          <a:p>
            <a:pPr>
              <a:buFont typeface="Wingdings 2" pitchFamily="18" charset="2"/>
              <a:buNone/>
            </a:pPr>
            <a:r>
              <a:rPr lang="en-US" sz="2400" dirty="0" smtClean="0">
                <a:latin typeface="Times New Roman" pitchFamily="18" charset="0"/>
                <a:cs typeface="Times New Roman" pitchFamily="18" charset="0"/>
              </a:rPr>
              <a:t>          1. public static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MIN_PRIORITY </a:t>
            </a:r>
          </a:p>
          <a:p>
            <a:pPr>
              <a:buFont typeface="Wingdings 2" pitchFamily="18" charset="2"/>
              <a:buNone/>
            </a:pPr>
            <a:r>
              <a:rPr lang="en-US" sz="2400" dirty="0" smtClean="0">
                <a:latin typeface="Times New Roman" pitchFamily="18" charset="0"/>
                <a:cs typeface="Times New Roman" pitchFamily="18" charset="0"/>
              </a:rPr>
              <a:t>          2. public static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NORM_PRIORITY</a:t>
            </a:r>
          </a:p>
          <a:p>
            <a:pPr>
              <a:buFont typeface="Wingdings 2" pitchFamily="18" charset="2"/>
              <a:buNone/>
            </a:pPr>
            <a:r>
              <a:rPr lang="en-US" sz="2400" dirty="0" smtClean="0">
                <a:latin typeface="Times New Roman" pitchFamily="18" charset="0"/>
                <a:cs typeface="Times New Roman" pitchFamily="18" charset="0"/>
              </a:rPr>
              <a:t>          3. public static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MAX_PRIORITY</a:t>
            </a:r>
          </a:p>
          <a:p>
            <a:r>
              <a:rPr lang="en-US" sz="2400" dirty="0" smtClean="0">
                <a:latin typeface="Times New Roman" pitchFamily="18" charset="0"/>
                <a:cs typeface="Times New Roman" pitchFamily="18" charset="0"/>
              </a:rPr>
              <a:t>Default priority of a thread is 5 (NORM_PRIORITY). The value of MIN_PRIORITY is 1 and the value of MAX_PRIORITY is 10.</a:t>
            </a:r>
          </a:p>
          <a:p>
            <a:pPr>
              <a:buFont typeface="Wingdings 2" pitchFamily="18" charset="2"/>
              <a:buNone/>
            </a:pPr>
            <a:endParaRPr lang="en-US" sz="2400" dirty="0" smtClean="0">
              <a:latin typeface="Times New Roman" pitchFamily="18" charset="0"/>
              <a:cs typeface="Times New Roman" pitchFamily="18" charset="0"/>
            </a:endParaRPr>
          </a:p>
          <a:p>
            <a:pPr algn="just"/>
            <a:r>
              <a:rPr lang="en-US" sz="2400" b="1" dirty="0" err="1" smtClean="0">
                <a:latin typeface="Times New Roman" pitchFamily="18" charset="0"/>
                <a:cs typeface="Times New Roman" pitchFamily="18" charset="0"/>
              </a:rPr>
              <a:t>getPriority</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 obtain the current priority of a Thread </a:t>
            </a:r>
          </a:p>
          <a:p>
            <a:pPr lvl="1" algn="just"/>
            <a:r>
              <a:rPr lang="en-US" sz="2200" dirty="0" smtClean="0">
                <a:latin typeface="Times New Roman" pitchFamily="18" charset="0"/>
                <a:cs typeface="Times New Roman" pitchFamily="18" charset="0"/>
              </a:rPr>
              <a:t>General Form :	</a:t>
            </a:r>
            <a:r>
              <a:rPr lang="en-US" sz="2200" dirty="0" smtClean="0">
                <a:solidFill>
                  <a:srgbClr val="FF0000"/>
                </a:solidFill>
                <a:latin typeface="Times New Roman" pitchFamily="18" charset="0"/>
                <a:cs typeface="Times New Roman" pitchFamily="18" charset="0"/>
              </a:rPr>
              <a:t>final </a:t>
            </a:r>
            <a:r>
              <a:rPr lang="en-US" sz="2200" dirty="0" err="1" smtClean="0">
                <a:solidFill>
                  <a:srgbClr val="FF0000"/>
                </a:solidFill>
                <a:latin typeface="Times New Roman" pitchFamily="18" charset="0"/>
                <a:cs typeface="Times New Roman" pitchFamily="18" charset="0"/>
              </a:rPr>
              <a:t>int</a:t>
            </a:r>
            <a:r>
              <a:rPr lang="en-US" sz="2200" dirty="0" smtClean="0">
                <a:solidFill>
                  <a:srgbClr val="FF0000"/>
                </a:solidFill>
                <a:latin typeface="Times New Roman" pitchFamily="18" charset="0"/>
                <a:cs typeface="Times New Roman" pitchFamily="18" charset="0"/>
              </a:rPr>
              <a:t> </a:t>
            </a:r>
            <a:r>
              <a:rPr lang="en-US" sz="2200" dirty="0" err="1" smtClean="0">
                <a:solidFill>
                  <a:srgbClr val="FF0000"/>
                </a:solidFill>
                <a:latin typeface="Times New Roman" pitchFamily="18" charset="0"/>
                <a:cs typeface="Times New Roman" pitchFamily="18" charset="0"/>
              </a:rPr>
              <a:t>getPriority</a:t>
            </a:r>
            <a:r>
              <a:rPr lang="en-US" sz="2200" dirty="0" smtClean="0">
                <a:solidFill>
                  <a:srgbClr val="FF0000"/>
                </a:solidFill>
                <a:latin typeface="Times New Roman" pitchFamily="18" charset="0"/>
                <a:cs typeface="Times New Roman" pitchFamily="18" charset="0"/>
              </a:rPr>
              <a:t>( )</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Content Placeholder 5" descr="Untitled.png"/>
          <p:cNvPicPr>
            <a:picLocks noGrp="1" noChangeAspect="1"/>
          </p:cNvPicPr>
          <p:nvPr>
            <p:ph sz="quarter" idx="1"/>
          </p:nvPr>
        </p:nvPicPr>
        <p:blipFill>
          <a:blip r:embed="rId2"/>
          <a:srcRect/>
          <a:stretch>
            <a:fillRect/>
          </a:stretch>
        </p:blipFill>
        <p:spPr>
          <a:xfrm>
            <a:off x="228600" y="228600"/>
            <a:ext cx="8458200" cy="5105400"/>
          </a:xfrm>
        </p:spPr>
      </p:pic>
      <p:pic>
        <p:nvPicPr>
          <p:cNvPr id="7" name="Picture 6" descr="Untitled.png"/>
          <p:cNvPicPr>
            <a:picLocks noChangeAspect="1"/>
          </p:cNvPicPr>
          <p:nvPr/>
        </p:nvPicPr>
        <p:blipFill>
          <a:blip r:embed="rId3"/>
          <a:srcRect/>
          <a:stretch>
            <a:fillRect/>
          </a:stretch>
        </p:blipFill>
        <p:spPr bwMode="auto">
          <a:xfrm>
            <a:off x="457200" y="5334000"/>
            <a:ext cx="3352800" cy="1123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381000" y="0"/>
            <a:ext cx="8458200" cy="457200"/>
          </a:xfrm>
        </p:spPr>
        <p:txBody>
          <a:bodyPr>
            <a:normAutofit fontScale="90000"/>
          </a:bodyPr>
          <a:lstStyle/>
          <a:p>
            <a:pPr algn="just" eaLnBrk="1" hangingPunct="1"/>
            <a:r>
              <a:rPr lang="en-US" sz="2400" b="1" dirty="0" err="1" smtClean="0">
                <a:solidFill>
                  <a:schemeClr val="tx1"/>
                </a:solidFill>
                <a:latin typeface="Times New Roman" pitchFamily="18" charset="0"/>
                <a:ea typeface="Calibri" pitchFamily="34" charset="0"/>
                <a:cs typeface="Times New Roman" pitchFamily="18" charset="0"/>
              </a:rPr>
              <a:t>Eg</a:t>
            </a:r>
            <a:r>
              <a:rPr lang="en-US" sz="2400" b="1" dirty="0" smtClean="0">
                <a:solidFill>
                  <a:schemeClr val="tx1"/>
                </a:solidFill>
                <a:latin typeface="Times New Roman" pitchFamily="18" charset="0"/>
                <a:ea typeface="Calibri" pitchFamily="34" charset="0"/>
                <a:cs typeface="Times New Roman" pitchFamily="18" charset="0"/>
              </a:rPr>
              <a:t>: Creating Multiple Threads using </a:t>
            </a:r>
            <a:r>
              <a:rPr lang="en-US" sz="2400" b="1" dirty="0" smtClean="0">
                <a:solidFill>
                  <a:srgbClr val="FF0000"/>
                </a:solidFill>
                <a:latin typeface="Times New Roman" pitchFamily="18" charset="0"/>
                <a:ea typeface="Calibri" pitchFamily="34" charset="0"/>
                <a:cs typeface="Times New Roman" pitchFamily="18" charset="0"/>
              </a:rPr>
              <a:t>extends Thread</a:t>
            </a:r>
          </a:p>
        </p:txBody>
      </p:sp>
      <p:graphicFrame>
        <p:nvGraphicFramePr>
          <p:cNvPr id="5" name="Table 4"/>
          <p:cNvGraphicFramePr>
            <a:graphicFrameLocks noGrp="1"/>
          </p:cNvGraphicFramePr>
          <p:nvPr/>
        </p:nvGraphicFramePr>
        <p:xfrm>
          <a:off x="0" y="457200"/>
          <a:ext cx="4495800" cy="6561074"/>
        </p:xfrm>
        <a:graphic>
          <a:graphicData uri="http://schemas.openxmlformats.org/drawingml/2006/table">
            <a:tbl>
              <a:tblPr/>
              <a:tblGrid>
                <a:gridCol w="4495800"/>
              </a:tblGrid>
              <a:tr h="6561074">
                <a:tc>
                  <a:txBody>
                    <a:bodyPr/>
                    <a:lstStyle/>
                    <a:p>
                      <a:pPr algn="l">
                        <a:lnSpc>
                          <a:spcPct val="115000"/>
                        </a:lnSpc>
                        <a:spcAft>
                          <a:spcPts val="0"/>
                        </a:spcAft>
                      </a:pPr>
                      <a:r>
                        <a:rPr lang="en-US" sz="1600" dirty="0" smtClean="0">
                          <a:solidFill>
                            <a:srgbClr val="1D1D1E"/>
                          </a:solidFill>
                          <a:latin typeface="Cambria"/>
                          <a:cs typeface="Courier"/>
                        </a:rPr>
                        <a:t>class </a:t>
                      </a:r>
                      <a:r>
                        <a:rPr lang="en-US" sz="1600" dirty="0" err="1" smtClean="0">
                          <a:solidFill>
                            <a:srgbClr val="1D1D1E"/>
                          </a:solidFill>
                          <a:latin typeface="Cambria"/>
                          <a:cs typeface="Courier"/>
                        </a:rPr>
                        <a:t>NewThread</a:t>
                      </a:r>
                      <a:r>
                        <a:rPr lang="en-US" sz="1600" dirty="0" smtClean="0">
                          <a:solidFill>
                            <a:srgbClr val="1D1D1E"/>
                          </a:solidFill>
                          <a:latin typeface="Cambria"/>
                          <a:cs typeface="Courier"/>
                        </a:rPr>
                        <a:t> extends Thread </a:t>
                      </a:r>
                      <a:endParaRPr lang="en-US" sz="1600" dirty="0" smtClean="0">
                        <a:latin typeface="Calibri"/>
                        <a:cs typeface="Times New Roman"/>
                      </a:endParaRPr>
                    </a:p>
                    <a:p>
                      <a:pPr algn="l">
                        <a:lnSpc>
                          <a:spcPct val="115000"/>
                        </a:lnSpc>
                        <a:spcAft>
                          <a:spcPts val="0"/>
                        </a:spcAft>
                      </a:pPr>
                      <a:r>
                        <a:rPr lang="en-US" sz="1600" dirty="0" smtClean="0">
                          <a:solidFill>
                            <a:srgbClr val="1D1D1E"/>
                          </a:solidFill>
                          <a:latin typeface="Cambria"/>
                          <a:cs typeface="Courier"/>
                        </a:rPr>
                        <a:t>{       </a:t>
                      </a:r>
                      <a:r>
                        <a:rPr lang="en-US" sz="1600" dirty="0" err="1" smtClean="0">
                          <a:solidFill>
                            <a:srgbClr val="1D1D1E"/>
                          </a:solidFill>
                          <a:latin typeface="Cambria"/>
                          <a:cs typeface="Courier"/>
                        </a:rPr>
                        <a:t>NewThread</a:t>
                      </a:r>
                      <a:r>
                        <a:rPr lang="en-US" sz="1600" dirty="0" smtClean="0">
                          <a:solidFill>
                            <a:srgbClr val="1D1D1E"/>
                          </a:solidFill>
                          <a:latin typeface="Cambria"/>
                          <a:cs typeface="Courier"/>
                        </a:rPr>
                        <a:t>() </a:t>
                      </a:r>
                      <a:endParaRPr lang="en-US" sz="1600" dirty="0" smtClean="0">
                        <a:solidFill>
                          <a:srgbClr val="1D1D1E"/>
                        </a:solidFill>
                        <a:latin typeface="Calibri"/>
                        <a:cs typeface="Times New Roman"/>
                      </a:endParaRPr>
                    </a:p>
                    <a:p>
                      <a:pPr algn="l">
                        <a:lnSpc>
                          <a:spcPct val="115000"/>
                        </a:lnSpc>
                        <a:spcAft>
                          <a:spcPts val="0"/>
                        </a:spcAft>
                      </a:pPr>
                      <a:r>
                        <a:rPr lang="en-US" sz="1600" baseline="0" dirty="0" smtClean="0">
                          <a:solidFill>
                            <a:srgbClr val="1D1D1E"/>
                          </a:solidFill>
                          <a:latin typeface="Calibri"/>
                          <a:cs typeface="Times New Roman"/>
                        </a:rPr>
                        <a:t>        </a:t>
                      </a:r>
                      <a:r>
                        <a:rPr lang="en-US" sz="1600" dirty="0" smtClean="0">
                          <a:solidFill>
                            <a:srgbClr val="1D1D1E"/>
                          </a:solidFill>
                          <a:latin typeface="Cambria"/>
                          <a:cs typeface="Courier"/>
                        </a:rPr>
                        <a:t>{     </a:t>
                      </a:r>
                    </a:p>
                    <a:p>
                      <a:pPr algn="l">
                        <a:lnSpc>
                          <a:spcPct val="115000"/>
                        </a:lnSpc>
                        <a:spcAft>
                          <a:spcPts val="0"/>
                        </a:spcAft>
                      </a:pPr>
                      <a:r>
                        <a:rPr lang="en-US" sz="1600" dirty="0" smtClean="0">
                          <a:solidFill>
                            <a:srgbClr val="1D1D1E"/>
                          </a:solidFill>
                          <a:latin typeface="Cambria"/>
                          <a:cs typeface="Courier"/>
                        </a:rPr>
                        <a:t>               </a:t>
                      </a:r>
                      <a:r>
                        <a:rPr lang="en-US" sz="1600" dirty="0" err="1" smtClean="0">
                          <a:solidFill>
                            <a:srgbClr val="1D1D1E"/>
                          </a:solidFill>
                          <a:latin typeface="Cambria"/>
                          <a:cs typeface="Courier"/>
                        </a:rPr>
                        <a:t>System.out.println</a:t>
                      </a:r>
                      <a:r>
                        <a:rPr lang="en-US" sz="1600" dirty="0" smtClean="0">
                          <a:solidFill>
                            <a:srgbClr val="1D1D1E"/>
                          </a:solidFill>
                          <a:latin typeface="Cambria"/>
                          <a:cs typeface="Courier"/>
                        </a:rPr>
                        <a:t>("Child thread: " + this);</a:t>
                      </a:r>
                      <a:endParaRPr lang="en-US" sz="1600" dirty="0" smtClean="0">
                        <a:solidFill>
                          <a:srgbClr val="1D1D1E"/>
                        </a:solidFill>
                        <a:latin typeface="Calibri"/>
                        <a:cs typeface="Times New Roman"/>
                      </a:endParaRPr>
                    </a:p>
                    <a:p>
                      <a:pPr algn="l">
                        <a:lnSpc>
                          <a:spcPct val="115000"/>
                        </a:lnSpc>
                        <a:spcAft>
                          <a:spcPts val="0"/>
                        </a:spcAft>
                      </a:pPr>
                      <a:r>
                        <a:rPr lang="en-US" sz="1600" baseline="0" dirty="0" smtClean="0">
                          <a:solidFill>
                            <a:srgbClr val="1D1D1E"/>
                          </a:solidFill>
                          <a:latin typeface="Calibri"/>
                          <a:cs typeface="Times New Roman"/>
                        </a:rPr>
                        <a:t>               </a:t>
                      </a:r>
                      <a:r>
                        <a:rPr lang="en-US" sz="1600" dirty="0" smtClean="0">
                          <a:solidFill>
                            <a:srgbClr val="1D1D1E"/>
                          </a:solidFill>
                          <a:latin typeface="Cambria"/>
                          <a:cs typeface="Courier"/>
                        </a:rPr>
                        <a:t>start(); </a:t>
                      </a:r>
                      <a:endParaRPr lang="en-US" sz="1600" dirty="0" smtClean="0">
                        <a:solidFill>
                          <a:srgbClr val="1D1D1E"/>
                        </a:solidFill>
                        <a:latin typeface="Calibri"/>
                        <a:cs typeface="Times New Roman"/>
                      </a:endParaRPr>
                    </a:p>
                    <a:p>
                      <a:pPr algn="l">
                        <a:lnSpc>
                          <a:spcPct val="115000"/>
                        </a:lnSpc>
                        <a:spcAft>
                          <a:spcPts val="0"/>
                        </a:spcAft>
                      </a:pPr>
                      <a:r>
                        <a:rPr lang="en-US" sz="1600" baseline="0" dirty="0" smtClean="0">
                          <a:solidFill>
                            <a:srgbClr val="1D1D1E"/>
                          </a:solidFill>
                          <a:latin typeface="Calibri"/>
                          <a:cs typeface="Times New Roman"/>
                        </a:rPr>
                        <a:t>        </a:t>
                      </a:r>
                      <a:r>
                        <a:rPr lang="en-US" sz="1600" dirty="0" smtClean="0">
                          <a:solidFill>
                            <a:srgbClr val="1D1D1E"/>
                          </a:solidFill>
                          <a:latin typeface="Cambria"/>
                          <a:cs typeface="Courier"/>
                        </a:rPr>
                        <a:t>}</a:t>
                      </a:r>
                      <a:endParaRPr lang="en-US" sz="1600" dirty="0" smtClean="0">
                        <a:solidFill>
                          <a:srgbClr val="1D1D1E"/>
                        </a:solidFill>
                        <a:latin typeface="Calibri"/>
                        <a:cs typeface="Times New Roman"/>
                      </a:endParaRPr>
                    </a:p>
                    <a:p>
                      <a:pPr algn="l">
                        <a:lnSpc>
                          <a:spcPct val="115000"/>
                        </a:lnSpc>
                        <a:spcAft>
                          <a:spcPts val="0"/>
                        </a:spcAft>
                      </a:pPr>
                      <a:r>
                        <a:rPr lang="en-US" sz="1600" baseline="0" dirty="0" smtClean="0">
                          <a:solidFill>
                            <a:srgbClr val="1D1D1E"/>
                          </a:solidFill>
                          <a:latin typeface="Calibri"/>
                          <a:cs typeface="Times New Roman"/>
                        </a:rPr>
                        <a:t>        </a:t>
                      </a:r>
                      <a:r>
                        <a:rPr lang="en-US" sz="1600" dirty="0" smtClean="0">
                          <a:solidFill>
                            <a:srgbClr val="1D1D1E"/>
                          </a:solidFill>
                          <a:latin typeface="Cambria"/>
                          <a:cs typeface="Courier"/>
                        </a:rPr>
                        <a:t>public void run() {</a:t>
                      </a:r>
                      <a:endParaRPr lang="en-US" sz="1600" dirty="0" smtClean="0">
                        <a:solidFill>
                          <a:srgbClr val="1D1D1E"/>
                        </a:solidFill>
                        <a:latin typeface="Calibri"/>
                        <a:cs typeface="Times New Roman"/>
                      </a:endParaRPr>
                    </a:p>
                    <a:p>
                      <a:pPr marL="457200" marR="0" algn="l">
                        <a:lnSpc>
                          <a:spcPct val="115000"/>
                        </a:lnSpc>
                        <a:spcBef>
                          <a:spcPts val="0"/>
                        </a:spcBef>
                        <a:spcAft>
                          <a:spcPts val="0"/>
                        </a:spcAft>
                      </a:pPr>
                      <a:r>
                        <a:rPr lang="en-US" sz="1600" baseline="0" dirty="0" smtClean="0">
                          <a:solidFill>
                            <a:srgbClr val="1D1D1E"/>
                          </a:solidFill>
                          <a:latin typeface="Calibri"/>
                          <a:cs typeface="Times New Roman"/>
                        </a:rPr>
                        <a:t>  </a:t>
                      </a:r>
                      <a:r>
                        <a:rPr lang="en-US" sz="1600" dirty="0" smtClean="0">
                          <a:solidFill>
                            <a:srgbClr val="1D1D1E"/>
                          </a:solidFill>
                          <a:latin typeface="Cambria"/>
                          <a:cs typeface="Courier"/>
                        </a:rPr>
                        <a:t>try </a:t>
                      </a:r>
                      <a:r>
                        <a:rPr lang="en-US" sz="1600" baseline="0" dirty="0" smtClean="0">
                          <a:solidFill>
                            <a:srgbClr val="1D1D1E"/>
                          </a:solidFill>
                          <a:latin typeface="Calibri"/>
                          <a:cs typeface="Times New Roman"/>
                        </a:rPr>
                        <a:t> </a:t>
                      </a:r>
                      <a:r>
                        <a:rPr lang="en-US" sz="1600" dirty="0" smtClean="0">
                          <a:solidFill>
                            <a:srgbClr val="1D1D1E"/>
                          </a:solidFill>
                          <a:latin typeface="Cambria"/>
                          <a:cs typeface="Courier"/>
                        </a:rPr>
                        <a:t>{</a:t>
                      </a:r>
                      <a:endParaRPr lang="en-US" sz="1600" dirty="0" smtClean="0">
                        <a:solidFill>
                          <a:srgbClr val="1D1D1E"/>
                        </a:solidFill>
                        <a:latin typeface="Calibri"/>
                        <a:cs typeface="Times New Roman"/>
                      </a:endParaRPr>
                    </a:p>
                    <a:p>
                      <a:pPr marL="914400" marR="0" algn="l">
                        <a:lnSpc>
                          <a:spcPct val="115000"/>
                        </a:lnSpc>
                        <a:spcBef>
                          <a:spcPts val="0"/>
                        </a:spcBef>
                        <a:spcAft>
                          <a:spcPts val="0"/>
                        </a:spcAft>
                      </a:pPr>
                      <a:r>
                        <a:rPr lang="en-US" sz="1600" dirty="0" smtClean="0">
                          <a:solidFill>
                            <a:srgbClr val="1D1D1E"/>
                          </a:solidFill>
                          <a:latin typeface="Cambria"/>
                          <a:cs typeface="Courier"/>
                        </a:rPr>
                        <a:t>for(</a:t>
                      </a:r>
                      <a:r>
                        <a:rPr lang="en-US" sz="1600" dirty="0" err="1" smtClean="0">
                          <a:solidFill>
                            <a:srgbClr val="1D1D1E"/>
                          </a:solidFill>
                          <a:latin typeface="Cambria"/>
                          <a:cs typeface="Courier"/>
                        </a:rPr>
                        <a:t>int</a:t>
                      </a:r>
                      <a:r>
                        <a:rPr lang="en-US" sz="1600" dirty="0" smtClean="0">
                          <a:solidFill>
                            <a:srgbClr val="1D1D1E"/>
                          </a:solidFill>
                          <a:latin typeface="Cambria"/>
                          <a:cs typeface="Courier"/>
                        </a:rPr>
                        <a:t> </a:t>
                      </a:r>
                      <a:r>
                        <a:rPr lang="en-US" sz="1600" dirty="0" err="1" smtClean="0">
                          <a:solidFill>
                            <a:srgbClr val="1D1D1E"/>
                          </a:solidFill>
                          <a:latin typeface="Cambria"/>
                          <a:cs typeface="Courier"/>
                        </a:rPr>
                        <a:t>i</a:t>
                      </a:r>
                      <a:r>
                        <a:rPr lang="en-US" sz="1600" dirty="0" smtClean="0">
                          <a:solidFill>
                            <a:srgbClr val="1D1D1E"/>
                          </a:solidFill>
                          <a:latin typeface="Cambria"/>
                          <a:cs typeface="Courier"/>
                        </a:rPr>
                        <a:t> = 5; </a:t>
                      </a:r>
                      <a:r>
                        <a:rPr lang="en-US" sz="1600" dirty="0" err="1" smtClean="0">
                          <a:solidFill>
                            <a:srgbClr val="1D1D1E"/>
                          </a:solidFill>
                          <a:latin typeface="Cambria"/>
                          <a:cs typeface="Courier"/>
                        </a:rPr>
                        <a:t>i</a:t>
                      </a:r>
                      <a:r>
                        <a:rPr lang="en-US" sz="1600" dirty="0" smtClean="0">
                          <a:solidFill>
                            <a:srgbClr val="1D1D1E"/>
                          </a:solidFill>
                          <a:latin typeface="Cambria"/>
                          <a:cs typeface="Courier"/>
                        </a:rPr>
                        <a:t> &gt; 0; </a:t>
                      </a:r>
                      <a:r>
                        <a:rPr lang="en-US" sz="1600" dirty="0" err="1" smtClean="0">
                          <a:solidFill>
                            <a:srgbClr val="1D1D1E"/>
                          </a:solidFill>
                          <a:latin typeface="Cambria"/>
                          <a:cs typeface="Courier"/>
                        </a:rPr>
                        <a:t>i</a:t>
                      </a:r>
                      <a:r>
                        <a:rPr lang="en-US" sz="1600" dirty="0" smtClean="0">
                          <a:solidFill>
                            <a:srgbClr val="1D1D1E"/>
                          </a:solidFill>
                          <a:latin typeface="Cambria"/>
                          <a:cs typeface="Courier"/>
                        </a:rPr>
                        <a:t>--) </a:t>
                      </a:r>
                    </a:p>
                    <a:p>
                      <a:pPr marL="914400" marR="0" algn="l">
                        <a:lnSpc>
                          <a:spcPct val="115000"/>
                        </a:lnSpc>
                        <a:spcBef>
                          <a:spcPts val="0"/>
                        </a:spcBef>
                        <a:spcAft>
                          <a:spcPts val="0"/>
                        </a:spcAft>
                      </a:pPr>
                      <a:r>
                        <a:rPr lang="en-US" sz="1600" dirty="0" smtClean="0">
                          <a:solidFill>
                            <a:srgbClr val="1D1D1E"/>
                          </a:solidFill>
                          <a:latin typeface="Cambria"/>
                          <a:cs typeface="Courier"/>
                        </a:rPr>
                        <a:t>{</a:t>
                      </a:r>
                      <a:endParaRPr lang="en-US" sz="1600" dirty="0" smtClean="0">
                        <a:solidFill>
                          <a:srgbClr val="1D1D1E"/>
                        </a:solidFill>
                        <a:latin typeface="Calibri"/>
                        <a:cs typeface="Times New Roman"/>
                      </a:endParaRPr>
                    </a:p>
                    <a:p>
                      <a:pPr marL="914400" marR="0" algn="l">
                        <a:lnSpc>
                          <a:spcPct val="115000"/>
                        </a:lnSpc>
                        <a:spcBef>
                          <a:spcPts val="0"/>
                        </a:spcBef>
                        <a:spcAft>
                          <a:spcPts val="0"/>
                        </a:spcAft>
                      </a:pPr>
                      <a:r>
                        <a:rPr lang="en-US" sz="1600" dirty="0" err="1" smtClean="0">
                          <a:solidFill>
                            <a:srgbClr val="1D1D1E"/>
                          </a:solidFill>
                          <a:latin typeface="Cambria"/>
                          <a:cs typeface="Courier"/>
                        </a:rPr>
                        <a:t>System.out.println</a:t>
                      </a:r>
                      <a:r>
                        <a:rPr lang="en-US" sz="1600" dirty="0" smtClean="0">
                          <a:solidFill>
                            <a:srgbClr val="1D1D1E"/>
                          </a:solidFill>
                          <a:latin typeface="Cambria"/>
                          <a:cs typeface="Courier"/>
                        </a:rPr>
                        <a:t>("Child Thread: " + </a:t>
                      </a:r>
                      <a:r>
                        <a:rPr lang="en-US" sz="1600" dirty="0" err="1" smtClean="0">
                          <a:solidFill>
                            <a:srgbClr val="1D1D1E"/>
                          </a:solidFill>
                          <a:latin typeface="Cambria"/>
                          <a:cs typeface="Courier"/>
                        </a:rPr>
                        <a:t>i</a:t>
                      </a:r>
                      <a:r>
                        <a:rPr lang="en-US" sz="1600" dirty="0" smtClean="0">
                          <a:solidFill>
                            <a:srgbClr val="1D1D1E"/>
                          </a:solidFill>
                          <a:latin typeface="Cambria"/>
                          <a:cs typeface="Courier"/>
                        </a:rPr>
                        <a:t>);</a:t>
                      </a:r>
                      <a:endParaRPr lang="en-US" sz="1600" dirty="0" smtClean="0">
                        <a:solidFill>
                          <a:srgbClr val="1D1D1E"/>
                        </a:solidFill>
                        <a:latin typeface="Calibri"/>
                        <a:cs typeface="Times New Roman"/>
                      </a:endParaRPr>
                    </a:p>
                    <a:p>
                      <a:pPr marL="914400" marR="0" algn="l">
                        <a:lnSpc>
                          <a:spcPct val="115000"/>
                        </a:lnSpc>
                        <a:spcBef>
                          <a:spcPts val="0"/>
                        </a:spcBef>
                        <a:spcAft>
                          <a:spcPts val="0"/>
                        </a:spcAft>
                      </a:pPr>
                      <a:r>
                        <a:rPr lang="en-US" sz="1600" dirty="0" err="1" smtClean="0">
                          <a:solidFill>
                            <a:srgbClr val="1D1D1E"/>
                          </a:solidFill>
                          <a:latin typeface="Cambria"/>
                          <a:cs typeface="Courier"/>
                        </a:rPr>
                        <a:t>Thread.sleep</a:t>
                      </a:r>
                      <a:r>
                        <a:rPr lang="en-US" sz="1600" dirty="0" smtClean="0">
                          <a:solidFill>
                            <a:srgbClr val="1D1D1E"/>
                          </a:solidFill>
                          <a:latin typeface="Cambria"/>
                          <a:cs typeface="Courier"/>
                        </a:rPr>
                        <a:t>(500);</a:t>
                      </a:r>
                      <a:endParaRPr lang="en-US" sz="1600" dirty="0" smtClean="0">
                        <a:solidFill>
                          <a:srgbClr val="1D1D1E"/>
                        </a:solidFill>
                        <a:latin typeface="Calibri"/>
                        <a:cs typeface="Times New Roman"/>
                      </a:endParaRPr>
                    </a:p>
                    <a:p>
                      <a:pPr marL="914400" marR="0" algn="l">
                        <a:lnSpc>
                          <a:spcPct val="115000"/>
                        </a:lnSpc>
                        <a:spcBef>
                          <a:spcPts val="0"/>
                        </a:spcBef>
                        <a:spcAft>
                          <a:spcPts val="0"/>
                        </a:spcAft>
                      </a:pPr>
                      <a:r>
                        <a:rPr lang="en-US" sz="1600" dirty="0" smtClean="0">
                          <a:solidFill>
                            <a:srgbClr val="1D1D1E"/>
                          </a:solidFill>
                          <a:latin typeface="Cambria"/>
                          <a:cs typeface="Courier"/>
                        </a:rPr>
                        <a:t>  }</a:t>
                      </a:r>
                      <a:endParaRPr lang="en-US" sz="1600" dirty="0" smtClean="0">
                        <a:solidFill>
                          <a:srgbClr val="1D1D1E"/>
                        </a:solidFill>
                        <a:latin typeface="Calibri"/>
                        <a:cs typeface="Times New Roman"/>
                      </a:endParaRPr>
                    </a:p>
                    <a:p>
                      <a:pPr marL="914400" marR="0" algn="l">
                        <a:lnSpc>
                          <a:spcPct val="115000"/>
                        </a:lnSpc>
                        <a:spcBef>
                          <a:spcPts val="0"/>
                        </a:spcBef>
                        <a:spcAft>
                          <a:spcPts val="0"/>
                        </a:spcAft>
                      </a:pPr>
                      <a:r>
                        <a:rPr lang="en-US" sz="1600" dirty="0" smtClean="0">
                          <a:solidFill>
                            <a:srgbClr val="1D1D1E"/>
                          </a:solidFill>
                          <a:latin typeface="Cambria"/>
                          <a:cs typeface="Courier"/>
                        </a:rPr>
                        <a:t>} </a:t>
                      </a:r>
                      <a:endParaRPr lang="en-US" sz="1600" dirty="0" smtClean="0">
                        <a:solidFill>
                          <a:srgbClr val="1D1D1E"/>
                        </a:solidFill>
                        <a:latin typeface="Calibri"/>
                        <a:cs typeface="Times New Roman"/>
                      </a:endParaRPr>
                    </a:p>
                    <a:p>
                      <a:pPr marL="914400" marR="0" algn="l">
                        <a:lnSpc>
                          <a:spcPct val="115000"/>
                        </a:lnSpc>
                        <a:spcBef>
                          <a:spcPts val="0"/>
                        </a:spcBef>
                        <a:spcAft>
                          <a:spcPts val="0"/>
                        </a:spcAft>
                      </a:pPr>
                      <a:r>
                        <a:rPr lang="en-US" sz="1600" dirty="0" smtClean="0">
                          <a:solidFill>
                            <a:srgbClr val="1D1D1E"/>
                          </a:solidFill>
                          <a:latin typeface="Cambria"/>
                          <a:cs typeface="Courier"/>
                        </a:rPr>
                        <a:t>catch (</a:t>
                      </a:r>
                      <a:r>
                        <a:rPr lang="en-US" sz="1600" dirty="0" err="1" smtClean="0">
                          <a:solidFill>
                            <a:srgbClr val="1D1D1E"/>
                          </a:solidFill>
                          <a:latin typeface="Cambria"/>
                          <a:cs typeface="Courier"/>
                        </a:rPr>
                        <a:t>InterruptedException</a:t>
                      </a:r>
                      <a:r>
                        <a:rPr lang="en-US" sz="1600" dirty="0" smtClean="0">
                          <a:solidFill>
                            <a:srgbClr val="1D1D1E"/>
                          </a:solidFill>
                          <a:latin typeface="Cambria"/>
                          <a:cs typeface="Courier"/>
                        </a:rPr>
                        <a:t> e) </a:t>
                      </a:r>
                      <a:endParaRPr lang="en-US" sz="1600" dirty="0" smtClean="0">
                        <a:latin typeface="Calibri"/>
                        <a:cs typeface="Times New Roman"/>
                      </a:endParaRPr>
                    </a:p>
                    <a:p>
                      <a:pPr marL="914400" marR="0" algn="l">
                        <a:lnSpc>
                          <a:spcPct val="115000"/>
                        </a:lnSpc>
                        <a:spcBef>
                          <a:spcPts val="0"/>
                        </a:spcBef>
                        <a:spcAft>
                          <a:spcPts val="0"/>
                        </a:spcAft>
                      </a:pPr>
                      <a:r>
                        <a:rPr lang="en-US" sz="1600" dirty="0" smtClean="0">
                          <a:solidFill>
                            <a:srgbClr val="1D1D1E"/>
                          </a:solidFill>
                          <a:latin typeface="Cambria"/>
                          <a:cs typeface="Courier"/>
                        </a:rPr>
                        <a:t>{</a:t>
                      </a:r>
                      <a:endParaRPr lang="en-US" sz="1600" dirty="0" smtClean="0">
                        <a:solidFill>
                          <a:srgbClr val="1D1D1E"/>
                        </a:solidFill>
                        <a:latin typeface="Calibri"/>
                        <a:cs typeface="Times New Roman"/>
                      </a:endParaRPr>
                    </a:p>
                    <a:p>
                      <a:pPr marL="914400" marR="0" algn="l">
                        <a:lnSpc>
                          <a:spcPct val="115000"/>
                        </a:lnSpc>
                        <a:spcBef>
                          <a:spcPts val="0"/>
                        </a:spcBef>
                        <a:spcAft>
                          <a:spcPts val="0"/>
                        </a:spcAft>
                      </a:pPr>
                      <a:r>
                        <a:rPr lang="en-US" sz="1600" dirty="0" err="1" smtClean="0">
                          <a:solidFill>
                            <a:srgbClr val="1D1D1E"/>
                          </a:solidFill>
                          <a:latin typeface="Cambria"/>
                          <a:cs typeface="Courier"/>
                        </a:rPr>
                        <a:t>System.out.println</a:t>
                      </a:r>
                      <a:r>
                        <a:rPr lang="en-US" sz="1600" dirty="0" smtClean="0">
                          <a:solidFill>
                            <a:srgbClr val="1D1D1E"/>
                          </a:solidFill>
                          <a:latin typeface="Cambria"/>
                          <a:cs typeface="Courier"/>
                        </a:rPr>
                        <a:t>("Child interrupted."); }</a:t>
                      </a:r>
                      <a:endParaRPr lang="en-US" sz="1600" dirty="0" smtClean="0">
                        <a:solidFill>
                          <a:srgbClr val="1D1D1E"/>
                        </a:solidFill>
                        <a:latin typeface="Calibri"/>
                        <a:cs typeface="Times New Roman"/>
                      </a:endParaRPr>
                    </a:p>
                    <a:p>
                      <a:pPr marL="914400" marR="0" algn="l">
                        <a:lnSpc>
                          <a:spcPct val="115000"/>
                        </a:lnSpc>
                        <a:spcBef>
                          <a:spcPts val="0"/>
                        </a:spcBef>
                        <a:spcAft>
                          <a:spcPts val="0"/>
                        </a:spcAft>
                      </a:pPr>
                      <a:r>
                        <a:rPr lang="en-US" sz="1600" dirty="0" err="1" smtClean="0">
                          <a:solidFill>
                            <a:srgbClr val="1D1D1E"/>
                          </a:solidFill>
                          <a:latin typeface="Cambria"/>
                          <a:cs typeface="Courier"/>
                        </a:rPr>
                        <a:t>System.out.println</a:t>
                      </a:r>
                      <a:r>
                        <a:rPr lang="en-US" sz="1600" dirty="0" smtClean="0">
                          <a:solidFill>
                            <a:srgbClr val="1D1D1E"/>
                          </a:solidFill>
                          <a:latin typeface="Cambria"/>
                          <a:cs typeface="Courier"/>
                        </a:rPr>
                        <a:t>("Exiting child  </a:t>
                      </a:r>
                    </a:p>
                    <a:p>
                      <a:pPr marL="914400" marR="0" algn="l">
                        <a:lnSpc>
                          <a:spcPct val="115000"/>
                        </a:lnSpc>
                        <a:spcBef>
                          <a:spcPts val="0"/>
                        </a:spcBef>
                        <a:spcAft>
                          <a:spcPts val="0"/>
                        </a:spcAft>
                      </a:pPr>
                      <a:r>
                        <a:rPr lang="en-US" sz="1600" dirty="0" smtClean="0">
                          <a:solidFill>
                            <a:srgbClr val="1D1D1E"/>
                          </a:solidFill>
                          <a:latin typeface="Cambria"/>
                          <a:cs typeface="Courier"/>
                        </a:rPr>
                        <a:t>                                                        thread.");</a:t>
                      </a:r>
                      <a:endParaRPr lang="en-US" sz="1600" dirty="0" smtClean="0">
                        <a:latin typeface="Calibri"/>
                        <a:cs typeface="Times New Roman"/>
                      </a:endParaRPr>
                    </a:p>
                    <a:p>
                      <a:pPr marL="457200" marR="0" algn="l">
                        <a:lnSpc>
                          <a:spcPct val="115000"/>
                        </a:lnSpc>
                        <a:spcBef>
                          <a:spcPts val="0"/>
                        </a:spcBef>
                        <a:spcAft>
                          <a:spcPts val="0"/>
                        </a:spcAft>
                      </a:pPr>
                      <a:r>
                        <a:rPr lang="en-US" sz="1600" dirty="0" smtClean="0">
                          <a:solidFill>
                            <a:srgbClr val="1D1D1E"/>
                          </a:solidFill>
                          <a:latin typeface="Cambria"/>
                          <a:cs typeface="Courier"/>
                        </a:rPr>
                        <a:t>       }</a:t>
                      </a:r>
                      <a:endParaRPr lang="en-US" sz="1600" dirty="0" smtClean="0">
                        <a:latin typeface="Calibri"/>
                        <a:cs typeface="Times New Roman"/>
                      </a:endParaRPr>
                    </a:p>
                    <a:p>
                      <a:pPr algn="l">
                        <a:lnSpc>
                          <a:spcPct val="115000"/>
                        </a:lnSpc>
                        <a:spcAft>
                          <a:spcPts val="0"/>
                        </a:spcAft>
                      </a:pPr>
                      <a:r>
                        <a:rPr lang="en-US" sz="1600" dirty="0" smtClean="0">
                          <a:solidFill>
                            <a:srgbClr val="1D1D1E"/>
                          </a:solidFill>
                          <a:latin typeface="Cambria"/>
                          <a:cs typeface="Courier"/>
                        </a:rPr>
                        <a:t>         }</a:t>
                      </a:r>
                      <a:endParaRPr lang="en-US" sz="1600" dirty="0" smtClean="0">
                        <a:latin typeface="Calibri"/>
                        <a:cs typeface="Times New Roman"/>
                      </a:endParaRPr>
                    </a:p>
                    <a:p>
                      <a:pPr algn="l">
                        <a:lnSpc>
                          <a:spcPct val="115000"/>
                        </a:lnSpc>
                        <a:spcAft>
                          <a:spcPts val="0"/>
                        </a:spcAft>
                      </a:pPr>
                      <a:endParaRPr lang="en-US" sz="1600" dirty="0">
                        <a:latin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4572000" y="533400"/>
          <a:ext cx="4419600" cy="5888736"/>
        </p:xfrm>
        <a:graphic>
          <a:graphicData uri="http://schemas.openxmlformats.org/drawingml/2006/table">
            <a:tbl>
              <a:tblPr/>
              <a:tblGrid>
                <a:gridCol w="4419600"/>
              </a:tblGrid>
              <a:tr h="5486400">
                <a:tc>
                  <a:txBody>
                    <a:bodyPr/>
                    <a:lstStyle/>
                    <a:p>
                      <a:pPr algn="just">
                        <a:lnSpc>
                          <a:spcPct val="115000"/>
                        </a:lnSpc>
                        <a:spcAft>
                          <a:spcPts val="0"/>
                        </a:spcAft>
                      </a:pPr>
                      <a:r>
                        <a:rPr lang="en-US" sz="1600" dirty="0" smtClean="0">
                          <a:solidFill>
                            <a:srgbClr val="1D1D1E"/>
                          </a:solidFill>
                          <a:latin typeface="Cambria"/>
                          <a:cs typeface="Courier"/>
                        </a:rPr>
                        <a:t>class </a:t>
                      </a:r>
                      <a:r>
                        <a:rPr lang="en-US" sz="1600" dirty="0" err="1" smtClean="0">
                          <a:solidFill>
                            <a:srgbClr val="1D1D1E"/>
                          </a:solidFill>
                          <a:latin typeface="Cambria"/>
                          <a:cs typeface="Courier"/>
                        </a:rPr>
                        <a:t>ExtendThread</a:t>
                      </a:r>
                      <a:r>
                        <a:rPr lang="en-US" sz="1600" dirty="0" smtClean="0">
                          <a:solidFill>
                            <a:srgbClr val="1D1D1E"/>
                          </a:solidFill>
                          <a:latin typeface="Cambria"/>
                          <a:cs typeface="Courier"/>
                        </a:rPr>
                        <a:t> </a:t>
                      </a:r>
                      <a:endParaRPr lang="en-US" sz="1600" dirty="0" smtClean="0">
                        <a:latin typeface="Calibri"/>
                        <a:cs typeface="Times New Roman"/>
                      </a:endParaRPr>
                    </a:p>
                    <a:p>
                      <a:pPr algn="just">
                        <a:lnSpc>
                          <a:spcPct val="115000"/>
                        </a:lnSpc>
                        <a:spcAft>
                          <a:spcPts val="0"/>
                        </a:spcAft>
                      </a:pPr>
                      <a:r>
                        <a:rPr lang="en-US" sz="1600" dirty="0" smtClean="0">
                          <a:solidFill>
                            <a:srgbClr val="1D1D1E"/>
                          </a:solidFill>
                          <a:latin typeface="Cambria"/>
                          <a:cs typeface="Courier"/>
                        </a:rPr>
                        <a:t>{         public static void main(String </a:t>
                      </a:r>
                      <a:r>
                        <a:rPr lang="en-US" sz="1600" dirty="0" err="1" smtClean="0">
                          <a:solidFill>
                            <a:srgbClr val="1D1D1E"/>
                          </a:solidFill>
                          <a:latin typeface="Cambria"/>
                          <a:cs typeface="Courier"/>
                        </a:rPr>
                        <a:t>args</a:t>
                      </a:r>
                      <a:r>
                        <a:rPr lang="en-US" sz="1600" dirty="0" smtClean="0">
                          <a:solidFill>
                            <a:srgbClr val="1D1D1E"/>
                          </a:solidFill>
                          <a:latin typeface="Cambria"/>
                          <a:cs typeface="Courier"/>
                        </a:rPr>
                        <a:t>[]) </a:t>
                      </a:r>
                      <a:endParaRPr lang="en-US" sz="1600" dirty="0" smtClean="0">
                        <a:latin typeface="Calibri"/>
                        <a:cs typeface="Times New Roman"/>
                      </a:endParaRPr>
                    </a:p>
                    <a:p>
                      <a:pPr marL="457200" marR="0" algn="just">
                        <a:lnSpc>
                          <a:spcPct val="115000"/>
                        </a:lnSpc>
                        <a:spcBef>
                          <a:spcPts val="0"/>
                        </a:spcBef>
                        <a:spcAft>
                          <a:spcPts val="0"/>
                        </a:spcAft>
                      </a:pPr>
                      <a:r>
                        <a:rPr lang="en-US" sz="1600" dirty="0" smtClean="0">
                          <a:solidFill>
                            <a:srgbClr val="1D1D1E"/>
                          </a:solidFill>
                          <a:latin typeface="Cambria"/>
                          <a:cs typeface="Courier"/>
                        </a:rPr>
                        <a:t>{    </a:t>
                      </a:r>
                      <a:r>
                        <a:rPr lang="en-US" sz="1600" dirty="0" err="1" smtClean="0">
                          <a:solidFill>
                            <a:srgbClr val="1D1D1E"/>
                          </a:solidFill>
                          <a:latin typeface="Cambria"/>
                          <a:cs typeface="Courier"/>
                        </a:rPr>
                        <a:t>NewThread</a:t>
                      </a:r>
                      <a:r>
                        <a:rPr lang="en-US" sz="1600" dirty="0" smtClean="0">
                          <a:solidFill>
                            <a:srgbClr val="1D1D1E"/>
                          </a:solidFill>
                          <a:latin typeface="Cambria"/>
                          <a:cs typeface="Courier"/>
                        </a:rPr>
                        <a:t> obj1=new </a:t>
                      </a:r>
                      <a:r>
                        <a:rPr lang="en-US" sz="1600" dirty="0" err="1" smtClean="0">
                          <a:solidFill>
                            <a:srgbClr val="1D1D1E"/>
                          </a:solidFill>
                          <a:latin typeface="Cambria"/>
                          <a:cs typeface="Courier"/>
                        </a:rPr>
                        <a:t>NewThread</a:t>
                      </a:r>
                      <a:r>
                        <a:rPr lang="en-US" sz="1600" dirty="0" smtClean="0">
                          <a:solidFill>
                            <a:srgbClr val="1D1D1E"/>
                          </a:solidFill>
                          <a:latin typeface="Cambria"/>
                          <a:cs typeface="Courier"/>
                        </a:rPr>
                        <a:t>(); </a:t>
                      </a:r>
                      <a:endParaRPr lang="en-US" sz="1600" dirty="0" smtClean="0">
                        <a:solidFill>
                          <a:srgbClr val="1D1D1E"/>
                        </a:solidFill>
                        <a:latin typeface="Calibri"/>
                        <a:cs typeface="Times New Roman"/>
                      </a:endParaRPr>
                    </a:p>
                    <a:p>
                      <a:pPr marL="457200" marR="0" algn="just">
                        <a:lnSpc>
                          <a:spcPct val="115000"/>
                        </a:lnSpc>
                        <a:spcBef>
                          <a:spcPts val="0"/>
                        </a:spcBef>
                        <a:spcAft>
                          <a:spcPts val="0"/>
                        </a:spcAft>
                      </a:pPr>
                      <a:r>
                        <a:rPr lang="en-US" sz="1600" baseline="0" dirty="0" smtClean="0">
                          <a:solidFill>
                            <a:srgbClr val="1D1D1E"/>
                          </a:solidFill>
                          <a:latin typeface="Calibri"/>
                          <a:cs typeface="Times New Roman"/>
                        </a:rPr>
                        <a:t>     </a:t>
                      </a:r>
                      <a:r>
                        <a:rPr lang="en-US" sz="1600" dirty="0" smtClean="0">
                          <a:solidFill>
                            <a:srgbClr val="1D1D1E"/>
                          </a:solidFill>
                          <a:latin typeface="Cambria"/>
                          <a:cs typeface="Courier"/>
                        </a:rPr>
                        <a:t>try </a:t>
                      </a:r>
                      <a:endParaRPr lang="en-US" sz="1600" dirty="0" smtClean="0">
                        <a:solidFill>
                          <a:srgbClr val="1D1D1E"/>
                        </a:solidFill>
                        <a:latin typeface="Calibri"/>
                        <a:cs typeface="Times New Roman"/>
                      </a:endParaRPr>
                    </a:p>
                    <a:p>
                      <a:pPr marL="457200" marR="0" algn="just">
                        <a:lnSpc>
                          <a:spcPct val="115000"/>
                        </a:lnSpc>
                        <a:spcBef>
                          <a:spcPts val="0"/>
                        </a:spcBef>
                        <a:spcAft>
                          <a:spcPts val="0"/>
                        </a:spcAft>
                      </a:pPr>
                      <a:r>
                        <a:rPr lang="en-US" sz="1600" baseline="0" dirty="0" smtClean="0">
                          <a:solidFill>
                            <a:srgbClr val="1D1D1E"/>
                          </a:solidFill>
                          <a:latin typeface="Calibri"/>
                          <a:cs typeface="Times New Roman"/>
                        </a:rPr>
                        <a:t>     </a:t>
                      </a:r>
                      <a:r>
                        <a:rPr lang="en-US" sz="1600" dirty="0" smtClean="0">
                          <a:solidFill>
                            <a:srgbClr val="1D1D1E"/>
                          </a:solidFill>
                          <a:latin typeface="Cambria"/>
                          <a:cs typeface="Courier"/>
                        </a:rPr>
                        <a:t>{  for(</a:t>
                      </a:r>
                      <a:r>
                        <a:rPr lang="en-US" sz="1600" dirty="0" err="1" smtClean="0">
                          <a:solidFill>
                            <a:srgbClr val="1D1D1E"/>
                          </a:solidFill>
                          <a:latin typeface="Cambria"/>
                          <a:cs typeface="Courier"/>
                        </a:rPr>
                        <a:t>int</a:t>
                      </a:r>
                      <a:r>
                        <a:rPr lang="en-US" sz="1600" dirty="0" smtClean="0">
                          <a:solidFill>
                            <a:srgbClr val="1D1D1E"/>
                          </a:solidFill>
                          <a:latin typeface="Cambria"/>
                          <a:cs typeface="Courier"/>
                        </a:rPr>
                        <a:t> </a:t>
                      </a:r>
                      <a:r>
                        <a:rPr lang="en-US" sz="1600" dirty="0" err="1" smtClean="0">
                          <a:solidFill>
                            <a:srgbClr val="1D1D1E"/>
                          </a:solidFill>
                          <a:latin typeface="Cambria"/>
                          <a:cs typeface="Courier"/>
                        </a:rPr>
                        <a:t>i</a:t>
                      </a:r>
                      <a:r>
                        <a:rPr lang="en-US" sz="1600" dirty="0" smtClean="0">
                          <a:solidFill>
                            <a:srgbClr val="1D1D1E"/>
                          </a:solidFill>
                          <a:latin typeface="Cambria"/>
                          <a:cs typeface="Courier"/>
                        </a:rPr>
                        <a:t> = 5; </a:t>
                      </a:r>
                      <a:r>
                        <a:rPr lang="en-US" sz="1600" dirty="0" err="1" smtClean="0">
                          <a:solidFill>
                            <a:srgbClr val="1D1D1E"/>
                          </a:solidFill>
                          <a:latin typeface="Cambria"/>
                          <a:cs typeface="Courier"/>
                        </a:rPr>
                        <a:t>i</a:t>
                      </a:r>
                      <a:r>
                        <a:rPr lang="en-US" sz="1600" dirty="0" smtClean="0">
                          <a:solidFill>
                            <a:srgbClr val="1D1D1E"/>
                          </a:solidFill>
                          <a:latin typeface="Cambria"/>
                          <a:cs typeface="Courier"/>
                        </a:rPr>
                        <a:t> &gt; 0; </a:t>
                      </a:r>
                      <a:r>
                        <a:rPr lang="en-US" sz="1600" dirty="0" err="1" smtClean="0">
                          <a:solidFill>
                            <a:srgbClr val="1D1D1E"/>
                          </a:solidFill>
                          <a:latin typeface="Cambria"/>
                          <a:cs typeface="Courier"/>
                        </a:rPr>
                        <a:t>i</a:t>
                      </a:r>
                      <a:r>
                        <a:rPr lang="en-US" sz="1600" dirty="0" smtClean="0">
                          <a:solidFill>
                            <a:srgbClr val="1D1D1E"/>
                          </a:solidFill>
                          <a:latin typeface="Cambria"/>
                          <a:cs typeface="Courier"/>
                        </a:rPr>
                        <a:t>--) </a:t>
                      </a:r>
                      <a:endParaRPr lang="en-US" sz="1600" dirty="0" smtClean="0">
                        <a:solidFill>
                          <a:srgbClr val="1D1D1E"/>
                        </a:solidFill>
                        <a:latin typeface="Calibri"/>
                        <a:cs typeface="Times New Roman"/>
                      </a:endParaRPr>
                    </a:p>
                    <a:p>
                      <a:pPr marL="457200" marR="0" algn="just">
                        <a:lnSpc>
                          <a:spcPct val="115000"/>
                        </a:lnSpc>
                        <a:spcBef>
                          <a:spcPts val="0"/>
                        </a:spcBef>
                        <a:spcAft>
                          <a:spcPts val="0"/>
                        </a:spcAft>
                      </a:pPr>
                      <a:r>
                        <a:rPr lang="en-US" sz="1600" baseline="0" dirty="0" smtClean="0">
                          <a:solidFill>
                            <a:srgbClr val="1D1D1E"/>
                          </a:solidFill>
                          <a:latin typeface="Calibri"/>
                          <a:cs typeface="Times New Roman"/>
                        </a:rPr>
                        <a:t>        </a:t>
                      </a:r>
                      <a:r>
                        <a:rPr lang="en-US" sz="1600" dirty="0" smtClean="0">
                          <a:solidFill>
                            <a:srgbClr val="1D1D1E"/>
                          </a:solidFill>
                          <a:latin typeface="Cambria"/>
                          <a:cs typeface="Courier"/>
                        </a:rPr>
                        <a:t>{</a:t>
                      </a:r>
                    </a:p>
                    <a:p>
                      <a:pPr marL="457200" marR="0" algn="just">
                        <a:lnSpc>
                          <a:spcPct val="115000"/>
                        </a:lnSpc>
                        <a:spcBef>
                          <a:spcPts val="0"/>
                        </a:spcBef>
                        <a:spcAft>
                          <a:spcPts val="0"/>
                        </a:spcAft>
                      </a:pPr>
                      <a:r>
                        <a:rPr lang="en-US" sz="1600" baseline="0" dirty="0" smtClean="0">
                          <a:solidFill>
                            <a:srgbClr val="1D1D1E"/>
                          </a:solidFill>
                          <a:latin typeface="Cambria"/>
                          <a:cs typeface="Courier"/>
                        </a:rPr>
                        <a:t>              </a:t>
                      </a:r>
                      <a:r>
                        <a:rPr lang="en-US" sz="1600" dirty="0" err="1" smtClean="0">
                          <a:solidFill>
                            <a:srgbClr val="1D1D1E"/>
                          </a:solidFill>
                          <a:latin typeface="Cambria"/>
                          <a:cs typeface="Courier"/>
                        </a:rPr>
                        <a:t>System.out.println</a:t>
                      </a:r>
                      <a:r>
                        <a:rPr lang="en-US" sz="1600" dirty="0" smtClean="0">
                          <a:solidFill>
                            <a:srgbClr val="1D1D1E"/>
                          </a:solidFill>
                          <a:latin typeface="Cambria"/>
                          <a:cs typeface="Courier"/>
                        </a:rPr>
                        <a:t>("Main</a:t>
                      </a:r>
                      <a:r>
                        <a:rPr lang="en-US" sz="1600" baseline="0" dirty="0" smtClean="0">
                          <a:solidFill>
                            <a:srgbClr val="1D1D1E"/>
                          </a:solidFill>
                          <a:latin typeface="Cambria"/>
                          <a:cs typeface="Courier"/>
                        </a:rPr>
                        <a:t> </a:t>
                      </a:r>
                      <a:r>
                        <a:rPr lang="en-US" sz="1600" dirty="0" smtClean="0">
                          <a:solidFill>
                            <a:srgbClr val="1D1D1E"/>
                          </a:solidFill>
                          <a:latin typeface="Cambria"/>
                          <a:cs typeface="Courier"/>
                        </a:rPr>
                        <a:t>Thread:" + </a:t>
                      </a:r>
                      <a:r>
                        <a:rPr lang="en-US" sz="1600" dirty="0" err="1" smtClean="0">
                          <a:solidFill>
                            <a:srgbClr val="1D1D1E"/>
                          </a:solidFill>
                          <a:latin typeface="Cambria"/>
                          <a:cs typeface="Courier"/>
                        </a:rPr>
                        <a:t>i</a:t>
                      </a:r>
                      <a:r>
                        <a:rPr lang="en-US" sz="1600" dirty="0" smtClean="0">
                          <a:solidFill>
                            <a:srgbClr val="1D1D1E"/>
                          </a:solidFill>
                          <a:latin typeface="Cambria"/>
                          <a:cs typeface="Courier"/>
                        </a:rPr>
                        <a:t>);</a:t>
                      </a:r>
                    </a:p>
                    <a:p>
                      <a:pPr marL="457200" marR="0" algn="just">
                        <a:lnSpc>
                          <a:spcPct val="115000"/>
                        </a:lnSpc>
                        <a:spcBef>
                          <a:spcPts val="0"/>
                        </a:spcBef>
                        <a:spcAft>
                          <a:spcPts val="0"/>
                        </a:spcAft>
                      </a:pPr>
                      <a:r>
                        <a:rPr lang="en-US" sz="1600" baseline="0" dirty="0" smtClean="0">
                          <a:solidFill>
                            <a:srgbClr val="1D1D1E"/>
                          </a:solidFill>
                          <a:latin typeface="Cambria"/>
                          <a:cs typeface="Courier"/>
                        </a:rPr>
                        <a:t>              </a:t>
                      </a:r>
                      <a:r>
                        <a:rPr lang="en-US" sz="1600" dirty="0" err="1" smtClean="0">
                          <a:solidFill>
                            <a:srgbClr val="1D1D1E"/>
                          </a:solidFill>
                          <a:latin typeface="Cambria"/>
                          <a:cs typeface="Courier"/>
                        </a:rPr>
                        <a:t>Thread.sleep</a:t>
                      </a:r>
                      <a:r>
                        <a:rPr lang="en-US" sz="1600" dirty="0" smtClean="0">
                          <a:solidFill>
                            <a:srgbClr val="1D1D1E"/>
                          </a:solidFill>
                          <a:latin typeface="Cambria"/>
                          <a:cs typeface="Courier"/>
                        </a:rPr>
                        <a:t>(1000);</a:t>
                      </a:r>
                      <a:endParaRPr lang="en-US" sz="1600" dirty="0" smtClean="0">
                        <a:solidFill>
                          <a:srgbClr val="1D1D1E"/>
                        </a:solidFill>
                        <a:latin typeface="Calibri"/>
                        <a:cs typeface="Times New Roman"/>
                      </a:endParaRPr>
                    </a:p>
                    <a:p>
                      <a:pPr marL="457200" marR="0" algn="just">
                        <a:lnSpc>
                          <a:spcPct val="115000"/>
                        </a:lnSpc>
                        <a:spcBef>
                          <a:spcPts val="0"/>
                        </a:spcBef>
                        <a:spcAft>
                          <a:spcPts val="0"/>
                        </a:spcAft>
                      </a:pPr>
                      <a:r>
                        <a:rPr lang="en-US" sz="1600" baseline="0" dirty="0" smtClean="0">
                          <a:solidFill>
                            <a:srgbClr val="1D1D1E"/>
                          </a:solidFill>
                          <a:latin typeface="Calibri"/>
                          <a:cs typeface="Times New Roman"/>
                        </a:rPr>
                        <a:t>        </a:t>
                      </a:r>
                      <a:r>
                        <a:rPr lang="en-US" sz="1600" dirty="0" smtClean="0">
                          <a:solidFill>
                            <a:srgbClr val="1D1D1E"/>
                          </a:solidFill>
                          <a:latin typeface="Cambria"/>
                          <a:cs typeface="Courier"/>
                        </a:rPr>
                        <a:t>}</a:t>
                      </a:r>
                      <a:endParaRPr lang="en-US" sz="1600" dirty="0" smtClean="0">
                        <a:solidFill>
                          <a:srgbClr val="1D1D1E"/>
                        </a:solidFill>
                        <a:latin typeface="Calibri"/>
                        <a:cs typeface="Times New Roman"/>
                      </a:endParaRPr>
                    </a:p>
                    <a:p>
                      <a:pPr marL="457200" marR="0" algn="just">
                        <a:lnSpc>
                          <a:spcPct val="115000"/>
                        </a:lnSpc>
                        <a:spcBef>
                          <a:spcPts val="0"/>
                        </a:spcBef>
                        <a:spcAft>
                          <a:spcPts val="0"/>
                        </a:spcAft>
                      </a:pPr>
                      <a:r>
                        <a:rPr lang="en-US" sz="1600" baseline="0" dirty="0" smtClean="0">
                          <a:solidFill>
                            <a:srgbClr val="1D1D1E"/>
                          </a:solidFill>
                          <a:latin typeface="Calibri"/>
                          <a:cs typeface="Times New Roman"/>
                        </a:rPr>
                        <a:t>       </a:t>
                      </a:r>
                      <a:r>
                        <a:rPr lang="en-US" sz="1600" dirty="0" smtClean="0">
                          <a:solidFill>
                            <a:srgbClr val="1D1D1E"/>
                          </a:solidFill>
                          <a:latin typeface="Cambria"/>
                          <a:cs typeface="Courier"/>
                        </a:rPr>
                        <a:t>} </a:t>
                      </a:r>
                      <a:endParaRPr lang="en-US" sz="1600" dirty="0" smtClean="0">
                        <a:solidFill>
                          <a:srgbClr val="1D1D1E"/>
                        </a:solidFill>
                        <a:latin typeface="Calibri"/>
                        <a:cs typeface="Times New Roman"/>
                      </a:endParaRPr>
                    </a:p>
                    <a:p>
                      <a:pPr marL="457200" marR="0" algn="just">
                        <a:lnSpc>
                          <a:spcPct val="115000"/>
                        </a:lnSpc>
                        <a:spcBef>
                          <a:spcPts val="0"/>
                        </a:spcBef>
                        <a:spcAft>
                          <a:spcPts val="0"/>
                        </a:spcAft>
                      </a:pPr>
                      <a:r>
                        <a:rPr lang="en-US" sz="1600" baseline="0" dirty="0" smtClean="0">
                          <a:solidFill>
                            <a:srgbClr val="1D1D1E"/>
                          </a:solidFill>
                          <a:latin typeface="Calibri"/>
                          <a:cs typeface="Times New Roman"/>
                        </a:rPr>
                        <a:t>       </a:t>
                      </a:r>
                      <a:r>
                        <a:rPr lang="en-US" sz="1600" dirty="0" smtClean="0">
                          <a:solidFill>
                            <a:srgbClr val="1D1D1E"/>
                          </a:solidFill>
                          <a:latin typeface="Cambria"/>
                          <a:cs typeface="Courier"/>
                        </a:rPr>
                        <a:t>catch (</a:t>
                      </a:r>
                      <a:r>
                        <a:rPr lang="en-US" sz="1600" dirty="0" err="1" smtClean="0">
                          <a:solidFill>
                            <a:srgbClr val="1D1D1E"/>
                          </a:solidFill>
                          <a:latin typeface="Cambria"/>
                          <a:cs typeface="Courier"/>
                        </a:rPr>
                        <a:t>InterruptedException</a:t>
                      </a:r>
                      <a:r>
                        <a:rPr lang="en-US" sz="1600" dirty="0" smtClean="0">
                          <a:solidFill>
                            <a:srgbClr val="1D1D1E"/>
                          </a:solidFill>
                          <a:latin typeface="Cambria"/>
                          <a:cs typeface="Courier"/>
                        </a:rPr>
                        <a:t> e) </a:t>
                      </a:r>
                      <a:endParaRPr lang="en-US" sz="1600" dirty="0" smtClean="0">
                        <a:solidFill>
                          <a:srgbClr val="1D1D1E"/>
                        </a:solidFill>
                        <a:latin typeface="Calibri"/>
                        <a:cs typeface="Times New Roman"/>
                      </a:endParaRPr>
                    </a:p>
                    <a:p>
                      <a:pPr marL="457200" marR="0" algn="just">
                        <a:lnSpc>
                          <a:spcPct val="115000"/>
                        </a:lnSpc>
                        <a:spcBef>
                          <a:spcPts val="0"/>
                        </a:spcBef>
                        <a:spcAft>
                          <a:spcPts val="0"/>
                        </a:spcAft>
                      </a:pPr>
                      <a:r>
                        <a:rPr lang="en-US" sz="1600" baseline="0" dirty="0" smtClean="0">
                          <a:solidFill>
                            <a:srgbClr val="1D1D1E"/>
                          </a:solidFill>
                          <a:latin typeface="Calibri"/>
                          <a:cs typeface="Times New Roman"/>
                        </a:rPr>
                        <a:t>       </a:t>
                      </a:r>
                      <a:r>
                        <a:rPr lang="en-US" sz="1600" dirty="0" smtClean="0">
                          <a:solidFill>
                            <a:srgbClr val="1D1D1E"/>
                          </a:solidFill>
                          <a:latin typeface="Cambria"/>
                          <a:cs typeface="Courier"/>
                        </a:rPr>
                        <a:t>{</a:t>
                      </a:r>
                    </a:p>
                    <a:p>
                      <a:pPr marL="457200" marR="0" algn="just">
                        <a:lnSpc>
                          <a:spcPct val="115000"/>
                        </a:lnSpc>
                        <a:spcBef>
                          <a:spcPts val="0"/>
                        </a:spcBef>
                        <a:spcAft>
                          <a:spcPts val="0"/>
                        </a:spcAft>
                      </a:pPr>
                      <a:r>
                        <a:rPr lang="en-US" sz="1600" dirty="0" smtClean="0">
                          <a:solidFill>
                            <a:srgbClr val="1D1D1E"/>
                          </a:solidFill>
                          <a:latin typeface="Cambria"/>
                          <a:cs typeface="Courier"/>
                        </a:rPr>
                        <a:t>             </a:t>
                      </a:r>
                      <a:r>
                        <a:rPr lang="en-US" sz="1600" dirty="0" err="1" smtClean="0">
                          <a:solidFill>
                            <a:srgbClr val="1D1D1E"/>
                          </a:solidFill>
                          <a:latin typeface="Cambria"/>
                          <a:cs typeface="Courier"/>
                        </a:rPr>
                        <a:t>System.out.println</a:t>
                      </a:r>
                      <a:r>
                        <a:rPr lang="en-US" sz="1600" dirty="0" smtClean="0">
                          <a:solidFill>
                            <a:srgbClr val="1D1D1E"/>
                          </a:solidFill>
                          <a:latin typeface="Cambria"/>
                          <a:cs typeface="Courier"/>
                        </a:rPr>
                        <a:t>("Main Thread                                                               interrupted");</a:t>
                      </a:r>
                      <a:endParaRPr lang="en-US" sz="1600" dirty="0" smtClean="0">
                        <a:solidFill>
                          <a:srgbClr val="1D1D1E"/>
                        </a:solidFill>
                        <a:latin typeface="Calibri"/>
                        <a:cs typeface="Times New Roman"/>
                      </a:endParaRPr>
                    </a:p>
                    <a:p>
                      <a:pPr marL="457200" marR="0" algn="just">
                        <a:lnSpc>
                          <a:spcPct val="115000"/>
                        </a:lnSpc>
                        <a:spcBef>
                          <a:spcPts val="0"/>
                        </a:spcBef>
                        <a:spcAft>
                          <a:spcPts val="0"/>
                        </a:spcAft>
                      </a:pPr>
                      <a:r>
                        <a:rPr lang="en-US" sz="1600" baseline="0" dirty="0" smtClean="0">
                          <a:solidFill>
                            <a:srgbClr val="1D1D1E"/>
                          </a:solidFill>
                          <a:latin typeface="Calibri"/>
                          <a:cs typeface="Times New Roman"/>
                        </a:rPr>
                        <a:t>        </a:t>
                      </a:r>
                      <a:r>
                        <a:rPr lang="en-US" sz="1600" dirty="0" smtClean="0">
                          <a:solidFill>
                            <a:srgbClr val="1D1D1E"/>
                          </a:solidFill>
                          <a:latin typeface="Cambria"/>
                          <a:cs typeface="Courier"/>
                        </a:rPr>
                        <a:t>}</a:t>
                      </a:r>
                      <a:endParaRPr lang="en-US" sz="1600" dirty="0" smtClean="0">
                        <a:solidFill>
                          <a:srgbClr val="1D1D1E"/>
                        </a:solidFill>
                        <a:latin typeface="Calibri"/>
                        <a:cs typeface="Times New Roman"/>
                      </a:endParaRPr>
                    </a:p>
                    <a:p>
                      <a:pPr marL="457200" marR="0" algn="just">
                        <a:lnSpc>
                          <a:spcPct val="115000"/>
                        </a:lnSpc>
                        <a:spcBef>
                          <a:spcPts val="0"/>
                        </a:spcBef>
                        <a:spcAft>
                          <a:spcPts val="0"/>
                        </a:spcAft>
                      </a:pPr>
                      <a:r>
                        <a:rPr lang="en-US" sz="1600" baseline="0" dirty="0" smtClean="0">
                          <a:solidFill>
                            <a:srgbClr val="1D1D1E"/>
                          </a:solidFill>
                          <a:latin typeface="Calibri"/>
                          <a:cs typeface="Times New Roman"/>
                        </a:rPr>
                        <a:t>      </a:t>
                      </a:r>
                      <a:r>
                        <a:rPr lang="en-US" sz="1600" dirty="0" err="1" smtClean="0">
                          <a:solidFill>
                            <a:srgbClr val="1D1D1E"/>
                          </a:solidFill>
                          <a:latin typeface="Cambria"/>
                          <a:cs typeface="Courier"/>
                        </a:rPr>
                        <a:t>System.out.println</a:t>
                      </a:r>
                      <a:r>
                        <a:rPr lang="en-US" sz="1600" dirty="0" smtClean="0">
                          <a:solidFill>
                            <a:srgbClr val="1D1D1E"/>
                          </a:solidFill>
                          <a:latin typeface="Cambria"/>
                          <a:cs typeface="Courier"/>
                        </a:rPr>
                        <a:t>("Main Thread exiting.");</a:t>
                      </a:r>
                      <a:endParaRPr lang="en-US" sz="1600" dirty="0" smtClean="0">
                        <a:latin typeface="Calibri"/>
                        <a:cs typeface="Times New Roman"/>
                      </a:endParaRPr>
                    </a:p>
                    <a:p>
                      <a:pPr marL="457200" marR="0" algn="just">
                        <a:lnSpc>
                          <a:spcPct val="115000"/>
                        </a:lnSpc>
                        <a:spcBef>
                          <a:spcPts val="0"/>
                        </a:spcBef>
                        <a:spcAft>
                          <a:spcPts val="0"/>
                        </a:spcAft>
                      </a:pPr>
                      <a:r>
                        <a:rPr lang="en-US" sz="1600" dirty="0" smtClean="0">
                          <a:solidFill>
                            <a:srgbClr val="1D1D1E"/>
                          </a:solidFill>
                          <a:latin typeface="Cambria"/>
                          <a:cs typeface="Courier"/>
                        </a:rPr>
                        <a:t>}</a:t>
                      </a:r>
                      <a:endParaRPr lang="en-US" sz="1600" dirty="0" smtClean="0">
                        <a:latin typeface="Calibri"/>
                        <a:cs typeface="Times New Roman"/>
                      </a:endParaRPr>
                    </a:p>
                    <a:p>
                      <a:pPr marR="0" algn="just">
                        <a:lnSpc>
                          <a:spcPct val="115000"/>
                        </a:lnSpc>
                        <a:spcBef>
                          <a:spcPts val="0"/>
                        </a:spcBef>
                        <a:spcAft>
                          <a:spcPts val="0"/>
                        </a:spcAft>
                      </a:pPr>
                      <a:r>
                        <a:rPr lang="en-US" sz="1600" dirty="0" smtClean="0">
                          <a:solidFill>
                            <a:srgbClr val="1D1D1E"/>
                          </a:solidFill>
                          <a:latin typeface="Cambria"/>
                          <a:cs typeface="Courier"/>
                        </a:rPr>
                        <a:t>}</a:t>
                      </a:r>
                      <a:endParaRPr lang="en-US" sz="1600" dirty="0" smtClean="0">
                        <a:latin typeface="Calibri"/>
                        <a:cs typeface="Times New Roman"/>
                      </a:endParaRPr>
                    </a:p>
                    <a:p>
                      <a:pPr algn="just">
                        <a:lnSpc>
                          <a:spcPct val="115000"/>
                        </a:lnSpc>
                        <a:spcAft>
                          <a:spcPts val="0"/>
                        </a:spcAft>
                      </a:pPr>
                      <a:endParaRPr lang="en-US" sz="1600" dirty="0">
                        <a:latin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82000" cy="6629400"/>
          </a:xfrm>
        </p:spPr>
        <p:txBody>
          <a:bodyPr>
            <a:normAutofit lnSpcReduction="10000"/>
          </a:bodyPr>
          <a:lstStyle/>
          <a:p>
            <a:pPr fontAlgn="t">
              <a:buNone/>
            </a:pPr>
            <a:r>
              <a:rPr lang="en-US" sz="3200" b="1" dirty="0" smtClean="0"/>
              <a:t>Output :</a:t>
            </a:r>
            <a:endParaRPr lang="en-US" sz="2800" dirty="0" smtClean="0"/>
          </a:p>
          <a:p>
            <a:pPr>
              <a:buNone/>
            </a:pPr>
            <a:r>
              <a:rPr lang="en-US" sz="2800" dirty="0" smtClean="0"/>
              <a:t>Child thread: Thread[Thread-0,5,main]</a:t>
            </a:r>
          </a:p>
          <a:p>
            <a:pPr>
              <a:buNone/>
            </a:pPr>
            <a:r>
              <a:rPr lang="en-US" sz="2800" dirty="0" smtClean="0"/>
              <a:t>Main Thread: 5</a:t>
            </a:r>
          </a:p>
          <a:p>
            <a:pPr>
              <a:buNone/>
            </a:pPr>
            <a:r>
              <a:rPr lang="en-US" sz="2800" dirty="0" smtClean="0"/>
              <a:t>Child Thread: 5</a:t>
            </a:r>
          </a:p>
          <a:p>
            <a:pPr>
              <a:buNone/>
            </a:pPr>
            <a:r>
              <a:rPr lang="en-US" sz="2800" dirty="0" smtClean="0"/>
              <a:t>Child Thread: 4</a:t>
            </a:r>
          </a:p>
          <a:p>
            <a:pPr>
              <a:buNone/>
            </a:pPr>
            <a:r>
              <a:rPr lang="en-US" sz="2800" dirty="0" smtClean="0"/>
              <a:t>Main Thread: 4</a:t>
            </a:r>
          </a:p>
          <a:p>
            <a:pPr marL="0" indent="0">
              <a:spcBef>
                <a:spcPts val="0"/>
              </a:spcBef>
              <a:buClrTx/>
              <a:buSzTx/>
              <a:buNone/>
              <a:defRPr/>
            </a:pPr>
            <a:r>
              <a:rPr lang="en-US" sz="2800" dirty="0" smtClean="0"/>
              <a:t>Child Thread: 3</a:t>
            </a:r>
          </a:p>
          <a:p>
            <a:pPr>
              <a:buNone/>
            </a:pPr>
            <a:r>
              <a:rPr lang="en-US" sz="2800" dirty="0" smtClean="0"/>
              <a:t>Child Thread: 2</a:t>
            </a:r>
          </a:p>
          <a:p>
            <a:pPr>
              <a:buNone/>
            </a:pPr>
            <a:r>
              <a:rPr lang="en-US" sz="2800" dirty="0" smtClean="0"/>
              <a:t>Main Thread: 3</a:t>
            </a:r>
          </a:p>
          <a:p>
            <a:pPr>
              <a:buNone/>
            </a:pPr>
            <a:r>
              <a:rPr lang="en-US" sz="2800" dirty="0" smtClean="0"/>
              <a:t>Child Thread: 1</a:t>
            </a:r>
          </a:p>
          <a:p>
            <a:pPr>
              <a:buNone/>
            </a:pPr>
            <a:r>
              <a:rPr lang="en-US" sz="2800" dirty="0" smtClean="0"/>
              <a:t>Exiting child thread.</a:t>
            </a:r>
          </a:p>
          <a:p>
            <a:pPr>
              <a:buNone/>
            </a:pPr>
            <a:r>
              <a:rPr lang="en-US" sz="2800" dirty="0" smtClean="0"/>
              <a:t>Main Thread: 2</a:t>
            </a:r>
          </a:p>
          <a:p>
            <a:pPr>
              <a:buNone/>
            </a:pPr>
            <a:r>
              <a:rPr lang="en-US" sz="2800" dirty="0" smtClean="0"/>
              <a:t>Main Thread: 1</a:t>
            </a:r>
          </a:p>
          <a:p>
            <a:pPr>
              <a:buNone/>
            </a:pPr>
            <a:r>
              <a:rPr lang="en-US" sz="2800" dirty="0" smtClean="0"/>
              <a:t>Main thread exiting.</a:t>
            </a:r>
          </a:p>
          <a:p>
            <a:pPr fontAlgn="t"/>
            <a:endParaRPr lang="en-US" dirty="0" smtClean="0"/>
          </a:p>
          <a:p>
            <a:pPr fontAlgn="t"/>
            <a:endParaRPr lang="en-US"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381000" y="0"/>
            <a:ext cx="8458200" cy="457200"/>
          </a:xfrm>
        </p:spPr>
        <p:txBody>
          <a:bodyPr>
            <a:normAutofit fontScale="90000"/>
          </a:bodyPr>
          <a:lstStyle/>
          <a:p>
            <a:pPr algn="just" eaLnBrk="1" hangingPunct="1"/>
            <a:r>
              <a:rPr lang="en-US" sz="2400" b="1" dirty="0" err="1" smtClean="0">
                <a:solidFill>
                  <a:schemeClr val="tx1"/>
                </a:solidFill>
                <a:latin typeface="Times New Roman" pitchFamily="18" charset="0"/>
                <a:ea typeface="Calibri" pitchFamily="34" charset="0"/>
                <a:cs typeface="Times New Roman" pitchFamily="18" charset="0"/>
              </a:rPr>
              <a:t>Eg</a:t>
            </a:r>
            <a:r>
              <a:rPr lang="en-US" sz="2400" b="1" dirty="0" smtClean="0">
                <a:solidFill>
                  <a:schemeClr val="tx1"/>
                </a:solidFill>
                <a:latin typeface="Times New Roman" pitchFamily="18" charset="0"/>
                <a:ea typeface="Calibri" pitchFamily="34" charset="0"/>
                <a:cs typeface="Times New Roman" pitchFamily="18" charset="0"/>
              </a:rPr>
              <a:t>: Creating Multiple Threads using </a:t>
            </a:r>
            <a:r>
              <a:rPr lang="en-US" sz="2400" b="1" dirty="0" err="1" smtClean="0">
                <a:solidFill>
                  <a:srgbClr val="FF0000"/>
                </a:solidFill>
                <a:latin typeface="Times New Roman" pitchFamily="18" charset="0"/>
                <a:ea typeface="Calibri" pitchFamily="34" charset="0"/>
                <a:cs typeface="Times New Roman" pitchFamily="18" charset="0"/>
              </a:rPr>
              <a:t>Runnable</a:t>
            </a:r>
            <a:r>
              <a:rPr lang="en-US" sz="2400" b="1" dirty="0" smtClean="0">
                <a:solidFill>
                  <a:srgbClr val="FF0000"/>
                </a:solidFill>
                <a:latin typeface="Times New Roman" pitchFamily="18" charset="0"/>
                <a:ea typeface="Calibri" pitchFamily="34" charset="0"/>
                <a:cs typeface="Times New Roman" pitchFamily="18" charset="0"/>
              </a:rPr>
              <a:t> interface</a:t>
            </a:r>
          </a:p>
        </p:txBody>
      </p:sp>
      <p:graphicFrame>
        <p:nvGraphicFramePr>
          <p:cNvPr id="5" name="Table 4"/>
          <p:cNvGraphicFramePr>
            <a:graphicFrameLocks noGrp="1"/>
          </p:cNvGraphicFramePr>
          <p:nvPr/>
        </p:nvGraphicFramePr>
        <p:xfrm>
          <a:off x="0" y="381000"/>
          <a:ext cx="4572000" cy="6583871"/>
        </p:xfrm>
        <a:graphic>
          <a:graphicData uri="http://schemas.openxmlformats.org/drawingml/2006/table">
            <a:tbl>
              <a:tblPr/>
              <a:tblGrid>
                <a:gridCol w="4572000"/>
              </a:tblGrid>
              <a:tr h="6583871">
                <a:tc>
                  <a:txBody>
                    <a:bodyPr/>
                    <a:lstStyle/>
                    <a:p>
                      <a:pPr algn="just">
                        <a:lnSpc>
                          <a:spcPct val="115000"/>
                        </a:lnSpc>
                        <a:spcAft>
                          <a:spcPts val="0"/>
                        </a:spcAft>
                      </a:pPr>
                      <a:r>
                        <a:rPr lang="en-US" sz="1600" dirty="0">
                          <a:solidFill>
                            <a:srgbClr val="1D1D1E"/>
                          </a:solidFill>
                          <a:latin typeface="Cambria"/>
                          <a:cs typeface="Courier"/>
                        </a:rPr>
                        <a:t>class </a:t>
                      </a:r>
                      <a:r>
                        <a:rPr lang="en-US" sz="1600" dirty="0" err="1">
                          <a:solidFill>
                            <a:srgbClr val="1D1D1E"/>
                          </a:solidFill>
                          <a:latin typeface="Cambria"/>
                          <a:cs typeface="Courier"/>
                        </a:rPr>
                        <a:t>NewThread</a:t>
                      </a:r>
                      <a:r>
                        <a:rPr lang="en-US" sz="1600" dirty="0">
                          <a:solidFill>
                            <a:srgbClr val="1D1D1E"/>
                          </a:solidFill>
                          <a:latin typeface="Cambria"/>
                          <a:cs typeface="Courier"/>
                        </a:rPr>
                        <a:t> implements </a:t>
                      </a:r>
                      <a:r>
                        <a:rPr lang="en-US" sz="1600" dirty="0" err="1">
                          <a:solidFill>
                            <a:srgbClr val="1D1D1E"/>
                          </a:solidFill>
                          <a:latin typeface="Cambria"/>
                          <a:cs typeface="Courier"/>
                        </a:rPr>
                        <a:t>Runnable</a:t>
                      </a:r>
                      <a:r>
                        <a:rPr lang="en-US" sz="1600" dirty="0">
                          <a:solidFill>
                            <a:srgbClr val="1D1D1E"/>
                          </a:solidFill>
                          <a:latin typeface="Cambria"/>
                          <a:cs typeface="Courier"/>
                        </a:rPr>
                        <a:t> </a:t>
                      </a:r>
                      <a:endParaRPr lang="en-US" sz="1600" dirty="0">
                        <a:latin typeface="Calibri"/>
                        <a:cs typeface="Times New Roman"/>
                      </a:endParaRPr>
                    </a:p>
                    <a:p>
                      <a:pPr algn="just">
                        <a:lnSpc>
                          <a:spcPct val="115000"/>
                        </a:lnSpc>
                        <a:spcAft>
                          <a:spcPts val="0"/>
                        </a:spcAft>
                      </a:pPr>
                      <a:r>
                        <a:rPr lang="en-US" sz="1600" dirty="0" smtClean="0">
                          <a:solidFill>
                            <a:srgbClr val="1D1D1E"/>
                          </a:solidFill>
                          <a:latin typeface="Cambria"/>
                          <a:cs typeface="Courier"/>
                        </a:rPr>
                        <a:t>{          String </a:t>
                      </a:r>
                      <a:r>
                        <a:rPr lang="en-US" sz="1600" dirty="0">
                          <a:solidFill>
                            <a:srgbClr val="1D1D1E"/>
                          </a:solidFill>
                          <a:latin typeface="Cambria"/>
                          <a:cs typeface="Courier"/>
                        </a:rPr>
                        <a:t>name; </a:t>
                      </a:r>
                      <a:endParaRPr lang="en-US" sz="1600" dirty="0">
                        <a:latin typeface="Calibri"/>
                        <a:cs typeface="Times New Roman"/>
                      </a:endParaRPr>
                    </a:p>
                    <a:p>
                      <a:pPr marL="457200" marR="0" algn="just">
                        <a:lnSpc>
                          <a:spcPct val="115000"/>
                        </a:lnSpc>
                        <a:spcBef>
                          <a:spcPts val="0"/>
                        </a:spcBef>
                        <a:spcAft>
                          <a:spcPts val="0"/>
                        </a:spcAft>
                      </a:pPr>
                      <a:r>
                        <a:rPr lang="en-US" sz="1600" dirty="0">
                          <a:solidFill>
                            <a:srgbClr val="1D1D1E"/>
                          </a:solidFill>
                          <a:latin typeface="Cambria"/>
                          <a:cs typeface="Courier"/>
                        </a:rPr>
                        <a:t>Thread t;</a:t>
                      </a:r>
                      <a:endParaRPr lang="en-US" sz="1600" dirty="0">
                        <a:latin typeface="Calibri"/>
                        <a:cs typeface="Times New Roman"/>
                      </a:endParaRPr>
                    </a:p>
                    <a:p>
                      <a:pPr marL="457200" marR="0" algn="just">
                        <a:lnSpc>
                          <a:spcPct val="115000"/>
                        </a:lnSpc>
                        <a:spcBef>
                          <a:spcPts val="0"/>
                        </a:spcBef>
                        <a:spcAft>
                          <a:spcPts val="0"/>
                        </a:spcAft>
                      </a:pPr>
                      <a:r>
                        <a:rPr lang="en-US" sz="1600" dirty="0" err="1">
                          <a:solidFill>
                            <a:srgbClr val="1D1D1E"/>
                          </a:solidFill>
                          <a:latin typeface="Cambria"/>
                          <a:cs typeface="Courier"/>
                        </a:rPr>
                        <a:t>NewThread</a:t>
                      </a:r>
                      <a:r>
                        <a:rPr lang="en-US" sz="1600" dirty="0">
                          <a:solidFill>
                            <a:srgbClr val="1D1D1E"/>
                          </a:solidFill>
                          <a:latin typeface="Cambria"/>
                          <a:cs typeface="Courier"/>
                        </a:rPr>
                        <a:t>(String </a:t>
                      </a:r>
                      <a:r>
                        <a:rPr lang="en-US" sz="1600" dirty="0" err="1">
                          <a:solidFill>
                            <a:srgbClr val="1D1D1E"/>
                          </a:solidFill>
                          <a:latin typeface="Cambria"/>
                          <a:cs typeface="Courier"/>
                        </a:rPr>
                        <a:t>threadname</a:t>
                      </a:r>
                      <a:r>
                        <a:rPr lang="en-US" sz="1600" dirty="0">
                          <a:solidFill>
                            <a:srgbClr val="1D1D1E"/>
                          </a:solidFill>
                          <a:latin typeface="Cambria"/>
                          <a:cs typeface="Courier"/>
                        </a:rPr>
                        <a:t>) </a:t>
                      </a:r>
                      <a:endParaRPr lang="en-US" sz="1600" dirty="0">
                        <a:latin typeface="Calibri"/>
                        <a:cs typeface="Times New Roman"/>
                      </a:endParaRPr>
                    </a:p>
                    <a:p>
                      <a:pPr marL="457200" marR="0" algn="just">
                        <a:lnSpc>
                          <a:spcPct val="115000"/>
                        </a:lnSpc>
                        <a:spcBef>
                          <a:spcPts val="0"/>
                        </a:spcBef>
                        <a:spcAft>
                          <a:spcPts val="0"/>
                        </a:spcAft>
                      </a:pPr>
                      <a:r>
                        <a:rPr lang="en-US" sz="1600" dirty="0" smtClean="0">
                          <a:solidFill>
                            <a:srgbClr val="1D1D1E"/>
                          </a:solidFill>
                          <a:latin typeface="Cambria"/>
                          <a:cs typeface="Courier"/>
                        </a:rPr>
                        <a:t>{         name </a:t>
                      </a:r>
                      <a:r>
                        <a:rPr lang="en-US" sz="1600" dirty="0">
                          <a:solidFill>
                            <a:srgbClr val="1D1D1E"/>
                          </a:solidFill>
                          <a:latin typeface="Cambria"/>
                          <a:cs typeface="Courier"/>
                        </a:rPr>
                        <a:t>= </a:t>
                      </a:r>
                      <a:r>
                        <a:rPr lang="en-US" sz="1600" dirty="0" err="1">
                          <a:solidFill>
                            <a:srgbClr val="1D1D1E"/>
                          </a:solidFill>
                          <a:latin typeface="Cambria"/>
                          <a:cs typeface="Courier"/>
                        </a:rPr>
                        <a:t>threadname</a:t>
                      </a:r>
                      <a:r>
                        <a:rPr lang="en-US" sz="1600" dirty="0">
                          <a:solidFill>
                            <a:srgbClr val="1D1D1E"/>
                          </a:solidFill>
                          <a:latin typeface="Cambria"/>
                          <a:cs typeface="Courier"/>
                        </a:rPr>
                        <a:t>;</a:t>
                      </a:r>
                      <a:endParaRPr lang="en-US" sz="1600" dirty="0">
                        <a:latin typeface="Calibri"/>
                        <a:cs typeface="Times New Roman"/>
                      </a:endParaRPr>
                    </a:p>
                    <a:p>
                      <a:pPr marL="914400" marR="0" algn="just">
                        <a:lnSpc>
                          <a:spcPct val="115000"/>
                        </a:lnSpc>
                        <a:spcBef>
                          <a:spcPts val="0"/>
                        </a:spcBef>
                        <a:spcAft>
                          <a:spcPts val="0"/>
                        </a:spcAft>
                      </a:pPr>
                      <a:r>
                        <a:rPr lang="en-US" sz="1600" dirty="0">
                          <a:solidFill>
                            <a:srgbClr val="1D1D1E"/>
                          </a:solidFill>
                          <a:latin typeface="Cambria"/>
                          <a:cs typeface="Courier"/>
                        </a:rPr>
                        <a:t>t = new Thread(this, name);</a:t>
                      </a:r>
                      <a:endParaRPr lang="en-US" sz="1600" dirty="0">
                        <a:latin typeface="Calibri"/>
                        <a:cs typeface="Times New Roman"/>
                      </a:endParaRPr>
                    </a:p>
                    <a:p>
                      <a:pPr marL="914400" marR="0" algn="just">
                        <a:lnSpc>
                          <a:spcPct val="115000"/>
                        </a:lnSpc>
                        <a:spcBef>
                          <a:spcPts val="0"/>
                        </a:spcBef>
                        <a:spcAft>
                          <a:spcPts val="0"/>
                        </a:spcAft>
                      </a:pPr>
                      <a:r>
                        <a:rPr lang="en-US" sz="1600" dirty="0" err="1">
                          <a:solidFill>
                            <a:srgbClr val="1D1D1E"/>
                          </a:solidFill>
                          <a:latin typeface="Cambria"/>
                          <a:cs typeface="Courier"/>
                        </a:rPr>
                        <a:t>System.out.println</a:t>
                      </a:r>
                      <a:r>
                        <a:rPr lang="en-US" sz="1600" dirty="0">
                          <a:solidFill>
                            <a:srgbClr val="1D1D1E"/>
                          </a:solidFill>
                          <a:latin typeface="Cambria"/>
                          <a:cs typeface="Courier"/>
                        </a:rPr>
                        <a:t>("New thread: " + t);</a:t>
                      </a:r>
                      <a:endParaRPr lang="en-US" sz="1600" dirty="0">
                        <a:latin typeface="Calibri"/>
                        <a:cs typeface="Times New Roman"/>
                      </a:endParaRPr>
                    </a:p>
                    <a:p>
                      <a:pPr marL="914400" marR="0" algn="just">
                        <a:lnSpc>
                          <a:spcPct val="115000"/>
                        </a:lnSpc>
                        <a:spcBef>
                          <a:spcPts val="0"/>
                        </a:spcBef>
                        <a:spcAft>
                          <a:spcPts val="0"/>
                        </a:spcAft>
                      </a:pPr>
                      <a:r>
                        <a:rPr lang="en-US" sz="1600" dirty="0" err="1">
                          <a:solidFill>
                            <a:srgbClr val="1D1D1E"/>
                          </a:solidFill>
                          <a:latin typeface="Cambria"/>
                          <a:cs typeface="Courier"/>
                        </a:rPr>
                        <a:t>t.start</a:t>
                      </a:r>
                      <a:r>
                        <a:rPr lang="en-US" sz="1600" dirty="0">
                          <a:solidFill>
                            <a:srgbClr val="1D1D1E"/>
                          </a:solidFill>
                          <a:latin typeface="Cambria"/>
                          <a:cs typeface="Courier"/>
                        </a:rPr>
                        <a:t>(); </a:t>
                      </a:r>
                      <a:endParaRPr lang="en-US" sz="1600" dirty="0">
                        <a:latin typeface="Calibri"/>
                        <a:cs typeface="Times New Roman"/>
                      </a:endParaRPr>
                    </a:p>
                    <a:p>
                      <a:pPr marL="457200" marR="0" algn="just">
                        <a:lnSpc>
                          <a:spcPct val="115000"/>
                        </a:lnSpc>
                        <a:spcBef>
                          <a:spcPts val="0"/>
                        </a:spcBef>
                        <a:spcAft>
                          <a:spcPts val="0"/>
                        </a:spcAft>
                      </a:pPr>
                      <a:r>
                        <a:rPr lang="en-US" sz="1600" dirty="0">
                          <a:solidFill>
                            <a:srgbClr val="1D1D1E"/>
                          </a:solidFill>
                          <a:latin typeface="Cambria"/>
                          <a:cs typeface="Courier"/>
                        </a:rPr>
                        <a:t>}</a:t>
                      </a:r>
                      <a:endParaRPr lang="en-US" sz="1600" dirty="0">
                        <a:latin typeface="Calibri"/>
                        <a:cs typeface="Times New Roman"/>
                      </a:endParaRPr>
                    </a:p>
                    <a:p>
                      <a:pPr marL="457200" algn="just">
                        <a:lnSpc>
                          <a:spcPct val="115000"/>
                        </a:lnSpc>
                      </a:pPr>
                      <a:r>
                        <a:rPr lang="en-US" sz="1600" dirty="0" smtClean="0">
                          <a:solidFill>
                            <a:srgbClr val="1D1D1E"/>
                          </a:solidFill>
                          <a:latin typeface="Cambria"/>
                          <a:cs typeface="Courier"/>
                        </a:rPr>
                        <a:t>public </a:t>
                      </a:r>
                      <a:r>
                        <a:rPr lang="en-US" sz="1600" dirty="0">
                          <a:solidFill>
                            <a:srgbClr val="1D1D1E"/>
                          </a:solidFill>
                          <a:latin typeface="Cambria"/>
                          <a:cs typeface="Courier"/>
                        </a:rPr>
                        <a:t>void run() </a:t>
                      </a:r>
                      <a:endParaRPr lang="en-US" sz="1600" dirty="0">
                        <a:latin typeface="Calibri"/>
                        <a:cs typeface="Times New Roman"/>
                      </a:endParaRPr>
                    </a:p>
                    <a:p>
                      <a:pPr marL="457200" algn="just">
                        <a:lnSpc>
                          <a:spcPct val="115000"/>
                        </a:lnSpc>
                      </a:pPr>
                      <a:r>
                        <a:rPr lang="en-US" sz="1600" dirty="0" smtClean="0">
                          <a:solidFill>
                            <a:srgbClr val="1D1D1E"/>
                          </a:solidFill>
                          <a:latin typeface="Cambria"/>
                          <a:cs typeface="Courier"/>
                        </a:rPr>
                        <a:t>{          try </a:t>
                      </a:r>
                      <a:endParaRPr lang="en-US" sz="1600" dirty="0">
                        <a:latin typeface="Calibri"/>
                        <a:cs typeface="Times New Roman"/>
                      </a:endParaRPr>
                    </a:p>
                    <a:p>
                      <a:pPr marL="914400" marR="0" algn="just">
                        <a:lnSpc>
                          <a:spcPct val="115000"/>
                        </a:lnSpc>
                        <a:spcBef>
                          <a:spcPts val="0"/>
                        </a:spcBef>
                        <a:spcAft>
                          <a:spcPts val="0"/>
                        </a:spcAft>
                      </a:pPr>
                      <a:r>
                        <a:rPr lang="en-US" sz="1600" dirty="0" smtClean="0">
                          <a:solidFill>
                            <a:srgbClr val="1D1D1E"/>
                          </a:solidFill>
                          <a:latin typeface="Cambria"/>
                          <a:cs typeface="Courier"/>
                        </a:rPr>
                        <a:t>{         for(</a:t>
                      </a:r>
                      <a:r>
                        <a:rPr lang="en-US" sz="1600" dirty="0" err="1" smtClean="0">
                          <a:solidFill>
                            <a:srgbClr val="1D1D1E"/>
                          </a:solidFill>
                          <a:latin typeface="Cambria"/>
                          <a:cs typeface="Courier"/>
                        </a:rPr>
                        <a:t>int</a:t>
                      </a:r>
                      <a:r>
                        <a:rPr lang="en-US" sz="1600" dirty="0" smtClean="0">
                          <a:solidFill>
                            <a:srgbClr val="1D1D1E"/>
                          </a:solidFill>
                          <a:latin typeface="Cambria"/>
                          <a:cs typeface="Courier"/>
                        </a:rPr>
                        <a:t> </a:t>
                      </a:r>
                      <a:r>
                        <a:rPr lang="en-US" sz="1600" dirty="0" err="1">
                          <a:solidFill>
                            <a:srgbClr val="1D1D1E"/>
                          </a:solidFill>
                          <a:latin typeface="Cambria"/>
                          <a:cs typeface="Courier"/>
                        </a:rPr>
                        <a:t>i</a:t>
                      </a:r>
                      <a:r>
                        <a:rPr lang="en-US" sz="1600" dirty="0">
                          <a:solidFill>
                            <a:srgbClr val="1D1D1E"/>
                          </a:solidFill>
                          <a:latin typeface="Cambria"/>
                          <a:cs typeface="Courier"/>
                        </a:rPr>
                        <a:t> = 5; </a:t>
                      </a:r>
                      <a:r>
                        <a:rPr lang="en-US" sz="1600" dirty="0" err="1">
                          <a:solidFill>
                            <a:srgbClr val="1D1D1E"/>
                          </a:solidFill>
                          <a:latin typeface="Cambria"/>
                          <a:cs typeface="Courier"/>
                        </a:rPr>
                        <a:t>i</a:t>
                      </a:r>
                      <a:r>
                        <a:rPr lang="en-US" sz="1600" dirty="0">
                          <a:solidFill>
                            <a:srgbClr val="1D1D1E"/>
                          </a:solidFill>
                          <a:latin typeface="Cambria"/>
                          <a:cs typeface="Courier"/>
                        </a:rPr>
                        <a:t> &gt; 0; </a:t>
                      </a:r>
                      <a:r>
                        <a:rPr lang="en-US" sz="1600" dirty="0" err="1">
                          <a:solidFill>
                            <a:srgbClr val="1D1D1E"/>
                          </a:solidFill>
                          <a:latin typeface="Cambria"/>
                          <a:cs typeface="Courier"/>
                        </a:rPr>
                        <a:t>i</a:t>
                      </a:r>
                      <a:r>
                        <a:rPr lang="en-US" sz="1600" dirty="0">
                          <a:solidFill>
                            <a:srgbClr val="1D1D1E"/>
                          </a:solidFill>
                          <a:latin typeface="Cambria"/>
                          <a:cs typeface="Courier"/>
                        </a:rPr>
                        <a:t>--) </a:t>
                      </a:r>
                      <a:endParaRPr lang="en-US" sz="1600" dirty="0">
                        <a:latin typeface="Calibri"/>
                        <a:cs typeface="Times New Roman"/>
                      </a:endParaRPr>
                    </a:p>
                    <a:p>
                      <a:pPr marL="1371600" marR="0" algn="just">
                        <a:lnSpc>
                          <a:spcPct val="115000"/>
                        </a:lnSpc>
                        <a:spcBef>
                          <a:spcPts val="0"/>
                        </a:spcBef>
                        <a:spcAft>
                          <a:spcPts val="0"/>
                        </a:spcAft>
                      </a:pPr>
                      <a:r>
                        <a:rPr lang="en-US" sz="1600" dirty="0" smtClean="0">
                          <a:solidFill>
                            <a:srgbClr val="1D1D1E"/>
                          </a:solidFill>
                          <a:latin typeface="Cambria"/>
                          <a:cs typeface="Courier"/>
                        </a:rPr>
                        <a:t>{</a:t>
                      </a:r>
                      <a:endParaRPr lang="en-US" sz="1600" dirty="0" smtClean="0">
                        <a:solidFill>
                          <a:srgbClr val="1D1D1E"/>
                        </a:solidFill>
                        <a:latin typeface="Calibri"/>
                        <a:cs typeface="Times New Roman"/>
                      </a:endParaRPr>
                    </a:p>
                    <a:p>
                      <a:pPr marL="1371600" marR="0" algn="just">
                        <a:lnSpc>
                          <a:spcPct val="115000"/>
                        </a:lnSpc>
                        <a:spcBef>
                          <a:spcPts val="0"/>
                        </a:spcBef>
                        <a:spcAft>
                          <a:spcPts val="0"/>
                        </a:spcAft>
                      </a:pPr>
                      <a:r>
                        <a:rPr lang="en-US" sz="1600" dirty="0" err="1" smtClean="0">
                          <a:solidFill>
                            <a:srgbClr val="1D1D1E"/>
                          </a:solidFill>
                          <a:latin typeface="Cambria"/>
                          <a:cs typeface="Courier"/>
                        </a:rPr>
                        <a:t>System.out.println</a:t>
                      </a:r>
                      <a:r>
                        <a:rPr lang="en-US" sz="1600" dirty="0" smtClean="0">
                          <a:solidFill>
                            <a:srgbClr val="1D1D1E"/>
                          </a:solidFill>
                          <a:latin typeface="Cambria"/>
                          <a:cs typeface="Courier"/>
                        </a:rPr>
                        <a:t>(name </a:t>
                      </a:r>
                      <a:r>
                        <a:rPr lang="en-US" sz="1600" dirty="0">
                          <a:solidFill>
                            <a:srgbClr val="1D1D1E"/>
                          </a:solidFill>
                          <a:latin typeface="Cambria"/>
                          <a:cs typeface="Courier"/>
                        </a:rPr>
                        <a:t>+ ": " + </a:t>
                      </a:r>
                      <a:r>
                        <a:rPr lang="en-US" sz="1600" dirty="0" err="1">
                          <a:solidFill>
                            <a:srgbClr val="1D1D1E"/>
                          </a:solidFill>
                          <a:latin typeface="Cambria"/>
                          <a:cs typeface="Courier"/>
                        </a:rPr>
                        <a:t>i</a:t>
                      </a:r>
                      <a:r>
                        <a:rPr lang="en-US" sz="1600" dirty="0" smtClean="0">
                          <a:solidFill>
                            <a:srgbClr val="1D1D1E"/>
                          </a:solidFill>
                          <a:latin typeface="Cambria"/>
                          <a:cs typeface="Courier"/>
                        </a:rPr>
                        <a:t>);</a:t>
                      </a:r>
                      <a:endParaRPr lang="en-US" sz="1600" dirty="0" smtClean="0">
                        <a:solidFill>
                          <a:srgbClr val="1D1D1E"/>
                        </a:solidFill>
                        <a:latin typeface="Calibri"/>
                        <a:cs typeface="Times New Roman"/>
                      </a:endParaRPr>
                    </a:p>
                    <a:p>
                      <a:pPr marL="1371600" marR="0" algn="just">
                        <a:lnSpc>
                          <a:spcPct val="115000"/>
                        </a:lnSpc>
                        <a:spcBef>
                          <a:spcPts val="0"/>
                        </a:spcBef>
                        <a:spcAft>
                          <a:spcPts val="0"/>
                        </a:spcAft>
                      </a:pPr>
                      <a:r>
                        <a:rPr lang="en-US" sz="1600" dirty="0" err="1" smtClean="0">
                          <a:solidFill>
                            <a:srgbClr val="1D1D1E"/>
                          </a:solidFill>
                          <a:latin typeface="Cambria"/>
                          <a:cs typeface="Courier"/>
                        </a:rPr>
                        <a:t>Thread.sleep</a:t>
                      </a:r>
                      <a:r>
                        <a:rPr lang="en-US" sz="1600" dirty="0" smtClean="0">
                          <a:solidFill>
                            <a:srgbClr val="1D1D1E"/>
                          </a:solidFill>
                          <a:latin typeface="Cambria"/>
                          <a:cs typeface="Courier"/>
                        </a:rPr>
                        <a:t>(1000</a:t>
                      </a:r>
                      <a:r>
                        <a:rPr lang="en-US" sz="1600" dirty="0">
                          <a:solidFill>
                            <a:srgbClr val="1D1D1E"/>
                          </a:solidFill>
                          <a:latin typeface="Cambria"/>
                          <a:cs typeface="Courier"/>
                        </a:rPr>
                        <a:t>);</a:t>
                      </a:r>
                      <a:endParaRPr lang="en-US" sz="1600" dirty="0">
                        <a:latin typeface="Calibri"/>
                        <a:cs typeface="Times New Roman"/>
                      </a:endParaRPr>
                    </a:p>
                    <a:p>
                      <a:pPr marL="1371600" marR="0" algn="just">
                        <a:lnSpc>
                          <a:spcPct val="115000"/>
                        </a:lnSpc>
                        <a:spcBef>
                          <a:spcPts val="0"/>
                        </a:spcBef>
                        <a:spcAft>
                          <a:spcPts val="0"/>
                        </a:spcAft>
                      </a:pPr>
                      <a:r>
                        <a:rPr lang="en-US" sz="1600" dirty="0">
                          <a:solidFill>
                            <a:srgbClr val="1D1D1E"/>
                          </a:solidFill>
                          <a:latin typeface="Cambria"/>
                          <a:cs typeface="Courier"/>
                        </a:rPr>
                        <a:t>}</a:t>
                      </a:r>
                      <a:endParaRPr lang="en-US" sz="1600" dirty="0">
                        <a:latin typeface="Calibri"/>
                        <a:cs typeface="Times New Roman"/>
                      </a:endParaRPr>
                    </a:p>
                    <a:p>
                      <a:pPr marL="914400" marR="0" algn="just">
                        <a:lnSpc>
                          <a:spcPct val="115000"/>
                        </a:lnSpc>
                        <a:spcBef>
                          <a:spcPts val="0"/>
                        </a:spcBef>
                        <a:spcAft>
                          <a:spcPts val="0"/>
                        </a:spcAft>
                      </a:pPr>
                      <a:r>
                        <a:rPr lang="en-US" sz="1600" dirty="0">
                          <a:solidFill>
                            <a:srgbClr val="1D1D1E"/>
                          </a:solidFill>
                          <a:latin typeface="Cambria"/>
                          <a:cs typeface="Courier"/>
                        </a:rPr>
                        <a:t>} </a:t>
                      </a:r>
                      <a:endParaRPr lang="en-US" sz="1600" dirty="0">
                        <a:latin typeface="Calibri"/>
                        <a:cs typeface="Times New Roman"/>
                      </a:endParaRPr>
                    </a:p>
                    <a:p>
                      <a:pPr marL="914400" marR="0" algn="just">
                        <a:lnSpc>
                          <a:spcPct val="115000"/>
                        </a:lnSpc>
                        <a:spcBef>
                          <a:spcPts val="0"/>
                        </a:spcBef>
                        <a:spcAft>
                          <a:spcPts val="0"/>
                        </a:spcAft>
                      </a:pPr>
                      <a:r>
                        <a:rPr lang="en-US" sz="1600" dirty="0">
                          <a:solidFill>
                            <a:srgbClr val="1D1D1E"/>
                          </a:solidFill>
                          <a:latin typeface="Cambria"/>
                          <a:cs typeface="Courier"/>
                        </a:rPr>
                        <a:t>catch (</a:t>
                      </a:r>
                      <a:r>
                        <a:rPr lang="en-US" sz="1600" dirty="0" err="1">
                          <a:solidFill>
                            <a:srgbClr val="1D1D1E"/>
                          </a:solidFill>
                          <a:latin typeface="Cambria"/>
                          <a:cs typeface="Courier"/>
                        </a:rPr>
                        <a:t>InterruptedException</a:t>
                      </a:r>
                      <a:r>
                        <a:rPr lang="en-US" sz="1600" dirty="0">
                          <a:solidFill>
                            <a:srgbClr val="1D1D1E"/>
                          </a:solidFill>
                          <a:latin typeface="Cambria"/>
                          <a:cs typeface="Courier"/>
                        </a:rPr>
                        <a:t> e</a:t>
                      </a:r>
                      <a:r>
                        <a:rPr lang="en-US" sz="1600" dirty="0" smtClean="0">
                          <a:solidFill>
                            <a:srgbClr val="1D1D1E"/>
                          </a:solidFill>
                          <a:latin typeface="Cambria"/>
                          <a:cs typeface="Courier"/>
                        </a:rPr>
                        <a:t>) </a:t>
                      </a:r>
                      <a:endParaRPr lang="en-US" sz="1600" dirty="0" smtClean="0">
                        <a:latin typeface="Calibri"/>
                        <a:cs typeface="Times New Roman"/>
                      </a:endParaRPr>
                    </a:p>
                    <a:p>
                      <a:pPr marL="914400" marR="0" algn="just">
                        <a:lnSpc>
                          <a:spcPct val="115000"/>
                        </a:lnSpc>
                        <a:spcBef>
                          <a:spcPts val="0"/>
                        </a:spcBef>
                        <a:spcAft>
                          <a:spcPts val="0"/>
                        </a:spcAft>
                      </a:pPr>
                      <a:r>
                        <a:rPr lang="en-US" sz="1600" dirty="0" smtClean="0">
                          <a:solidFill>
                            <a:srgbClr val="1D1D1E"/>
                          </a:solidFill>
                          <a:latin typeface="Cambria"/>
                          <a:cs typeface="Courier"/>
                        </a:rPr>
                        <a:t>{</a:t>
                      </a:r>
                      <a:r>
                        <a:rPr lang="en-US" sz="1600" dirty="0" err="1" smtClean="0">
                          <a:solidFill>
                            <a:srgbClr val="1D1D1E"/>
                          </a:solidFill>
                          <a:latin typeface="Cambria"/>
                          <a:cs typeface="Courier"/>
                        </a:rPr>
                        <a:t>System.out.println</a:t>
                      </a:r>
                      <a:r>
                        <a:rPr lang="en-US" sz="1600" dirty="0" smtClean="0">
                          <a:solidFill>
                            <a:srgbClr val="1D1D1E"/>
                          </a:solidFill>
                          <a:latin typeface="Cambria"/>
                          <a:cs typeface="Courier"/>
                        </a:rPr>
                        <a:t>(name + </a:t>
                      </a:r>
                    </a:p>
                    <a:p>
                      <a:pPr marL="914400" marR="0" algn="just">
                        <a:lnSpc>
                          <a:spcPct val="115000"/>
                        </a:lnSpc>
                        <a:spcBef>
                          <a:spcPts val="0"/>
                        </a:spcBef>
                        <a:spcAft>
                          <a:spcPts val="0"/>
                        </a:spcAft>
                      </a:pPr>
                      <a:r>
                        <a:rPr lang="en-US" sz="1600" dirty="0" smtClean="0">
                          <a:solidFill>
                            <a:srgbClr val="1D1D1E"/>
                          </a:solidFill>
                          <a:latin typeface="Cambria"/>
                          <a:cs typeface="Courier"/>
                        </a:rPr>
                        <a:t>                            "Interrupted");</a:t>
                      </a:r>
                      <a:endParaRPr lang="en-US" sz="1600" dirty="0" smtClean="0">
                        <a:latin typeface="Calibri"/>
                        <a:cs typeface="Times New Roman"/>
                      </a:endParaRPr>
                    </a:p>
                    <a:p>
                      <a:pPr marL="914400" marR="0" algn="just">
                        <a:lnSpc>
                          <a:spcPct val="115000"/>
                        </a:lnSpc>
                        <a:spcBef>
                          <a:spcPts val="0"/>
                        </a:spcBef>
                        <a:spcAft>
                          <a:spcPts val="0"/>
                        </a:spcAft>
                      </a:pPr>
                      <a:r>
                        <a:rPr lang="en-US" sz="1600" dirty="0" smtClean="0">
                          <a:solidFill>
                            <a:srgbClr val="1D1D1E"/>
                          </a:solidFill>
                          <a:latin typeface="Cambria"/>
                          <a:cs typeface="Courier"/>
                        </a:rPr>
                        <a:t>}</a:t>
                      </a:r>
                      <a:endParaRPr lang="en-US" sz="1600" dirty="0" smtClean="0">
                        <a:latin typeface="Calibri"/>
                        <a:cs typeface="Times New Roman"/>
                      </a:endParaRPr>
                    </a:p>
                    <a:p>
                      <a:pPr marL="914400" marR="0" algn="just">
                        <a:lnSpc>
                          <a:spcPct val="115000"/>
                        </a:lnSpc>
                        <a:spcBef>
                          <a:spcPts val="0"/>
                        </a:spcBef>
                        <a:spcAft>
                          <a:spcPts val="0"/>
                        </a:spcAft>
                      </a:pPr>
                      <a:r>
                        <a:rPr lang="en-US" sz="1600" dirty="0" err="1" smtClean="0">
                          <a:solidFill>
                            <a:srgbClr val="1D1D1E"/>
                          </a:solidFill>
                          <a:latin typeface="Cambria"/>
                          <a:cs typeface="Courier"/>
                        </a:rPr>
                        <a:t>System.out.println</a:t>
                      </a:r>
                      <a:r>
                        <a:rPr lang="en-US" sz="1600" dirty="0" smtClean="0">
                          <a:solidFill>
                            <a:srgbClr val="1D1D1E"/>
                          </a:solidFill>
                          <a:latin typeface="Cambria"/>
                          <a:cs typeface="Courier"/>
                        </a:rPr>
                        <a:t>(name </a:t>
                      </a:r>
                      <a:r>
                        <a:rPr lang="en-US" sz="1600" dirty="0">
                          <a:solidFill>
                            <a:srgbClr val="1D1D1E"/>
                          </a:solidFill>
                          <a:latin typeface="Cambria"/>
                          <a:cs typeface="Courier"/>
                        </a:rPr>
                        <a:t>+ " exiting.");</a:t>
                      </a:r>
                      <a:endParaRPr lang="en-US" sz="1600" dirty="0">
                        <a:latin typeface="Calibri"/>
                        <a:cs typeface="Times New Roman"/>
                      </a:endParaRPr>
                    </a:p>
                    <a:p>
                      <a:pPr marL="457200" marR="0" algn="just">
                        <a:lnSpc>
                          <a:spcPct val="115000"/>
                        </a:lnSpc>
                        <a:spcBef>
                          <a:spcPts val="0"/>
                        </a:spcBef>
                        <a:spcAft>
                          <a:spcPts val="0"/>
                        </a:spcAft>
                      </a:pPr>
                      <a:r>
                        <a:rPr lang="en-US" sz="1600" dirty="0" smtClean="0">
                          <a:solidFill>
                            <a:srgbClr val="1D1D1E"/>
                          </a:solidFill>
                          <a:latin typeface="Cambria"/>
                          <a:cs typeface="Courier"/>
                        </a:rPr>
                        <a:t>}</a:t>
                      </a:r>
                      <a:r>
                        <a:rPr lang="en-US" sz="1600" baseline="0" dirty="0">
                          <a:solidFill>
                            <a:srgbClr val="1D1D1E"/>
                          </a:solidFill>
                          <a:latin typeface="Calibri"/>
                          <a:cs typeface="Times New Roman"/>
                        </a:rPr>
                        <a:t> </a:t>
                      </a:r>
                      <a:r>
                        <a:rPr lang="en-US" sz="1600" baseline="0" dirty="0" smtClean="0">
                          <a:solidFill>
                            <a:srgbClr val="1D1D1E"/>
                          </a:solidFill>
                          <a:latin typeface="Calibri"/>
                          <a:cs typeface="Times New Roman"/>
                        </a:rPr>
                        <a:t>     </a:t>
                      </a:r>
                      <a:r>
                        <a:rPr lang="en-US" sz="1600" dirty="0" smtClean="0">
                          <a:solidFill>
                            <a:srgbClr val="1D1D1E"/>
                          </a:solidFill>
                          <a:latin typeface="Cambria"/>
                          <a:cs typeface="Courier"/>
                        </a:rPr>
                        <a:t>}</a:t>
                      </a:r>
                      <a:endParaRPr lang="en-US" sz="1600" dirty="0">
                        <a:latin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4572000" y="533400"/>
          <a:ext cx="4419600" cy="5486400"/>
        </p:xfrm>
        <a:graphic>
          <a:graphicData uri="http://schemas.openxmlformats.org/drawingml/2006/table">
            <a:tbl>
              <a:tblPr/>
              <a:tblGrid>
                <a:gridCol w="4419600"/>
              </a:tblGrid>
              <a:tr h="5486400">
                <a:tc>
                  <a:txBody>
                    <a:bodyPr/>
                    <a:lstStyle/>
                    <a:p>
                      <a:pPr algn="just">
                        <a:lnSpc>
                          <a:spcPct val="115000"/>
                        </a:lnSpc>
                        <a:spcAft>
                          <a:spcPts val="0"/>
                        </a:spcAft>
                      </a:pPr>
                      <a:r>
                        <a:rPr lang="en-US" sz="1600" dirty="0" smtClean="0">
                          <a:solidFill>
                            <a:srgbClr val="1D1D1E"/>
                          </a:solidFill>
                          <a:latin typeface="Cambria"/>
                          <a:cs typeface="Courier"/>
                        </a:rPr>
                        <a:t>class </a:t>
                      </a:r>
                      <a:r>
                        <a:rPr lang="en-US" sz="1600" dirty="0" err="1">
                          <a:solidFill>
                            <a:srgbClr val="1D1D1E"/>
                          </a:solidFill>
                          <a:latin typeface="Cambria"/>
                          <a:cs typeface="Courier"/>
                        </a:rPr>
                        <a:t>MultiThreadDemo</a:t>
                      </a:r>
                      <a:r>
                        <a:rPr lang="en-US" sz="1600" dirty="0">
                          <a:solidFill>
                            <a:srgbClr val="1D1D1E"/>
                          </a:solidFill>
                          <a:latin typeface="Cambria"/>
                          <a:cs typeface="Courier"/>
                        </a:rPr>
                        <a:t> </a:t>
                      </a:r>
                      <a:endParaRPr lang="en-US" sz="1600" dirty="0">
                        <a:latin typeface="Calibri"/>
                        <a:cs typeface="Times New Roman"/>
                      </a:endParaRPr>
                    </a:p>
                    <a:p>
                      <a:pPr algn="just">
                        <a:lnSpc>
                          <a:spcPct val="115000"/>
                        </a:lnSpc>
                        <a:spcAft>
                          <a:spcPts val="0"/>
                        </a:spcAft>
                      </a:pPr>
                      <a:r>
                        <a:rPr lang="en-US" sz="1600" dirty="0" smtClean="0">
                          <a:solidFill>
                            <a:srgbClr val="1D1D1E"/>
                          </a:solidFill>
                          <a:latin typeface="Cambria"/>
                          <a:cs typeface="Courier"/>
                        </a:rPr>
                        <a:t>{          public </a:t>
                      </a:r>
                      <a:r>
                        <a:rPr lang="en-US" sz="1600" dirty="0">
                          <a:solidFill>
                            <a:srgbClr val="1D1D1E"/>
                          </a:solidFill>
                          <a:latin typeface="Cambria"/>
                          <a:cs typeface="Courier"/>
                        </a:rPr>
                        <a:t>static void main(String </a:t>
                      </a:r>
                      <a:r>
                        <a:rPr lang="en-US" sz="1600" dirty="0" err="1">
                          <a:solidFill>
                            <a:srgbClr val="1D1D1E"/>
                          </a:solidFill>
                          <a:latin typeface="Cambria"/>
                          <a:cs typeface="Courier"/>
                        </a:rPr>
                        <a:t>args</a:t>
                      </a:r>
                      <a:r>
                        <a:rPr lang="en-US" sz="1600" dirty="0">
                          <a:solidFill>
                            <a:srgbClr val="1D1D1E"/>
                          </a:solidFill>
                          <a:latin typeface="Cambria"/>
                          <a:cs typeface="Courier"/>
                        </a:rPr>
                        <a:t>[]) </a:t>
                      </a:r>
                      <a:endParaRPr lang="en-US" sz="1600" dirty="0">
                        <a:latin typeface="Calibri"/>
                        <a:cs typeface="Times New Roman"/>
                      </a:endParaRPr>
                    </a:p>
                    <a:p>
                      <a:pPr marL="457200" marR="0" algn="just">
                        <a:lnSpc>
                          <a:spcPct val="115000"/>
                        </a:lnSpc>
                        <a:spcBef>
                          <a:spcPts val="0"/>
                        </a:spcBef>
                        <a:spcAft>
                          <a:spcPts val="0"/>
                        </a:spcAft>
                      </a:pPr>
                      <a:r>
                        <a:rPr lang="en-US" sz="1600" dirty="0" smtClean="0">
                          <a:solidFill>
                            <a:srgbClr val="1D1D1E"/>
                          </a:solidFill>
                          <a:latin typeface="Cambria"/>
                          <a:cs typeface="Courier"/>
                        </a:rPr>
                        <a:t>{       </a:t>
                      </a:r>
                      <a:r>
                        <a:rPr lang="en-US" sz="1600" dirty="0" err="1" smtClean="0">
                          <a:solidFill>
                            <a:srgbClr val="1D1D1E"/>
                          </a:solidFill>
                          <a:latin typeface="Cambria"/>
                          <a:cs typeface="Courier"/>
                        </a:rPr>
                        <a:t>NewThread</a:t>
                      </a:r>
                      <a:r>
                        <a:rPr lang="en-US" sz="1600" dirty="0" smtClean="0">
                          <a:solidFill>
                            <a:srgbClr val="1D1D1E"/>
                          </a:solidFill>
                          <a:latin typeface="Cambria"/>
                          <a:cs typeface="Courier"/>
                        </a:rPr>
                        <a:t> a=new </a:t>
                      </a:r>
                      <a:r>
                        <a:rPr lang="en-US" sz="1600" dirty="0" err="1">
                          <a:solidFill>
                            <a:srgbClr val="1D1D1E"/>
                          </a:solidFill>
                          <a:latin typeface="Cambria"/>
                          <a:cs typeface="Courier"/>
                        </a:rPr>
                        <a:t>NewThread</a:t>
                      </a:r>
                      <a:r>
                        <a:rPr lang="en-US" sz="1600" dirty="0">
                          <a:solidFill>
                            <a:srgbClr val="1D1D1E"/>
                          </a:solidFill>
                          <a:latin typeface="Cambria"/>
                          <a:cs typeface="Courier"/>
                        </a:rPr>
                        <a:t>("One</a:t>
                      </a:r>
                      <a:r>
                        <a:rPr lang="en-US" sz="1600" dirty="0" smtClean="0">
                          <a:solidFill>
                            <a:srgbClr val="1D1D1E"/>
                          </a:solidFill>
                          <a:latin typeface="Cambria"/>
                          <a:cs typeface="Courier"/>
                        </a:rPr>
                        <a:t>"); </a:t>
                      </a:r>
                      <a:endParaRPr lang="en-US" sz="1600" dirty="0" smtClean="0">
                        <a:solidFill>
                          <a:srgbClr val="1D1D1E"/>
                        </a:solidFill>
                        <a:latin typeface="Calibri"/>
                        <a:cs typeface="Times New Roman"/>
                      </a:endParaRPr>
                    </a:p>
                    <a:p>
                      <a:pPr marL="457200" marR="0" algn="just">
                        <a:lnSpc>
                          <a:spcPct val="115000"/>
                        </a:lnSpc>
                        <a:spcBef>
                          <a:spcPts val="0"/>
                        </a:spcBef>
                        <a:spcAft>
                          <a:spcPts val="0"/>
                        </a:spcAft>
                      </a:pPr>
                      <a:r>
                        <a:rPr lang="en-US" sz="1600" baseline="0" dirty="0" smtClean="0">
                          <a:solidFill>
                            <a:srgbClr val="1D1D1E"/>
                          </a:solidFill>
                          <a:latin typeface="Calibri"/>
                          <a:cs typeface="Times New Roman"/>
                        </a:rPr>
                        <a:t>        </a:t>
                      </a:r>
                      <a:r>
                        <a:rPr lang="en-US" sz="1600" dirty="0" err="1" smtClean="0">
                          <a:solidFill>
                            <a:srgbClr val="1D1D1E"/>
                          </a:solidFill>
                          <a:latin typeface="Cambria"/>
                          <a:cs typeface="Courier"/>
                        </a:rPr>
                        <a:t>NewThread</a:t>
                      </a:r>
                      <a:r>
                        <a:rPr lang="en-US" sz="1600" dirty="0" smtClean="0">
                          <a:solidFill>
                            <a:srgbClr val="1D1D1E"/>
                          </a:solidFill>
                          <a:latin typeface="Cambria"/>
                          <a:cs typeface="Courier"/>
                        </a:rPr>
                        <a:t> b= new </a:t>
                      </a:r>
                      <a:r>
                        <a:rPr lang="en-US" sz="1600" dirty="0" err="1" smtClean="0">
                          <a:solidFill>
                            <a:srgbClr val="1D1D1E"/>
                          </a:solidFill>
                          <a:latin typeface="Cambria"/>
                          <a:cs typeface="Courier"/>
                        </a:rPr>
                        <a:t>NewThread</a:t>
                      </a:r>
                      <a:r>
                        <a:rPr lang="en-US" sz="1600" dirty="0" smtClean="0">
                          <a:solidFill>
                            <a:srgbClr val="1D1D1E"/>
                          </a:solidFill>
                          <a:latin typeface="Cambria"/>
                          <a:cs typeface="Courier"/>
                        </a:rPr>
                        <a:t>("Two");</a:t>
                      </a:r>
                      <a:endParaRPr lang="en-US" sz="1600" dirty="0" smtClean="0">
                        <a:solidFill>
                          <a:srgbClr val="1D1D1E"/>
                        </a:solidFill>
                        <a:latin typeface="Calibri"/>
                        <a:cs typeface="Times New Roman"/>
                      </a:endParaRPr>
                    </a:p>
                    <a:p>
                      <a:pPr marL="457200" marR="0" algn="just">
                        <a:lnSpc>
                          <a:spcPct val="115000"/>
                        </a:lnSpc>
                        <a:spcBef>
                          <a:spcPts val="0"/>
                        </a:spcBef>
                        <a:spcAft>
                          <a:spcPts val="0"/>
                        </a:spcAft>
                      </a:pPr>
                      <a:r>
                        <a:rPr lang="en-US" sz="1600" baseline="0" dirty="0" smtClean="0">
                          <a:solidFill>
                            <a:srgbClr val="1D1D1E"/>
                          </a:solidFill>
                          <a:latin typeface="Calibri"/>
                          <a:cs typeface="Times New Roman"/>
                        </a:rPr>
                        <a:t>      </a:t>
                      </a:r>
                      <a:r>
                        <a:rPr lang="en-US" sz="1600" dirty="0" err="1" smtClean="0">
                          <a:solidFill>
                            <a:srgbClr val="1D1D1E"/>
                          </a:solidFill>
                          <a:latin typeface="Cambria"/>
                          <a:cs typeface="Courier"/>
                        </a:rPr>
                        <a:t>NewThread</a:t>
                      </a:r>
                      <a:r>
                        <a:rPr lang="en-US" sz="1600" dirty="0" smtClean="0">
                          <a:solidFill>
                            <a:srgbClr val="1D1D1E"/>
                          </a:solidFill>
                          <a:latin typeface="Cambria"/>
                          <a:cs typeface="Courier"/>
                        </a:rPr>
                        <a:t> c= new </a:t>
                      </a:r>
                      <a:r>
                        <a:rPr lang="en-US" sz="1600" dirty="0" err="1">
                          <a:solidFill>
                            <a:srgbClr val="1D1D1E"/>
                          </a:solidFill>
                          <a:latin typeface="Cambria"/>
                          <a:cs typeface="Courier"/>
                        </a:rPr>
                        <a:t>NewThread</a:t>
                      </a:r>
                      <a:r>
                        <a:rPr lang="en-US" sz="1600" dirty="0">
                          <a:solidFill>
                            <a:srgbClr val="1D1D1E"/>
                          </a:solidFill>
                          <a:latin typeface="Cambria"/>
                          <a:cs typeface="Courier"/>
                        </a:rPr>
                        <a:t>("Three</a:t>
                      </a:r>
                      <a:r>
                        <a:rPr lang="en-US" sz="1600" dirty="0" smtClean="0">
                          <a:solidFill>
                            <a:srgbClr val="1D1D1E"/>
                          </a:solidFill>
                          <a:latin typeface="Cambria"/>
                          <a:cs typeface="Courier"/>
                        </a:rPr>
                        <a:t>");</a:t>
                      </a:r>
                      <a:endParaRPr lang="en-US" sz="1600" dirty="0">
                        <a:solidFill>
                          <a:srgbClr val="1D1D1E"/>
                        </a:solidFill>
                        <a:latin typeface="Calibri"/>
                        <a:cs typeface="Times New Roman"/>
                      </a:endParaRPr>
                    </a:p>
                    <a:p>
                      <a:pPr marL="457200" marR="0" algn="just">
                        <a:lnSpc>
                          <a:spcPct val="115000"/>
                        </a:lnSpc>
                        <a:spcBef>
                          <a:spcPts val="0"/>
                        </a:spcBef>
                        <a:spcAft>
                          <a:spcPts val="0"/>
                        </a:spcAft>
                      </a:pPr>
                      <a:r>
                        <a:rPr lang="en-US" sz="1600" baseline="0" dirty="0">
                          <a:solidFill>
                            <a:srgbClr val="1D1D1E"/>
                          </a:solidFill>
                          <a:latin typeface="Calibri"/>
                          <a:cs typeface="Times New Roman"/>
                        </a:rPr>
                        <a:t> </a:t>
                      </a:r>
                      <a:r>
                        <a:rPr lang="en-US" sz="1600" baseline="0" dirty="0" smtClean="0">
                          <a:solidFill>
                            <a:srgbClr val="1D1D1E"/>
                          </a:solidFill>
                          <a:latin typeface="Calibri"/>
                          <a:cs typeface="Times New Roman"/>
                        </a:rPr>
                        <a:t>        </a:t>
                      </a:r>
                      <a:r>
                        <a:rPr lang="en-US" sz="1600" dirty="0" smtClean="0">
                          <a:solidFill>
                            <a:srgbClr val="1D1D1E"/>
                          </a:solidFill>
                          <a:latin typeface="Cambria"/>
                          <a:cs typeface="Courier"/>
                        </a:rPr>
                        <a:t>try </a:t>
                      </a:r>
                      <a:endParaRPr lang="en-US" sz="1600" dirty="0">
                        <a:latin typeface="Calibri"/>
                        <a:cs typeface="Times New Roman"/>
                      </a:endParaRPr>
                    </a:p>
                    <a:p>
                      <a:pPr marL="914400" marR="0" algn="just">
                        <a:lnSpc>
                          <a:spcPct val="115000"/>
                        </a:lnSpc>
                        <a:spcBef>
                          <a:spcPts val="0"/>
                        </a:spcBef>
                        <a:spcAft>
                          <a:spcPts val="0"/>
                        </a:spcAft>
                      </a:pPr>
                      <a:r>
                        <a:rPr lang="en-US" sz="1600" dirty="0" smtClean="0">
                          <a:solidFill>
                            <a:srgbClr val="1D1D1E"/>
                          </a:solidFill>
                          <a:latin typeface="Cambria"/>
                          <a:cs typeface="Courier"/>
                        </a:rPr>
                        <a:t>{          </a:t>
                      </a:r>
                      <a:r>
                        <a:rPr lang="en-US" sz="1600" dirty="0" err="1" smtClean="0">
                          <a:solidFill>
                            <a:srgbClr val="1D1D1E"/>
                          </a:solidFill>
                          <a:latin typeface="Cambria"/>
                          <a:cs typeface="Courier"/>
                        </a:rPr>
                        <a:t>Thread.sleep</a:t>
                      </a:r>
                      <a:r>
                        <a:rPr lang="en-US" sz="1600" dirty="0" smtClean="0">
                          <a:solidFill>
                            <a:srgbClr val="1D1D1E"/>
                          </a:solidFill>
                          <a:latin typeface="Cambria"/>
                          <a:cs typeface="Courier"/>
                        </a:rPr>
                        <a:t>(10000);</a:t>
                      </a:r>
                      <a:endParaRPr lang="en-US" sz="1600" dirty="0">
                        <a:latin typeface="Calibri"/>
                        <a:cs typeface="Times New Roman"/>
                      </a:endParaRPr>
                    </a:p>
                    <a:p>
                      <a:pPr marL="914400" marR="0" algn="just">
                        <a:lnSpc>
                          <a:spcPct val="115000"/>
                        </a:lnSpc>
                        <a:spcBef>
                          <a:spcPts val="0"/>
                        </a:spcBef>
                        <a:spcAft>
                          <a:spcPts val="0"/>
                        </a:spcAft>
                      </a:pPr>
                      <a:r>
                        <a:rPr lang="en-US" sz="1600" dirty="0">
                          <a:solidFill>
                            <a:srgbClr val="1D1D1E"/>
                          </a:solidFill>
                          <a:latin typeface="Cambria"/>
                          <a:cs typeface="Courier"/>
                        </a:rPr>
                        <a:t>}</a:t>
                      </a:r>
                      <a:endParaRPr lang="en-US" sz="1600" dirty="0">
                        <a:latin typeface="Calibri"/>
                        <a:cs typeface="Times New Roman"/>
                      </a:endParaRPr>
                    </a:p>
                    <a:p>
                      <a:pPr marL="914400" marR="0" algn="just">
                        <a:lnSpc>
                          <a:spcPct val="115000"/>
                        </a:lnSpc>
                        <a:spcBef>
                          <a:spcPts val="0"/>
                        </a:spcBef>
                        <a:spcAft>
                          <a:spcPts val="0"/>
                        </a:spcAft>
                      </a:pPr>
                      <a:r>
                        <a:rPr lang="en-US" sz="1600" dirty="0">
                          <a:solidFill>
                            <a:srgbClr val="1D1D1E"/>
                          </a:solidFill>
                          <a:latin typeface="Cambria"/>
                          <a:cs typeface="Courier"/>
                        </a:rPr>
                        <a:t>catch (</a:t>
                      </a:r>
                      <a:r>
                        <a:rPr lang="en-US" sz="1600" dirty="0" err="1">
                          <a:solidFill>
                            <a:srgbClr val="1D1D1E"/>
                          </a:solidFill>
                          <a:latin typeface="Cambria"/>
                          <a:cs typeface="Courier"/>
                        </a:rPr>
                        <a:t>InterruptedException</a:t>
                      </a:r>
                      <a:r>
                        <a:rPr lang="en-US" sz="1600" dirty="0">
                          <a:solidFill>
                            <a:srgbClr val="1D1D1E"/>
                          </a:solidFill>
                          <a:latin typeface="Cambria"/>
                          <a:cs typeface="Courier"/>
                        </a:rPr>
                        <a:t> e) </a:t>
                      </a:r>
                      <a:endParaRPr lang="en-US" sz="1600" dirty="0">
                        <a:latin typeface="Calibri"/>
                        <a:cs typeface="Times New Roman"/>
                      </a:endParaRPr>
                    </a:p>
                    <a:p>
                      <a:pPr marL="914400" marR="0" algn="just">
                        <a:lnSpc>
                          <a:spcPct val="115000"/>
                        </a:lnSpc>
                        <a:spcBef>
                          <a:spcPts val="0"/>
                        </a:spcBef>
                        <a:spcAft>
                          <a:spcPts val="0"/>
                        </a:spcAft>
                      </a:pPr>
                      <a:r>
                        <a:rPr lang="en-US" sz="1600" dirty="0" smtClean="0">
                          <a:solidFill>
                            <a:srgbClr val="1D1D1E"/>
                          </a:solidFill>
                          <a:latin typeface="Cambria"/>
                          <a:cs typeface="Courier"/>
                        </a:rPr>
                        <a:t>{</a:t>
                      </a:r>
                      <a:endParaRPr lang="en-US" sz="1600" dirty="0" smtClean="0">
                        <a:solidFill>
                          <a:srgbClr val="1D1D1E"/>
                        </a:solidFill>
                        <a:latin typeface="Calibri"/>
                        <a:cs typeface="Times New Roman"/>
                      </a:endParaRPr>
                    </a:p>
                    <a:p>
                      <a:pPr marL="914400" marR="0" algn="just">
                        <a:lnSpc>
                          <a:spcPct val="115000"/>
                        </a:lnSpc>
                        <a:spcBef>
                          <a:spcPts val="0"/>
                        </a:spcBef>
                        <a:spcAft>
                          <a:spcPts val="0"/>
                        </a:spcAft>
                      </a:pPr>
                      <a:r>
                        <a:rPr lang="en-US" sz="1600" dirty="0" err="1" smtClean="0">
                          <a:solidFill>
                            <a:srgbClr val="1D1D1E"/>
                          </a:solidFill>
                          <a:latin typeface="Cambria"/>
                          <a:cs typeface="Courier"/>
                        </a:rPr>
                        <a:t>System.out.println</a:t>
                      </a:r>
                      <a:r>
                        <a:rPr lang="en-US" sz="1600" dirty="0" smtClean="0">
                          <a:solidFill>
                            <a:srgbClr val="1D1D1E"/>
                          </a:solidFill>
                          <a:latin typeface="Cambria"/>
                          <a:cs typeface="Courier"/>
                        </a:rPr>
                        <a:t>("</a:t>
                      </a:r>
                      <a:r>
                        <a:rPr lang="en-US" sz="1600" dirty="0" err="1" smtClean="0">
                          <a:solidFill>
                            <a:srgbClr val="1D1D1E"/>
                          </a:solidFill>
                          <a:latin typeface="Cambria"/>
                          <a:cs typeface="Courier"/>
                        </a:rPr>
                        <a:t>Mainthread</a:t>
                      </a:r>
                      <a:r>
                        <a:rPr lang="en-US" sz="1600" dirty="0" smtClean="0">
                          <a:solidFill>
                            <a:srgbClr val="1D1D1E"/>
                          </a:solidFill>
                          <a:latin typeface="Cambria"/>
                          <a:cs typeface="Courier"/>
                        </a:rPr>
                        <a:t>    </a:t>
                      </a:r>
                    </a:p>
                    <a:p>
                      <a:pPr marL="914400" marR="0" algn="just">
                        <a:lnSpc>
                          <a:spcPct val="115000"/>
                        </a:lnSpc>
                        <a:spcBef>
                          <a:spcPts val="0"/>
                        </a:spcBef>
                        <a:spcAft>
                          <a:spcPts val="0"/>
                        </a:spcAft>
                      </a:pPr>
                      <a:r>
                        <a:rPr lang="en-US" sz="1600" dirty="0" smtClean="0">
                          <a:solidFill>
                            <a:srgbClr val="1D1D1E"/>
                          </a:solidFill>
                          <a:latin typeface="Cambria"/>
                          <a:cs typeface="Courier"/>
                        </a:rPr>
                        <a:t>                                                Interrupted");</a:t>
                      </a:r>
                      <a:endParaRPr lang="en-US" sz="1600" dirty="0" smtClean="0">
                        <a:latin typeface="Calibri"/>
                        <a:cs typeface="Times New Roman"/>
                      </a:endParaRPr>
                    </a:p>
                    <a:p>
                      <a:pPr marL="914400" marR="0" algn="just">
                        <a:lnSpc>
                          <a:spcPct val="115000"/>
                        </a:lnSpc>
                        <a:spcBef>
                          <a:spcPts val="0"/>
                        </a:spcBef>
                        <a:spcAft>
                          <a:spcPts val="0"/>
                        </a:spcAft>
                      </a:pPr>
                      <a:r>
                        <a:rPr lang="en-US" sz="1600" dirty="0" smtClean="0">
                          <a:solidFill>
                            <a:srgbClr val="1D1D1E"/>
                          </a:solidFill>
                          <a:latin typeface="Cambria"/>
                          <a:cs typeface="Courier"/>
                        </a:rPr>
                        <a:t>}</a:t>
                      </a:r>
                      <a:endParaRPr lang="en-US" sz="1600" dirty="0">
                        <a:latin typeface="Calibri"/>
                        <a:cs typeface="Times New Roman"/>
                      </a:endParaRPr>
                    </a:p>
                    <a:p>
                      <a:pPr marL="914400" marR="0" algn="just">
                        <a:lnSpc>
                          <a:spcPct val="115000"/>
                        </a:lnSpc>
                        <a:spcBef>
                          <a:spcPts val="0"/>
                        </a:spcBef>
                        <a:spcAft>
                          <a:spcPts val="0"/>
                        </a:spcAft>
                      </a:pPr>
                      <a:r>
                        <a:rPr lang="en-US" sz="1600" dirty="0" err="1">
                          <a:solidFill>
                            <a:srgbClr val="1D1D1E"/>
                          </a:solidFill>
                          <a:latin typeface="Cambria"/>
                          <a:cs typeface="Courier"/>
                        </a:rPr>
                        <a:t>System.out.println</a:t>
                      </a:r>
                      <a:r>
                        <a:rPr lang="en-US" sz="1600" dirty="0">
                          <a:solidFill>
                            <a:srgbClr val="1D1D1E"/>
                          </a:solidFill>
                          <a:latin typeface="Cambria"/>
                          <a:cs typeface="Courier"/>
                        </a:rPr>
                        <a:t>("</a:t>
                      </a:r>
                      <a:r>
                        <a:rPr lang="en-US" sz="1600" dirty="0" err="1" smtClean="0">
                          <a:solidFill>
                            <a:srgbClr val="1D1D1E"/>
                          </a:solidFill>
                          <a:latin typeface="Cambria"/>
                          <a:cs typeface="Courier"/>
                        </a:rPr>
                        <a:t>Mainthread</a:t>
                      </a:r>
                      <a:r>
                        <a:rPr lang="en-US" sz="1600" dirty="0" smtClean="0">
                          <a:solidFill>
                            <a:srgbClr val="1D1D1E"/>
                          </a:solidFill>
                          <a:latin typeface="Cambria"/>
                          <a:cs typeface="Courier"/>
                        </a:rPr>
                        <a:t> </a:t>
                      </a:r>
                      <a:r>
                        <a:rPr lang="en-US" sz="1600" dirty="0">
                          <a:solidFill>
                            <a:srgbClr val="1D1D1E"/>
                          </a:solidFill>
                          <a:latin typeface="Cambria"/>
                          <a:cs typeface="Courier"/>
                        </a:rPr>
                        <a:t>exiting.");</a:t>
                      </a:r>
                      <a:endParaRPr lang="en-US" sz="1600" dirty="0">
                        <a:latin typeface="Calibri"/>
                        <a:cs typeface="Times New Roman"/>
                      </a:endParaRPr>
                    </a:p>
                    <a:p>
                      <a:pPr marL="457200" marR="0" algn="just">
                        <a:lnSpc>
                          <a:spcPct val="115000"/>
                        </a:lnSpc>
                        <a:spcBef>
                          <a:spcPts val="0"/>
                        </a:spcBef>
                        <a:spcAft>
                          <a:spcPts val="0"/>
                        </a:spcAft>
                      </a:pPr>
                      <a:r>
                        <a:rPr lang="en-US" sz="1600" dirty="0">
                          <a:solidFill>
                            <a:srgbClr val="1D1D1E"/>
                          </a:solidFill>
                          <a:latin typeface="Cambria"/>
                          <a:cs typeface="Courier"/>
                        </a:rPr>
                        <a:t>}</a:t>
                      </a:r>
                      <a:endParaRPr lang="en-US" sz="1600" dirty="0">
                        <a:latin typeface="Calibri"/>
                        <a:cs typeface="Times New Roman"/>
                      </a:endParaRPr>
                    </a:p>
                    <a:p>
                      <a:pPr marR="0" algn="just">
                        <a:lnSpc>
                          <a:spcPct val="115000"/>
                        </a:lnSpc>
                        <a:spcBef>
                          <a:spcPts val="0"/>
                        </a:spcBef>
                        <a:spcAft>
                          <a:spcPts val="0"/>
                        </a:spcAft>
                      </a:pPr>
                      <a:r>
                        <a:rPr lang="en-US" sz="1600" dirty="0">
                          <a:solidFill>
                            <a:srgbClr val="1D1D1E"/>
                          </a:solidFill>
                          <a:latin typeface="Cambria"/>
                          <a:cs typeface="Courier"/>
                        </a:rPr>
                        <a:t>}</a:t>
                      </a:r>
                      <a:endParaRPr lang="en-US" sz="1600" dirty="0">
                        <a:latin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82000" cy="6629400"/>
          </a:xfrm>
        </p:spPr>
        <p:txBody>
          <a:bodyPr>
            <a:normAutofit fontScale="62500" lnSpcReduction="20000"/>
          </a:bodyPr>
          <a:lstStyle/>
          <a:p>
            <a:pPr fontAlgn="t">
              <a:buNone/>
            </a:pPr>
            <a:r>
              <a:rPr lang="en-US" sz="3200" b="1" dirty="0" smtClean="0"/>
              <a:t>Output :</a:t>
            </a:r>
          </a:p>
          <a:p>
            <a:pPr fontAlgn="t">
              <a:buNone/>
            </a:pPr>
            <a:r>
              <a:rPr lang="en-US" sz="2700" b="1" dirty="0" smtClean="0"/>
              <a:t>New thread: Thread[One,5,main]</a:t>
            </a:r>
          </a:p>
          <a:p>
            <a:pPr fontAlgn="t">
              <a:buNone/>
            </a:pPr>
            <a:r>
              <a:rPr lang="en-US" sz="2700" b="1" dirty="0" smtClean="0"/>
              <a:t>New thread: Thread[Two,5,main]</a:t>
            </a:r>
          </a:p>
          <a:p>
            <a:pPr fontAlgn="t">
              <a:buNone/>
            </a:pPr>
            <a:r>
              <a:rPr lang="en-US" sz="2700" b="1" dirty="0" smtClean="0"/>
              <a:t>New thread: Thread[Three,5,main]</a:t>
            </a:r>
          </a:p>
          <a:p>
            <a:pPr fontAlgn="t">
              <a:buNone/>
            </a:pPr>
            <a:r>
              <a:rPr lang="en-US" sz="2700" b="1" dirty="0" smtClean="0"/>
              <a:t>One: 5</a:t>
            </a:r>
          </a:p>
          <a:p>
            <a:pPr fontAlgn="t">
              <a:buNone/>
            </a:pPr>
            <a:r>
              <a:rPr lang="en-US" sz="2700" b="1" dirty="0" smtClean="0"/>
              <a:t>Two: 5</a:t>
            </a:r>
          </a:p>
          <a:p>
            <a:pPr fontAlgn="t">
              <a:buNone/>
            </a:pPr>
            <a:r>
              <a:rPr lang="en-US" sz="2700" b="1" dirty="0" smtClean="0"/>
              <a:t>Three: 5</a:t>
            </a:r>
          </a:p>
          <a:p>
            <a:pPr fontAlgn="t">
              <a:buNone/>
            </a:pPr>
            <a:r>
              <a:rPr lang="en-US" sz="2700" b="1" dirty="0" smtClean="0"/>
              <a:t>One: 4</a:t>
            </a:r>
          </a:p>
          <a:p>
            <a:pPr fontAlgn="t">
              <a:buNone/>
            </a:pPr>
            <a:r>
              <a:rPr lang="en-US" sz="2700" b="1" dirty="0" smtClean="0"/>
              <a:t>Two: 4</a:t>
            </a:r>
          </a:p>
          <a:p>
            <a:pPr fontAlgn="t">
              <a:buNone/>
            </a:pPr>
            <a:r>
              <a:rPr lang="en-US" sz="2700" b="1" dirty="0" smtClean="0"/>
              <a:t>Three: 4</a:t>
            </a:r>
          </a:p>
          <a:p>
            <a:pPr fontAlgn="t">
              <a:buNone/>
            </a:pPr>
            <a:r>
              <a:rPr lang="en-US" sz="2700" b="1" dirty="0" smtClean="0"/>
              <a:t>One: 3</a:t>
            </a:r>
          </a:p>
          <a:p>
            <a:pPr fontAlgn="t">
              <a:buNone/>
            </a:pPr>
            <a:r>
              <a:rPr lang="en-US" sz="2700" b="1" dirty="0" smtClean="0"/>
              <a:t>Three: 3</a:t>
            </a:r>
          </a:p>
          <a:p>
            <a:pPr fontAlgn="t">
              <a:buNone/>
            </a:pPr>
            <a:r>
              <a:rPr lang="en-US" sz="2700" b="1" dirty="0" smtClean="0"/>
              <a:t>Two: 3</a:t>
            </a:r>
          </a:p>
          <a:p>
            <a:pPr fontAlgn="t">
              <a:buNone/>
            </a:pPr>
            <a:r>
              <a:rPr lang="en-US" sz="2700" b="1" dirty="0" smtClean="0"/>
              <a:t>One: 2</a:t>
            </a:r>
          </a:p>
          <a:p>
            <a:pPr fontAlgn="t">
              <a:buNone/>
            </a:pPr>
            <a:r>
              <a:rPr lang="en-US" sz="2700" b="1" dirty="0" smtClean="0"/>
              <a:t>Three: 2</a:t>
            </a:r>
          </a:p>
          <a:p>
            <a:pPr fontAlgn="t">
              <a:buNone/>
            </a:pPr>
            <a:r>
              <a:rPr lang="en-US" sz="2700" b="1" dirty="0" smtClean="0"/>
              <a:t>Two: 2</a:t>
            </a:r>
          </a:p>
          <a:p>
            <a:pPr fontAlgn="t">
              <a:buNone/>
            </a:pPr>
            <a:r>
              <a:rPr lang="en-US" sz="2700" b="1" dirty="0" smtClean="0"/>
              <a:t>One: 1</a:t>
            </a:r>
          </a:p>
          <a:p>
            <a:pPr fontAlgn="t">
              <a:buNone/>
            </a:pPr>
            <a:r>
              <a:rPr lang="en-US" sz="2700" b="1" dirty="0" smtClean="0"/>
              <a:t>Three: 1</a:t>
            </a:r>
          </a:p>
          <a:p>
            <a:pPr fontAlgn="t">
              <a:buNone/>
            </a:pPr>
            <a:r>
              <a:rPr lang="en-US" sz="2700" b="1" dirty="0" smtClean="0"/>
              <a:t>Two: 1</a:t>
            </a:r>
          </a:p>
          <a:p>
            <a:pPr fontAlgn="t">
              <a:buNone/>
            </a:pPr>
            <a:r>
              <a:rPr lang="en-US" sz="2700" b="1" dirty="0" smtClean="0"/>
              <a:t>One exiting.</a:t>
            </a:r>
          </a:p>
          <a:p>
            <a:pPr fontAlgn="t">
              <a:buNone/>
            </a:pPr>
            <a:r>
              <a:rPr lang="en-US" sz="2700" b="1" dirty="0" smtClean="0"/>
              <a:t>Two exiting.</a:t>
            </a:r>
          </a:p>
          <a:p>
            <a:pPr fontAlgn="t">
              <a:buNone/>
            </a:pPr>
            <a:r>
              <a:rPr lang="en-US" sz="2700" b="1" dirty="0" smtClean="0"/>
              <a:t>Three exiting.</a:t>
            </a:r>
          </a:p>
          <a:p>
            <a:pPr fontAlgn="t">
              <a:buNone/>
            </a:pPr>
            <a:r>
              <a:rPr lang="en-US" sz="2700" b="1" dirty="0" smtClean="0"/>
              <a:t>Main thread exiting.</a:t>
            </a:r>
          </a:p>
          <a:p>
            <a:pPr fontAlgn="t"/>
            <a:endParaRPr lang="en-US" dirty="0" smtClean="0"/>
          </a:p>
          <a:p>
            <a:pPr fontAlgn="t"/>
            <a:endParaRPr lang="en-US" dirty="0"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57200"/>
            <a:ext cx="8305800" cy="5562600"/>
          </a:xfrm>
        </p:spPr>
        <p:txBody>
          <a:bodyPr/>
          <a:lstStyle/>
          <a:p>
            <a:pPr algn="ctr">
              <a:buNone/>
            </a:pPr>
            <a:r>
              <a:rPr lang="en-US" sz="2800" b="1" dirty="0" smtClean="0">
                <a:solidFill>
                  <a:srgbClr val="FF0000"/>
                </a:solidFill>
              </a:rPr>
              <a:t>THREAD SYNCHRONIZATION </a:t>
            </a:r>
          </a:p>
          <a:p>
            <a:pPr algn="just">
              <a:buFont typeface="Wingdings" pitchFamily="2" charset="2"/>
              <a:buChar char="Ø"/>
            </a:pPr>
            <a:r>
              <a:rPr lang="en-US" dirty="0" smtClean="0"/>
              <a:t> When we start two or more threads within a program, there may be a situation when multiple threads try to access the same resource and finally they can produce unforeseen result due to concurrency issues.</a:t>
            </a:r>
          </a:p>
          <a:p>
            <a:pPr algn="just">
              <a:buFont typeface="Wingdings" pitchFamily="2" charset="2"/>
              <a:buChar char="Ø"/>
            </a:pPr>
            <a:r>
              <a:rPr lang="en-US" dirty="0" smtClean="0"/>
              <a:t> For example, if multiple threads try to write within a same file then they may corrupt the data because one of the threads can override data or while one thread is opening the same file at the same time another thread might be closing the same file.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57200"/>
            <a:ext cx="8305800" cy="5943600"/>
          </a:xfrm>
        </p:spPr>
        <p:txBody>
          <a:bodyPr>
            <a:normAutofit/>
          </a:bodyPr>
          <a:lstStyle/>
          <a:p>
            <a:pPr>
              <a:buFont typeface="Wingdings" pitchFamily="2" charset="2"/>
              <a:buChar char="Ø"/>
            </a:pPr>
            <a:r>
              <a:rPr lang="en-US" dirty="0" smtClean="0"/>
              <a:t> So there is a need to synchronize the action of multiple threads and make sure that only one thread can access the resource at a given point in time. </a:t>
            </a:r>
          </a:p>
          <a:p>
            <a:pPr>
              <a:buFont typeface="Wingdings" pitchFamily="2" charset="2"/>
              <a:buChar char="Ø"/>
            </a:pPr>
            <a:endParaRPr lang="en-US" dirty="0" smtClean="0"/>
          </a:p>
          <a:p>
            <a:pPr algn="just">
              <a:buFont typeface="Wingdings" pitchFamily="2" charset="2"/>
              <a:buChar char="Ø"/>
            </a:pPr>
            <a:r>
              <a:rPr lang="en-US" dirty="0" smtClean="0"/>
              <a:t>Synchronization can be achieved in two ways</a:t>
            </a:r>
          </a:p>
          <a:p>
            <a:pPr lvl="1" algn="just"/>
            <a:r>
              <a:rPr lang="en-US" sz="2600" dirty="0" smtClean="0"/>
              <a:t>Using synchronized method</a:t>
            </a:r>
          </a:p>
          <a:p>
            <a:pPr lvl="1" algn="just"/>
            <a:r>
              <a:rPr lang="en-US" sz="2600" dirty="0" smtClean="0"/>
              <a:t>Using synchronized block</a:t>
            </a:r>
          </a:p>
          <a:p>
            <a:pPr lvl="1" algn="just">
              <a:buNone/>
            </a:pPr>
            <a:endParaRPr lang="en-US" sz="2600" dirty="0" smtClean="0"/>
          </a:p>
          <a:p>
            <a:pPr>
              <a:buFont typeface="Wingdings" pitchFamily="2" charset="2"/>
              <a:buChar char="Ø"/>
            </a:pPr>
            <a:r>
              <a:rPr lang="en-US" dirty="0" smtClean="0"/>
              <a:t>Understanding the problem without Synchronization </a:t>
            </a:r>
          </a:p>
          <a:p>
            <a:pPr lvl="1"/>
            <a:r>
              <a:rPr lang="en-US" sz="2600" dirty="0" smtClean="0"/>
              <a:t>In the following example, we are not using synchronization and creating multiple threads that are accessing display method and produce the random output.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 y="152400"/>
          <a:ext cx="4038600" cy="6720840"/>
        </p:xfrm>
        <a:graphic>
          <a:graphicData uri="http://schemas.openxmlformats.org/drawingml/2006/table">
            <a:tbl>
              <a:tblPr/>
              <a:tblGrid>
                <a:gridCol w="4038600"/>
              </a:tblGrid>
              <a:tr h="6705600">
                <a:tc>
                  <a:txBody>
                    <a:bodyPr/>
                    <a:lstStyle/>
                    <a:p>
                      <a:r>
                        <a:rPr kumimoji="0" lang="en-US" sz="2100" kern="1200" dirty="0" smtClean="0">
                          <a:solidFill>
                            <a:schemeClr val="tx1"/>
                          </a:solidFill>
                          <a:latin typeface="+mn-lt"/>
                          <a:ea typeface="+mn-ea"/>
                          <a:cs typeface="+mn-cs"/>
                        </a:rPr>
                        <a:t>class First{</a:t>
                      </a:r>
                    </a:p>
                    <a:p>
                      <a:r>
                        <a:rPr kumimoji="0" lang="en-US" sz="2100" kern="1200" dirty="0" smtClean="0">
                          <a:solidFill>
                            <a:schemeClr val="tx1"/>
                          </a:solidFill>
                          <a:latin typeface="+mn-lt"/>
                          <a:ea typeface="+mn-ea"/>
                          <a:cs typeface="+mn-cs"/>
                        </a:rPr>
                        <a:t>  public void display(String </a:t>
                      </a:r>
                      <a:r>
                        <a:rPr kumimoji="0" lang="en-US" sz="2100" kern="1200" dirty="0" err="1" smtClean="0">
                          <a:solidFill>
                            <a:schemeClr val="tx1"/>
                          </a:solidFill>
                          <a:latin typeface="+mn-lt"/>
                          <a:ea typeface="+mn-ea"/>
                          <a:cs typeface="+mn-cs"/>
                        </a:rPr>
                        <a:t>msg</a:t>
                      </a:r>
                      <a:r>
                        <a:rPr kumimoji="0" lang="en-US" sz="2100" kern="1200" dirty="0" smtClean="0">
                          <a:solidFill>
                            <a:schemeClr val="tx1"/>
                          </a:solidFill>
                          <a:latin typeface="+mn-lt"/>
                          <a:ea typeface="+mn-ea"/>
                          <a:cs typeface="+mn-cs"/>
                        </a:rPr>
                        <a:t>)</a:t>
                      </a:r>
                      <a:r>
                        <a:rPr kumimoji="0" lang="en-US" sz="2100" kern="1200" baseline="0" dirty="0" smtClean="0">
                          <a:solidFill>
                            <a:schemeClr val="tx1"/>
                          </a:solidFill>
                          <a:latin typeface="+mn-lt"/>
                          <a:ea typeface="+mn-ea"/>
                          <a:cs typeface="+mn-cs"/>
                        </a:rPr>
                        <a:t>  </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System.out.print</a:t>
                      </a:r>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msg</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try</a:t>
                      </a:r>
                    </a:p>
                    <a:p>
                      <a:r>
                        <a:rPr kumimoji="0" lang="en-US" sz="2100" kern="1200" dirty="0" smtClean="0">
                          <a:solidFill>
                            <a:schemeClr val="tx1"/>
                          </a:solidFill>
                          <a:latin typeface="+mn-lt"/>
                          <a:ea typeface="+mn-ea"/>
                          <a:cs typeface="+mn-cs"/>
                        </a:rPr>
                        <a:t>    {</a:t>
                      </a:r>
                      <a:r>
                        <a:rPr kumimoji="0" lang="en-US" sz="2100" kern="1200" baseline="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Thread.sleep</a:t>
                      </a:r>
                      <a:r>
                        <a:rPr kumimoji="0" lang="en-US" sz="2100" kern="1200" dirty="0" smtClean="0">
                          <a:solidFill>
                            <a:schemeClr val="tx1"/>
                          </a:solidFill>
                          <a:latin typeface="+mn-lt"/>
                          <a:ea typeface="+mn-ea"/>
                          <a:cs typeface="+mn-cs"/>
                        </a:rPr>
                        <a:t>(1000);</a:t>
                      </a:r>
                      <a:r>
                        <a:rPr kumimoji="0" lang="en-US" sz="2100" kern="1200" baseline="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catch(</a:t>
                      </a:r>
                      <a:r>
                        <a:rPr kumimoji="0" lang="en-US" sz="2100" kern="1200" dirty="0" err="1" smtClean="0">
                          <a:solidFill>
                            <a:schemeClr val="tx1"/>
                          </a:solidFill>
                          <a:latin typeface="+mn-lt"/>
                          <a:ea typeface="+mn-ea"/>
                          <a:cs typeface="+mn-cs"/>
                        </a:rPr>
                        <a:t>InterruptedException</a:t>
                      </a:r>
                      <a:r>
                        <a:rPr kumimoji="0" lang="en-US" sz="2100" kern="1200" dirty="0" smtClean="0">
                          <a:solidFill>
                            <a:schemeClr val="tx1"/>
                          </a:solidFill>
                          <a:latin typeface="+mn-lt"/>
                          <a:ea typeface="+mn-ea"/>
                          <a:cs typeface="+mn-cs"/>
                        </a:rPr>
                        <a:t> e){</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e.printStackTrace</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System.out.println</a:t>
                      </a:r>
                      <a:r>
                        <a:rPr kumimoji="0" lang="en-US" sz="2100" kern="1200" dirty="0" smtClean="0">
                          <a:solidFill>
                            <a:schemeClr val="tx1"/>
                          </a:solidFill>
                          <a:latin typeface="+mn-lt"/>
                          <a:ea typeface="+mn-ea"/>
                          <a:cs typeface="+mn-cs"/>
                        </a:rPr>
                        <a:t> ("]"); </a:t>
                      </a:r>
                    </a:p>
                    <a:p>
                      <a:r>
                        <a:rPr kumimoji="0" lang="en-US" sz="2100" kern="1200" dirty="0" smtClean="0">
                          <a:solidFill>
                            <a:schemeClr val="tx1"/>
                          </a:solidFill>
                          <a:latin typeface="+mn-lt"/>
                          <a:ea typeface="+mn-ea"/>
                          <a:cs typeface="+mn-cs"/>
                        </a:rPr>
                        <a:t>  }</a:t>
                      </a:r>
                      <a:r>
                        <a:rPr kumimoji="0" lang="en-US" sz="2100" kern="1200" baseline="0" dirty="0" smtClean="0">
                          <a:solidFill>
                            <a:schemeClr val="tx1"/>
                          </a:solidFill>
                          <a:latin typeface="+mn-lt"/>
                          <a:ea typeface="+mn-ea"/>
                          <a:cs typeface="+mn-cs"/>
                        </a:rPr>
                        <a:t>        </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class Second extends Thread{</a:t>
                      </a:r>
                    </a:p>
                    <a:p>
                      <a:r>
                        <a:rPr kumimoji="0" lang="en-US" sz="2100" kern="1200" dirty="0" smtClean="0">
                          <a:solidFill>
                            <a:schemeClr val="tx1"/>
                          </a:solidFill>
                          <a:latin typeface="+mn-lt"/>
                          <a:ea typeface="+mn-ea"/>
                          <a:cs typeface="+mn-cs"/>
                        </a:rPr>
                        <a:t>  String </a:t>
                      </a:r>
                      <a:r>
                        <a:rPr kumimoji="0" lang="en-US" sz="2100" kern="1200" dirty="0" err="1" smtClean="0">
                          <a:solidFill>
                            <a:schemeClr val="tx1"/>
                          </a:solidFill>
                          <a:latin typeface="+mn-lt"/>
                          <a:ea typeface="+mn-ea"/>
                          <a:cs typeface="+mn-cs"/>
                        </a:rPr>
                        <a:t>msg</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First </a:t>
                      </a:r>
                      <a:r>
                        <a:rPr kumimoji="0" lang="en-US" sz="2100" kern="1200" dirty="0" err="1" smtClean="0">
                          <a:solidFill>
                            <a:schemeClr val="tx1"/>
                          </a:solidFill>
                          <a:latin typeface="+mn-lt"/>
                          <a:ea typeface="+mn-ea"/>
                          <a:cs typeface="+mn-cs"/>
                        </a:rPr>
                        <a:t>fobj</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Second (First </a:t>
                      </a:r>
                      <a:r>
                        <a:rPr kumimoji="0" lang="en-US" sz="2100" kern="1200" dirty="0" err="1" smtClean="0">
                          <a:solidFill>
                            <a:schemeClr val="tx1"/>
                          </a:solidFill>
                          <a:latin typeface="+mn-lt"/>
                          <a:ea typeface="+mn-ea"/>
                          <a:cs typeface="+mn-cs"/>
                        </a:rPr>
                        <a:t>fp,String</a:t>
                      </a:r>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str</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fobj</a:t>
                      </a:r>
                      <a:r>
                        <a:rPr kumimoji="0" lang="en-US" sz="2100" kern="1200" dirty="0" smtClean="0">
                          <a:solidFill>
                            <a:schemeClr val="tx1"/>
                          </a:solidFill>
                          <a:latin typeface="+mn-lt"/>
                          <a:ea typeface="+mn-ea"/>
                          <a:cs typeface="+mn-cs"/>
                        </a:rPr>
                        <a:t> = </a:t>
                      </a:r>
                      <a:r>
                        <a:rPr kumimoji="0" lang="en-US" sz="2100" kern="1200" dirty="0" err="1" smtClean="0">
                          <a:solidFill>
                            <a:schemeClr val="tx1"/>
                          </a:solidFill>
                          <a:latin typeface="+mn-lt"/>
                          <a:ea typeface="+mn-ea"/>
                          <a:cs typeface="+mn-cs"/>
                        </a:rPr>
                        <a:t>fp</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msg</a:t>
                      </a:r>
                      <a:r>
                        <a:rPr kumimoji="0" lang="en-US" sz="2100" kern="1200" dirty="0" smtClean="0">
                          <a:solidFill>
                            <a:schemeClr val="tx1"/>
                          </a:solidFill>
                          <a:latin typeface="+mn-lt"/>
                          <a:ea typeface="+mn-ea"/>
                          <a:cs typeface="+mn-cs"/>
                        </a:rPr>
                        <a:t> = </a:t>
                      </a:r>
                      <a:r>
                        <a:rPr kumimoji="0" lang="en-US" sz="2100" kern="1200" dirty="0" err="1" smtClean="0">
                          <a:solidFill>
                            <a:schemeClr val="tx1"/>
                          </a:solidFill>
                          <a:latin typeface="+mn-lt"/>
                          <a:ea typeface="+mn-ea"/>
                          <a:cs typeface="+mn-cs"/>
                        </a:rPr>
                        <a:t>str</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start();</a:t>
                      </a:r>
                    </a:p>
                    <a:p>
                      <a:r>
                        <a:rPr kumimoji="0" lang="en-US" sz="2100" kern="1200" dirty="0" smtClean="0">
                          <a:solidFill>
                            <a:schemeClr val="tx1"/>
                          </a:solidFill>
                          <a:latin typeface="+mn-lt"/>
                          <a:ea typeface="+mn-ea"/>
                          <a:cs typeface="+mn-cs"/>
                        </a:rPr>
                        <a:t>     }</a:t>
                      </a:r>
                    </a:p>
                  </a:txBody>
                  <a:tcPr marL="30759" marR="307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4267200" y="152400"/>
          <a:ext cx="4724400" cy="6705600"/>
        </p:xfrm>
        <a:graphic>
          <a:graphicData uri="http://schemas.openxmlformats.org/drawingml/2006/table">
            <a:tbl>
              <a:tblPr/>
              <a:tblGrid>
                <a:gridCol w="4724400"/>
              </a:tblGrid>
              <a:tr h="6705600">
                <a:tc>
                  <a:txBody>
                    <a:bodyPr/>
                    <a:lstStyle/>
                    <a:p>
                      <a:r>
                        <a:rPr kumimoji="0" lang="en-US" sz="2100" kern="1200" dirty="0" smtClean="0">
                          <a:solidFill>
                            <a:schemeClr val="tx1"/>
                          </a:solidFill>
                          <a:latin typeface="+mn-lt"/>
                          <a:ea typeface="+mn-ea"/>
                          <a:cs typeface="+mn-cs"/>
                        </a:rPr>
                        <a:t>public void run()</a:t>
                      </a:r>
                    </a:p>
                    <a:p>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fobj.display</a:t>
                      </a:r>
                      <a:r>
                        <a:rPr kumimoji="0" lang="en-US" sz="2100" kern="1200" dirty="0" smtClean="0">
                          <a:solidFill>
                            <a:schemeClr val="tx1"/>
                          </a:solidFill>
                          <a:latin typeface="+mn-lt"/>
                          <a:ea typeface="+mn-ea"/>
                          <a:cs typeface="+mn-cs"/>
                        </a:rPr>
                        <a:t>(</a:t>
                      </a:r>
                      <a:r>
                        <a:rPr kumimoji="0" lang="en-US" sz="2100" kern="1200" dirty="0" err="1" smtClean="0">
                          <a:solidFill>
                            <a:schemeClr val="tx1"/>
                          </a:solidFill>
                          <a:latin typeface="+mn-lt"/>
                          <a:ea typeface="+mn-ea"/>
                          <a:cs typeface="+mn-cs"/>
                        </a:rPr>
                        <a:t>msg</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public class </a:t>
                      </a:r>
                      <a:r>
                        <a:rPr kumimoji="0" lang="en-US" sz="2100" kern="1200" dirty="0" err="1" smtClean="0">
                          <a:solidFill>
                            <a:schemeClr val="tx1"/>
                          </a:solidFill>
                          <a:latin typeface="+mn-lt"/>
                          <a:ea typeface="+mn-ea"/>
                          <a:cs typeface="+mn-cs"/>
                        </a:rPr>
                        <a:t>Syncro</a:t>
                      </a:r>
                      <a:endParaRPr kumimoji="0" lang="en-US" sz="2100" kern="1200" dirty="0" smtClean="0">
                        <a:solidFill>
                          <a:schemeClr val="tx1"/>
                        </a:solidFill>
                        <a:latin typeface="+mn-lt"/>
                        <a:ea typeface="+mn-ea"/>
                        <a:cs typeface="+mn-cs"/>
                      </a:endParaRPr>
                    </a:p>
                    <a:p>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public static void main (String[] </a:t>
                      </a:r>
                      <a:r>
                        <a:rPr kumimoji="0" lang="en-US" sz="2100" kern="1200" dirty="0" err="1" smtClean="0">
                          <a:solidFill>
                            <a:schemeClr val="tx1"/>
                          </a:solidFill>
                          <a:latin typeface="+mn-lt"/>
                          <a:ea typeface="+mn-ea"/>
                          <a:cs typeface="+mn-cs"/>
                        </a:rPr>
                        <a:t>args</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First </a:t>
                      </a:r>
                      <a:r>
                        <a:rPr kumimoji="0" lang="en-US" sz="2100" kern="1200" dirty="0" err="1" smtClean="0">
                          <a:solidFill>
                            <a:schemeClr val="tx1"/>
                          </a:solidFill>
                          <a:latin typeface="+mn-lt"/>
                          <a:ea typeface="+mn-ea"/>
                          <a:cs typeface="+mn-cs"/>
                        </a:rPr>
                        <a:t>fnew</a:t>
                      </a:r>
                      <a:r>
                        <a:rPr kumimoji="0" lang="en-US" sz="2100" kern="1200" dirty="0" smtClean="0">
                          <a:solidFill>
                            <a:schemeClr val="tx1"/>
                          </a:solidFill>
                          <a:latin typeface="+mn-lt"/>
                          <a:ea typeface="+mn-ea"/>
                          <a:cs typeface="+mn-cs"/>
                        </a:rPr>
                        <a:t> = new First();</a:t>
                      </a:r>
                    </a:p>
                    <a:p>
                      <a:r>
                        <a:rPr kumimoji="0" lang="en-US" sz="2100" kern="1200" dirty="0" smtClean="0">
                          <a:solidFill>
                            <a:schemeClr val="tx1"/>
                          </a:solidFill>
                          <a:latin typeface="+mn-lt"/>
                          <a:ea typeface="+mn-ea"/>
                          <a:cs typeface="+mn-cs"/>
                        </a:rPr>
                        <a:t>    Second </a:t>
                      </a:r>
                      <a:r>
                        <a:rPr kumimoji="0" lang="en-US" sz="2100" kern="1200" dirty="0" err="1" smtClean="0">
                          <a:solidFill>
                            <a:schemeClr val="tx1"/>
                          </a:solidFill>
                          <a:latin typeface="+mn-lt"/>
                          <a:ea typeface="+mn-ea"/>
                          <a:cs typeface="+mn-cs"/>
                        </a:rPr>
                        <a:t>ss</a:t>
                      </a:r>
                      <a:r>
                        <a:rPr kumimoji="0" lang="en-US" sz="2100" kern="1200" dirty="0" smtClean="0">
                          <a:solidFill>
                            <a:schemeClr val="tx1"/>
                          </a:solidFill>
                          <a:latin typeface="+mn-lt"/>
                          <a:ea typeface="+mn-ea"/>
                          <a:cs typeface="+mn-cs"/>
                        </a:rPr>
                        <a:t> = new Second(</a:t>
                      </a:r>
                      <a:r>
                        <a:rPr kumimoji="0" lang="en-US" sz="2100" kern="1200" dirty="0" err="1" smtClean="0">
                          <a:solidFill>
                            <a:schemeClr val="tx1"/>
                          </a:solidFill>
                          <a:latin typeface="+mn-lt"/>
                          <a:ea typeface="+mn-ea"/>
                          <a:cs typeface="+mn-cs"/>
                        </a:rPr>
                        <a:t>fnew</a:t>
                      </a:r>
                      <a:r>
                        <a:rPr kumimoji="0" lang="en-US" sz="2100" kern="1200" dirty="0" smtClean="0">
                          <a:solidFill>
                            <a:schemeClr val="tx1"/>
                          </a:solidFill>
                          <a:latin typeface="+mn-lt"/>
                          <a:ea typeface="+mn-ea"/>
                          <a:cs typeface="+mn-cs"/>
                        </a:rPr>
                        <a:t>, "welcome");</a:t>
                      </a:r>
                    </a:p>
                    <a:p>
                      <a:r>
                        <a:rPr kumimoji="0" lang="en-US" sz="2100" kern="1200" dirty="0" smtClean="0">
                          <a:solidFill>
                            <a:schemeClr val="tx1"/>
                          </a:solidFill>
                          <a:latin typeface="+mn-lt"/>
                          <a:ea typeface="+mn-ea"/>
                          <a:cs typeface="+mn-cs"/>
                        </a:rPr>
                        <a:t>  Second ss1= new Second(</a:t>
                      </a:r>
                      <a:r>
                        <a:rPr kumimoji="0" lang="en-US" sz="2100" kern="1200" dirty="0" err="1" smtClean="0">
                          <a:solidFill>
                            <a:schemeClr val="tx1"/>
                          </a:solidFill>
                          <a:latin typeface="+mn-lt"/>
                          <a:ea typeface="+mn-ea"/>
                          <a:cs typeface="+mn-cs"/>
                        </a:rPr>
                        <a:t>fnew,"new</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Second ss2 =new Second(</a:t>
                      </a:r>
                      <a:r>
                        <a:rPr kumimoji="0" lang="en-US" sz="2100" kern="1200" dirty="0" err="1" smtClean="0">
                          <a:solidFill>
                            <a:schemeClr val="tx1"/>
                          </a:solidFill>
                          <a:latin typeface="+mn-lt"/>
                          <a:ea typeface="+mn-ea"/>
                          <a:cs typeface="+mn-cs"/>
                        </a:rPr>
                        <a:t>fnew,"programmer</a:t>
                      </a:r>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a:t>
                      </a:r>
                    </a:p>
                    <a:p>
                      <a:pPr algn="just">
                        <a:lnSpc>
                          <a:spcPct val="115000"/>
                        </a:lnSpc>
                        <a:spcAft>
                          <a:spcPts val="0"/>
                        </a:spcAft>
                      </a:pPr>
                      <a:r>
                        <a:rPr lang="en-US" sz="2400" b="1" dirty="0" smtClean="0">
                          <a:solidFill>
                            <a:srgbClr val="00B050"/>
                          </a:solidFill>
                        </a:rPr>
                        <a:t>Output</a:t>
                      </a:r>
                      <a:br>
                        <a:rPr lang="en-US" sz="2400" b="1" dirty="0" smtClean="0">
                          <a:solidFill>
                            <a:srgbClr val="00B050"/>
                          </a:solidFill>
                        </a:rPr>
                      </a:br>
                      <a:r>
                        <a:rPr lang="en-US" sz="2400" b="1" dirty="0" smtClean="0">
                          <a:solidFill>
                            <a:srgbClr val="00B050"/>
                          </a:solidFill>
                        </a:rPr>
                        <a:t>    </a:t>
                      </a:r>
                      <a:r>
                        <a:rPr kumimoji="0" lang="en-US" sz="2400" b="1" i="0" kern="1200" dirty="0" smtClean="0">
                          <a:solidFill>
                            <a:srgbClr val="00B050"/>
                          </a:solidFill>
                          <a:latin typeface="+mn-lt"/>
                          <a:ea typeface="+mn-ea"/>
                          <a:cs typeface="+mn-cs"/>
                        </a:rPr>
                        <a:t>[welcome [ new [ programmer]</a:t>
                      </a:r>
                    </a:p>
                    <a:p>
                      <a:pPr algn="just">
                        <a:lnSpc>
                          <a:spcPct val="115000"/>
                        </a:lnSpc>
                        <a:spcAft>
                          <a:spcPts val="0"/>
                        </a:spcAft>
                      </a:pPr>
                      <a:r>
                        <a:rPr kumimoji="0" lang="en-US" sz="2400" b="1" i="0" kern="1200" dirty="0" smtClean="0">
                          <a:solidFill>
                            <a:srgbClr val="00B050"/>
                          </a:solidFill>
                          <a:latin typeface="+mn-lt"/>
                          <a:ea typeface="+mn-ea"/>
                          <a:cs typeface="+mn-cs"/>
                        </a:rPr>
                        <a:t>    ] </a:t>
                      </a:r>
                    </a:p>
                    <a:p>
                      <a:pPr algn="just">
                        <a:lnSpc>
                          <a:spcPct val="115000"/>
                        </a:lnSpc>
                        <a:spcAft>
                          <a:spcPts val="0"/>
                        </a:spcAft>
                      </a:pPr>
                      <a:r>
                        <a:rPr kumimoji="0" lang="en-US" sz="2400" b="1" i="0" kern="1200" dirty="0" smtClean="0">
                          <a:solidFill>
                            <a:srgbClr val="00B050"/>
                          </a:solidFill>
                          <a:latin typeface="+mn-lt"/>
                          <a:ea typeface="+mn-ea"/>
                          <a:cs typeface="+mn-cs"/>
                        </a:rPr>
                        <a:t>    ]</a:t>
                      </a:r>
                      <a:endParaRPr lang="en-US" sz="2100" b="1" dirty="0">
                        <a:solidFill>
                          <a:srgbClr val="00B050"/>
                        </a:solidFill>
                        <a:latin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8382000" cy="5486400"/>
          </a:xfrm>
        </p:spPr>
        <p:txBody>
          <a:bodyPr>
            <a:normAutofit/>
          </a:bodyPr>
          <a:lstStyle/>
          <a:p>
            <a:pPr>
              <a:buNone/>
            </a:pPr>
            <a:r>
              <a:rPr lang="en-US" sz="2800" b="1" dirty="0" smtClean="0">
                <a:solidFill>
                  <a:srgbClr val="FF0000"/>
                </a:solidFill>
              </a:rPr>
              <a:t>Synchronized Keyword </a:t>
            </a:r>
          </a:p>
          <a:p>
            <a:pPr>
              <a:buFont typeface="Wingdings" pitchFamily="2" charset="2"/>
              <a:buChar char="Ø"/>
            </a:pPr>
            <a:r>
              <a:rPr lang="en-US" dirty="0" smtClean="0"/>
              <a:t> To synchronize above program, we must synchronize access to the shared display() method, making it available to only one thread at a time. This is done by using keyword synchronized with display() method. </a:t>
            </a:r>
          </a:p>
          <a:p>
            <a:pPr>
              <a:buFont typeface="Wingdings" pitchFamily="2" charset="2"/>
              <a:buChar char="Ø"/>
            </a:pPr>
            <a:r>
              <a:rPr lang="en-US" dirty="0" smtClean="0"/>
              <a:t> With a synchronized method, the lock is obtained for the duration of the entire method. </a:t>
            </a:r>
          </a:p>
          <a:p>
            <a:pPr>
              <a:buFont typeface="Wingdings" pitchFamily="2" charset="2"/>
              <a:buChar char="Ø"/>
            </a:pPr>
            <a:r>
              <a:rPr lang="en-US" dirty="0" smtClean="0"/>
              <a:t> So if you want to lock the whole object, use a synchronized method.</a:t>
            </a:r>
          </a:p>
          <a:p>
            <a:pPr>
              <a:buNone/>
            </a:pPr>
            <a:r>
              <a:rPr lang="en-US" dirty="0" smtClean="0"/>
              <a:t>            </a:t>
            </a:r>
            <a:r>
              <a:rPr lang="en-US" b="1" dirty="0" smtClean="0"/>
              <a:t>synchronized</a:t>
            </a:r>
            <a:r>
              <a:rPr lang="en-US" dirty="0" smtClean="0"/>
              <a:t> void display (String </a:t>
            </a:r>
            <a:r>
              <a:rPr lang="en-US" dirty="0" err="1" smtClean="0"/>
              <a:t>msg</a:t>
            </a:r>
            <a:r>
              <a:rPr lang="en-US" dirty="0" smtClean="0"/>
              <a:t>) </a:t>
            </a:r>
          </a:p>
          <a:p>
            <a:pPr>
              <a:buFont typeface="Wingdings" pitchFamily="2" charset="2"/>
              <a:buChar char="Ø"/>
            </a:pPr>
            <a:r>
              <a:rPr lang="en-US" dirty="0" smtClean="0"/>
              <a:t>In the following Example we will see the  implementation of </a:t>
            </a:r>
            <a:r>
              <a:rPr lang="en-US" b="1" dirty="0" smtClean="0"/>
              <a:t>synchronized</a:t>
            </a:r>
            <a:r>
              <a:rPr lang="en-US" dirty="0" smtClean="0"/>
              <a:t> method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0"/>
            <a:ext cx="8305800" cy="6858000"/>
          </a:xfrm>
        </p:spPr>
        <p:txBody>
          <a:bodyPr>
            <a:noAutofit/>
          </a:bodyPr>
          <a:lstStyle/>
          <a:p>
            <a:pPr algn="just"/>
            <a:r>
              <a:rPr lang="en-US" sz="2500" b="1" dirty="0" smtClean="0"/>
              <a:t>Two types of multitasking: </a:t>
            </a:r>
          </a:p>
          <a:p>
            <a:pPr lvl="1" algn="just"/>
            <a:r>
              <a:rPr lang="en-US" b="1" dirty="0" smtClean="0"/>
              <a:t>Process-based(Multiprocessing)</a:t>
            </a:r>
          </a:p>
          <a:p>
            <a:pPr lvl="2" algn="just"/>
            <a:r>
              <a:rPr lang="en-US" sz="2400" dirty="0" smtClean="0"/>
              <a:t>A </a:t>
            </a:r>
            <a:r>
              <a:rPr lang="en-US" sz="2400" b="1" i="1" dirty="0" smtClean="0"/>
              <a:t>process</a:t>
            </a:r>
            <a:r>
              <a:rPr lang="en-US" sz="2400" i="1" dirty="0" smtClean="0"/>
              <a:t> </a:t>
            </a:r>
            <a:r>
              <a:rPr lang="en-US" sz="2400" dirty="0" smtClean="0"/>
              <a:t>is a program that is executing. </a:t>
            </a:r>
          </a:p>
          <a:p>
            <a:pPr lvl="2" algn="just"/>
            <a:r>
              <a:rPr lang="en-US" sz="2400" dirty="0" smtClean="0"/>
              <a:t>Process-based multitasking allows our computer to run two or more programs concurrently</a:t>
            </a:r>
          </a:p>
          <a:p>
            <a:pPr lvl="2" algn="just"/>
            <a:r>
              <a:rPr lang="en-US" sz="2400" dirty="0" smtClean="0"/>
              <a:t>Example: can use a Java compiler and a text editor simultaneously. </a:t>
            </a:r>
          </a:p>
          <a:p>
            <a:pPr lvl="1" algn="just"/>
            <a:r>
              <a:rPr lang="en-US" b="1" dirty="0" smtClean="0"/>
              <a:t>Thread-based(Multithreading)</a:t>
            </a:r>
          </a:p>
          <a:p>
            <a:pPr lvl="2" algn="just"/>
            <a:r>
              <a:rPr lang="en-US" sz="2400" dirty="0" smtClean="0"/>
              <a:t>A single program can perform two or more tasks simultaneously</a:t>
            </a:r>
          </a:p>
          <a:p>
            <a:pPr lvl="2" algn="just"/>
            <a:r>
              <a:rPr lang="en-US" sz="2400" dirty="0" smtClean="0"/>
              <a:t>Example : A text editor can format text at the same time that it is printing</a:t>
            </a:r>
          </a:p>
          <a:p>
            <a:pPr algn="just"/>
            <a:r>
              <a:rPr lang="en-US" sz="2400" dirty="0" smtClean="0"/>
              <a:t>Thus Multiprocessing and multithreading, both are used to achieve multitasking.  But we use multithreading than multiprocessing because threads share a common memory area.</a:t>
            </a:r>
          </a:p>
          <a:p>
            <a:pPr algn="just"/>
            <a:r>
              <a:rPr lang="en-US" sz="2400" dirty="0" smtClean="0"/>
              <a:t> They don't allocate separate memory area so saves memory, and context-switching between the threads takes less time than process. </a:t>
            </a:r>
          </a:p>
          <a:p>
            <a:pPr algn="just"/>
            <a:r>
              <a:rPr lang="en-US" sz="2400" dirty="0" smtClean="0"/>
              <a:t> Java Multithreading is mostly used in games, animation etc..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 y="152400"/>
          <a:ext cx="4343400" cy="6720840"/>
        </p:xfrm>
        <a:graphic>
          <a:graphicData uri="http://schemas.openxmlformats.org/drawingml/2006/table">
            <a:tbl>
              <a:tblPr/>
              <a:tblGrid>
                <a:gridCol w="4343400"/>
              </a:tblGrid>
              <a:tr h="6705600">
                <a:tc>
                  <a:txBody>
                    <a:bodyPr/>
                    <a:lstStyle/>
                    <a:p>
                      <a:r>
                        <a:rPr kumimoji="0" lang="en-US" sz="2100" kern="1200" dirty="0" smtClean="0">
                          <a:solidFill>
                            <a:schemeClr val="tx1"/>
                          </a:solidFill>
                          <a:latin typeface="+mn-lt"/>
                          <a:ea typeface="+mn-ea"/>
                          <a:cs typeface="+mn-cs"/>
                        </a:rPr>
                        <a:t>class First{</a:t>
                      </a:r>
                    </a:p>
                    <a:p>
                      <a:r>
                        <a:rPr kumimoji="0" lang="en-US" sz="2100" kern="1200" dirty="0" smtClean="0">
                          <a:solidFill>
                            <a:schemeClr val="tx1"/>
                          </a:solidFill>
                          <a:latin typeface="+mn-lt"/>
                          <a:ea typeface="+mn-ea"/>
                          <a:cs typeface="+mn-cs"/>
                        </a:rPr>
                        <a:t>  </a:t>
                      </a:r>
                      <a:r>
                        <a:rPr kumimoji="0" lang="en-US" sz="2100" b="1" kern="1200" dirty="0" smtClean="0">
                          <a:solidFill>
                            <a:srgbClr val="FF0000"/>
                          </a:solidFill>
                          <a:latin typeface="+mn-lt"/>
                          <a:ea typeface="+mn-ea"/>
                          <a:cs typeface="+mn-cs"/>
                        </a:rPr>
                        <a:t>synchronized</a:t>
                      </a:r>
                      <a:r>
                        <a:rPr kumimoji="0" lang="en-US" sz="2100" kern="1200" dirty="0" smtClean="0">
                          <a:solidFill>
                            <a:schemeClr val="tx1"/>
                          </a:solidFill>
                          <a:latin typeface="+mn-lt"/>
                          <a:ea typeface="+mn-ea"/>
                          <a:cs typeface="+mn-cs"/>
                        </a:rPr>
                        <a:t> public void display(String  </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msg</a:t>
                      </a:r>
                      <a:r>
                        <a:rPr kumimoji="0" lang="en-US" sz="2100" kern="1200" dirty="0" smtClean="0">
                          <a:solidFill>
                            <a:schemeClr val="tx1"/>
                          </a:solidFill>
                          <a:latin typeface="+mn-lt"/>
                          <a:ea typeface="+mn-ea"/>
                          <a:cs typeface="+mn-cs"/>
                        </a:rPr>
                        <a:t>)</a:t>
                      </a:r>
                      <a:r>
                        <a:rPr kumimoji="0" lang="en-US" sz="2100" kern="1200" baseline="0" dirty="0" smtClean="0">
                          <a:solidFill>
                            <a:schemeClr val="tx1"/>
                          </a:solidFill>
                          <a:latin typeface="+mn-lt"/>
                          <a:ea typeface="+mn-ea"/>
                          <a:cs typeface="+mn-cs"/>
                        </a:rPr>
                        <a:t>  </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System.out.print</a:t>
                      </a:r>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msg</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try {</a:t>
                      </a:r>
                      <a:r>
                        <a:rPr kumimoji="0" lang="en-US" sz="2100" kern="1200" baseline="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Thread.sleep</a:t>
                      </a:r>
                      <a:r>
                        <a:rPr kumimoji="0" lang="en-US" sz="2100" kern="1200" dirty="0" smtClean="0">
                          <a:solidFill>
                            <a:schemeClr val="tx1"/>
                          </a:solidFill>
                          <a:latin typeface="+mn-lt"/>
                          <a:ea typeface="+mn-ea"/>
                          <a:cs typeface="+mn-cs"/>
                        </a:rPr>
                        <a:t>(1000);</a:t>
                      </a:r>
                      <a:r>
                        <a:rPr kumimoji="0" lang="en-US" sz="2100" kern="1200" baseline="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catch(</a:t>
                      </a:r>
                      <a:r>
                        <a:rPr kumimoji="0" lang="en-US" sz="2100" kern="1200" dirty="0" err="1" smtClean="0">
                          <a:solidFill>
                            <a:schemeClr val="tx1"/>
                          </a:solidFill>
                          <a:latin typeface="+mn-lt"/>
                          <a:ea typeface="+mn-ea"/>
                          <a:cs typeface="+mn-cs"/>
                        </a:rPr>
                        <a:t>InterruptedException</a:t>
                      </a:r>
                      <a:r>
                        <a:rPr kumimoji="0" lang="en-US" sz="2100" kern="1200" dirty="0" smtClean="0">
                          <a:solidFill>
                            <a:schemeClr val="tx1"/>
                          </a:solidFill>
                          <a:latin typeface="+mn-lt"/>
                          <a:ea typeface="+mn-ea"/>
                          <a:cs typeface="+mn-cs"/>
                        </a:rPr>
                        <a:t> e){</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e.printStackTrace</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System.out.println</a:t>
                      </a:r>
                      <a:r>
                        <a:rPr kumimoji="0" lang="en-US" sz="2100" kern="1200" dirty="0" smtClean="0">
                          <a:solidFill>
                            <a:schemeClr val="tx1"/>
                          </a:solidFill>
                          <a:latin typeface="+mn-lt"/>
                          <a:ea typeface="+mn-ea"/>
                          <a:cs typeface="+mn-cs"/>
                        </a:rPr>
                        <a:t> ("]"); </a:t>
                      </a:r>
                    </a:p>
                    <a:p>
                      <a:r>
                        <a:rPr kumimoji="0" lang="en-US" sz="2100" kern="1200" dirty="0" smtClean="0">
                          <a:solidFill>
                            <a:schemeClr val="tx1"/>
                          </a:solidFill>
                          <a:latin typeface="+mn-lt"/>
                          <a:ea typeface="+mn-ea"/>
                          <a:cs typeface="+mn-cs"/>
                        </a:rPr>
                        <a:t>  }</a:t>
                      </a:r>
                      <a:r>
                        <a:rPr kumimoji="0" lang="en-US" sz="2100" kern="1200" baseline="0" dirty="0" smtClean="0">
                          <a:solidFill>
                            <a:schemeClr val="tx1"/>
                          </a:solidFill>
                          <a:latin typeface="+mn-lt"/>
                          <a:ea typeface="+mn-ea"/>
                          <a:cs typeface="+mn-cs"/>
                        </a:rPr>
                        <a:t>        </a:t>
                      </a:r>
                      <a:r>
                        <a:rPr kumimoji="0" lang="en-US" sz="2100" kern="1200" dirty="0" smtClean="0">
                          <a:solidFill>
                            <a:schemeClr val="tx1"/>
                          </a:solidFill>
                          <a:latin typeface="+mn-lt"/>
                          <a:ea typeface="+mn-ea"/>
                          <a:cs typeface="+mn-cs"/>
                        </a:rPr>
                        <a:t>}</a:t>
                      </a:r>
                      <a:r>
                        <a:rPr kumimoji="0" lang="en-US" sz="2100" kern="1200" dirty="0" smtClean="0">
                          <a:solidFill>
                            <a:srgbClr val="FF0000"/>
                          </a:solidFill>
                          <a:latin typeface="+mn-lt"/>
                          <a:ea typeface="+mn-ea"/>
                          <a:cs typeface="+mn-cs"/>
                        </a:rPr>
                        <a:t> //close class First</a:t>
                      </a:r>
                      <a:endParaRPr kumimoji="0" lang="en-US" sz="2100" kern="1200" dirty="0" smtClean="0">
                        <a:solidFill>
                          <a:schemeClr val="tx1"/>
                        </a:solidFill>
                        <a:latin typeface="+mn-lt"/>
                        <a:ea typeface="+mn-ea"/>
                        <a:cs typeface="+mn-cs"/>
                      </a:endParaRPr>
                    </a:p>
                    <a:p>
                      <a:r>
                        <a:rPr kumimoji="0" lang="en-US" sz="2100" kern="1200" dirty="0" smtClean="0">
                          <a:solidFill>
                            <a:schemeClr val="tx1"/>
                          </a:solidFill>
                          <a:latin typeface="+mn-lt"/>
                          <a:ea typeface="+mn-ea"/>
                          <a:cs typeface="+mn-cs"/>
                        </a:rPr>
                        <a:t>class Second extends Thread{</a:t>
                      </a:r>
                    </a:p>
                    <a:p>
                      <a:r>
                        <a:rPr kumimoji="0" lang="en-US" sz="2100" kern="1200" dirty="0" smtClean="0">
                          <a:solidFill>
                            <a:schemeClr val="tx1"/>
                          </a:solidFill>
                          <a:latin typeface="+mn-lt"/>
                          <a:ea typeface="+mn-ea"/>
                          <a:cs typeface="+mn-cs"/>
                        </a:rPr>
                        <a:t>  String </a:t>
                      </a:r>
                      <a:r>
                        <a:rPr kumimoji="0" lang="en-US" sz="2100" kern="1200" dirty="0" err="1" smtClean="0">
                          <a:solidFill>
                            <a:schemeClr val="tx1"/>
                          </a:solidFill>
                          <a:latin typeface="+mn-lt"/>
                          <a:ea typeface="+mn-ea"/>
                          <a:cs typeface="+mn-cs"/>
                        </a:rPr>
                        <a:t>msg</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First </a:t>
                      </a:r>
                      <a:r>
                        <a:rPr kumimoji="0" lang="en-US" sz="2100" kern="1200" dirty="0" err="1" smtClean="0">
                          <a:solidFill>
                            <a:schemeClr val="tx1"/>
                          </a:solidFill>
                          <a:latin typeface="+mn-lt"/>
                          <a:ea typeface="+mn-ea"/>
                          <a:cs typeface="+mn-cs"/>
                        </a:rPr>
                        <a:t>fobj</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Second (First </a:t>
                      </a:r>
                      <a:r>
                        <a:rPr kumimoji="0" lang="en-US" sz="2100" kern="1200" dirty="0" err="1" smtClean="0">
                          <a:solidFill>
                            <a:schemeClr val="tx1"/>
                          </a:solidFill>
                          <a:latin typeface="+mn-lt"/>
                          <a:ea typeface="+mn-ea"/>
                          <a:cs typeface="+mn-cs"/>
                        </a:rPr>
                        <a:t>fp,String</a:t>
                      </a:r>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str</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fobj</a:t>
                      </a:r>
                      <a:r>
                        <a:rPr kumimoji="0" lang="en-US" sz="2100" kern="1200" dirty="0" smtClean="0">
                          <a:solidFill>
                            <a:schemeClr val="tx1"/>
                          </a:solidFill>
                          <a:latin typeface="+mn-lt"/>
                          <a:ea typeface="+mn-ea"/>
                          <a:cs typeface="+mn-cs"/>
                        </a:rPr>
                        <a:t> = </a:t>
                      </a:r>
                      <a:r>
                        <a:rPr kumimoji="0" lang="en-US" sz="2100" kern="1200" dirty="0" err="1" smtClean="0">
                          <a:solidFill>
                            <a:schemeClr val="tx1"/>
                          </a:solidFill>
                          <a:latin typeface="+mn-lt"/>
                          <a:ea typeface="+mn-ea"/>
                          <a:cs typeface="+mn-cs"/>
                        </a:rPr>
                        <a:t>fp</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msg</a:t>
                      </a:r>
                      <a:r>
                        <a:rPr kumimoji="0" lang="en-US" sz="2100" kern="1200" dirty="0" smtClean="0">
                          <a:solidFill>
                            <a:schemeClr val="tx1"/>
                          </a:solidFill>
                          <a:latin typeface="+mn-lt"/>
                          <a:ea typeface="+mn-ea"/>
                          <a:cs typeface="+mn-cs"/>
                        </a:rPr>
                        <a:t> = </a:t>
                      </a:r>
                      <a:r>
                        <a:rPr kumimoji="0" lang="en-US" sz="2100" kern="1200" dirty="0" err="1" smtClean="0">
                          <a:solidFill>
                            <a:schemeClr val="tx1"/>
                          </a:solidFill>
                          <a:latin typeface="+mn-lt"/>
                          <a:ea typeface="+mn-ea"/>
                          <a:cs typeface="+mn-cs"/>
                        </a:rPr>
                        <a:t>str</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start();</a:t>
                      </a:r>
                    </a:p>
                    <a:p>
                      <a:r>
                        <a:rPr kumimoji="0" lang="en-US" sz="2100" kern="1200" dirty="0" smtClean="0">
                          <a:solidFill>
                            <a:schemeClr val="tx1"/>
                          </a:solidFill>
                          <a:latin typeface="+mn-lt"/>
                          <a:ea typeface="+mn-ea"/>
                          <a:cs typeface="+mn-cs"/>
                        </a:rPr>
                        <a:t>     }</a:t>
                      </a:r>
                    </a:p>
                  </a:txBody>
                  <a:tcPr marL="30759" marR="307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4495800" y="152400"/>
          <a:ext cx="4495800" cy="6705600"/>
        </p:xfrm>
        <a:graphic>
          <a:graphicData uri="http://schemas.openxmlformats.org/drawingml/2006/table">
            <a:tbl>
              <a:tblPr/>
              <a:tblGrid>
                <a:gridCol w="4495800"/>
              </a:tblGrid>
              <a:tr h="6705600">
                <a:tc>
                  <a:txBody>
                    <a:bodyPr/>
                    <a:lstStyle/>
                    <a:p>
                      <a:r>
                        <a:rPr kumimoji="0" lang="en-US" sz="2100" kern="1200" dirty="0" smtClean="0">
                          <a:solidFill>
                            <a:schemeClr val="tx1"/>
                          </a:solidFill>
                          <a:latin typeface="+mn-lt"/>
                          <a:ea typeface="+mn-ea"/>
                          <a:cs typeface="+mn-cs"/>
                        </a:rPr>
                        <a:t>public void run()</a:t>
                      </a:r>
                    </a:p>
                    <a:p>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fobj.display</a:t>
                      </a:r>
                      <a:r>
                        <a:rPr kumimoji="0" lang="en-US" sz="2100" kern="1200" dirty="0" smtClean="0">
                          <a:solidFill>
                            <a:schemeClr val="tx1"/>
                          </a:solidFill>
                          <a:latin typeface="+mn-lt"/>
                          <a:ea typeface="+mn-ea"/>
                          <a:cs typeface="+mn-cs"/>
                        </a:rPr>
                        <a:t>(</a:t>
                      </a:r>
                      <a:r>
                        <a:rPr kumimoji="0" lang="en-US" sz="2100" kern="1200" dirty="0" err="1" smtClean="0">
                          <a:solidFill>
                            <a:schemeClr val="tx1"/>
                          </a:solidFill>
                          <a:latin typeface="+mn-lt"/>
                          <a:ea typeface="+mn-ea"/>
                          <a:cs typeface="+mn-cs"/>
                        </a:rPr>
                        <a:t>msg</a:t>
                      </a:r>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 </a:t>
                      </a:r>
                      <a:r>
                        <a:rPr kumimoji="0" lang="en-US" sz="2100" kern="1200" dirty="0" smtClean="0">
                          <a:solidFill>
                            <a:srgbClr val="FF0000"/>
                          </a:solidFill>
                          <a:latin typeface="+mn-lt"/>
                          <a:ea typeface="+mn-ea"/>
                          <a:cs typeface="+mn-cs"/>
                        </a:rPr>
                        <a:t>//close class Second</a:t>
                      </a:r>
                    </a:p>
                    <a:p>
                      <a:r>
                        <a:rPr kumimoji="0" lang="en-US" sz="2100" kern="1200" dirty="0" smtClean="0">
                          <a:solidFill>
                            <a:schemeClr val="tx1"/>
                          </a:solidFill>
                          <a:latin typeface="+mn-lt"/>
                          <a:ea typeface="+mn-ea"/>
                          <a:cs typeface="+mn-cs"/>
                        </a:rPr>
                        <a:t>public class </a:t>
                      </a:r>
                      <a:r>
                        <a:rPr kumimoji="0" lang="en-US" sz="2100" kern="1200" dirty="0" err="1" smtClean="0">
                          <a:solidFill>
                            <a:schemeClr val="tx1"/>
                          </a:solidFill>
                          <a:latin typeface="+mn-lt"/>
                          <a:ea typeface="+mn-ea"/>
                          <a:cs typeface="+mn-cs"/>
                        </a:rPr>
                        <a:t>Syncro</a:t>
                      </a:r>
                      <a:endParaRPr kumimoji="0" lang="en-US" sz="2100" kern="1200" dirty="0" smtClean="0">
                        <a:solidFill>
                          <a:schemeClr val="tx1"/>
                        </a:solidFill>
                        <a:latin typeface="+mn-lt"/>
                        <a:ea typeface="+mn-ea"/>
                        <a:cs typeface="+mn-cs"/>
                      </a:endParaRPr>
                    </a:p>
                    <a:p>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public static void main (String[] </a:t>
                      </a:r>
                      <a:r>
                        <a:rPr kumimoji="0" lang="en-US" sz="2100" kern="1200" dirty="0" err="1" smtClean="0">
                          <a:solidFill>
                            <a:schemeClr val="tx1"/>
                          </a:solidFill>
                          <a:latin typeface="+mn-lt"/>
                          <a:ea typeface="+mn-ea"/>
                          <a:cs typeface="+mn-cs"/>
                        </a:rPr>
                        <a:t>args</a:t>
                      </a:r>
                      <a:r>
                        <a:rPr kumimoji="0" lang="en-US" sz="2100" kern="1200" dirty="0" smtClean="0">
                          <a:solidFill>
                            <a:schemeClr val="tx1"/>
                          </a:solidFill>
                          <a:latin typeface="+mn-lt"/>
                          <a:ea typeface="+mn-ea"/>
                          <a:cs typeface="+mn-cs"/>
                        </a:rPr>
                        <a:t>)</a:t>
                      </a:r>
                      <a:r>
                        <a:rPr kumimoji="0" lang="en-US" sz="2100" kern="1200" baseline="0" dirty="0" smtClean="0">
                          <a:solidFill>
                            <a:schemeClr val="tx1"/>
                          </a:solidFill>
                          <a:latin typeface="+mn-lt"/>
                          <a:ea typeface="+mn-ea"/>
                          <a:cs typeface="+mn-cs"/>
                        </a:rPr>
                        <a:t>    </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First </a:t>
                      </a:r>
                      <a:r>
                        <a:rPr kumimoji="0" lang="en-US" sz="2100" kern="1200" dirty="0" err="1" smtClean="0">
                          <a:solidFill>
                            <a:schemeClr val="tx1"/>
                          </a:solidFill>
                          <a:latin typeface="+mn-lt"/>
                          <a:ea typeface="+mn-ea"/>
                          <a:cs typeface="+mn-cs"/>
                        </a:rPr>
                        <a:t>fnew</a:t>
                      </a:r>
                      <a:r>
                        <a:rPr kumimoji="0" lang="en-US" sz="2100" kern="1200" dirty="0" smtClean="0">
                          <a:solidFill>
                            <a:schemeClr val="tx1"/>
                          </a:solidFill>
                          <a:latin typeface="+mn-lt"/>
                          <a:ea typeface="+mn-ea"/>
                          <a:cs typeface="+mn-cs"/>
                        </a:rPr>
                        <a:t> = new First();</a:t>
                      </a:r>
                    </a:p>
                    <a:p>
                      <a:r>
                        <a:rPr kumimoji="0" lang="en-US" sz="2100" kern="1200" dirty="0" smtClean="0">
                          <a:solidFill>
                            <a:schemeClr val="tx1"/>
                          </a:solidFill>
                          <a:latin typeface="+mn-lt"/>
                          <a:ea typeface="+mn-ea"/>
                          <a:cs typeface="+mn-cs"/>
                        </a:rPr>
                        <a:t> Second </a:t>
                      </a:r>
                      <a:r>
                        <a:rPr kumimoji="0" lang="en-US" sz="2100" kern="1200" dirty="0" err="1" smtClean="0">
                          <a:solidFill>
                            <a:schemeClr val="tx1"/>
                          </a:solidFill>
                          <a:latin typeface="+mn-lt"/>
                          <a:ea typeface="+mn-ea"/>
                          <a:cs typeface="+mn-cs"/>
                        </a:rPr>
                        <a:t>ss</a:t>
                      </a:r>
                      <a:r>
                        <a:rPr kumimoji="0" lang="en-US" sz="2100" kern="1200" dirty="0" smtClean="0">
                          <a:solidFill>
                            <a:schemeClr val="tx1"/>
                          </a:solidFill>
                          <a:latin typeface="+mn-lt"/>
                          <a:ea typeface="+mn-ea"/>
                          <a:cs typeface="+mn-cs"/>
                        </a:rPr>
                        <a:t> = new Second(</a:t>
                      </a:r>
                      <a:r>
                        <a:rPr kumimoji="0" lang="en-US" sz="2100" kern="1200" dirty="0" err="1" smtClean="0">
                          <a:solidFill>
                            <a:schemeClr val="tx1"/>
                          </a:solidFill>
                          <a:latin typeface="+mn-lt"/>
                          <a:ea typeface="+mn-ea"/>
                          <a:cs typeface="+mn-cs"/>
                        </a:rPr>
                        <a:t>fnew</a:t>
                      </a:r>
                      <a:r>
                        <a:rPr kumimoji="0" lang="en-US" sz="2100" kern="1200" dirty="0" smtClean="0">
                          <a:solidFill>
                            <a:schemeClr val="tx1"/>
                          </a:solidFill>
                          <a:latin typeface="+mn-lt"/>
                          <a:ea typeface="+mn-ea"/>
                          <a:cs typeface="+mn-cs"/>
                        </a:rPr>
                        <a:t>, "welcome");</a:t>
                      </a:r>
                    </a:p>
                    <a:p>
                      <a:r>
                        <a:rPr kumimoji="0" lang="en-US" sz="2100" kern="1200" dirty="0" smtClean="0">
                          <a:solidFill>
                            <a:schemeClr val="tx1"/>
                          </a:solidFill>
                          <a:latin typeface="+mn-lt"/>
                          <a:ea typeface="+mn-ea"/>
                          <a:cs typeface="+mn-cs"/>
                        </a:rPr>
                        <a:t> Second ss1= new Second(</a:t>
                      </a:r>
                      <a:r>
                        <a:rPr kumimoji="0" lang="en-US" sz="2100" kern="1200" dirty="0" err="1" smtClean="0">
                          <a:solidFill>
                            <a:schemeClr val="tx1"/>
                          </a:solidFill>
                          <a:latin typeface="+mn-lt"/>
                          <a:ea typeface="+mn-ea"/>
                          <a:cs typeface="+mn-cs"/>
                        </a:rPr>
                        <a:t>fnew,"new</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Second ss2 =new Second(</a:t>
                      </a:r>
                      <a:r>
                        <a:rPr kumimoji="0" lang="en-US" sz="2100" kern="1200" dirty="0" err="1" smtClean="0">
                          <a:solidFill>
                            <a:schemeClr val="tx1"/>
                          </a:solidFill>
                          <a:latin typeface="+mn-lt"/>
                          <a:ea typeface="+mn-ea"/>
                          <a:cs typeface="+mn-cs"/>
                        </a:rPr>
                        <a:t>fnew</a:t>
                      </a:r>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Second(</a:t>
                      </a:r>
                      <a:r>
                        <a:rPr kumimoji="0" lang="en-US" sz="2100" kern="1200" dirty="0" err="1" smtClean="0">
                          <a:solidFill>
                            <a:schemeClr val="tx1"/>
                          </a:solidFill>
                          <a:latin typeface="+mn-lt"/>
                          <a:ea typeface="+mn-ea"/>
                          <a:cs typeface="+mn-cs"/>
                        </a:rPr>
                        <a:t>fnew,"programmer</a:t>
                      </a:r>
                      <a:r>
                        <a:rPr kumimoji="0" lang="en-US" sz="21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100" kern="1200" dirty="0" smtClean="0">
                          <a:solidFill>
                            <a:schemeClr val="tx1"/>
                          </a:solidFill>
                          <a:latin typeface="+mn-lt"/>
                          <a:ea typeface="+mn-ea"/>
                          <a:cs typeface="+mn-cs"/>
                        </a:rPr>
                        <a:t>     }                        </a:t>
                      </a:r>
                      <a:r>
                        <a:rPr kumimoji="0" lang="en-US" sz="2400" b="1" i="0" u="none" strike="noStrike" kern="1200" cap="none" spc="0" normalizeH="0" baseline="0" noProof="0" dirty="0" smtClean="0">
                          <a:ln>
                            <a:noFill/>
                          </a:ln>
                          <a:solidFill>
                            <a:srgbClr val="00B050"/>
                          </a:solidFill>
                          <a:effectLst/>
                          <a:uLnTx/>
                          <a:uFillTx/>
                          <a:latin typeface="+mn-lt"/>
                          <a:ea typeface="+mn-ea"/>
                          <a:cs typeface="+mn-cs"/>
                        </a:rPr>
                        <a:t>Output</a:t>
                      </a:r>
                      <a:r>
                        <a:rPr kumimoji="0" lang="en-US" sz="21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100" kern="1200" dirty="0" smtClean="0">
                          <a:solidFill>
                            <a:schemeClr val="tx1"/>
                          </a:solidFill>
                          <a:latin typeface="+mn-lt"/>
                          <a:ea typeface="+mn-ea"/>
                          <a:cs typeface="+mn-cs"/>
                        </a:rPr>
                        <a:t>  }                       </a:t>
                      </a:r>
                      <a:r>
                        <a:rPr kumimoji="0" lang="en-US" sz="2400" b="1" i="0" kern="1200" dirty="0" smtClean="0">
                          <a:solidFill>
                            <a:srgbClr val="00B050"/>
                          </a:solidFill>
                          <a:latin typeface="+mn-lt"/>
                          <a:ea typeface="+mn-ea"/>
                          <a:cs typeface="+mn-cs"/>
                        </a:rPr>
                        <a:t>[welcome]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0" kern="1200" dirty="0" smtClean="0">
                          <a:solidFill>
                            <a:srgbClr val="00B050"/>
                          </a:solidFill>
                          <a:latin typeface="+mn-lt"/>
                          <a:ea typeface="+mn-ea"/>
                          <a:cs typeface="+mn-cs"/>
                        </a:rPr>
                        <a:t>                             [ new]</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0" kern="1200" dirty="0" smtClean="0">
                          <a:solidFill>
                            <a:srgbClr val="00B050"/>
                          </a:solidFill>
                          <a:latin typeface="+mn-lt"/>
                          <a:ea typeface="+mn-ea"/>
                          <a:cs typeface="+mn-cs"/>
                        </a:rPr>
                        <a:t>                        [ programmer]                                </a:t>
                      </a:r>
                    </a:p>
                  </a:txBody>
                  <a:tcPr marL="30759" marR="307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324600"/>
          </a:xfrm>
        </p:spPr>
        <p:txBody>
          <a:bodyPr>
            <a:normAutofit fontScale="92500" lnSpcReduction="10000"/>
          </a:bodyPr>
          <a:lstStyle/>
          <a:p>
            <a:pPr>
              <a:buNone/>
            </a:pPr>
            <a:r>
              <a:rPr lang="en-US" sz="3200" b="1" dirty="0" smtClean="0">
                <a:solidFill>
                  <a:srgbClr val="FF0000"/>
                </a:solidFill>
              </a:rPr>
              <a:t>Using Synchronized block </a:t>
            </a:r>
          </a:p>
          <a:p>
            <a:pPr>
              <a:buFont typeface="Wingdings" pitchFamily="2" charset="2"/>
              <a:buChar char="Ø"/>
            </a:pPr>
            <a:r>
              <a:rPr lang="en-US" dirty="0" smtClean="0"/>
              <a:t> If we want to synchronize access to an object of a class or only a part of a method to be synchronized then we can use synchronized block for it.</a:t>
            </a:r>
          </a:p>
          <a:p>
            <a:pPr>
              <a:buFont typeface="Wingdings" pitchFamily="2" charset="2"/>
              <a:buChar char="Ø"/>
            </a:pPr>
            <a:r>
              <a:rPr lang="en-US" dirty="0" smtClean="0"/>
              <a:t> It is capable to make any part of the object and method synchronized.</a:t>
            </a:r>
          </a:p>
          <a:p>
            <a:pPr>
              <a:buFont typeface="Wingdings" pitchFamily="2" charset="2"/>
              <a:buChar char="Ø"/>
            </a:pPr>
            <a:r>
              <a:rPr lang="en-US" dirty="0" smtClean="0"/>
              <a:t> With synchronized blocks we can specify exactly when the lock is needed. If you want to keep other parts of the object accessible to other threads, use synchronized block. </a:t>
            </a:r>
          </a:p>
          <a:p>
            <a:pPr>
              <a:buFont typeface="Wingdings" pitchFamily="2" charset="2"/>
              <a:buChar char="Ø"/>
            </a:pPr>
            <a:r>
              <a:rPr lang="en-US" dirty="0" smtClean="0"/>
              <a:t>Following is the general form of the synchronized statement</a:t>
            </a:r>
          </a:p>
          <a:p>
            <a:pPr>
              <a:buFont typeface="Wingdings" pitchFamily="2" charset="2"/>
              <a:buChar char="Ø"/>
            </a:pPr>
            <a:r>
              <a:rPr lang="en-US" b="1" dirty="0" smtClean="0">
                <a:solidFill>
                  <a:srgbClr val="FF0000"/>
                </a:solidFill>
              </a:rPr>
              <a:t>Syntax </a:t>
            </a:r>
          </a:p>
          <a:p>
            <a:pPr>
              <a:buNone/>
            </a:pPr>
            <a:r>
              <a:rPr lang="en-US" dirty="0" smtClean="0"/>
              <a:t>	           synchronized(object identifier) { </a:t>
            </a:r>
          </a:p>
          <a:p>
            <a:pPr lvl="1">
              <a:buNone/>
            </a:pPr>
            <a:r>
              <a:rPr lang="en-US" sz="2600" dirty="0" smtClean="0"/>
              <a:t>                    // Access shared variables and other shared resources </a:t>
            </a:r>
          </a:p>
          <a:p>
            <a:pPr lvl="1">
              <a:buNone/>
            </a:pPr>
            <a:r>
              <a:rPr lang="en-US" sz="2600" dirty="0" smtClean="0"/>
              <a:t>                                                              } </a:t>
            </a:r>
            <a:endParaRPr lang="en-US" dirty="0" smtClean="0"/>
          </a:p>
          <a:p>
            <a:pPr>
              <a:buNone/>
            </a:pPr>
            <a:r>
              <a:rPr lang="en-US" b="1" dirty="0" smtClean="0"/>
              <a:t>Example</a:t>
            </a:r>
          </a:p>
          <a:p>
            <a:pPr>
              <a:buFont typeface="Wingdings" pitchFamily="2" charset="2"/>
              <a:buChar char="Ø"/>
            </a:pPr>
            <a:r>
              <a:rPr lang="en-US" dirty="0" smtClean="0"/>
              <a:t>In this example, we are using synchronized block that will make the display method available for single thread at a time.</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 y="152400"/>
          <a:ext cx="4343400" cy="6705600"/>
        </p:xfrm>
        <a:graphic>
          <a:graphicData uri="http://schemas.openxmlformats.org/drawingml/2006/table">
            <a:tbl>
              <a:tblPr/>
              <a:tblGrid>
                <a:gridCol w="4343400"/>
              </a:tblGrid>
              <a:tr h="6705600">
                <a:tc>
                  <a:txBody>
                    <a:bodyPr/>
                    <a:lstStyle/>
                    <a:p>
                      <a:r>
                        <a:rPr kumimoji="0" lang="en-US" sz="2100" kern="1200" dirty="0" smtClean="0">
                          <a:solidFill>
                            <a:schemeClr val="tx1"/>
                          </a:solidFill>
                          <a:latin typeface="+mn-lt"/>
                          <a:ea typeface="+mn-ea"/>
                          <a:cs typeface="+mn-cs"/>
                        </a:rPr>
                        <a:t>class First{</a:t>
                      </a:r>
                    </a:p>
                    <a:p>
                      <a:r>
                        <a:rPr kumimoji="0" lang="en-US" sz="2100" kern="1200" dirty="0" smtClean="0">
                          <a:solidFill>
                            <a:schemeClr val="tx1"/>
                          </a:solidFill>
                          <a:latin typeface="+mn-lt"/>
                          <a:ea typeface="+mn-ea"/>
                          <a:cs typeface="+mn-cs"/>
                        </a:rPr>
                        <a:t>  public void display(String   </a:t>
                      </a:r>
                      <a:r>
                        <a:rPr kumimoji="0" lang="en-US" sz="2100" kern="1200" dirty="0" err="1" smtClean="0">
                          <a:solidFill>
                            <a:schemeClr val="tx1"/>
                          </a:solidFill>
                          <a:latin typeface="+mn-lt"/>
                          <a:ea typeface="+mn-ea"/>
                          <a:cs typeface="+mn-cs"/>
                        </a:rPr>
                        <a:t>msg</a:t>
                      </a:r>
                      <a:r>
                        <a:rPr kumimoji="0" lang="en-US" sz="2100" kern="1200" dirty="0" smtClean="0">
                          <a:solidFill>
                            <a:schemeClr val="tx1"/>
                          </a:solidFill>
                          <a:latin typeface="+mn-lt"/>
                          <a:ea typeface="+mn-ea"/>
                          <a:cs typeface="+mn-cs"/>
                        </a:rPr>
                        <a:t>)</a:t>
                      </a:r>
                      <a:r>
                        <a:rPr kumimoji="0" lang="en-US" sz="2100" kern="1200" baseline="0" dirty="0" smtClean="0">
                          <a:solidFill>
                            <a:schemeClr val="tx1"/>
                          </a:solidFill>
                          <a:latin typeface="+mn-lt"/>
                          <a:ea typeface="+mn-ea"/>
                          <a:cs typeface="+mn-cs"/>
                        </a:rPr>
                        <a:t>  </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System.out.print</a:t>
                      </a:r>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msg</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try {</a:t>
                      </a:r>
                      <a:r>
                        <a:rPr kumimoji="0" lang="en-US" sz="2100" kern="1200" baseline="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Thread.sleep</a:t>
                      </a:r>
                      <a:r>
                        <a:rPr kumimoji="0" lang="en-US" sz="2100" kern="1200" dirty="0" smtClean="0">
                          <a:solidFill>
                            <a:schemeClr val="tx1"/>
                          </a:solidFill>
                          <a:latin typeface="+mn-lt"/>
                          <a:ea typeface="+mn-ea"/>
                          <a:cs typeface="+mn-cs"/>
                        </a:rPr>
                        <a:t>(1000);</a:t>
                      </a:r>
                      <a:r>
                        <a:rPr kumimoji="0" lang="en-US" sz="2100" kern="1200" baseline="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catch(</a:t>
                      </a:r>
                      <a:r>
                        <a:rPr kumimoji="0" lang="en-US" sz="2100" kern="1200" dirty="0" err="1" smtClean="0">
                          <a:solidFill>
                            <a:schemeClr val="tx1"/>
                          </a:solidFill>
                          <a:latin typeface="+mn-lt"/>
                          <a:ea typeface="+mn-ea"/>
                          <a:cs typeface="+mn-cs"/>
                        </a:rPr>
                        <a:t>InterruptedException</a:t>
                      </a:r>
                      <a:r>
                        <a:rPr kumimoji="0" lang="en-US" sz="2100" kern="1200" dirty="0" smtClean="0">
                          <a:solidFill>
                            <a:schemeClr val="tx1"/>
                          </a:solidFill>
                          <a:latin typeface="+mn-lt"/>
                          <a:ea typeface="+mn-ea"/>
                          <a:cs typeface="+mn-cs"/>
                        </a:rPr>
                        <a:t> e){</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e.printStackTrace</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System.out.println</a:t>
                      </a:r>
                      <a:r>
                        <a:rPr kumimoji="0" lang="en-US" sz="2100" kern="1200" dirty="0" smtClean="0">
                          <a:solidFill>
                            <a:schemeClr val="tx1"/>
                          </a:solidFill>
                          <a:latin typeface="+mn-lt"/>
                          <a:ea typeface="+mn-ea"/>
                          <a:cs typeface="+mn-cs"/>
                        </a:rPr>
                        <a:t> ("]"); </a:t>
                      </a:r>
                    </a:p>
                    <a:p>
                      <a:r>
                        <a:rPr kumimoji="0" lang="en-US" sz="2100" kern="1200" dirty="0" smtClean="0">
                          <a:solidFill>
                            <a:schemeClr val="tx1"/>
                          </a:solidFill>
                          <a:latin typeface="+mn-lt"/>
                          <a:ea typeface="+mn-ea"/>
                          <a:cs typeface="+mn-cs"/>
                        </a:rPr>
                        <a:t>  }</a:t>
                      </a:r>
                      <a:r>
                        <a:rPr kumimoji="0" lang="en-US" sz="2100" kern="1200" baseline="0" dirty="0" smtClean="0">
                          <a:solidFill>
                            <a:schemeClr val="tx1"/>
                          </a:solidFill>
                          <a:latin typeface="+mn-lt"/>
                          <a:ea typeface="+mn-ea"/>
                          <a:cs typeface="+mn-cs"/>
                        </a:rPr>
                        <a:t>        </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class Second extends Thread{</a:t>
                      </a:r>
                    </a:p>
                    <a:p>
                      <a:r>
                        <a:rPr kumimoji="0" lang="en-US" sz="2100" kern="1200" dirty="0" smtClean="0">
                          <a:solidFill>
                            <a:schemeClr val="tx1"/>
                          </a:solidFill>
                          <a:latin typeface="+mn-lt"/>
                          <a:ea typeface="+mn-ea"/>
                          <a:cs typeface="+mn-cs"/>
                        </a:rPr>
                        <a:t>  String </a:t>
                      </a:r>
                      <a:r>
                        <a:rPr kumimoji="0" lang="en-US" sz="2100" kern="1200" dirty="0" err="1" smtClean="0">
                          <a:solidFill>
                            <a:schemeClr val="tx1"/>
                          </a:solidFill>
                          <a:latin typeface="+mn-lt"/>
                          <a:ea typeface="+mn-ea"/>
                          <a:cs typeface="+mn-cs"/>
                        </a:rPr>
                        <a:t>msg</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First </a:t>
                      </a:r>
                      <a:r>
                        <a:rPr kumimoji="0" lang="en-US" sz="2100" kern="1200" dirty="0" err="1" smtClean="0">
                          <a:solidFill>
                            <a:schemeClr val="tx1"/>
                          </a:solidFill>
                          <a:latin typeface="+mn-lt"/>
                          <a:ea typeface="+mn-ea"/>
                          <a:cs typeface="+mn-cs"/>
                        </a:rPr>
                        <a:t>fobj</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Second (First </a:t>
                      </a:r>
                      <a:r>
                        <a:rPr kumimoji="0" lang="en-US" sz="2100" kern="1200" dirty="0" err="1" smtClean="0">
                          <a:solidFill>
                            <a:schemeClr val="tx1"/>
                          </a:solidFill>
                          <a:latin typeface="+mn-lt"/>
                          <a:ea typeface="+mn-ea"/>
                          <a:cs typeface="+mn-cs"/>
                        </a:rPr>
                        <a:t>fp,String</a:t>
                      </a:r>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str</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fobj</a:t>
                      </a:r>
                      <a:r>
                        <a:rPr kumimoji="0" lang="en-US" sz="2100" kern="1200" dirty="0" smtClean="0">
                          <a:solidFill>
                            <a:schemeClr val="tx1"/>
                          </a:solidFill>
                          <a:latin typeface="+mn-lt"/>
                          <a:ea typeface="+mn-ea"/>
                          <a:cs typeface="+mn-cs"/>
                        </a:rPr>
                        <a:t> = </a:t>
                      </a:r>
                      <a:r>
                        <a:rPr kumimoji="0" lang="en-US" sz="2100" kern="1200" dirty="0" err="1" smtClean="0">
                          <a:solidFill>
                            <a:schemeClr val="tx1"/>
                          </a:solidFill>
                          <a:latin typeface="+mn-lt"/>
                          <a:ea typeface="+mn-ea"/>
                          <a:cs typeface="+mn-cs"/>
                        </a:rPr>
                        <a:t>fp</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msg</a:t>
                      </a:r>
                      <a:r>
                        <a:rPr kumimoji="0" lang="en-US" sz="2100" kern="1200" dirty="0" smtClean="0">
                          <a:solidFill>
                            <a:schemeClr val="tx1"/>
                          </a:solidFill>
                          <a:latin typeface="+mn-lt"/>
                          <a:ea typeface="+mn-ea"/>
                          <a:cs typeface="+mn-cs"/>
                        </a:rPr>
                        <a:t> = </a:t>
                      </a:r>
                      <a:r>
                        <a:rPr kumimoji="0" lang="en-US" sz="2100" kern="1200" dirty="0" err="1" smtClean="0">
                          <a:solidFill>
                            <a:schemeClr val="tx1"/>
                          </a:solidFill>
                          <a:latin typeface="+mn-lt"/>
                          <a:ea typeface="+mn-ea"/>
                          <a:cs typeface="+mn-cs"/>
                        </a:rPr>
                        <a:t>str</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start();</a:t>
                      </a:r>
                    </a:p>
                    <a:p>
                      <a:r>
                        <a:rPr kumimoji="0" lang="en-US" sz="2100" kern="1200" dirty="0" smtClean="0">
                          <a:solidFill>
                            <a:schemeClr val="tx1"/>
                          </a:solidFill>
                          <a:latin typeface="+mn-lt"/>
                          <a:ea typeface="+mn-ea"/>
                          <a:cs typeface="+mn-cs"/>
                        </a:rPr>
                        <a:t>     }</a:t>
                      </a:r>
                    </a:p>
                  </a:txBody>
                  <a:tcPr marL="30759" marR="307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4495800" y="152400"/>
          <a:ext cx="4495800" cy="6705600"/>
        </p:xfrm>
        <a:graphic>
          <a:graphicData uri="http://schemas.openxmlformats.org/drawingml/2006/table">
            <a:tbl>
              <a:tblPr/>
              <a:tblGrid>
                <a:gridCol w="4495800"/>
              </a:tblGrid>
              <a:tr h="6705600">
                <a:tc>
                  <a:txBody>
                    <a:bodyPr/>
                    <a:lstStyle/>
                    <a:p>
                      <a:r>
                        <a:rPr kumimoji="0" lang="en-US" sz="2100" kern="1200" dirty="0" smtClean="0">
                          <a:solidFill>
                            <a:schemeClr val="tx1"/>
                          </a:solidFill>
                          <a:latin typeface="+mn-lt"/>
                          <a:ea typeface="+mn-ea"/>
                          <a:cs typeface="+mn-cs"/>
                        </a:rPr>
                        <a:t>public void run()</a:t>
                      </a:r>
                    </a:p>
                    <a:p>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synchronized(</a:t>
                      </a:r>
                      <a:r>
                        <a:rPr kumimoji="0" lang="en-US" sz="2100" kern="1200" dirty="0" err="1" smtClean="0">
                          <a:solidFill>
                            <a:schemeClr val="tx1"/>
                          </a:solidFill>
                          <a:latin typeface="+mn-lt"/>
                          <a:ea typeface="+mn-ea"/>
                          <a:cs typeface="+mn-cs"/>
                        </a:rPr>
                        <a:t>fobj</a:t>
                      </a:r>
                      <a:r>
                        <a:rPr kumimoji="0" lang="en-US" sz="2100" kern="1200" dirty="0" smtClean="0">
                          <a:solidFill>
                            <a:schemeClr val="tx1"/>
                          </a:solidFill>
                          <a:latin typeface="+mn-lt"/>
                          <a:ea typeface="+mn-ea"/>
                          <a:cs typeface="+mn-cs"/>
                        </a:rPr>
                        <a:t>) </a:t>
                      </a:r>
                      <a:r>
                        <a:rPr kumimoji="0" lang="en-US" sz="2100" kern="1200" dirty="0" smtClean="0">
                          <a:solidFill>
                            <a:srgbClr val="FF0000"/>
                          </a:solidFill>
                          <a:latin typeface="+mn-lt"/>
                          <a:ea typeface="+mn-ea"/>
                          <a:cs typeface="+mn-cs"/>
                        </a:rPr>
                        <a:t>//Synchronized</a:t>
                      </a:r>
                      <a:r>
                        <a:rPr kumimoji="0" lang="en-US" sz="2100" kern="1200" baseline="0" dirty="0" smtClean="0">
                          <a:solidFill>
                            <a:srgbClr val="FF0000"/>
                          </a:solidFill>
                          <a:latin typeface="+mn-lt"/>
                          <a:ea typeface="+mn-ea"/>
                          <a:cs typeface="+mn-cs"/>
                        </a:rPr>
                        <a:t> block</a:t>
                      </a:r>
                      <a:endParaRPr kumimoji="0" lang="en-US" sz="2100" kern="1200" dirty="0" smtClean="0">
                        <a:solidFill>
                          <a:srgbClr val="FF0000"/>
                        </a:solidFill>
                        <a:latin typeface="+mn-lt"/>
                        <a:ea typeface="+mn-ea"/>
                        <a:cs typeface="+mn-cs"/>
                      </a:endParaRPr>
                    </a:p>
                    <a:p>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a:t>
                      </a:r>
                      <a:r>
                        <a:rPr kumimoji="0" lang="en-US" sz="2100" kern="1200" dirty="0" err="1" smtClean="0">
                          <a:solidFill>
                            <a:schemeClr val="tx1"/>
                          </a:solidFill>
                          <a:latin typeface="+mn-lt"/>
                          <a:ea typeface="+mn-ea"/>
                          <a:cs typeface="+mn-cs"/>
                        </a:rPr>
                        <a:t>fobj.display</a:t>
                      </a:r>
                      <a:r>
                        <a:rPr kumimoji="0" lang="en-US" sz="2100" kern="1200" dirty="0" smtClean="0">
                          <a:solidFill>
                            <a:schemeClr val="tx1"/>
                          </a:solidFill>
                          <a:latin typeface="+mn-lt"/>
                          <a:ea typeface="+mn-ea"/>
                          <a:cs typeface="+mn-cs"/>
                        </a:rPr>
                        <a:t>(</a:t>
                      </a:r>
                      <a:r>
                        <a:rPr kumimoji="0" lang="en-US" sz="2100" kern="1200" dirty="0" err="1" smtClean="0">
                          <a:solidFill>
                            <a:schemeClr val="tx1"/>
                          </a:solidFill>
                          <a:latin typeface="+mn-lt"/>
                          <a:ea typeface="+mn-ea"/>
                          <a:cs typeface="+mn-cs"/>
                        </a:rPr>
                        <a:t>msg</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     }</a:t>
                      </a:r>
                    </a:p>
                    <a:p>
                      <a:r>
                        <a:rPr kumimoji="0" lang="en-US" sz="2100" kern="1200" dirty="0" smtClean="0">
                          <a:solidFill>
                            <a:schemeClr val="tx1"/>
                          </a:solidFill>
                          <a:latin typeface="+mn-lt"/>
                          <a:ea typeface="+mn-ea"/>
                          <a:cs typeface="+mn-cs"/>
                        </a:rPr>
                        <a:t>}</a:t>
                      </a:r>
                      <a:r>
                        <a:rPr kumimoji="0" lang="en-US" sz="2100" kern="1200" dirty="0" smtClean="0">
                          <a:solidFill>
                            <a:srgbClr val="FF0000"/>
                          </a:solidFill>
                          <a:latin typeface="+mn-lt"/>
                          <a:ea typeface="+mn-ea"/>
                          <a:cs typeface="+mn-cs"/>
                        </a:rPr>
                        <a:t>//close</a:t>
                      </a:r>
                      <a:r>
                        <a:rPr kumimoji="0" lang="en-US" sz="2100" kern="1200" baseline="0" dirty="0" smtClean="0">
                          <a:solidFill>
                            <a:srgbClr val="FF0000"/>
                          </a:solidFill>
                          <a:latin typeface="+mn-lt"/>
                          <a:ea typeface="+mn-ea"/>
                          <a:cs typeface="+mn-cs"/>
                        </a:rPr>
                        <a:t> class Second</a:t>
                      </a:r>
                      <a:endParaRPr kumimoji="0" lang="en-US" sz="2100" kern="1200" dirty="0" smtClean="0">
                        <a:solidFill>
                          <a:srgbClr val="FF0000"/>
                        </a:solidFill>
                        <a:latin typeface="+mn-lt"/>
                        <a:ea typeface="+mn-ea"/>
                        <a:cs typeface="+mn-cs"/>
                      </a:endParaRPr>
                    </a:p>
                    <a:p>
                      <a:r>
                        <a:rPr kumimoji="0" lang="en-US" sz="2100" kern="1200" dirty="0" smtClean="0">
                          <a:solidFill>
                            <a:schemeClr val="tx1"/>
                          </a:solidFill>
                          <a:latin typeface="+mn-lt"/>
                          <a:ea typeface="+mn-ea"/>
                          <a:cs typeface="+mn-cs"/>
                        </a:rPr>
                        <a:t>public class </a:t>
                      </a:r>
                      <a:r>
                        <a:rPr kumimoji="0" lang="en-US" sz="2100" kern="1200" dirty="0" err="1" smtClean="0">
                          <a:solidFill>
                            <a:schemeClr val="tx1"/>
                          </a:solidFill>
                          <a:latin typeface="+mn-lt"/>
                          <a:ea typeface="+mn-ea"/>
                          <a:cs typeface="+mn-cs"/>
                        </a:rPr>
                        <a:t>Syncro</a:t>
                      </a:r>
                      <a:endParaRPr kumimoji="0" lang="en-US" sz="2100" kern="1200" dirty="0" smtClean="0">
                        <a:solidFill>
                          <a:schemeClr val="tx1"/>
                        </a:solidFill>
                        <a:latin typeface="+mn-lt"/>
                        <a:ea typeface="+mn-ea"/>
                        <a:cs typeface="+mn-cs"/>
                      </a:endParaRPr>
                    </a:p>
                    <a:p>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public static void main (String[] </a:t>
                      </a:r>
                      <a:r>
                        <a:rPr kumimoji="0" lang="en-US" sz="2100" kern="1200" dirty="0" err="1" smtClean="0">
                          <a:solidFill>
                            <a:schemeClr val="tx1"/>
                          </a:solidFill>
                          <a:latin typeface="+mn-lt"/>
                          <a:ea typeface="+mn-ea"/>
                          <a:cs typeface="+mn-cs"/>
                        </a:rPr>
                        <a:t>args</a:t>
                      </a:r>
                      <a:r>
                        <a:rPr kumimoji="0" lang="en-US" sz="2100" kern="1200" dirty="0" smtClean="0">
                          <a:solidFill>
                            <a:schemeClr val="tx1"/>
                          </a:solidFill>
                          <a:latin typeface="+mn-lt"/>
                          <a:ea typeface="+mn-ea"/>
                          <a:cs typeface="+mn-cs"/>
                        </a:rPr>
                        <a:t>)</a:t>
                      </a:r>
                      <a:r>
                        <a:rPr kumimoji="0" lang="en-US" sz="2100" kern="1200" baseline="0" dirty="0" smtClean="0">
                          <a:solidFill>
                            <a:schemeClr val="tx1"/>
                          </a:solidFill>
                          <a:latin typeface="+mn-lt"/>
                          <a:ea typeface="+mn-ea"/>
                          <a:cs typeface="+mn-cs"/>
                        </a:rPr>
                        <a:t>  </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First </a:t>
                      </a:r>
                      <a:r>
                        <a:rPr kumimoji="0" lang="en-US" sz="2100" kern="1200" dirty="0" err="1" smtClean="0">
                          <a:solidFill>
                            <a:schemeClr val="tx1"/>
                          </a:solidFill>
                          <a:latin typeface="+mn-lt"/>
                          <a:ea typeface="+mn-ea"/>
                          <a:cs typeface="+mn-cs"/>
                        </a:rPr>
                        <a:t>fnew</a:t>
                      </a:r>
                      <a:r>
                        <a:rPr kumimoji="0" lang="en-US" sz="2100" kern="1200" dirty="0" smtClean="0">
                          <a:solidFill>
                            <a:schemeClr val="tx1"/>
                          </a:solidFill>
                          <a:latin typeface="+mn-lt"/>
                          <a:ea typeface="+mn-ea"/>
                          <a:cs typeface="+mn-cs"/>
                        </a:rPr>
                        <a:t> = new First();</a:t>
                      </a:r>
                    </a:p>
                    <a:p>
                      <a:r>
                        <a:rPr kumimoji="0" lang="en-US" sz="2100" kern="1200" dirty="0" smtClean="0">
                          <a:solidFill>
                            <a:schemeClr val="tx1"/>
                          </a:solidFill>
                          <a:latin typeface="+mn-lt"/>
                          <a:ea typeface="+mn-ea"/>
                          <a:cs typeface="+mn-cs"/>
                        </a:rPr>
                        <a:t>  Second </a:t>
                      </a:r>
                      <a:r>
                        <a:rPr kumimoji="0" lang="en-US" sz="2100" kern="1200" dirty="0" err="1" smtClean="0">
                          <a:solidFill>
                            <a:schemeClr val="tx1"/>
                          </a:solidFill>
                          <a:latin typeface="+mn-lt"/>
                          <a:ea typeface="+mn-ea"/>
                          <a:cs typeface="+mn-cs"/>
                        </a:rPr>
                        <a:t>ss</a:t>
                      </a:r>
                      <a:r>
                        <a:rPr kumimoji="0" lang="en-US" sz="2100" kern="1200" dirty="0" smtClean="0">
                          <a:solidFill>
                            <a:schemeClr val="tx1"/>
                          </a:solidFill>
                          <a:latin typeface="+mn-lt"/>
                          <a:ea typeface="+mn-ea"/>
                          <a:cs typeface="+mn-cs"/>
                        </a:rPr>
                        <a:t> = new Second(</a:t>
                      </a:r>
                      <a:r>
                        <a:rPr kumimoji="0" lang="en-US" sz="2100" kern="1200" dirty="0" err="1" smtClean="0">
                          <a:solidFill>
                            <a:schemeClr val="tx1"/>
                          </a:solidFill>
                          <a:latin typeface="+mn-lt"/>
                          <a:ea typeface="+mn-ea"/>
                          <a:cs typeface="+mn-cs"/>
                        </a:rPr>
                        <a:t>fnew</a:t>
                      </a:r>
                      <a:r>
                        <a:rPr kumimoji="0" lang="en-US" sz="2100" kern="1200" dirty="0" smtClean="0">
                          <a:solidFill>
                            <a:schemeClr val="tx1"/>
                          </a:solidFill>
                          <a:latin typeface="+mn-lt"/>
                          <a:ea typeface="+mn-ea"/>
                          <a:cs typeface="+mn-cs"/>
                        </a:rPr>
                        <a:t>, "welcome");</a:t>
                      </a:r>
                    </a:p>
                    <a:p>
                      <a:r>
                        <a:rPr kumimoji="0" lang="en-US" sz="2100" kern="1200" dirty="0" smtClean="0">
                          <a:solidFill>
                            <a:schemeClr val="tx1"/>
                          </a:solidFill>
                          <a:latin typeface="+mn-lt"/>
                          <a:ea typeface="+mn-ea"/>
                          <a:cs typeface="+mn-cs"/>
                        </a:rPr>
                        <a:t>  Second ss1= new Second(</a:t>
                      </a:r>
                      <a:r>
                        <a:rPr kumimoji="0" lang="en-US" sz="2100" kern="1200" dirty="0" err="1" smtClean="0">
                          <a:solidFill>
                            <a:schemeClr val="tx1"/>
                          </a:solidFill>
                          <a:latin typeface="+mn-lt"/>
                          <a:ea typeface="+mn-ea"/>
                          <a:cs typeface="+mn-cs"/>
                        </a:rPr>
                        <a:t>fnew,"new</a:t>
                      </a:r>
                      <a:r>
                        <a:rPr kumimoji="0" lang="en-US" sz="2100" kern="1200" dirty="0" smtClean="0">
                          <a:solidFill>
                            <a:schemeClr val="tx1"/>
                          </a:solidFill>
                          <a:latin typeface="+mn-lt"/>
                          <a:ea typeface="+mn-ea"/>
                          <a:cs typeface="+mn-cs"/>
                        </a:rPr>
                        <a:t>");</a:t>
                      </a:r>
                    </a:p>
                    <a:p>
                      <a:r>
                        <a:rPr kumimoji="0" lang="en-US" sz="2100" kern="1200" dirty="0" smtClean="0">
                          <a:solidFill>
                            <a:schemeClr val="tx1"/>
                          </a:solidFill>
                          <a:latin typeface="+mn-lt"/>
                          <a:ea typeface="+mn-ea"/>
                          <a:cs typeface="+mn-cs"/>
                        </a:rPr>
                        <a:t>   Second ss2 =new      </a:t>
                      </a:r>
                    </a:p>
                    <a:p>
                      <a:r>
                        <a:rPr kumimoji="0" lang="en-US" sz="2100" kern="1200" dirty="0" smtClean="0">
                          <a:solidFill>
                            <a:schemeClr val="tx1"/>
                          </a:solidFill>
                          <a:latin typeface="+mn-lt"/>
                          <a:ea typeface="+mn-ea"/>
                          <a:cs typeface="+mn-cs"/>
                        </a:rPr>
                        <a:t>   Second(</a:t>
                      </a:r>
                      <a:r>
                        <a:rPr kumimoji="0" lang="en-US" sz="2100" kern="1200" dirty="0" err="1" smtClean="0">
                          <a:solidFill>
                            <a:schemeClr val="tx1"/>
                          </a:solidFill>
                          <a:latin typeface="+mn-lt"/>
                          <a:ea typeface="+mn-ea"/>
                          <a:cs typeface="+mn-cs"/>
                        </a:rPr>
                        <a:t>fnew,"programmer</a:t>
                      </a:r>
                      <a:r>
                        <a:rPr kumimoji="0" lang="en-US" sz="21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100" kern="1200" dirty="0" smtClean="0">
                          <a:solidFill>
                            <a:schemeClr val="tx1"/>
                          </a:solidFill>
                          <a:latin typeface="+mn-lt"/>
                          <a:ea typeface="+mn-ea"/>
                          <a:cs typeface="+mn-cs"/>
                        </a:rPr>
                        <a:t>     }                      </a:t>
                      </a:r>
                      <a:r>
                        <a:rPr kumimoji="0" lang="en-US" sz="2400" b="1" i="0" u="none" strike="noStrike" kern="1200" cap="none" spc="0" normalizeH="0" baseline="0" noProof="0" dirty="0" smtClean="0">
                          <a:ln>
                            <a:noFill/>
                          </a:ln>
                          <a:solidFill>
                            <a:srgbClr val="00B050"/>
                          </a:solidFill>
                          <a:effectLst/>
                          <a:uLnTx/>
                          <a:uFillTx/>
                          <a:latin typeface="+mn-lt"/>
                          <a:ea typeface="+mn-ea"/>
                          <a:cs typeface="+mn-cs"/>
                        </a:rPr>
                        <a:t>Output</a:t>
                      </a:r>
                      <a:r>
                        <a:rPr kumimoji="0" lang="en-US" sz="21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100" kern="1200" dirty="0" smtClean="0">
                          <a:solidFill>
                            <a:schemeClr val="tx1"/>
                          </a:solidFill>
                          <a:latin typeface="+mn-lt"/>
                          <a:ea typeface="+mn-ea"/>
                          <a:cs typeface="+mn-cs"/>
                        </a:rPr>
                        <a:t>  }                      </a:t>
                      </a:r>
                      <a:r>
                        <a:rPr kumimoji="0" lang="en-US" sz="2400" b="1" i="0" kern="1200" dirty="0" smtClean="0">
                          <a:solidFill>
                            <a:srgbClr val="00B050"/>
                          </a:solidFill>
                          <a:latin typeface="+mn-lt"/>
                          <a:ea typeface="+mn-ea"/>
                          <a:cs typeface="+mn-cs"/>
                        </a:rPr>
                        <a:t>[welcome]</a:t>
                      </a:r>
                      <a:r>
                        <a:rPr lang="en-US" sz="2400" b="1" dirty="0" smtClean="0">
                          <a:solidFill>
                            <a:srgbClr val="00B050"/>
                          </a:solidFill>
                        </a:rPr>
                        <a:t/>
                      </a:r>
                      <a:br>
                        <a:rPr lang="en-US" sz="2400" b="1" dirty="0" smtClean="0">
                          <a:solidFill>
                            <a:srgbClr val="00B050"/>
                          </a:solidFill>
                        </a:rPr>
                      </a:br>
                      <a:r>
                        <a:rPr kumimoji="0" lang="en-US" sz="2400" b="1" i="0" kern="1200" dirty="0" smtClean="0">
                          <a:solidFill>
                            <a:srgbClr val="00B050"/>
                          </a:solidFill>
                          <a:latin typeface="+mn-lt"/>
                          <a:ea typeface="+mn-ea"/>
                          <a:cs typeface="+mn-cs"/>
                        </a:rPr>
                        <a:t>                           [ new]</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i="0" kern="1200" dirty="0" smtClean="0">
                          <a:solidFill>
                            <a:srgbClr val="00B050"/>
                          </a:solidFill>
                          <a:latin typeface="+mn-lt"/>
                          <a:ea typeface="+mn-ea"/>
                          <a:cs typeface="+mn-cs"/>
                        </a:rPr>
                        <a:t>                     [ programmer]</a:t>
                      </a:r>
                    </a:p>
                  </a:txBody>
                  <a:tcPr marL="30759" marR="307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381000"/>
            <a:ext cx="8153400" cy="5638800"/>
          </a:xfrm>
        </p:spPr>
        <p:txBody>
          <a:bodyPr/>
          <a:lstStyle/>
          <a:p>
            <a:pPr>
              <a:buNone/>
            </a:pPr>
            <a:r>
              <a:rPr lang="en-US" sz="2800" b="1" dirty="0" smtClean="0">
                <a:solidFill>
                  <a:srgbClr val="FF0000"/>
                </a:solidFill>
              </a:rPr>
              <a:t>Which is more preferred - Synchronized method or Synchronized block? </a:t>
            </a:r>
          </a:p>
          <a:p>
            <a:pPr>
              <a:buNone/>
            </a:pPr>
            <a:endParaRPr lang="en-US" sz="2500" b="1" dirty="0" smtClean="0">
              <a:solidFill>
                <a:srgbClr val="FF0000"/>
              </a:solidFill>
            </a:endParaRPr>
          </a:p>
          <a:p>
            <a:pPr>
              <a:buFont typeface="Wingdings" pitchFamily="2" charset="2"/>
              <a:buChar char="Ø"/>
            </a:pPr>
            <a:r>
              <a:rPr lang="en-US" dirty="0" smtClean="0"/>
              <a:t> In Java, synchronized keyword causes a performance cost. </a:t>
            </a:r>
          </a:p>
          <a:p>
            <a:pPr>
              <a:buNone/>
            </a:pPr>
            <a:endParaRPr lang="en-US" dirty="0" smtClean="0"/>
          </a:p>
          <a:p>
            <a:pPr>
              <a:buFont typeface="Wingdings" pitchFamily="2" charset="2"/>
              <a:buChar char="Ø"/>
            </a:pPr>
            <a:r>
              <a:rPr lang="en-US" dirty="0" smtClean="0"/>
              <a:t> A synchronized method in Java is very slow and can degrade performance. </a:t>
            </a:r>
          </a:p>
          <a:p>
            <a:pPr>
              <a:buNone/>
            </a:pPr>
            <a:endParaRPr lang="en-US" dirty="0" smtClean="0"/>
          </a:p>
          <a:p>
            <a:pPr>
              <a:buFont typeface="Wingdings" pitchFamily="2" charset="2"/>
              <a:buChar char="Ø"/>
            </a:pPr>
            <a:r>
              <a:rPr lang="en-US" dirty="0" smtClean="0"/>
              <a:t>So we must use synchronization keyword in java when it is necessary else, we should use Java synchronized block that is used for synchronizing critical section only.</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486400"/>
          </a:xfrm>
        </p:spPr>
        <p:txBody>
          <a:bodyPr/>
          <a:lstStyle/>
          <a:p>
            <a:pPr algn="ctr">
              <a:buNone/>
            </a:pPr>
            <a:r>
              <a:rPr lang="en-US" sz="3000" b="1" dirty="0" smtClean="0">
                <a:solidFill>
                  <a:srgbClr val="FF0000"/>
                </a:solidFill>
              </a:rPr>
              <a:t>Thread suspend() method</a:t>
            </a:r>
          </a:p>
          <a:p>
            <a:pPr algn="ctr">
              <a:buNone/>
            </a:pPr>
            <a:endParaRPr lang="en-US" sz="3000" b="1" dirty="0" smtClean="0">
              <a:solidFill>
                <a:srgbClr val="FF0000"/>
              </a:solidFill>
            </a:endParaRPr>
          </a:p>
          <a:p>
            <a:pPr>
              <a:buFont typeface="Wingdings" pitchFamily="2" charset="2"/>
              <a:buChar char="Ø"/>
            </a:pPr>
            <a:r>
              <a:rPr lang="en-US" dirty="0" smtClean="0"/>
              <a:t> </a:t>
            </a:r>
            <a:r>
              <a:rPr lang="en-US" sz="2800" dirty="0" smtClean="0"/>
              <a:t>The suspend() method of thread class puts the thread from running to waiting state. </a:t>
            </a:r>
          </a:p>
          <a:p>
            <a:pPr>
              <a:buFont typeface="Wingdings" pitchFamily="2" charset="2"/>
              <a:buChar char="Ø"/>
            </a:pPr>
            <a:r>
              <a:rPr lang="en-US" sz="2800" dirty="0" smtClean="0"/>
              <a:t>This method is used if you want to stop the thread execution and start it again when a certain event occurs. </a:t>
            </a:r>
          </a:p>
          <a:p>
            <a:pPr>
              <a:buFont typeface="Wingdings" pitchFamily="2" charset="2"/>
              <a:buChar char="Ø"/>
            </a:pPr>
            <a:r>
              <a:rPr lang="en-US" sz="2800" dirty="0" smtClean="0"/>
              <a:t>This method allows a thread to temporarily cease execution. </a:t>
            </a:r>
          </a:p>
          <a:p>
            <a:pPr>
              <a:buFont typeface="Wingdings" pitchFamily="2" charset="2"/>
              <a:buChar char="Ø"/>
            </a:pPr>
            <a:r>
              <a:rPr lang="en-US" sz="2800" dirty="0" smtClean="0"/>
              <a:t>The suspended thread can be resumed using the resume() method. </a:t>
            </a:r>
          </a:p>
          <a:p>
            <a:pPr>
              <a:buFont typeface="Wingdings" pitchFamily="2" charset="2"/>
              <a:buChar char="Ø"/>
            </a:pPr>
            <a:r>
              <a:rPr lang="en-US" sz="2800" b="1" dirty="0" smtClean="0">
                <a:solidFill>
                  <a:srgbClr val="FF0000"/>
                </a:solidFill>
              </a:rPr>
              <a:t>Syntax</a:t>
            </a:r>
            <a:r>
              <a:rPr lang="en-US" sz="2800" dirty="0" smtClean="0"/>
              <a:t> </a:t>
            </a:r>
          </a:p>
          <a:p>
            <a:pPr>
              <a:buNone/>
            </a:pPr>
            <a:r>
              <a:rPr lang="en-US" sz="2800" dirty="0" smtClean="0"/>
              <a:t>                  final void suspend()</a:t>
            </a:r>
            <a:endParaRPr 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0" y="152400"/>
          <a:ext cx="4191000" cy="6705600"/>
        </p:xfrm>
        <a:graphic>
          <a:graphicData uri="http://schemas.openxmlformats.org/drawingml/2006/table">
            <a:tbl>
              <a:tblPr/>
              <a:tblGrid>
                <a:gridCol w="4191000"/>
              </a:tblGrid>
              <a:tr h="6705600">
                <a:tc>
                  <a:txBody>
                    <a:bodyPr/>
                    <a:lstStyle/>
                    <a:p>
                      <a:r>
                        <a:rPr kumimoji="0" lang="en-US" sz="2200" b="1" i="0" kern="1200" dirty="0" smtClean="0">
                          <a:solidFill>
                            <a:schemeClr val="tx1"/>
                          </a:solidFill>
                          <a:latin typeface="+mn-lt"/>
                          <a:ea typeface="+mn-ea"/>
                          <a:cs typeface="+mn-cs"/>
                        </a:rPr>
                        <a:t>public</a:t>
                      </a:r>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class</a:t>
                      </a:r>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JavaSuspendExp</a:t>
                      </a:r>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extends</a:t>
                      </a:r>
                      <a:r>
                        <a:rPr kumimoji="0" lang="en-US" sz="2200" b="0" i="0" kern="1200" dirty="0" smtClean="0">
                          <a:solidFill>
                            <a:schemeClr val="tx1"/>
                          </a:solidFill>
                          <a:latin typeface="+mn-lt"/>
                          <a:ea typeface="+mn-ea"/>
                          <a:cs typeface="+mn-cs"/>
                        </a:rPr>
                        <a:t>                                                     Thread  </a:t>
                      </a:r>
                    </a:p>
                    <a:p>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public</a:t>
                      </a:r>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void</a:t>
                      </a:r>
                      <a:r>
                        <a:rPr kumimoji="0" lang="en-US" sz="2200" b="0" i="0" kern="1200" dirty="0" smtClean="0">
                          <a:solidFill>
                            <a:schemeClr val="tx1"/>
                          </a:solidFill>
                          <a:latin typeface="+mn-lt"/>
                          <a:ea typeface="+mn-ea"/>
                          <a:cs typeface="+mn-cs"/>
                        </a:rPr>
                        <a:t> run()  </a:t>
                      </a:r>
                    </a:p>
                    <a:p>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for</a:t>
                      </a:r>
                      <a:r>
                        <a:rPr kumimoji="0" lang="en-US" sz="2200" b="0" i="0" kern="1200" dirty="0" smtClean="0">
                          <a:solidFill>
                            <a:schemeClr val="tx1"/>
                          </a:solidFill>
                          <a:latin typeface="+mn-lt"/>
                          <a:ea typeface="+mn-ea"/>
                          <a:cs typeface="+mn-cs"/>
                        </a:rPr>
                        <a:t>(</a:t>
                      </a:r>
                      <a:r>
                        <a:rPr kumimoji="0" lang="en-US" sz="2200" b="1" i="0" kern="1200" dirty="0" err="1" smtClean="0">
                          <a:solidFill>
                            <a:schemeClr val="tx1"/>
                          </a:solidFill>
                          <a:latin typeface="+mn-lt"/>
                          <a:ea typeface="+mn-ea"/>
                          <a:cs typeface="+mn-cs"/>
                        </a:rPr>
                        <a:t>int</a:t>
                      </a:r>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i</a:t>
                      </a:r>
                      <a:r>
                        <a:rPr kumimoji="0" lang="en-US" sz="2200" b="0" i="0" kern="1200" dirty="0" smtClean="0">
                          <a:solidFill>
                            <a:schemeClr val="tx1"/>
                          </a:solidFill>
                          <a:latin typeface="+mn-lt"/>
                          <a:ea typeface="+mn-ea"/>
                          <a:cs typeface="+mn-cs"/>
                        </a:rPr>
                        <a:t>=1; </a:t>
                      </a:r>
                      <a:r>
                        <a:rPr kumimoji="0" lang="en-US" sz="2200" b="0" i="0" kern="1200" dirty="0" err="1" smtClean="0">
                          <a:solidFill>
                            <a:schemeClr val="tx1"/>
                          </a:solidFill>
                          <a:latin typeface="+mn-lt"/>
                          <a:ea typeface="+mn-ea"/>
                          <a:cs typeface="+mn-cs"/>
                        </a:rPr>
                        <a:t>i</a:t>
                      </a:r>
                      <a:r>
                        <a:rPr kumimoji="0" lang="en-US" sz="2200" b="0" i="0" kern="1200" dirty="0" smtClean="0">
                          <a:solidFill>
                            <a:schemeClr val="tx1"/>
                          </a:solidFill>
                          <a:latin typeface="+mn-lt"/>
                          <a:ea typeface="+mn-ea"/>
                          <a:cs typeface="+mn-cs"/>
                        </a:rPr>
                        <a:t>&lt;5; </a:t>
                      </a:r>
                      <a:r>
                        <a:rPr kumimoji="0" lang="en-US" sz="2200" b="0" i="0" kern="1200" dirty="0" err="1" smtClean="0">
                          <a:solidFill>
                            <a:schemeClr val="tx1"/>
                          </a:solidFill>
                          <a:latin typeface="+mn-lt"/>
                          <a:ea typeface="+mn-ea"/>
                          <a:cs typeface="+mn-cs"/>
                        </a:rPr>
                        <a:t>i</a:t>
                      </a:r>
                      <a:r>
                        <a:rPr kumimoji="0" lang="en-US" sz="2200" b="0" i="0" kern="1200" dirty="0" smtClean="0">
                          <a:solidFill>
                            <a:schemeClr val="tx1"/>
                          </a:solidFill>
                          <a:latin typeface="+mn-lt"/>
                          <a:ea typeface="+mn-ea"/>
                          <a:cs typeface="+mn-cs"/>
                        </a:rPr>
                        <a:t>++)  </a:t>
                      </a:r>
                      <a:r>
                        <a:rPr kumimoji="0" lang="en-US" sz="2200" b="0" i="0" kern="1200" baseline="0" dirty="0" smtClean="0">
                          <a:solidFill>
                            <a:schemeClr val="tx1"/>
                          </a:solidFill>
                          <a:latin typeface="+mn-lt"/>
                          <a:ea typeface="+mn-ea"/>
                          <a:cs typeface="+mn-cs"/>
                        </a:rPr>
                        <a:t> </a:t>
                      </a:r>
                      <a:r>
                        <a:rPr kumimoji="0" lang="en-US" sz="2200" b="0" i="0" kern="1200" dirty="0" smtClean="0">
                          <a:solidFill>
                            <a:schemeClr val="tx1"/>
                          </a:solidFill>
                          <a:latin typeface="+mn-lt"/>
                          <a:ea typeface="+mn-ea"/>
                          <a:cs typeface="+mn-cs"/>
                        </a:rPr>
                        <a:t>{    </a:t>
                      </a:r>
                    </a:p>
                    <a:p>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try</a:t>
                      </a:r>
                      <a:r>
                        <a:rPr kumimoji="0" lang="en-US" sz="2200" b="0" i="0" kern="1200" dirty="0" smtClean="0">
                          <a:solidFill>
                            <a:schemeClr val="tx1"/>
                          </a:solidFill>
                          <a:latin typeface="+mn-lt"/>
                          <a:ea typeface="+mn-ea"/>
                          <a:cs typeface="+mn-cs"/>
                        </a:rPr>
                        <a:t>  </a:t>
                      </a:r>
                    </a:p>
                    <a:p>
                      <a:r>
                        <a:rPr kumimoji="0" lang="en-US" sz="2200" b="0" i="0" kern="1200" dirty="0" smtClean="0">
                          <a:solidFill>
                            <a:schemeClr val="tx1"/>
                          </a:solidFill>
                          <a:latin typeface="+mn-lt"/>
                          <a:ea typeface="+mn-ea"/>
                          <a:cs typeface="+mn-cs"/>
                        </a:rPr>
                        <a:t>     </a:t>
                      </a:r>
                      <a:r>
                        <a:rPr kumimoji="0" lang="en-US" sz="2200" b="0" i="0" kern="1200" baseline="0" dirty="0" smtClean="0">
                          <a:solidFill>
                            <a:schemeClr val="tx1"/>
                          </a:solidFill>
                          <a:latin typeface="+mn-lt"/>
                          <a:ea typeface="+mn-ea"/>
                          <a:cs typeface="+mn-cs"/>
                        </a:rPr>
                        <a:t>      </a:t>
                      </a:r>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sleep(500);  </a:t>
                      </a:r>
                    </a:p>
                    <a:p>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System.out.println</a:t>
                      </a:r>
                      <a:r>
                        <a:rPr kumimoji="0" lang="en-US" sz="2200" b="0" i="0" kern="1200" dirty="0" smtClean="0">
                          <a:solidFill>
                            <a:schemeClr val="tx1"/>
                          </a:solidFill>
                          <a:latin typeface="+mn-lt"/>
                          <a:ea typeface="+mn-ea"/>
                          <a:cs typeface="+mn-cs"/>
                        </a:rPr>
                        <a:t>(Thread</a:t>
                      </a:r>
                    </a:p>
                    <a:p>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currentThread</a:t>
                      </a:r>
                      <a:r>
                        <a:rPr kumimoji="0" lang="en-US" sz="2200" b="0" i="0" kern="1200" dirty="0" smtClean="0">
                          <a:solidFill>
                            <a:schemeClr val="tx1"/>
                          </a:solidFill>
                          <a:latin typeface="+mn-lt"/>
                          <a:ea typeface="+mn-ea"/>
                          <a:cs typeface="+mn-cs"/>
                        </a:rPr>
                        <a:t>().</a:t>
                      </a:r>
                      <a:r>
                        <a:rPr kumimoji="0" lang="en-US" sz="2200" b="0" i="0" kern="1200" dirty="0" err="1" smtClean="0">
                          <a:solidFill>
                            <a:schemeClr val="tx1"/>
                          </a:solidFill>
                          <a:latin typeface="+mn-lt"/>
                          <a:ea typeface="+mn-ea"/>
                          <a:cs typeface="+mn-cs"/>
                        </a:rPr>
                        <a:t>getName</a:t>
                      </a:r>
                      <a:r>
                        <a:rPr kumimoji="0" lang="en-US" sz="2200" b="0" i="0" kern="1200" dirty="0" smtClean="0">
                          <a:solidFill>
                            <a:schemeClr val="tx1"/>
                          </a:solidFill>
                          <a:latin typeface="+mn-lt"/>
                          <a:ea typeface="+mn-ea"/>
                          <a:cs typeface="+mn-cs"/>
                        </a:rPr>
                        <a:t>());    </a:t>
                      </a:r>
                    </a:p>
                    <a:p>
                      <a:r>
                        <a:rPr kumimoji="0" lang="en-US" sz="2200" b="0" i="0" kern="1200" dirty="0" smtClean="0">
                          <a:solidFill>
                            <a:schemeClr val="tx1"/>
                          </a:solidFill>
                          <a:latin typeface="+mn-lt"/>
                          <a:ea typeface="+mn-ea"/>
                          <a:cs typeface="+mn-cs"/>
                        </a:rPr>
                        <a:t>            }</a:t>
                      </a:r>
                    </a:p>
                    <a:p>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catch</a:t>
                      </a:r>
                      <a:r>
                        <a:rPr kumimoji="0" lang="en-US" sz="2200" b="0" i="0" kern="1200" dirty="0" smtClean="0">
                          <a:solidFill>
                            <a:schemeClr val="tx1"/>
                          </a:solidFill>
                          <a:latin typeface="+mn-lt"/>
                          <a:ea typeface="+mn-ea"/>
                          <a:cs typeface="+mn-cs"/>
                        </a:rPr>
                        <a:t>(</a:t>
                      </a:r>
                      <a:r>
                        <a:rPr kumimoji="0" lang="en-US" sz="2200" b="0" i="0" kern="1200" dirty="0" err="1" smtClean="0">
                          <a:solidFill>
                            <a:schemeClr val="tx1"/>
                          </a:solidFill>
                          <a:latin typeface="+mn-lt"/>
                          <a:ea typeface="+mn-ea"/>
                          <a:cs typeface="+mn-cs"/>
                        </a:rPr>
                        <a:t>InterruptedException</a:t>
                      </a:r>
                      <a:r>
                        <a:rPr kumimoji="0" lang="en-US" sz="2200" b="0" i="0" kern="1200" dirty="0" smtClean="0">
                          <a:solidFill>
                            <a:schemeClr val="tx1"/>
                          </a:solidFill>
                          <a:latin typeface="+mn-lt"/>
                          <a:ea typeface="+mn-ea"/>
                          <a:cs typeface="+mn-cs"/>
                        </a:rPr>
                        <a:t> e)     </a:t>
                      </a:r>
                    </a:p>
                    <a:p>
                      <a:r>
                        <a:rPr kumimoji="0" lang="en-US" sz="2200" b="0" i="0" kern="1200" dirty="0" smtClean="0">
                          <a:solidFill>
                            <a:schemeClr val="tx1"/>
                          </a:solidFill>
                          <a:latin typeface="+mn-lt"/>
                          <a:ea typeface="+mn-ea"/>
                          <a:cs typeface="+mn-cs"/>
                        </a:rPr>
                        <a:t>        {</a:t>
                      </a:r>
                    </a:p>
                    <a:p>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System.out.println</a:t>
                      </a:r>
                      <a:r>
                        <a:rPr kumimoji="0" lang="en-US" sz="2200" b="0" i="0" kern="1200" dirty="0" smtClean="0">
                          <a:solidFill>
                            <a:schemeClr val="tx1"/>
                          </a:solidFill>
                          <a:latin typeface="+mn-lt"/>
                          <a:ea typeface="+mn-ea"/>
                          <a:cs typeface="+mn-cs"/>
                        </a:rPr>
                        <a:t>(e);</a:t>
                      </a:r>
                    </a:p>
                    <a:p>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System.out.println</a:t>
                      </a:r>
                      <a:r>
                        <a:rPr kumimoji="0" lang="en-US" sz="2200" b="0" i="0" kern="1200" dirty="0" smtClean="0">
                          <a:solidFill>
                            <a:schemeClr val="tx1"/>
                          </a:solidFill>
                          <a:latin typeface="+mn-lt"/>
                          <a:ea typeface="+mn-ea"/>
                          <a:cs typeface="+mn-cs"/>
                        </a:rPr>
                        <a:t>(</a:t>
                      </a:r>
                      <a:r>
                        <a:rPr kumimoji="0" lang="en-US" sz="2200" b="0" i="0" kern="1200" dirty="0" err="1" smtClean="0">
                          <a:solidFill>
                            <a:schemeClr val="tx1"/>
                          </a:solidFill>
                          <a:latin typeface="+mn-lt"/>
                          <a:ea typeface="+mn-ea"/>
                          <a:cs typeface="+mn-cs"/>
                        </a:rPr>
                        <a:t>i</a:t>
                      </a:r>
                      <a:r>
                        <a:rPr kumimoji="0" lang="en-US" sz="2200" b="0" i="0" kern="1200" dirty="0" smtClean="0">
                          <a:solidFill>
                            <a:schemeClr val="tx1"/>
                          </a:solidFill>
                          <a:latin typeface="+mn-lt"/>
                          <a:ea typeface="+mn-ea"/>
                          <a:cs typeface="+mn-cs"/>
                        </a:rPr>
                        <a:t>);    </a:t>
                      </a:r>
                    </a:p>
                    <a:p>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a:t>
                      </a:r>
                      <a:endParaRPr kumimoji="0" lang="en-US" sz="2200" b="0" i="0" kern="1200" dirty="0">
                        <a:solidFill>
                          <a:schemeClr val="tx1"/>
                        </a:solidFill>
                        <a:latin typeface="+mn-lt"/>
                        <a:ea typeface="+mn-ea"/>
                        <a:cs typeface="+mn-cs"/>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4267200" y="152400"/>
          <a:ext cx="4724400" cy="6705600"/>
        </p:xfrm>
        <a:graphic>
          <a:graphicData uri="http://schemas.openxmlformats.org/drawingml/2006/table">
            <a:tbl>
              <a:tblPr/>
              <a:tblGrid>
                <a:gridCol w="4724400"/>
              </a:tblGrid>
              <a:tr h="6705600">
                <a:tc>
                  <a:txBody>
                    <a:bodyPr/>
                    <a:lstStyle/>
                    <a:p>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public</a:t>
                      </a:r>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static</a:t>
                      </a:r>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void</a:t>
                      </a:r>
                      <a:r>
                        <a:rPr kumimoji="0" lang="en-US" sz="2200" b="0" i="0" kern="1200" dirty="0" smtClean="0">
                          <a:solidFill>
                            <a:schemeClr val="tx1"/>
                          </a:solidFill>
                          <a:latin typeface="+mn-lt"/>
                          <a:ea typeface="+mn-ea"/>
                          <a:cs typeface="+mn-cs"/>
                        </a:rPr>
                        <a:t> main(String </a:t>
                      </a:r>
                      <a:r>
                        <a:rPr kumimoji="0" lang="en-US" sz="2200" b="0" i="0" kern="1200" dirty="0" err="1" smtClean="0">
                          <a:solidFill>
                            <a:schemeClr val="tx1"/>
                          </a:solidFill>
                          <a:latin typeface="+mn-lt"/>
                          <a:ea typeface="+mn-ea"/>
                          <a:cs typeface="+mn-cs"/>
                        </a:rPr>
                        <a:t>args</a:t>
                      </a:r>
                      <a:r>
                        <a:rPr kumimoji="0" lang="en-US" sz="2200" b="0" i="0" kern="1200" dirty="0" smtClean="0">
                          <a:solidFill>
                            <a:schemeClr val="tx1"/>
                          </a:solidFill>
                          <a:latin typeface="+mn-lt"/>
                          <a:ea typeface="+mn-ea"/>
                          <a:cs typeface="+mn-cs"/>
                        </a:rPr>
                        <a:t>[])  </a:t>
                      </a:r>
                    </a:p>
                    <a:p>
                      <a:r>
                        <a:rPr kumimoji="0" lang="en-US" sz="2200" b="0" i="0" kern="1200" dirty="0" smtClean="0">
                          <a:solidFill>
                            <a:schemeClr val="tx1"/>
                          </a:solidFill>
                          <a:latin typeface="+mn-lt"/>
                          <a:ea typeface="+mn-ea"/>
                          <a:cs typeface="+mn-cs"/>
                        </a:rPr>
                        <a:t>{    </a:t>
                      </a:r>
                    </a:p>
                    <a:p>
                      <a:r>
                        <a:rPr kumimoji="0" lang="en-US" sz="2200" b="0" i="0" kern="1200" dirty="0" smtClean="0">
                          <a:solidFill>
                            <a:schemeClr val="tx1"/>
                          </a:solidFill>
                          <a:latin typeface="+mn-lt"/>
                          <a:ea typeface="+mn-ea"/>
                          <a:cs typeface="+mn-cs"/>
                        </a:rPr>
                        <a:t>        // creating three threads   </a:t>
                      </a:r>
                    </a:p>
                    <a:p>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JavaSuspendExp</a:t>
                      </a:r>
                      <a:r>
                        <a:rPr kumimoji="0" lang="en-US" sz="2200" b="0" i="0" kern="1200" dirty="0" smtClean="0">
                          <a:solidFill>
                            <a:schemeClr val="tx1"/>
                          </a:solidFill>
                          <a:latin typeface="+mn-lt"/>
                          <a:ea typeface="+mn-ea"/>
                          <a:cs typeface="+mn-cs"/>
                        </a:rPr>
                        <a:t> t1=</a:t>
                      </a:r>
                      <a:r>
                        <a:rPr kumimoji="0" lang="en-US" sz="2200" b="1" i="0" kern="1200" dirty="0" smtClean="0">
                          <a:solidFill>
                            <a:schemeClr val="tx1"/>
                          </a:solidFill>
                          <a:latin typeface="+mn-lt"/>
                          <a:ea typeface="+mn-ea"/>
                          <a:cs typeface="+mn-cs"/>
                        </a:rPr>
                        <a:t>new</a:t>
                      </a:r>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JavaSuspendExp</a:t>
                      </a:r>
                      <a:r>
                        <a:rPr kumimoji="0" lang="en-US" sz="2200" b="0" i="0" kern="1200" dirty="0" smtClean="0">
                          <a:solidFill>
                            <a:schemeClr val="tx1"/>
                          </a:solidFill>
                          <a:latin typeface="+mn-lt"/>
                          <a:ea typeface="+mn-ea"/>
                          <a:cs typeface="+mn-cs"/>
                        </a:rPr>
                        <a:t> ();    </a:t>
                      </a:r>
                    </a:p>
                    <a:p>
                      <a:r>
                        <a:rPr kumimoji="0" lang="en-US" sz="2200" b="0" i="0" kern="1200" dirty="0" err="1" smtClean="0">
                          <a:solidFill>
                            <a:schemeClr val="tx1"/>
                          </a:solidFill>
                          <a:latin typeface="+mn-lt"/>
                          <a:ea typeface="+mn-ea"/>
                          <a:cs typeface="+mn-cs"/>
                        </a:rPr>
                        <a:t>JavaSuspendExp</a:t>
                      </a:r>
                      <a:r>
                        <a:rPr kumimoji="0" lang="en-US" sz="2200" b="0" i="0" kern="1200" dirty="0" smtClean="0">
                          <a:solidFill>
                            <a:schemeClr val="tx1"/>
                          </a:solidFill>
                          <a:latin typeface="+mn-lt"/>
                          <a:ea typeface="+mn-ea"/>
                          <a:cs typeface="+mn-cs"/>
                        </a:rPr>
                        <a:t> t2=</a:t>
                      </a:r>
                      <a:r>
                        <a:rPr kumimoji="0" lang="en-US" sz="2200" b="1" i="0" kern="1200" dirty="0" smtClean="0">
                          <a:solidFill>
                            <a:schemeClr val="tx1"/>
                          </a:solidFill>
                          <a:latin typeface="+mn-lt"/>
                          <a:ea typeface="+mn-ea"/>
                          <a:cs typeface="+mn-cs"/>
                        </a:rPr>
                        <a:t>new</a:t>
                      </a:r>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JavaSuspendExp</a:t>
                      </a:r>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JavaSuspendExp</a:t>
                      </a:r>
                      <a:r>
                        <a:rPr kumimoji="0" lang="en-US" sz="2200" b="0" i="0" kern="1200" dirty="0" smtClean="0">
                          <a:solidFill>
                            <a:schemeClr val="tx1"/>
                          </a:solidFill>
                          <a:latin typeface="+mn-lt"/>
                          <a:ea typeface="+mn-ea"/>
                          <a:cs typeface="+mn-cs"/>
                        </a:rPr>
                        <a:t> t3=</a:t>
                      </a:r>
                      <a:r>
                        <a:rPr kumimoji="0" lang="en-US" sz="2200" b="1" i="0" kern="1200" dirty="0" smtClean="0">
                          <a:solidFill>
                            <a:schemeClr val="tx1"/>
                          </a:solidFill>
                          <a:latin typeface="+mn-lt"/>
                          <a:ea typeface="+mn-ea"/>
                          <a:cs typeface="+mn-cs"/>
                        </a:rPr>
                        <a:t>new</a:t>
                      </a:r>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JavaSuspendExp</a:t>
                      </a:r>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 call run() method   </a:t>
                      </a:r>
                    </a:p>
                    <a:p>
                      <a:r>
                        <a:rPr kumimoji="0" lang="en-US" sz="2200" b="0" i="0" kern="1200" dirty="0" smtClean="0">
                          <a:solidFill>
                            <a:schemeClr val="tx1"/>
                          </a:solidFill>
                          <a:latin typeface="+mn-lt"/>
                          <a:ea typeface="+mn-ea"/>
                          <a:cs typeface="+mn-cs"/>
                        </a:rPr>
                        <a:t>     t1.start();  </a:t>
                      </a:r>
                    </a:p>
                    <a:p>
                      <a:r>
                        <a:rPr kumimoji="0" lang="en-US" sz="2200" b="0" i="0" kern="1200" dirty="0" smtClean="0">
                          <a:solidFill>
                            <a:schemeClr val="tx1"/>
                          </a:solidFill>
                          <a:latin typeface="+mn-lt"/>
                          <a:ea typeface="+mn-ea"/>
                          <a:cs typeface="+mn-cs"/>
                        </a:rPr>
                        <a:t>     t2.start();  </a:t>
                      </a:r>
                    </a:p>
                    <a:p>
                      <a:r>
                        <a:rPr kumimoji="0" lang="en-US" sz="2200" b="0" i="0" kern="1200" dirty="0" smtClean="0">
                          <a:solidFill>
                            <a:schemeClr val="tx1"/>
                          </a:solidFill>
                          <a:latin typeface="+mn-lt"/>
                          <a:ea typeface="+mn-ea"/>
                          <a:cs typeface="+mn-cs"/>
                        </a:rPr>
                        <a:t> // suspend t2 thread   </a:t>
                      </a:r>
                    </a:p>
                    <a:p>
                      <a:r>
                        <a:rPr kumimoji="0" lang="en-US" sz="2200" b="0" i="0" kern="1200" dirty="0" smtClean="0">
                          <a:solidFill>
                            <a:schemeClr val="tx1"/>
                          </a:solidFill>
                          <a:latin typeface="+mn-lt"/>
                          <a:ea typeface="+mn-ea"/>
                          <a:cs typeface="+mn-cs"/>
                        </a:rPr>
                        <a:t>     t2.suspend();   </a:t>
                      </a:r>
                    </a:p>
                    <a:p>
                      <a:r>
                        <a:rPr kumimoji="0" lang="en-US" sz="2200" b="0" i="0" kern="1200" dirty="0" smtClean="0">
                          <a:solidFill>
                            <a:schemeClr val="tx1"/>
                          </a:solidFill>
                          <a:latin typeface="+mn-lt"/>
                          <a:ea typeface="+mn-ea"/>
                          <a:cs typeface="+mn-cs"/>
                        </a:rPr>
                        <a:t> // call run() method   </a:t>
                      </a:r>
                    </a:p>
                    <a:p>
                      <a:r>
                        <a:rPr kumimoji="0" lang="en-US" sz="2200" b="0" i="0" kern="1200" dirty="0" smtClean="0">
                          <a:solidFill>
                            <a:schemeClr val="tx1"/>
                          </a:solidFill>
                          <a:latin typeface="+mn-lt"/>
                          <a:ea typeface="+mn-ea"/>
                          <a:cs typeface="+mn-cs"/>
                        </a:rPr>
                        <a:t>     t3.start();  </a:t>
                      </a:r>
                    </a:p>
                    <a:p>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a:t>
                      </a:r>
                    </a:p>
                    <a:p>
                      <a:pPr algn="just">
                        <a:lnSpc>
                          <a:spcPct val="115000"/>
                        </a:lnSpc>
                        <a:spcAft>
                          <a:spcPts val="0"/>
                        </a:spcAft>
                      </a:pPr>
                      <a:endParaRPr lang="en-US" sz="2200" b="1" dirty="0">
                        <a:solidFill>
                          <a:srgbClr val="00B050"/>
                        </a:solidFill>
                        <a:latin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305800" cy="6477000"/>
          </a:xfrm>
        </p:spPr>
        <p:txBody>
          <a:bodyPr>
            <a:normAutofit fontScale="92500" lnSpcReduction="20000"/>
          </a:bodyPr>
          <a:lstStyle/>
          <a:p>
            <a:pPr>
              <a:buNone/>
            </a:pPr>
            <a:r>
              <a:rPr lang="en-US" b="1" dirty="0" smtClean="0">
                <a:solidFill>
                  <a:srgbClr val="FF0000"/>
                </a:solidFill>
              </a:rPr>
              <a:t>Output:</a:t>
            </a:r>
            <a:endParaRPr lang="en-US" dirty="0" smtClean="0">
              <a:solidFill>
                <a:srgbClr val="FF0000"/>
              </a:solidFill>
            </a:endParaRPr>
          </a:p>
          <a:p>
            <a:pPr>
              <a:buNone/>
            </a:pPr>
            <a:r>
              <a:rPr lang="en-US" dirty="0" smtClean="0"/>
              <a:t>Thread-0 </a:t>
            </a:r>
          </a:p>
          <a:p>
            <a:pPr>
              <a:buNone/>
            </a:pPr>
            <a:r>
              <a:rPr lang="en-US" dirty="0" smtClean="0"/>
              <a:t>1 </a:t>
            </a:r>
          </a:p>
          <a:p>
            <a:pPr>
              <a:buNone/>
            </a:pPr>
            <a:r>
              <a:rPr lang="en-US" dirty="0" smtClean="0"/>
              <a:t>Thread-2 </a:t>
            </a:r>
          </a:p>
          <a:p>
            <a:pPr>
              <a:buNone/>
            </a:pPr>
            <a:r>
              <a:rPr lang="en-US" dirty="0" smtClean="0"/>
              <a:t>1 </a:t>
            </a:r>
          </a:p>
          <a:p>
            <a:pPr>
              <a:buNone/>
            </a:pPr>
            <a:r>
              <a:rPr lang="en-US" dirty="0" smtClean="0"/>
              <a:t>Thread-0 </a:t>
            </a:r>
          </a:p>
          <a:p>
            <a:pPr>
              <a:buNone/>
            </a:pPr>
            <a:r>
              <a:rPr lang="en-US" dirty="0" smtClean="0"/>
              <a:t>2 </a:t>
            </a:r>
          </a:p>
          <a:p>
            <a:pPr>
              <a:buNone/>
            </a:pPr>
            <a:r>
              <a:rPr lang="en-US" dirty="0" smtClean="0"/>
              <a:t>Thread-2</a:t>
            </a:r>
          </a:p>
          <a:p>
            <a:pPr>
              <a:buNone/>
            </a:pPr>
            <a:r>
              <a:rPr lang="en-US" dirty="0" smtClean="0"/>
              <a:t> 2 </a:t>
            </a:r>
          </a:p>
          <a:p>
            <a:pPr>
              <a:buNone/>
            </a:pPr>
            <a:r>
              <a:rPr lang="en-US" dirty="0" smtClean="0"/>
              <a:t>Thread-0 </a:t>
            </a:r>
          </a:p>
          <a:p>
            <a:pPr>
              <a:buNone/>
            </a:pPr>
            <a:r>
              <a:rPr lang="en-US" dirty="0" smtClean="0"/>
              <a:t>3 </a:t>
            </a:r>
          </a:p>
          <a:p>
            <a:pPr>
              <a:buNone/>
            </a:pPr>
            <a:r>
              <a:rPr lang="en-US" dirty="0" smtClean="0"/>
              <a:t>Thread-2 </a:t>
            </a:r>
          </a:p>
          <a:p>
            <a:pPr>
              <a:buNone/>
            </a:pPr>
            <a:r>
              <a:rPr lang="en-US" dirty="0" smtClean="0"/>
              <a:t>3 </a:t>
            </a:r>
          </a:p>
          <a:p>
            <a:pPr>
              <a:buNone/>
            </a:pPr>
            <a:r>
              <a:rPr lang="en-US" dirty="0" smtClean="0"/>
              <a:t>Thread-0 </a:t>
            </a:r>
          </a:p>
          <a:p>
            <a:pPr>
              <a:buNone/>
            </a:pPr>
            <a:r>
              <a:rPr lang="en-US" dirty="0" smtClean="0"/>
              <a:t>4 </a:t>
            </a:r>
          </a:p>
          <a:p>
            <a:pPr>
              <a:buNone/>
            </a:pPr>
            <a:r>
              <a:rPr lang="en-US" dirty="0" smtClean="0"/>
              <a:t>Thread-2 </a:t>
            </a:r>
          </a:p>
          <a:p>
            <a:pPr>
              <a:buNone/>
            </a:pPr>
            <a:r>
              <a:rPr lang="en-US" dirty="0" smtClean="0"/>
              <a:t>4</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8229600" cy="5334000"/>
          </a:xfrm>
        </p:spPr>
        <p:txBody>
          <a:bodyPr/>
          <a:lstStyle/>
          <a:p>
            <a:pPr algn="ctr">
              <a:buNone/>
            </a:pPr>
            <a:r>
              <a:rPr lang="en-US" sz="3000" b="1" dirty="0" smtClean="0">
                <a:solidFill>
                  <a:srgbClr val="FF0000"/>
                </a:solidFill>
              </a:rPr>
              <a:t>Thread resume() method </a:t>
            </a:r>
          </a:p>
          <a:p>
            <a:pPr algn="ctr">
              <a:buNone/>
            </a:pPr>
            <a:endParaRPr lang="en-US" sz="3000" b="1" dirty="0" smtClean="0">
              <a:solidFill>
                <a:srgbClr val="FF0000"/>
              </a:solidFill>
            </a:endParaRPr>
          </a:p>
          <a:p>
            <a:pPr>
              <a:buFont typeface="Wingdings" pitchFamily="2" charset="2"/>
              <a:buChar char="Ø"/>
            </a:pPr>
            <a:r>
              <a:rPr lang="en-US" sz="2800" dirty="0" smtClean="0"/>
              <a:t>The resume() method of thread class is only used with suspend() method. </a:t>
            </a:r>
          </a:p>
          <a:p>
            <a:pPr>
              <a:buFont typeface="Wingdings" pitchFamily="2" charset="2"/>
              <a:buChar char="Ø"/>
            </a:pPr>
            <a:r>
              <a:rPr lang="en-US" sz="2800" dirty="0" smtClean="0"/>
              <a:t>This method is used to resume a thread which was suspended using suspend() method. </a:t>
            </a:r>
          </a:p>
          <a:p>
            <a:pPr>
              <a:buFont typeface="Wingdings" pitchFamily="2" charset="2"/>
              <a:buChar char="Ø"/>
            </a:pPr>
            <a:r>
              <a:rPr lang="en-US" sz="2800" dirty="0" smtClean="0"/>
              <a:t>This method allows the suspended thread to start again.</a:t>
            </a:r>
          </a:p>
          <a:p>
            <a:pPr>
              <a:buFont typeface="Wingdings" pitchFamily="2" charset="2"/>
              <a:buChar char="Ø"/>
            </a:pPr>
            <a:r>
              <a:rPr lang="en-US" sz="2800" b="1" dirty="0" smtClean="0">
                <a:solidFill>
                  <a:srgbClr val="FF0000"/>
                </a:solidFill>
              </a:rPr>
              <a:t> Syntax </a:t>
            </a:r>
          </a:p>
          <a:p>
            <a:pPr>
              <a:buNone/>
            </a:pPr>
            <a:r>
              <a:rPr lang="en-US" sz="2800" dirty="0" smtClean="0"/>
              <a:t>                   public final void resume() </a:t>
            </a:r>
            <a:endParaRPr lang="en-US"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0" y="152400"/>
          <a:ext cx="4191000" cy="6705600"/>
        </p:xfrm>
        <a:graphic>
          <a:graphicData uri="http://schemas.openxmlformats.org/drawingml/2006/table">
            <a:tbl>
              <a:tblPr/>
              <a:tblGrid>
                <a:gridCol w="4191000"/>
              </a:tblGrid>
              <a:tr h="6705600">
                <a:tc>
                  <a:txBody>
                    <a:bodyPr/>
                    <a:lstStyle/>
                    <a:p>
                      <a:r>
                        <a:rPr kumimoji="0" lang="en-US" sz="2200" b="1" i="0" kern="1200" dirty="0" smtClean="0">
                          <a:solidFill>
                            <a:schemeClr val="tx1"/>
                          </a:solidFill>
                          <a:latin typeface="+mn-lt"/>
                          <a:ea typeface="+mn-ea"/>
                          <a:cs typeface="+mn-cs"/>
                        </a:rPr>
                        <a:t>public</a:t>
                      </a:r>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class</a:t>
                      </a:r>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JavaResumeExp</a:t>
                      </a:r>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extends</a:t>
                      </a:r>
                      <a:r>
                        <a:rPr kumimoji="0" lang="en-US" sz="2200" b="0" i="0" kern="1200" dirty="0" smtClean="0">
                          <a:solidFill>
                            <a:schemeClr val="tx1"/>
                          </a:solidFill>
                          <a:latin typeface="+mn-lt"/>
                          <a:ea typeface="+mn-ea"/>
                          <a:cs typeface="+mn-cs"/>
                        </a:rPr>
                        <a:t>                                                    Thread  </a:t>
                      </a:r>
                    </a:p>
                    <a:p>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public</a:t>
                      </a:r>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void</a:t>
                      </a:r>
                      <a:r>
                        <a:rPr kumimoji="0" lang="en-US" sz="2200" b="0" i="0" kern="1200" dirty="0" smtClean="0">
                          <a:solidFill>
                            <a:schemeClr val="tx1"/>
                          </a:solidFill>
                          <a:latin typeface="+mn-lt"/>
                          <a:ea typeface="+mn-ea"/>
                          <a:cs typeface="+mn-cs"/>
                        </a:rPr>
                        <a:t> run()  </a:t>
                      </a:r>
                    </a:p>
                    <a:p>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for</a:t>
                      </a:r>
                      <a:r>
                        <a:rPr kumimoji="0" lang="en-US" sz="2200" b="0" i="0" kern="1200" dirty="0" smtClean="0">
                          <a:solidFill>
                            <a:schemeClr val="tx1"/>
                          </a:solidFill>
                          <a:latin typeface="+mn-lt"/>
                          <a:ea typeface="+mn-ea"/>
                          <a:cs typeface="+mn-cs"/>
                        </a:rPr>
                        <a:t>(</a:t>
                      </a:r>
                      <a:r>
                        <a:rPr kumimoji="0" lang="en-US" sz="2200" b="1" i="0" kern="1200" dirty="0" err="1" smtClean="0">
                          <a:solidFill>
                            <a:schemeClr val="tx1"/>
                          </a:solidFill>
                          <a:latin typeface="+mn-lt"/>
                          <a:ea typeface="+mn-ea"/>
                          <a:cs typeface="+mn-cs"/>
                        </a:rPr>
                        <a:t>int</a:t>
                      </a:r>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i</a:t>
                      </a:r>
                      <a:r>
                        <a:rPr kumimoji="0" lang="en-US" sz="2200" b="0" i="0" kern="1200" dirty="0" smtClean="0">
                          <a:solidFill>
                            <a:schemeClr val="tx1"/>
                          </a:solidFill>
                          <a:latin typeface="+mn-lt"/>
                          <a:ea typeface="+mn-ea"/>
                          <a:cs typeface="+mn-cs"/>
                        </a:rPr>
                        <a:t>=1; </a:t>
                      </a:r>
                      <a:r>
                        <a:rPr kumimoji="0" lang="en-US" sz="2200" b="0" i="0" kern="1200" dirty="0" err="1" smtClean="0">
                          <a:solidFill>
                            <a:schemeClr val="tx1"/>
                          </a:solidFill>
                          <a:latin typeface="+mn-lt"/>
                          <a:ea typeface="+mn-ea"/>
                          <a:cs typeface="+mn-cs"/>
                        </a:rPr>
                        <a:t>i</a:t>
                      </a:r>
                      <a:r>
                        <a:rPr kumimoji="0" lang="en-US" sz="2200" b="0" i="0" kern="1200" dirty="0" smtClean="0">
                          <a:solidFill>
                            <a:schemeClr val="tx1"/>
                          </a:solidFill>
                          <a:latin typeface="+mn-lt"/>
                          <a:ea typeface="+mn-ea"/>
                          <a:cs typeface="+mn-cs"/>
                        </a:rPr>
                        <a:t>&lt;5; </a:t>
                      </a:r>
                      <a:r>
                        <a:rPr kumimoji="0" lang="en-US" sz="2200" b="0" i="0" kern="1200" dirty="0" err="1" smtClean="0">
                          <a:solidFill>
                            <a:schemeClr val="tx1"/>
                          </a:solidFill>
                          <a:latin typeface="+mn-lt"/>
                          <a:ea typeface="+mn-ea"/>
                          <a:cs typeface="+mn-cs"/>
                        </a:rPr>
                        <a:t>i</a:t>
                      </a:r>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try</a:t>
                      </a:r>
                      <a:r>
                        <a:rPr kumimoji="0" lang="en-US" sz="2200" b="0" i="0" kern="1200" dirty="0" smtClean="0">
                          <a:solidFill>
                            <a:schemeClr val="tx1"/>
                          </a:solidFill>
                          <a:latin typeface="+mn-lt"/>
                          <a:ea typeface="+mn-ea"/>
                          <a:cs typeface="+mn-cs"/>
                        </a:rPr>
                        <a:t>  </a:t>
                      </a:r>
                    </a:p>
                    <a:p>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sleep(500);  </a:t>
                      </a:r>
                    </a:p>
                    <a:p>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System.out.println</a:t>
                      </a:r>
                      <a:r>
                        <a:rPr kumimoji="0" lang="en-US" sz="2200" b="0" i="0" kern="1200" dirty="0" smtClean="0">
                          <a:solidFill>
                            <a:schemeClr val="tx1"/>
                          </a:solidFill>
                          <a:latin typeface="+mn-lt"/>
                          <a:ea typeface="+mn-ea"/>
                          <a:cs typeface="+mn-cs"/>
                        </a:rPr>
                        <a:t>(Thread.     </a:t>
                      </a:r>
                    </a:p>
                    <a:p>
                      <a:r>
                        <a:rPr kumimoji="0" lang="en-US" sz="2200" b="0" i="0" kern="1200" dirty="0" smtClean="0">
                          <a:solidFill>
                            <a:schemeClr val="tx1"/>
                          </a:solidFill>
                          <a:latin typeface="+mn-lt"/>
                          <a:ea typeface="+mn-ea"/>
                          <a:cs typeface="+mn-cs"/>
                        </a:rPr>
                        <a:t>             </a:t>
                      </a:r>
                      <a:r>
                        <a:rPr kumimoji="0" lang="en-US" sz="2200" b="0" i="0" kern="1200" baseline="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currentThread</a:t>
                      </a:r>
                      <a:r>
                        <a:rPr kumimoji="0" lang="en-US" sz="2200" b="0" i="0" kern="1200" dirty="0" smtClean="0">
                          <a:solidFill>
                            <a:schemeClr val="tx1"/>
                          </a:solidFill>
                          <a:latin typeface="+mn-lt"/>
                          <a:ea typeface="+mn-ea"/>
                          <a:cs typeface="+mn-cs"/>
                        </a:rPr>
                        <a:t>().</a:t>
                      </a:r>
                      <a:r>
                        <a:rPr kumimoji="0" lang="en-US" sz="2200" b="0" i="0" kern="1200" dirty="0" err="1" smtClean="0">
                          <a:solidFill>
                            <a:schemeClr val="tx1"/>
                          </a:solidFill>
                          <a:latin typeface="+mn-lt"/>
                          <a:ea typeface="+mn-ea"/>
                          <a:cs typeface="+mn-cs"/>
                        </a:rPr>
                        <a:t>getName</a:t>
                      </a:r>
                      <a:r>
                        <a:rPr kumimoji="0" lang="en-US" sz="2200" b="0" i="0" kern="1200" dirty="0" smtClean="0">
                          <a:solidFill>
                            <a:schemeClr val="tx1"/>
                          </a:solidFill>
                          <a:latin typeface="+mn-lt"/>
                          <a:ea typeface="+mn-ea"/>
                          <a:cs typeface="+mn-cs"/>
                        </a:rPr>
                        <a:t>());    </a:t>
                      </a:r>
                    </a:p>
                    <a:p>
                      <a:r>
                        <a:rPr kumimoji="0" lang="en-US" sz="2200" b="0" i="0" kern="1200" dirty="0" smtClean="0">
                          <a:solidFill>
                            <a:schemeClr val="tx1"/>
                          </a:solidFill>
                          <a:latin typeface="+mn-lt"/>
                          <a:ea typeface="+mn-ea"/>
                          <a:cs typeface="+mn-cs"/>
                        </a:rPr>
                        <a:t>         }</a:t>
                      </a:r>
                    </a:p>
                    <a:p>
                      <a:r>
                        <a:rPr kumimoji="0" lang="en-US" sz="2200" b="1" i="0" kern="1200" dirty="0" smtClean="0">
                          <a:solidFill>
                            <a:schemeClr val="tx1"/>
                          </a:solidFill>
                          <a:latin typeface="+mn-lt"/>
                          <a:ea typeface="+mn-ea"/>
                          <a:cs typeface="+mn-cs"/>
                        </a:rPr>
                        <a:t>       catch</a:t>
                      </a:r>
                      <a:r>
                        <a:rPr kumimoji="0" lang="en-US" sz="2200" b="0" i="0" kern="1200" dirty="0" smtClean="0">
                          <a:solidFill>
                            <a:schemeClr val="tx1"/>
                          </a:solidFill>
                          <a:latin typeface="+mn-lt"/>
                          <a:ea typeface="+mn-ea"/>
                          <a:cs typeface="+mn-cs"/>
                        </a:rPr>
                        <a:t>(</a:t>
                      </a:r>
                      <a:r>
                        <a:rPr kumimoji="0" lang="en-US" sz="2200" b="0" i="0" kern="1200" dirty="0" err="1" smtClean="0">
                          <a:solidFill>
                            <a:schemeClr val="tx1"/>
                          </a:solidFill>
                          <a:latin typeface="+mn-lt"/>
                          <a:ea typeface="+mn-ea"/>
                          <a:cs typeface="+mn-cs"/>
                        </a:rPr>
                        <a:t>InterruptedException</a:t>
                      </a:r>
                      <a:r>
                        <a:rPr kumimoji="0" lang="en-US" sz="2200" b="0" i="0" kern="1200" dirty="0" smtClean="0">
                          <a:solidFill>
                            <a:schemeClr val="tx1"/>
                          </a:solidFill>
                          <a:latin typeface="+mn-lt"/>
                          <a:ea typeface="+mn-ea"/>
                          <a:cs typeface="+mn-cs"/>
                        </a:rPr>
                        <a:t> e) </a:t>
                      </a:r>
                    </a:p>
                    <a:p>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System.out.println</a:t>
                      </a:r>
                      <a:r>
                        <a:rPr kumimoji="0" lang="en-US" sz="2200" b="0" i="0" kern="1200" dirty="0" smtClean="0">
                          <a:solidFill>
                            <a:schemeClr val="tx1"/>
                          </a:solidFill>
                          <a:latin typeface="+mn-lt"/>
                          <a:ea typeface="+mn-ea"/>
                          <a:cs typeface="+mn-cs"/>
                        </a:rPr>
                        <a:t>(e);</a:t>
                      </a:r>
                    </a:p>
                    <a:p>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System.out.println</a:t>
                      </a:r>
                      <a:r>
                        <a:rPr kumimoji="0" lang="en-US" sz="2200" b="0" i="0" kern="1200" dirty="0" smtClean="0">
                          <a:solidFill>
                            <a:schemeClr val="tx1"/>
                          </a:solidFill>
                          <a:latin typeface="+mn-lt"/>
                          <a:ea typeface="+mn-ea"/>
                          <a:cs typeface="+mn-cs"/>
                        </a:rPr>
                        <a:t>(</a:t>
                      </a:r>
                      <a:r>
                        <a:rPr kumimoji="0" lang="en-US" sz="2200" b="0" i="0" kern="1200" dirty="0" err="1" smtClean="0">
                          <a:solidFill>
                            <a:schemeClr val="tx1"/>
                          </a:solidFill>
                          <a:latin typeface="+mn-lt"/>
                          <a:ea typeface="+mn-ea"/>
                          <a:cs typeface="+mn-cs"/>
                        </a:rPr>
                        <a:t>i</a:t>
                      </a:r>
                      <a:r>
                        <a:rPr kumimoji="0" lang="en-US" sz="2200" b="0" i="0" kern="1200" dirty="0" smtClean="0">
                          <a:solidFill>
                            <a:schemeClr val="tx1"/>
                          </a:solidFill>
                          <a:latin typeface="+mn-lt"/>
                          <a:ea typeface="+mn-ea"/>
                          <a:cs typeface="+mn-cs"/>
                        </a:rPr>
                        <a:t>);    </a:t>
                      </a:r>
                    </a:p>
                    <a:p>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    </a:t>
                      </a:r>
                    </a:p>
                    <a:p>
                      <a:endParaRPr kumimoji="0" lang="en-US" sz="2200" b="0" i="0" kern="1200" dirty="0">
                        <a:solidFill>
                          <a:schemeClr val="tx1"/>
                        </a:solidFill>
                        <a:latin typeface="+mn-lt"/>
                        <a:ea typeface="+mn-ea"/>
                        <a:cs typeface="+mn-cs"/>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4267200" y="152400"/>
          <a:ext cx="4724400" cy="6755892"/>
        </p:xfrm>
        <a:graphic>
          <a:graphicData uri="http://schemas.openxmlformats.org/drawingml/2006/table">
            <a:tbl>
              <a:tblPr/>
              <a:tblGrid>
                <a:gridCol w="4724400"/>
              </a:tblGrid>
              <a:tr h="6705600">
                <a:tc>
                  <a:txBody>
                    <a:bodyPr/>
                    <a:lstStyle/>
                    <a:p>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public</a:t>
                      </a:r>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static</a:t>
                      </a:r>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void</a:t>
                      </a:r>
                      <a:r>
                        <a:rPr kumimoji="0" lang="en-US" sz="2200" b="0" i="0" kern="1200" dirty="0" smtClean="0">
                          <a:solidFill>
                            <a:schemeClr val="tx1"/>
                          </a:solidFill>
                          <a:latin typeface="+mn-lt"/>
                          <a:ea typeface="+mn-ea"/>
                          <a:cs typeface="+mn-cs"/>
                        </a:rPr>
                        <a:t> main(String </a:t>
                      </a:r>
                      <a:r>
                        <a:rPr kumimoji="0" lang="en-US" sz="2200" b="0" i="0" kern="1200" dirty="0" err="1" smtClean="0">
                          <a:solidFill>
                            <a:schemeClr val="tx1"/>
                          </a:solidFill>
                          <a:latin typeface="+mn-lt"/>
                          <a:ea typeface="+mn-ea"/>
                          <a:cs typeface="+mn-cs"/>
                        </a:rPr>
                        <a:t>args</a:t>
                      </a:r>
                      <a:r>
                        <a:rPr kumimoji="0" lang="en-US" sz="2200" b="0" i="0" kern="1200" dirty="0" smtClean="0">
                          <a:solidFill>
                            <a:schemeClr val="tx1"/>
                          </a:solidFill>
                          <a:latin typeface="+mn-lt"/>
                          <a:ea typeface="+mn-ea"/>
                          <a:cs typeface="+mn-cs"/>
                        </a:rPr>
                        <a:t>[])  </a:t>
                      </a:r>
                    </a:p>
                    <a:p>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 creating three threads   </a:t>
                      </a:r>
                    </a:p>
                    <a:p>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JavaResumeExp</a:t>
                      </a:r>
                      <a:r>
                        <a:rPr kumimoji="0" lang="en-US" sz="2200" b="0" i="0" kern="1200" dirty="0" smtClean="0">
                          <a:solidFill>
                            <a:schemeClr val="tx1"/>
                          </a:solidFill>
                          <a:latin typeface="+mn-lt"/>
                          <a:ea typeface="+mn-ea"/>
                          <a:cs typeface="+mn-cs"/>
                        </a:rPr>
                        <a:t> t1=</a:t>
                      </a:r>
                      <a:r>
                        <a:rPr kumimoji="0" lang="en-US" sz="2200" b="1" i="0" kern="1200" dirty="0" smtClean="0">
                          <a:solidFill>
                            <a:schemeClr val="tx1"/>
                          </a:solidFill>
                          <a:latin typeface="+mn-lt"/>
                          <a:ea typeface="+mn-ea"/>
                          <a:cs typeface="+mn-cs"/>
                        </a:rPr>
                        <a:t>new</a:t>
                      </a:r>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JavaResumeExp</a:t>
                      </a:r>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JavaResumeExp</a:t>
                      </a:r>
                      <a:r>
                        <a:rPr kumimoji="0" lang="en-US" sz="2200" b="0" i="0" kern="1200" dirty="0" smtClean="0">
                          <a:solidFill>
                            <a:schemeClr val="tx1"/>
                          </a:solidFill>
                          <a:latin typeface="+mn-lt"/>
                          <a:ea typeface="+mn-ea"/>
                          <a:cs typeface="+mn-cs"/>
                        </a:rPr>
                        <a:t> t2=</a:t>
                      </a:r>
                      <a:r>
                        <a:rPr kumimoji="0" lang="en-US" sz="2200" b="1" i="0" kern="1200" dirty="0" smtClean="0">
                          <a:solidFill>
                            <a:schemeClr val="tx1"/>
                          </a:solidFill>
                          <a:latin typeface="+mn-lt"/>
                          <a:ea typeface="+mn-ea"/>
                          <a:cs typeface="+mn-cs"/>
                        </a:rPr>
                        <a:t>new</a:t>
                      </a:r>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JavaResumeExp</a:t>
                      </a:r>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JavaResumeExp</a:t>
                      </a:r>
                      <a:r>
                        <a:rPr kumimoji="0" lang="en-US" sz="2200" b="0" i="0" kern="1200" dirty="0" smtClean="0">
                          <a:solidFill>
                            <a:schemeClr val="tx1"/>
                          </a:solidFill>
                          <a:latin typeface="+mn-lt"/>
                          <a:ea typeface="+mn-ea"/>
                          <a:cs typeface="+mn-cs"/>
                        </a:rPr>
                        <a:t> t3=</a:t>
                      </a:r>
                      <a:r>
                        <a:rPr kumimoji="0" lang="en-US" sz="2200" b="1" i="0" kern="1200" dirty="0" smtClean="0">
                          <a:solidFill>
                            <a:schemeClr val="tx1"/>
                          </a:solidFill>
                          <a:latin typeface="+mn-lt"/>
                          <a:ea typeface="+mn-ea"/>
                          <a:cs typeface="+mn-cs"/>
                        </a:rPr>
                        <a:t>new</a:t>
                      </a:r>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JavaResumeExp</a:t>
                      </a:r>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 call run() method   </a:t>
                      </a:r>
                    </a:p>
                    <a:p>
                      <a:r>
                        <a:rPr kumimoji="0" lang="en-US" sz="2200" b="0" i="0" kern="1200" dirty="0" smtClean="0">
                          <a:solidFill>
                            <a:schemeClr val="tx1"/>
                          </a:solidFill>
                          <a:latin typeface="+mn-lt"/>
                          <a:ea typeface="+mn-ea"/>
                          <a:cs typeface="+mn-cs"/>
                        </a:rPr>
                        <a:t>   t1.start();  </a:t>
                      </a:r>
                    </a:p>
                    <a:p>
                      <a:r>
                        <a:rPr kumimoji="0" lang="en-US" sz="2200" b="0" i="0" kern="1200" dirty="0" smtClean="0">
                          <a:solidFill>
                            <a:schemeClr val="tx1"/>
                          </a:solidFill>
                          <a:latin typeface="+mn-lt"/>
                          <a:ea typeface="+mn-ea"/>
                          <a:cs typeface="+mn-cs"/>
                        </a:rPr>
                        <a:t>   t2.start(); </a:t>
                      </a:r>
                    </a:p>
                    <a:p>
                      <a:r>
                        <a:rPr kumimoji="0" lang="en-US" sz="2200" b="0" i="0" kern="1200" dirty="0" smtClean="0">
                          <a:solidFill>
                            <a:schemeClr val="tx1"/>
                          </a:solidFill>
                          <a:latin typeface="+mn-lt"/>
                          <a:ea typeface="+mn-ea"/>
                          <a:cs typeface="+mn-cs"/>
                        </a:rPr>
                        <a:t>// suspend t2 thread  </a:t>
                      </a:r>
                    </a:p>
                    <a:p>
                      <a:r>
                        <a:rPr kumimoji="0" lang="en-US" sz="2200" b="0" i="0" kern="1200" dirty="0" smtClean="0">
                          <a:solidFill>
                            <a:schemeClr val="tx1"/>
                          </a:solidFill>
                          <a:latin typeface="+mn-lt"/>
                          <a:ea typeface="+mn-ea"/>
                          <a:cs typeface="+mn-cs"/>
                        </a:rPr>
                        <a:t>   t2.suspend()</a:t>
                      </a:r>
                    </a:p>
                    <a:p>
                      <a:r>
                        <a:rPr kumimoji="0" lang="en-US" sz="2200" b="0" i="0" kern="1200" dirty="0" smtClean="0">
                          <a:solidFill>
                            <a:schemeClr val="tx1"/>
                          </a:solidFill>
                          <a:latin typeface="+mn-lt"/>
                          <a:ea typeface="+mn-ea"/>
                          <a:cs typeface="+mn-cs"/>
                        </a:rPr>
                        <a:t> // call run() method   </a:t>
                      </a:r>
                    </a:p>
                    <a:p>
                      <a:r>
                        <a:rPr kumimoji="0" lang="en-US" sz="2200" b="0" i="0" kern="1200" dirty="0" smtClean="0">
                          <a:solidFill>
                            <a:schemeClr val="tx1"/>
                          </a:solidFill>
                          <a:latin typeface="+mn-lt"/>
                          <a:ea typeface="+mn-ea"/>
                          <a:cs typeface="+mn-cs"/>
                        </a:rPr>
                        <a:t> </a:t>
                      </a:r>
                      <a:r>
                        <a:rPr kumimoji="0" lang="en-US" sz="2200" b="0" i="0" kern="1200" baseline="0" dirty="0" smtClean="0">
                          <a:solidFill>
                            <a:schemeClr val="tx1"/>
                          </a:solidFill>
                          <a:latin typeface="+mn-lt"/>
                          <a:ea typeface="+mn-ea"/>
                          <a:cs typeface="+mn-cs"/>
                        </a:rPr>
                        <a:t>  </a:t>
                      </a:r>
                      <a:r>
                        <a:rPr kumimoji="0" lang="en-US" sz="2200" b="0" i="0" kern="1200" dirty="0" smtClean="0">
                          <a:solidFill>
                            <a:schemeClr val="tx1"/>
                          </a:solidFill>
                          <a:latin typeface="+mn-lt"/>
                          <a:ea typeface="+mn-ea"/>
                          <a:cs typeface="+mn-cs"/>
                        </a:rPr>
                        <a:t> t3.start();  </a:t>
                      </a:r>
                    </a:p>
                    <a:p>
                      <a:r>
                        <a:rPr kumimoji="0" lang="en-US" sz="2200" b="0" i="0" kern="1200" dirty="0" smtClean="0">
                          <a:solidFill>
                            <a:schemeClr val="tx1"/>
                          </a:solidFill>
                          <a:latin typeface="+mn-lt"/>
                          <a:ea typeface="+mn-ea"/>
                          <a:cs typeface="+mn-cs"/>
                        </a:rPr>
                        <a:t>// resume t2 thread   </a:t>
                      </a:r>
                    </a:p>
                    <a:p>
                      <a:r>
                        <a:rPr kumimoji="0" lang="en-US" sz="2200" b="0" i="0" kern="1200" dirty="0" smtClean="0">
                          <a:solidFill>
                            <a:schemeClr val="tx1"/>
                          </a:solidFill>
                          <a:latin typeface="+mn-lt"/>
                          <a:ea typeface="+mn-ea"/>
                          <a:cs typeface="+mn-cs"/>
                        </a:rPr>
                        <a:t>  t2.resume(); </a:t>
                      </a:r>
                    </a:p>
                    <a:p>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a:t>
                      </a:r>
                    </a:p>
                    <a:p>
                      <a:pPr algn="just">
                        <a:lnSpc>
                          <a:spcPct val="115000"/>
                        </a:lnSpc>
                        <a:spcAft>
                          <a:spcPts val="0"/>
                        </a:spcAft>
                      </a:pPr>
                      <a:endParaRPr lang="en-US" sz="2200" b="1" dirty="0">
                        <a:solidFill>
                          <a:srgbClr val="00B050"/>
                        </a:solidFill>
                        <a:latin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 y="0"/>
          <a:ext cx="3886200" cy="6659880"/>
        </p:xfrm>
        <a:graphic>
          <a:graphicData uri="http://schemas.openxmlformats.org/drawingml/2006/table">
            <a:tbl>
              <a:tblPr/>
              <a:tblGrid>
                <a:gridCol w="3886200"/>
              </a:tblGrid>
              <a:tr h="6629400">
                <a:tc>
                  <a:txBody>
                    <a:bodyPr/>
                    <a:lstStyle/>
                    <a:p>
                      <a:r>
                        <a:rPr kumimoji="0" lang="en-US" sz="2300" b="1" i="0" kern="1200" dirty="0" smtClean="0">
                          <a:solidFill>
                            <a:srgbClr val="FF0000"/>
                          </a:solidFill>
                          <a:latin typeface="+mn-lt"/>
                          <a:ea typeface="+mn-ea"/>
                          <a:cs typeface="+mn-cs"/>
                        </a:rPr>
                        <a:t>  Output:</a:t>
                      </a:r>
                      <a:endParaRPr kumimoji="0" lang="en-US" sz="2300" b="0" i="0" kern="1200" dirty="0" smtClean="0">
                        <a:solidFill>
                          <a:srgbClr val="FF0000"/>
                        </a:solidFill>
                        <a:latin typeface="+mn-lt"/>
                        <a:ea typeface="+mn-ea"/>
                        <a:cs typeface="+mn-cs"/>
                      </a:endParaRPr>
                    </a:p>
                    <a:p>
                      <a:r>
                        <a:rPr kumimoji="0" lang="en-US" sz="2300" b="0" i="0" kern="1200" dirty="0" smtClean="0">
                          <a:solidFill>
                            <a:schemeClr val="tx1"/>
                          </a:solidFill>
                          <a:latin typeface="+mn-lt"/>
                          <a:ea typeface="+mn-ea"/>
                          <a:cs typeface="+mn-cs"/>
                        </a:rPr>
                        <a:t>   Thread-0 </a:t>
                      </a:r>
                    </a:p>
                    <a:p>
                      <a:r>
                        <a:rPr kumimoji="0" lang="en-US" sz="2300" b="0" i="0" kern="1200" dirty="0" smtClean="0">
                          <a:solidFill>
                            <a:schemeClr val="tx1"/>
                          </a:solidFill>
                          <a:latin typeface="+mn-lt"/>
                          <a:ea typeface="+mn-ea"/>
                          <a:cs typeface="+mn-cs"/>
                        </a:rPr>
                        <a:t>   1 </a:t>
                      </a:r>
                    </a:p>
                    <a:p>
                      <a:r>
                        <a:rPr kumimoji="0" lang="en-US" sz="2300" b="0" i="0" kern="1200" dirty="0" smtClean="0">
                          <a:solidFill>
                            <a:schemeClr val="tx1"/>
                          </a:solidFill>
                          <a:latin typeface="+mn-lt"/>
                          <a:ea typeface="+mn-ea"/>
                          <a:cs typeface="+mn-cs"/>
                        </a:rPr>
                        <a:t>   Thread-2 </a:t>
                      </a:r>
                    </a:p>
                    <a:p>
                      <a:r>
                        <a:rPr kumimoji="0" lang="en-US" sz="2300" b="0" i="0" kern="1200" dirty="0" smtClean="0">
                          <a:solidFill>
                            <a:schemeClr val="tx1"/>
                          </a:solidFill>
                          <a:latin typeface="+mn-lt"/>
                          <a:ea typeface="+mn-ea"/>
                          <a:cs typeface="+mn-cs"/>
                        </a:rPr>
                        <a:t>   1 </a:t>
                      </a:r>
                    </a:p>
                    <a:p>
                      <a:r>
                        <a:rPr kumimoji="0" lang="en-US" sz="2300" b="0" i="0" kern="1200" dirty="0" smtClean="0">
                          <a:solidFill>
                            <a:schemeClr val="tx1"/>
                          </a:solidFill>
                          <a:latin typeface="+mn-lt"/>
                          <a:ea typeface="+mn-ea"/>
                          <a:cs typeface="+mn-cs"/>
                        </a:rPr>
                        <a:t>   Thread-1</a:t>
                      </a:r>
                    </a:p>
                    <a:p>
                      <a:r>
                        <a:rPr kumimoji="0" lang="en-US" sz="2300" b="0" i="0" kern="1200" dirty="0" smtClean="0">
                          <a:solidFill>
                            <a:schemeClr val="tx1"/>
                          </a:solidFill>
                          <a:latin typeface="+mn-lt"/>
                          <a:ea typeface="+mn-ea"/>
                          <a:cs typeface="+mn-cs"/>
                        </a:rPr>
                        <a:t>   1 </a:t>
                      </a:r>
                    </a:p>
                    <a:p>
                      <a:r>
                        <a:rPr kumimoji="0" lang="en-US" sz="2300" b="0" i="0" kern="1200" dirty="0" smtClean="0">
                          <a:solidFill>
                            <a:schemeClr val="tx1"/>
                          </a:solidFill>
                          <a:latin typeface="+mn-lt"/>
                          <a:ea typeface="+mn-ea"/>
                          <a:cs typeface="+mn-cs"/>
                        </a:rPr>
                        <a:t>   Thread-0</a:t>
                      </a:r>
                    </a:p>
                    <a:p>
                      <a:r>
                        <a:rPr kumimoji="0" lang="en-US" sz="2300" b="0" i="0" kern="1200" dirty="0" smtClean="0">
                          <a:solidFill>
                            <a:schemeClr val="tx1"/>
                          </a:solidFill>
                          <a:latin typeface="+mn-lt"/>
                          <a:ea typeface="+mn-ea"/>
                          <a:cs typeface="+mn-cs"/>
                        </a:rPr>
                        <a:t>   2 </a:t>
                      </a:r>
                    </a:p>
                    <a:p>
                      <a:r>
                        <a:rPr kumimoji="0" lang="en-US" sz="2300" b="0" i="0" kern="1200" dirty="0" smtClean="0">
                          <a:solidFill>
                            <a:schemeClr val="tx1"/>
                          </a:solidFill>
                          <a:latin typeface="+mn-lt"/>
                          <a:ea typeface="+mn-ea"/>
                          <a:cs typeface="+mn-cs"/>
                        </a:rPr>
                        <a:t>   Thread-2</a:t>
                      </a:r>
                    </a:p>
                    <a:p>
                      <a:r>
                        <a:rPr kumimoji="0" lang="en-US" sz="2300" b="0" i="0" kern="1200" dirty="0" smtClean="0">
                          <a:solidFill>
                            <a:schemeClr val="tx1"/>
                          </a:solidFill>
                          <a:latin typeface="+mn-lt"/>
                          <a:ea typeface="+mn-ea"/>
                          <a:cs typeface="+mn-cs"/>
                        </a:rPr>
                        <a:t>   2 </a:t>
                      </a:r>
                    </a:p>
                    <a:p>
                      <a:r>
                        <a:rPr kumimoji="0" lang="en-US" sz="2300" b="0" i="0" kern="1200" dirty="0" smtClean="0">
                          <a:solidFill>
                            <a:schemeClr val="tx1"/>
                          </a:solidFill>
                          <a:latin typeface="+mn-lt"/>
                          <a:ea typeface="+mn-ea"/>
                          <a:cs typeface="+mn-cs"/>
                        </a:rPr>
                        <a:t>   Thread-1 </a:t>
                      </a:r>
                    </a:p>
                    <a:p>
                      <a:r>
                        <a:rPr kumimoji="0" lang="en-US" sz="2300" b="0" i="0" kern="1200" dirty="0" smtClean="0">
                          <a:solidFill>
                            <a:schemeClr val="tx1"/>
                          </a:solidFill>
                          <a:latin typeface="+mn-lt"/>
                          <a:ea typeface="+mn-ea"/>
                          <a:cs typeface="+mn-cs"/>
                        </a:rPr>
                        <a:t>   2 </a:t>
                      </a:r>
                    </a:p>
                    <a:p>
                      <a:r>
                        <a:rPr kumimoji="0" lang="en-US" sz="2300" b="0" i="0" kern="1200" dirty="0" smtClean="0">
                          <a:solidFill>
                            <a:schemeClr val="tx1"/>
                          </a:solidFill>
                          <a:latin typeface="+mn-lt"/>
                          <a:ea typeface="+mn-ea"/>
                          <a:cs typeface="+mn-cs"/>
                        </a:rPr>
                        <a:t>   Thread-0 </a:t>
                      </a:r>
                    </a:p>
                    <a:p>
                      <a:r>
                        <a:rPr kumimoji="0" lang="en-US" sz="2300" b="0" i="0" kern="1200" dirty="0" smtClean="0">
                          <a:solidFill>
                            <a:schemeClr val="tx1"/>
                          </a:solidFill>
                          <a:latin typeface="+mn-lt"/>
                          <a:ea typeface="+mn-ea"/>
                          <a:cs typeface="+mn-cs"/>
                        </a:rPr>
                        <a:t>   3 </a:t>
                      </a:r>
                    </a:p>
                    <a:p>
                      <a:r>
                        <a:rPr kumimoji="0" lang="en-US" sz="2300" b="0" i="0" kern="1200" dirty="0" smtClean="0">
                          <a:solidFill>
                            <a:schemeClr val="tx1"/>
                          </a:solidFill>
                          <a:latin typeface="+mn-lt"/>
                          <a:ea typeface="+mn-ea"/>
                          <a:cs typeface="+mn-cs"/>
                        </a:rPr>
                        <a:t>   Thread-2 </a:t>
                      </a:r>
                    </a:p>
                    <a:p>
                      <a:r>
                        <a:rPr kumimoji="0" lang="en-US" sz="2300" b="0" i="0" kern="1200" dirty="0" smtClean="0">
                          <a:solidFill>
                            <a:schemeClr val="tx1"/>
                          </a:solidFill>
                          <a:latin typeface="+mn-lt"/>
                          <a:ea typeface="+mn-ea"/>
                          <a:cs typeface="+mn-cs"/>
                        </a:rPr>
                        <a:t>   3 </a:t>
                      </a:r>
                    </a:p>
                    <a:p>
                      <a:r>
                        <a:rPr kumimoji="0" lang="en-US" sz="2300" b="0" i="0" kern="1200" dirty="0" smtClean="0">
                          <a:solidFill>
                            <a:schemeClr val="tx1"/>
                          </a:solidFill>
                          <a:latin typeface="+mn-lt"/>
                          <a:ea typeface="+mn-ea"/>
                          <a:cs typeface="+mn-cs"/>
                        </a:rPr>
                        <a:t>   Thread-1</a:t>
                      </a:r>
                    </a:p>
                    <a:p>
                      <a:r>
                        <a:rPr kumimoji="0" lang="en-US" sz="2300" b="0" i="0" kern="1200" dirty="0" smtClean="0">
                          <a:solidFill>
                            <a:schemeClr val="tx1"/>
                          </a:solidFill>
                          <a:latin typeface="+mn-lt"/>
                          <a:ea typeface="+mn-ea"/>
                          <a:cs typeface="+mn-cs"/>
                        </a:rPr>
                        <a:t>   3</a:t>
                      </a:r>
                    </a:p>
                  </a:txBody>
                  <a:tcPr marL="30759" marR="307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4267200" y="152400"/>
          <a:ext cx="4724400" cy="6705600"/>
        </p:xfrm>
        <a:graphic>
          <a:graphicData uri="http://schemas.openxmlformats.org/drawingml/2006/table">
            <a:tbl>
              <a:tblPr/>
              <a:tblGrid>
                <a:gridCol w="4724400"/>
              </a:tblGrid>
              <a:tr h="6705600">
                <a:tc>
                  <a:txBody>
                    <a:bodyPr/>
                    <a:lstStyle/>
                    <a:p>
                      <a:r>
                        <a:rPr kumimoji="0" lang="en-US" sz="2300" b="0" i="0" kern="1200" dirty="0" smtClean="0">
                          <a:solidFill>
                            <a:schemeClr val="tx1"/>
                          </a:solidFill>
                          <a:latin typeface="+mn-lt"/>
                          <a:ea typeface="+mn-ea"/>
                          <a:cs typeface="+mn-cs"/>
                        </a:rPr>
                        <a:t>    </a:t>
                      </a:r>
                      <a:r>
                        <a:rPr lang="en-US" sz="2300" dirty="0" smtClean="0"/>
                        <a:t>Thread-0 </a:t>
                      </a:r>
                    </a:p>
                    <a:p>
                      <a:r>
                        <a:rPr lang="en-US" sz="2300" dirty="0" smtClean="0"/>
                        <a:t>   4 </a:t>
                      </a:r>
                    </a:p>
                    <a:p>
                      <a:r>
                        <a:rPr lang="en-US" sz="2300" dirty="0" smtClean="0"/>
                        <a:t>   Thread-2 </a:t>
                      </a:r>
                    </a:p>
                    <a:p>
                      <a:r>
                        <a:rPr lang="en-US" sz="2300" dirty="0" smtClean="0"/>
                        <a:t>   4 </a:t>
                      </a:r>
                    </a:p>
                    <a:p>
                      <a:r>
                        <a:rPr lang="en-US" sz="2300" dirty="0" smtClean="0"/>
                        <a:t>   Thread-1 </a:t>
                      </a:r>
                    </a:p>
                    <a:p>
                      <a:r>
                        <a:rPr lang="en-US" sz="2300" dirty="0" smtClean="0"/>
                        <a:t>   4</a:t>
                      </a:r>
                      <a:endParaRPr kumimoji="0" lang="en-US" sz="2300" b="0" i="0" kern="1200" dirty="0" smtClean="0">
                        <a:solidFill>
                          <a:schemeClr val="tx1"/>
                        </a:solidFill>
                        <a:latin typeface="+mn-lt"/>
                        <a:ea typeface="+mn-ea"/>
                        <a:cs typeface="+mn-cs"/>
                      </a:endParaRPr>
                    </a:p>
                    <a:p>
                      <a:pPr algn="just">
                        <a:lnSpc>
                          <a:spcPct val="115000"/>
                        </a:lnSpc>
                        <a:spcAft>
                          <a:spcPts val="0"/>
                        </a:spcAft>
                      </a:pPr>
                      <a:endParaRPr lang="en-US" sz="2300" b="1" dirty="0">
                        <a:solidFill>
                          <a:srgbClr val="00B050"/>
                        </a:solidFill>
                        <a:latin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305800" cy="6248400"/>
          </a:xfrm>
        </p:spPr>
        <p:txBody>
          <a:bodyPr>
            <a:normAutofit fontScale="92500" lnSpcReduction="10000"/>
          </a:bodyPr>
          <a:lstStyle/>
          <a:p>
            <a:pPr algn="just">
              <a:buFont typeface="Wingdings" pitchFamily="2" charset="2"/>
              <a:buChar char="Ø"/>
            </a:pPr>
            <a:r>
              <a:rPr lang="en-US" sz="2700" b="1" dirty="0" smtClean="0">
                <a:cs typeface="Times New Roman" pitchFamily="18" charset="0"/>
              </a:rPr>
              <a:t>Advantages of multithreaded programs :</a:t>
            </a:r>
          </a:p>
          <a:p>
            <a:pPr lvl="1" algn="just"/>
            <a:r>
              <a:rPr lang="en-US" sz="2700" dirty="0" smtClean="0">
                <a:cs typeface="Times New Roman" pitchFamily="18" charset="0"/>
              </a:rPr>
              <a:t>Threads are lightweight</a:t>
            </a:r>
          </a:p>
          <a:p>
            <a:pPr lvl="1" algn="just"/>
            <a:r>
              <a:rPr lang="en-US" sz="2700" dirty="0" smtClean="0">
                <a:cs typeface="Times New Roman" pitchFamily="18" charset="0"/>
              </a:rPr>
              <a:t>They share the same address space</a:t>
            </a:r>
          </a:p>
          <a:p>
            <a:pPr lvl="1" algn="just"/>
            <a:r>
              <a:rPr lang="en-US" sz="2700" dirty="0" err="1" smtClean="0">
                <a:cs typeface="Times New Roman" pitchFamily="18" charset="0"/>
              </a:rPr>
              <a:t>Interthread</a:t>
            </a:r>
            <a:r>
              <a:rPr lang="en-US" sz="2700" dirty="0" smtClean="0">
                <a:cs typeface="Times New Roman" pitchFamily="18" charset="0"/>
              </a:rPr>
              <a:t> communication is inexpensive</a:t>
            </a:r>
          </a:p>
          <a:p>
            <a:pPr lvl="1" algn="just"/>
            <a:r>
              <a:rPr lang="en-US" sz="2700" dirty="0" smtClean="0">
                <a:cs typeface="Times New Roman" pitchFamily="18" charset="0"/>
              </a:rPr>
              <a:t>Context switching from one thread to the next is low cost. </a:t>
            </a:r>
          </a:p>
          <a:p>
            <a:pPr algn="just">
              <a:buFont typeface="Wingdings" pitchFamily="2" charset="2"/>
              <a:buChar char="Ø"/>
            </a:pPr>
            <a:r>
              <a:rPr lang="en-US" sz="2700" b="1" dirty="0" smtClean="0">
                <a:cs typeface="Times New Roman" pitchFamily="18" charset="0"/>
              </a:rPr>
              <a:t>Disadvantages of multitasking processes :</a:t>
            </a:r>
          </a:p>
          <a:p>
            <a:pPr lvl="1" algn="just"/>
            <a:r>
              <a:rPr lang="en-US" sz="2700" dirty="0" smtClean="0">
                <a:cs typeface="Times New Roman" pitchFamily="18" charset="0"/>
              </a:rPr>
              <a:t>More overhead than Multitasking threads.</a:t>
            </a:r>
          </a:p>
          <a:p>
            <a:pPr lvl="1" algn="just"/>
            <a:r>
              <a:rPr lang="en-US" sz="2700" dirty="0" smtClean="0">
                <a:cs typeface="Times New Roman" pitchFamily="18" charset="0"/>
              </a:rPr>
              <a:t>Processes are heavyweight tasks </a:t>
            </a:r>
          </a:p>
          <a:p>
            <a:pPr lvl="1" algn="just"/>
            <a:r>
              <a:rPr lang="en-US" sz="2700" dirty="0" smtClean="0">
                <a:cs typeface="Times New Roman" pitchFamily="18" charset="0"/>
              </a:rPr>
              <a:t>Processes requires their own separate address spaces. </a:t>
            </a:r>
          </a:p>
          <a:p>
            <a:pPr lvl="1" algn="just"/>
            <a:r>
              <a:rPr lang="en-US" sz="2700" dirty="0" err="1" smtClean="0">
                <a:cs typeface="Times New Roman" pitchFamily="18" charset="0"/>
              </a:rPr>
              <a:t>Interprocess</a:t>
            </a:r>
            <a:r>
              <a:rPr lang="en-US" sz="2700" dirty="0" smtClean="0">
                <a:cs typeface="Times New Roman" pitchFamily="18" charset="0"/>
              </a:rPr>
              <a:t> communication is expensive and limited. </a:t>
            </a:r>
          </a:p>
          <a:p>
            <a:pPr lvl="1" algn="just"/>
            <a:r>
              <a:rPr lang="en-US" sz="2700" dirty="0" smtClean="0">
                <a:cs typeface="Times New Roman" pitchFamily="18" charset="0"/>
              </a:rPr>
              <a:t>Context switching from one process to another is also costly.</a:t>
            </a:r>
          </a:p>
          <a:p>
            <a:pPr lvl="1" algn="just"/>
            <a:endParaRPr lang="en-US" sz="2700" dirty="0" smtClean="0">
              <a:cs typeface="Times New Roman" pitchFamily="18" charset="0"/>
            </a:endParaRPr>
          </a:p>
          <a:p>
            <a:pPr algn="just">
              <a:buFont typeface="Wingdings" pitchFamily="2" charset="2"/>
              <a:buChar char="Ø"/>
            </a:pPr>
            <a:r>
              <a:rPr lang="en-US" sz="2700" dirty="0" smtClean="0">
                <a:cs typeface="Times New Roman" pitchFamily="18" charset="0"/>
              </a:rPr>
              <a:t>Java supports </a:t>
            </a:r>
            <a:r>
              <a:rPr lang="en-US" sz="2700" b="1" dirty="0" smtClean="0">
                <a:cs typeface="Times New Roman" pitchFamily="18" charset="0"/>
              </a:rPr>
              <a:t>multithreaded multitasking</a:t>
            </a:r>
            <a:r>
              <a:rPr lang="en-US" sz="2700" dirty="0" smtClean="0">
                <a:cs typeface="Times New Roman" pitchFamily="18" charset="0"/>
              </a:rPr>
              <a:t>.</a:t>
            </a:r>
          </a:p>
          <a:p>
            <a:pPr algn="just">
              <a:buFont typeface="Wingdings" pitchFamily="2" charset="2"/>
              <a:buChar char="Ø"/>
            </a:pPr>
            <a:r>
              <a:rPr lang="en-US" sz="2700" dirty="0" smtClean="0">
                <a:cs typeface="Times New Roman" pitchFamily="18" charset="0"/>
              </a:rPr>
              <a:t>Every thread in Java is created and controlled by the </a:t>
            </a:r>
            <a:r>
              <a:rPr lang="en-US" sz="2700" b="1" dirty="0" err="1" smtClean="0">
                <a:cs typeface="Times New Roman" pitchFamily="18" charset="0"/>
              </a:rPr>
              <a:t>java.lang.Thread</a:t>
            </a:r>
            <a:r>
              <a:rPr lang="en-US" sz="2700" b="1" dirty="0" smtClean="0">
                <a:cs typeface="Times New Roman" pitchFamily="18" charset="0"/>
              </a:rPr>
              <a:t> </a:t>
            </a:r>
            <a:r>
              <a:rPr lang="en-US" sz="2700" dirty="0" smtClean="0">
                <a:cs typeface="Times New Roman" pitchFamily="18" charset="0"/>
              </a:rPr>
              <a:t>class</a:t>
            </a:r>
            <a:r>
              <a:rPr lang="en-US" sz="2700" b="1" dirty="0" smtClean="0">
                <a:cs typeface="Times New Roman" pitchFamily="18" charset="0"/>
              </a:rPr>
              <a:t> </a:t>
            </a:r>
            <a:endParaRPr lang="en-US" sz="2700" dirty="0" smtClean="0">
              <a:cs typeface="Times New Roman" pitchFamily="18" charset="0"/>
            </a:endParaRPr>
          </a:p>
          <a:p>
            <a:pPr lvl="1" algn="just"/>
            <a:endParaRPr lang="en-US" sz="2200" dirty="0" smtClean="0">
              <a:latin typeface="Times New Roman" pitchFamily="18" charset="0"/>
              <a:cs typeface="Times New Roman" pitchFamily="18" charset="0"/>
            </a:endParaRPr>
          </a:p>
          <a:p>
            <a:pPr lvl="1" algn="just"/>
            <a:endParaRPr lang="en-US" sz="22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229600" cy="5257800"/>
          </a:xfrm>
        </p:spPr>
        <p:txBody>
          <a:bodyPr/>
          <a:lstStyle/>
          <a:p>
            <a:pPr algn="ctr">
              <a:buNone/>
            </a:pPr>
            <a:r>
              <a:rPr lang="en-US" sz="3000" b="1" dirty="0" smtClean="0">
                <a:solidFill>
                  <a:srgbClr val="FF0000"/>
                </a:solidFill>
              </a:rPr>
              <a:t>Thread stop() method </a:t>
            </a:r>
          </a:p>
          <a:p>
            <a:pPr algn="ctr">
              <a:buNone/>
            </a:pPr>
            <a:endParaRPr lang="en-US" sz="3000" b="1" dirty="0" smtClean="0">
              <a:solidFill>
                <a:srgbClr val="FF0000"/>
              </a:solidFill>
            </a:endParaRPr>
          </a:p>
          <a:p>
            <a:pPr>
              <a:buFont typeface="Wingdings" pitchFamily="2" charset="2"/>
              <a:buChar char="Ø"/>
            </a:pPr>
            <a:r>
              <a:rPr lang="en-US" sz="2800" dirty="0" smtClean="0"/>
              <a:t>The stop() method of thread class terminates the thread execution. </a:t>
            </a:r>
          </a:p>
          <a:p>
            <a:pPr>
              <a:buFont typeface="Wingdings" pitchFamily="2" charset="2"/>
              <a:buChar char="Ø"/>
            </a:pPr>
            <a:r>
              <a:rPr lang="en-US" sz="2800" dirty="0" smtClean="0"/>
              <a:t>Once a thread is stopped, it cannot be restarted by start() method. </a:t>
            </a:r>
          </a:p>
          <a:p>
            <a:pPr>
              <a:buFont typeface="Wingdings" pitchFamily="2" charset="2"/>
              <a:buChar char="Ø"/>
            </a:pPr>
            <a:r>
              <a:rPr lang="en-US" sz="2800" b="1" dirty="0" smtClean="0">
                <a:solidFill>
                  <a:srgbClr val="FF0000"/>
                </a:solidFill>
              </a:rPr>
              <a:t>Syntax </a:t>
            </a:r>
          </a:p>
          <a:p>
            <a:pPr>
              <a:buNone/>
            </a:pPr>
            <a:r>
              <a:rPr lang="en-US" sz="2800" dirty="0" smtClean="0"/>
              <a:t>               public final void stop() </a:t>
            </a:r>
          </a:p>
          <a:p>
            <a:pPr>
              <a:buNone/>
            </a:pPr>
            <a:r>
              <a:rPr lang="en-US" sz="2800" dirty="0" smtClean="0"/>
              <a:t>                public final void stop(</a:t>
            </a:r>
            <a:r>
              <a:rPr lang="en-US" sz="2800" dirty="0" err="1" smtClean="0"/>
              <a:t>Throwable</a:t>
            </a:r>
            <a:r>
              <a:rPr lang="en-US" sz="2800" dirty="0" smtClean="0"/>
              <a:t> </a:t>
            </a:r>
            <a:r>
              <a:rPr lang="en-US" sz="2800" dirty="0" err="1" smtClean="0"/>
              <a:t>obj</a:t>
            </a:r>
            <a:r>
              <a:rPr lang="en-US" sz="2800" dirty="0" smtClean="0"/>
              <a:t>) </a:t>
            </a:r>
            <a:endParaRPr lang="en-US"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0" y="152400"/>
          <a:ext cx="4191000" cy="7040880"/>
        </p:xfrm>
        <a:graphic>
          <a:graphicData uri="http://schemas.openxmlformats.org/drawingml/2006/table">
            <a:tbl>
              <a:tblPr/>
              <a:tblGrid>
                <a:gridCol w="4191000"/>
              </a:tblGrid>
              <a:tr h="6705600">
                <a:tc>
                  <a:txBody>
                    <a:bodyPr/>
                    <a:lstStyle/>
                    <a:p>
                      <a:r>
                        <a:rPr kumimoji="0" lang="en-US" sz="2200" b="1" i="0" kern="1200" dirty="0" smtClean="0">
                          <a:solidFill>
                            <a:schemeClr val="tx1"/>
                          </a:solidFill>
                          <a:latin typeface="+mn-lt"/>
                          <a:ea typeface="+mn-ea"/>
                          <a:cs typeface="+mn-cs"/>
                        </a:rPr>
                        <a:t>public</a:t>
                      </a:r>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class</a:t>
                      </a:r>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JavaStopExp</a:t>
                      </a:r>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extends</a:t>
                      </a:r>
                      <a:r>
                        <a:rPr kumimoji="0" lang="en-US" sz="2200" b="0" i="0" kern="1200" dirty="0" smtClean="0">
                          <a:solidFill>
                            <a:schemeClr val="tx1"/>
                          </a:solidFill>
                          <a:latin typeface="+mn-lt"/>
                          <a:ea typeface="+mn-ea"/>
                          <a:cs typeface="+mn-cs"/>
                        </a:rPr>
                        <a:t> </a:t>
                      </a:r>
                    </a:p>
                    <a:p>
                      <a:r>
                        <a:rPr kumimoji="0" lang="en-US" sz="2200" b="0" i="0" kern="1200" dirty="0" smtClean="0">
                          <a:solidFill>
                            <a:schemeClr val="tx1"/>
                          </a:solidFill>
                          <a:latin typeface="+mn-lt"/>
                          <a:ea typeface="+mn-ea"/>
                          <a:cs typeface="+mn-cs"/>
                        </a:rPr>
                        <a:t>                                                  Thread  </a:t>
                      </a:r>
                    </a:p>
                    <a:p>
                      <a:r>
                        <a:rPr kumimoji="0" lang="en-US" sz="2200" b="0" i="0" kern="1200" dirty="0" smtClean="0">
                          <a:solidFill>
                            <a:schemeClr val="tx1"/>
                          </a:solidFill>
                          <a:latin typeface="+mn-lt"/>
                          <a:ea typeface="+mn-ea"/>
                          <a:cs typeface="+mn-cs"/>
                        </a:rPr>
                        <a:t>{    </a:t>
                      </a:r>
                    </a:p>
                    <a:p>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public</a:t>
                      </a:r>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void</a:t>
                      </a:r>
                      <a:r>
                        <a:rPr kumimoji="0" lang="en-US" sz="2200" b="0" i="0" kern="1200" dirty="0" smtClean="0">
                          <a:solidFill>
                            <a:schemeClr val="tx1"/>
                          </a:solidFill>
                          <a:latin typeface="+mn-lt"/>
                          <a:ea typeface="+mn-ea"/>
                          <a:cs typeface="+mn-cs"/>
                        </a:rPr>
                        <a:t> run()  </a:t>
                      </a:r>
                    </a:p>
                    <a:p>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for</a:t>
                      </a:r>
                      <a:r>
                        <a:rPr kumimoji="0" lang="en-US" sz="2200" b="0" i="0" kern="1200" dirty="0" smtClean="0">
                          <a:solidFill>
                            <a:schemeClr val="tx1"/>
                          </a:solidFill>
                          <a:latin typeface="+mn-lt"/>
                          <a:ea typeface="+mn-ea"/>
                          <a:cs typeface="+mn-cs"/>
                        </a:rPr>
                        <a:t>(</a:t>
                      </a:r>
                      <a:r>
                        <a:rPr kumimoji="0" lang="en-US" sz="2200" b="1" i="0" kern="1200" dirty="0" err="1" smtClean="0">
                          <a:solidFill>
                            <a:schemeClr val="tx1"/>
                          </a:solidFill>
                          <a:latin typeface="+mn-lt"/>
                          <a:ea typeface="+mn-ea"/>
                          <a:cs typeface="+mn-cs"/>
                        </a:rPr>
                        <a:t>int</a:t>
                      </a:r>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i</a:t>
                      </a:r>
                      <a:r>
                        <a:rPr kumimoji="0" lang="en-US" sz="2200" b="0" i="0" kern="1200" dirty="0" smtClean="0">
                          <a:solidFill>
                            <a:schemeClr val="tx1"/>
                          </a:solidFill>
                          <a:latin typeface="+mn-lt"/>
                          <a:ea typeface="+mn-ea"/>
                          <a:cs typeface="+mn-cs"/>
                        </a:rPr>
                        <a:t>=1; </a:t>
                      </a:r>
                      <a:r>
                        <a:rPr kumimoji="0" lang="en-US" sz="2200" b="0" i="0" kern="1200" dirty="0" err="1" smtClean="0">
                          <a:solidFill>
                            <a:schemeClr val="tx1"/>
                          </a:solidFill>
                          <a:latin typeface="+mn-lt"/>
                          <a:ea typeface="+mn-ea"/>
                          <a:cs typeface="+mn-cs"/>
                        </a:rPr>
                        <a:t>i</a:t>
                      </a:r>
                      <a:r>
                        <a:rPr kumimoji="0" lang="en-US" sz="2200" b="0" i="0" kern="1200" dirty="0" smtClean="0">
                          <a:solidFill>
                            <a:schemeClr val="tx1"/>
                          </a:solidFill>
                          <a:latin typeface="+mn-lt"/>
                          <a:ea typeface="+mn-ea"/>
                          <a:cs typeface="+mn-cs"/>
                        </a:rPr>
                        <a:t>&lt;5; </a:t>
                      </a:r>
                      <a:r>
                        <a:rPr kumimoji="0" lang="en-US" sz="2200" b="0" i="0" kern="1200" dirty="0" err="1" smtClean="0">
                          <a:solidFill>
                            <a:schemeClr val="tx1"/>
                          </a:solidFill>
                          <a:latin typeface="+mn-lt"/>
                          <a:ea typeface="+mn-ea"/>
                          <a:cs typeface="+mn-cs"/>
                        </a:rPr>
                        <a:t>i</a:t>
                      </a:r>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try</a:t>
                      </a:r>
                      <a:r>
                        <a:rPr kumimoji="0" lang="en-US" sz="2200" b="0" i="0" kern="1200" dirty="0" smtClean="0">
                          <a:solidFill>
                            <a:schemeClr val="tx1"/>
                          </a:solidFill>
                          <a:latin typeface="+mn-lt"/>
                          <a:ea typeface="+mn-ea"/>
                          <a:cs typeface="+mn-cs"/>
                        </a:rPr>
                        <a:t>  </a:t>
                      </a:r>
                    </a:p>
                    <a:p>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sleep(500);  </a:t>
                      </a:r>
                    </a:p>
                    <a:p>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System.out.println</a:t>
                      </a:r>
                      <a:r>
                        <a:rPr kumimoji="0" lang="en-US" sz="2200" b="0" i="0" kern="1200" dirty="0" smtClean="0">
                          <a:solidFill>
                            <a:schemeClr val="tx1"/>
                          </a:solidFill>
                          <a:latin typeface="+mn-lt"/>
                          <a:ea typeface="+mn-ea"/>
                          <a:cs typeface="+mn-cs"/>
                        </a:rPr>
                        <a:t>(Thread.</a:t>
                      </a:r>
                    </a:p>
                    <a:p>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currentThread</a:t>
                      </a:r>
                      <a:r>
                        <a:rPr kumimoji="0" lang="en-US" sz="2200" b="0" i="0" kern="1200" dirty="0" smtClean="0">
                          <a:solidFill>
                            <a:schemeClr val="tx1"/>
                          </a:solidFill>
                          <a:latin typeface="+mn-lt"/>
                          <a:ea typeface="+mn-ea"/>
                          <a:cs typeface="+mn-cs"/>
                        </a:rPr>
                        <a:t>().</a:t>
                      </a:r>
                      <a:r>
                        <a:rPr kumimoji="0" lang="en-US" sz="2200" b="0" i="0" kern="1200" dirty="0" err="1" smtClean="0">
                          <a:solidFill>
                            <a:schemeClr val="tx1"/>
                          </a:solidFill>
                          <a:latin typeface="+mn-lt"/>
                          <a:ea typeface="+mn-ea"/>
                          <a:cs typeface="+mn-cs"/>
                        </a:rPr>
                        <a:t>getName</a:t>
                      </a:r>
                      <a:r>
                        <a:rPr kumimoji="0" lang="en-US" sz="2200" b="0" i="0" kern="1200" dirty="0" smtClean="0">
                          <a:solidFill>
                            <a:schemeClr val="tx1"/>
                          </a:solidFill>
                          <a:latin typeface="+mn-lt"/>
                          <a:ea typeface="+mn-ea"/>
                          <a:cs typeface="+mn-cs"/>
                        </a:rPr>
                        <a:t>());    </a:t>
                      </a:r>
                    </a:p>
                    <a:p>
                      <a:r>
                        <a:rPr kumimoji="0" lang="en-US" sz="2200" b="0" i="0" kern="1200" dirty="0" smtClean="0">
                          <a:solidFill>
                            <a:schemeClr val="tx1"/>
                          </a:solidFill>
                          <a:latin typeface="+mn-lt"/>
                          <a:ea typeface="+mn-ea"/>
                          <a:cs typeface="+mn-cs"/>
                        </a:rPr>
                        <a:t>          }</a:t>
                      </a:r>
                    </a:p>
                    <a:p>
                      <a:r>
                        <a:rPr kumimoji="0" lang="en-US" sz="2200" b="1" i="0" kern="1200" dirty="0" smtClean="0">
                          <a:solidFill>
                            <a:schemeClr val="tx1"/>
                          </a:solidFill>
                          <a:latin typeface="+mn-lt"/>
                          <a:ea typeface="+mn-ea"/>
                          <a:cs typeface="+mn-cs"/>
                        </a:rPr>
                        <a:t>        catch</a:t>
                      </a:r>
                      <a:r>
                        <a:rPr kumimoji="0" lang="en-US" sz="2200" b="0" i="0" kern="1200" dirty="0" smtClean="0">
                          <a:solidFill>
                            <a:schemeClr val="tx1"/>
                          </a:solidFill>
                          <a:latin typeface="+mn-lt"/>
                          <a:ea typeface="+mn-ea"/>
                          <a:cs typeface="+mn-cs"/>
                        </a:rPr>
                        <a:t>(</a:t>
                      </a:r>
                      <a:r>
                        <a:rPr kumimoji="0" lang="en-US" sz="2200" b="0" i="0" kern="1200" dirty="0" err="1" smtClean="0">
                          <a:solidFill>
                            <a:schemeClr val="tx1"/>
                          </a:solidFill>
                          <a:latin typeface="+mn-lt"/>
                          <a:ea typeface="+mn-ea"/>
                          <a:cs typeface="+mn-cs"/>
                        </a:rPr>
                        <a:t>InterruptedException</a:t>
                      </a:r>
                      <a:r>
                        <a:rPr kumimoji="0" lang="en-US" sz="2200" b="0" i="0" kern="1200" dirty="0" smtClean="0">
                          <a:solidFill>
                            <a:schemeClr val="tx1"/>
                          </a:solidFill>
                          <a:latin typeface="+mn-lt"/>
                          <a:ea typeface="+mn-ea"/>
                          <a:cs typeface="+mn-cs"/>
                        </a:rPr>
                        <a:t> e)</a:t>
                      </a:r>
                    </a:p>
                    <a:p>
                      <a:r>
                        <a:rPr kumimoji="0" lang="en-US" sz="2200" b="0" i="0" kern="1200" dirty="0" smtClean="0">
                          <a:solidFill>
                            <a:schemeClr val="tx1"/>
                          </a:solidFill>
                          <a:latin typeface="+mn-lt"/>
                          <a:ea typeface="+mn-ea"/>
                          <a:cs typeface="+mn-cs"/>
                        </a:rPr>
                        <a:t>       {</a:t>
                      </a:r>
                    </a:p>
                    <a:p>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System.out.println</a:t>
                      </a:r>
                      <a:r>
                        <a:rPr kumimoji="0" lang="en-US" sz="2200" b="0" i="0" kern="1200" dirty="0" smtClean="0">
                          <a:solidFill>
                            <a:schemeClr val="tx1"/>
                          </a:solidFill>
                          <a:latin typeface="+mn-lt"/>
                          <a:ea typeface="+mn-ea"/>
                          <a:cs typeface="+mn-cs"/>
                        </a:rPr>
                        <a:t>(e);</a:t>
                      </a:r>
                    </a:p>
                    <a:p>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System.out.println</a:t>
                      </a:r>
                      <a:r>
                        <a:rPr kumimoji="0" lang="en-US" sz="2200" b="0" i="0" kern="1200" dirty="0" smtClean="0">
                          <a:solidFill>
                            <a:schemeClr val="tx1"/>
                          </a:solidFill>
                          <a:latin typeface="+mn-lt"/>
                          <a:ea typeface="+mn-ea"/>
                          <a:cs typeface="+mn-cs"/>
                        </a:rPr>
                        <a:t>(</a:t>
                      </a:r>
                      <a:r>
                        <a:rPr kumimoji="0" lang="en-US" sz="2200" b="0" i="0" kern="1200" dirty="0" err="1" smtClean="0">
                          <a:solidFill>
                            <a:schemeClr val="tx1"/>
                          </a:solidFill>
                          <a:latin typeface="+mn-lt"/>
                          <a:ea typeface="+mn-ea"/>
                          <a:cs typeface="+mn-cs"/>
                        </a:rPr>
                        <a:t>i</a:t>
                      </a:r>
                      <a:r>
                        <a:rPr kumimoji="0" lang="en-US" sz="2200" b="0" i="0" kern="1200" dirty="0" smtClean="0">
                          <a:solidFill>
                            <a:schemeClr val="tx1"/>
                          </a:solidFill>
                          <a:latin typeface="+mn-lt"/>
                          <a:ea typeface="+mn-ea"/>
                          <a:cs typeface="+mn-cs"/>
                        </a:rPr>
                        <a:t>);    </a:t>
                      </a:r>
                    </a:p>
                    <a:p>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    </a:t>
                      </a:r>
                    </a:p>
                    <a:p>
                      <a:endParaRPr kumimoji="0" lang="en-US" sz="2200" b="0" i="0" kern="1200" dirty="0" smtClean="0">
                        <a:solidFill>
                          <a:schemeClr val="tx1"/>
                        </a:solidFill>
                        <a:latin typeface="+mn-lt"/>
                        <a:ea typeface="+mn-ea"/>
                        <a:cs typeface="+mn-cs"/>
                      </a:endParaRPr>
                    </a:p>
                    <a:p>
                      <a:endParaRPr kumimoji="0" lang="en-US" sz="2200" b="0" i="0" kern="1200" dirty="0">
                        <a:solidFill>
                          <a:schemeClr val="tx1"/>
                        </a:solidFill>
                        <a:latin typeface="+mn-lt"/>
                        <a:ea typeface="+mn-ea"/>
                        <a:cs typeface="+mn-cs"/>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4267200" y="152400"/>
          <a:ext cx="4724400" cy="6705600"/>
        </p:xfrm>
        <a:graphic>
          <a:graphicData uri="http://schemas.openxmlformats.org/drawingml/2006/table">
            <a:tbl>
              <a:tblPr/>
              <a:tblGrid>
                <a:gridCol w="4724400"/>
              </a:tblGrid>
              <a:tr h="6705600">
                <a:tc>
                  <a:txBody>
                    <a:bodyPr/>
                    <a:lstStyle/>
                    <a:p>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public</a:t>
                      </a:r>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static</a:t>
                      </a:r>
                      <a:r>
                        <a:rPr kumimoji="0" lang="en-US" sz="2200" b="0" i="0" kern="1200" dirty="0" smtClean="0">
                          <a:solidFill>
                            <a:schemeClr val="tx1"/>
                          </a:solidFill>
                          <a:latin typeface="+mn-lt"/>
                          <a:ea typeface="+mn-ea"/>
                          <a:cs typeface="+mn-cs"/>
                        </a:rPr>
                        <a:t> </a:t>
                      </a:r>
                      <a:r>
                        <a:rPr kumimoji="0" lang="en-US" sz="2200" b="1" i="0" kern="1200" dirty="0" smtClean="0">
                          <a:solidFill>
                            <a:schemeClr val="tx1"/>
                          </a:solidFill>
                          <a:latin typeface="+mn-lt"/>
                          <a:ea typeface="+mn-ea"/>
                          <a:cs typeface="+mn-cs"/>
                        </a:rPr>
                        <a:t>void</a:t>
                      </a:r>
                      <a:r>
                        <a:rPr kumimoji="0" lang="en-US" sz="2200" b="0" i="0" kern="1200" dirty="0" smtClean="0">
                          <a:solidFill>
                            <a:schemeClr val="tx1"/>
                          </a:solidFill>
                          <a:latin typeface="+mn-lt"/>
                          <a:ea typeface="+mn-ea"/>
                          <a:cs typeface="+mn-cs"/>
                        </a:rPr>
                        <a:t> main(String </a:t>
                      </a:r>
                      <a:r>
                        <a:rPr kumimoji="0" lang="en-US" sz="2200" b="0" i="0" kern="1200" dirty="0" err="1" smtClean="0">
                          <a:solidFill>
                            <a:schemeClr val="tx1"/>
                          </a:solidFill>
                          <a:latin typeface="+mn-lt"/>
                          <a:ea typeface="+mn-ea"/>
                          <a:cs typeface="+mn-cs"/>
                        </a:rPr>
                        <a:t>args</a:t>
                      </a:r>
                      <a:r>
                        <a:rPr kumimoji="0" lang="en-US" sz="2200" b="0" i="0" kern="1200" dirty="0" smtClean="0">
                          <a:solidFill>
                            <a:schemeClr val="tx1"/>
                          </a:solidFill>
                          <a:latin typeface="+mn-lt"/>
                          <a:ea typeface="+mn-ea"/>
                          <a:cs typeface="+mn-cs"/>
                        </a:rPr>
                        <a:t>[])  </a:t>
                      </a:r>
                    </a:p>
                    <a:p>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 creating three threads   </a:t>
                      </a:r>
                    </a:p>
                    <a:p>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JavaStopExp</a:t>
                      </a:r>
                      <a:r>
                        <a:rPr kumimoji="0" lang="en-US" sz="2200" b="0" i="0" kern="1200" dirty="0" smtClean="0">
                          <a:solidFill>
                            <a:schemeClr val="tx1"/>
                          </a:solidFill>
                          <a:latin typeface="+mn-lt"/>
                          <a:ea typeface="+mn-ea"/>
                          <a:cs typeface="+mn-cs"/>
                        </a:rPr>
                        <a:t> t1=</a:t>
                      </a:r>
                      <a:r>
                        <a:rPr kumimoji="0" lang="en-US" sz="2200" b="1" i="0" kern="1200" dirty="0" smtClean="0">
                          <a:solidFill>
                            <a:schemeClr val="tx1"/>
                          </a:solidFill>
                          <a:latin typeface="+mn-lt"/>
                          <a:ea typeface="+mn-ea"/>
                          <a:cs typeface="+mn-cs"/>
                        </a:rPr>
                        <a:t>new</a:t>
                      </a:r>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JavaStopExp</a:t>
                      </a:r>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JavaStopExp</a:t>
                      </a:r>
                      <a:r>
                        <a:rPr kumimoji="0" lang="en-US" sz="2200" b="0" i="0" kern="1200" dirty="0" smtClean="0">
                          <a:solidFill>
                            <a:schemeClr val="tx1"/>
                          </a:solidFill>
                          <a:latin typeface="+mn-lt"/>
                          <a:ea typeface="+mn-ea"/>
                          <a:cs typeface="+mn-cs"/>
                        </a:rPr>
                        <a:t> t2=</a:t>
                      </a:r>
                      <a:r>
                        <a:rPr kumimoji="0" lang="en-US" sz="2200" b="1" i="0" kern="1200" dirty="0" smtClean="0">
                          <a:solidFill>
                            <a:schemeClr val="tx1"/>
                          </a:solidFill>
                          <a:latin typeface="+mn-lt"/>
                          <a:ea typeface="+mn-ea"/>
                          <a:cs typeface="+mn-cs"/>
                        </a:rPr>
                        <a:t>new</a:t>
                      </a:r>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JavaStopExp</a:t>
                      </a:r>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JavaStopExp</a:t>
                      </a:r>
                      <a:r>
                        <a:rPr kumimoji="0" lang="en-US" sz="2200" b="0" i="0" kern="1200" dirty="0" smtClean="0">
                          <a:solidFill>
                            <a:schemeClr val="tx1"/>
                          </a:solidFill>
                          <a:latin typeface="+mn-lt"/>
                          <a:ea typeface="+mn-ea"/>
                          <a:cs typeface="+mn-cs"/>
                        </a:rPr>
                        <a:t> t3=</a:t>
                      </a:r>
                      <a:r>
                        <a:rPr kumimoji="0" lang="en-US" sz="2200" b="1" i="0" kern="1200" dirty="0" smtClean="0">
                          <a:solidFill>
                            <a:schemeClr val="tx1"/>
                          </a:solidFill>
                          <a:latin typeface="+mn-lt"/>
                          <a:ea typeface="+mn-ea"/>
                          <a:cs typeface="+mn-cs"/>
                        </a:rPr>
                        <a:t>new</a:t>
                      </a:r>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JavaStopExp</a:t>
                      </a:r>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 call run() method   </a:t>
                      </a:r>
                    </a:p>
                    <a:p>
                      <a:r>
                        <a:rPr kumimoji="0" lang="en-US" sz="2200" b="0" i="0" kern="1200" dirty="0" smtClean="0">
                          <a:solidFill>
                            <a:schemeClr val="tx1"/>
                          </a:solidFill>
                          <a:latin typeface="+mn-lt"/>
                          <a:ea typeface="+mn-ea"/>
                          <a:cs typeface="+mn-cs"/>
                        </a:rPr>
                        <a:t>     t1.start();  </a:t>
                      </a:r>
                    </a:p>
                    <a:p>
                      <a:r>
                        <a:rPr kumimoji="0" lang="en-US" sz="2200" b="0" i="0" kern="1200" dirty="0" smtClean="0">
                          <a:solidFill>
                            <a:schemeClr val="tx1"/>
                          </a:solidFill>
                          <a:latin typeface="+mn-lt"/>
                          <a:ea typeface="+mn-ea"/>
                          <a:cs typeface="+mn-cs"/>
                        </a:rPr>
                        <a:t>     t2.start();  </a:t>
                      </a:r>
                    </a:p>
                    <a:p>
                      <a:r>
                        <a:rPr kumimoji="0" lang="en-US" sz="2200" b="0" i="0" kern="1200" dirty="0" smtClean="0">
                          <a:solidFill>
                            <a:schemeClr val="tx1"/>
                          </a:solidFill>
                          <a:latin typeface="+mn-lt"/>
                          <a:ea typeface="+mn-ea"/>
                          <a:cs typeface="+mn-cs"/>
                        </a:rPr>
                        <a:t>     // stop t3 thread   </a:t>
                      </a:r>
                    </a:p>
                    <a:p>
                      <a:r>
                        <a:rPr kumimoji="0" lang="en-US" sz="2200" b="0" i="0" kern="1200" dirty="0" smtClean="0">
                          <a:solidFill>
                            <a:schemeClr val="tx1"/>
                          </a:solidFill>
                          <a:latin typeface="+mn-lt"/>
                          <a:ea typeface="+mn-ea"/>
                          <a:cs typeface="+mn-cs"/>
                        </a:rPr>
                        <a:t>    t3.stop();  </a:t>
                      </a:r>
                    </a:p>
                    <a:p>
                      <a:r>
                        <a:rPr kumimoji="0" lang="en-US" sz="2200" b="0" i="0" kern="1200" dirty="0" smtClean="0">
                          <a:solidFill>
                            <a:schemeClr val="tx1"/>
                          </a:solidFill>
                          <a:latin typeface="+mn-lt"/>
                          <a:ea typeface="+mn-ea"/>
                          <a:cs typeface="+mn-cs"/>
                        </a:rPr>
                        <a:t>   </a:t>
                      </a:r>
                      <a:r>
                        <a:rPr kumimoji="0" lang="en-US" sz="2200" b="0" i="0" kern="1200" dirty="0" err="1" smtClean="0">
                          <a:solidFill>
                            <a:schemeClr val="tx1"/>
                          </a:solidFill>
                          <a:latin typeface="+mn-lt"/>
                          <a:ea typeface="+mn-ea"/>
                          <a:cs typeface="+mn-cs"/>
                        </a:rPr>
                        <a:t>System.out.println</a:t>
                      </a:r>
                      <a:r>
                        <a:rPr kumimoji="0" lang="en-US" sz="2200" b="0" i="0" kern="1200" dirty="0" smtClean="0">
                          <a:solidFill>
                            <a:schemeClr val="tx1"/>
                          </a:solidFill>
                          <a:latin typeface="+mn-lt"/>
                          <a:ea typeface="+mn-ea"/>
                          <a:cs typeface="+mn-cs"/>
                        </a:rPr>
                        <a:t>("Thread t3 is stopped");    </a:t>
                      </a:r>
                    </a:p>
                    <a:p>
                      <a:r>
                        <a:rPr kumimoji="0" lang="en-US" sz="2200" b="0" i="0" kern="1200" dirty="0" smtClean="0">
                          <a:solidFill>
                            <a:schemeClr val="tx1"/>
                          </a:solidFill>
                          <a:latin typeface="+mn-lt"/>
                          <a:ea typeface="+mn-ea"/>
                          <a:cs typeface="+mn-cs"/>
                        </a:rPr>
                        <a:t>    }    </a:t>
                      </a:r>
                    </a:p>
                    <a:p>
                      <a:r>
                        <a:rPr kumimoji="0" lang="en-US" sz="2200" b="0" i="0" kern="1200" dirty="0" smtClean="0">
                          <a:solidFill>
                            <a:schemeClr val="tx1"/>
                          </a:solidFill>
                          <a:latin typeface="+mn-lt"/>
                          <a:ea typeface="+mn-ea"/>
                          <a:cs typeface="+mn-cs"/>
                        </a:rPr>
                        <a:t>}  </a:t>
                      </a:r>
                    </a:p>
                    <a:p>
                      <a:pPr algn="just">
                        <a:lnSpc>
                          <a:spcPct val="115000"/>
                        </a:lnSpc>
                        <a:spcAft>
                          <a:spcPts val="0"/>
                        </a:spcAft>
                      </a:pPr>
                      <a:endParaRPr lang="en-US" sz="2200" b="1" dirty="0">
                        <a:solidFill>
                          <a:srgbClr val="00B050"/>
                        </a:solidFill>
                        <a:latin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82000" cy="5638800"/>
          </a:xfrm>
        </p:spPr>
        <p:txBody>
          <a:bodyPr>
            <a:normAutofit/>
          </a:bodyPr>
          <a:lstStyle/>
          <a:p>
            <a:pPr fontAlgn="base">
              <a:buNone/>
            </a:pPr>
            <a:r>
              <a:rPr lang="en-US" b="1" dirty="0" smtClean="0"/>
              <a:t>Deadlock</a:t>
            </a:r>
          </a:p>
          <a:p>
            <a:pPr algn="just" fontAlgn="base"/>
            <a:r>
              <a:rPr lang="en-US" dirty="0" smtClean="0"/>
              <a:t>Deadlock describes a situation where two or more threads are blocked forever, waiting for each other. Deadlock occurs when multiple threads need the same locks but obtain them in a different order. A Java multithreaded program may suffer from the deadlock condition because the </a:t>
            </a:r>
            <a:r>
              <a:rPr lang="en-US" b="1" dirty="0" smtClean="0"/>
              <a:t>synchronized </a:t>
            </a:r>
            <a:r>
              <a:rPr lang="en-US" dirty="0" smtClean="0"/>
              <a:t>keyword causes the executing thread to block while waiting for the lock</a:t>
            </a:r>
            <a:r>
              <a:rPr lang="en-US" smtClean="0"/>
              <a:t>, associated </a:t>
            </a:r>
            <a:r>
              <a:rPr lang="en-US" dirty="0" smtClean="0"/>
              <a:t>with the specified object.</a:t>
            </a:r>
          </a:p>
          <a:p>
            <a:pPr algn="just" fontAlgn="base"/>
            <a:r>
              <a:rPr lang="en-US" dirty="0" smtClean="0"/>
              <a:t>In order to avoid deadlock, one should ensure that when you acquire multiple locks, you always acquire the locks in the same order in all threads.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838200"/>
            <a:ext cx="8153400" cy="5181600"/>
          </a:xfrm>
        </p:spPr>
        <p:txBody>
          <a:bodyPr/>
          <a:lstStyle/>
          <a:p>
            <a:pPr algn="ctr">
              <a:buNone/>
            </a:pPr>
            <a:r>
              <a:rPr lang="en-US" sz="3000" b="1" dirty="0" smtClean="0">
                <a:solidFill>
                  <a:srgbClr val="FF0000"/>
                </a:solidFill>
              </a:rPr>
              <a:t>LIFE CYCLE </a:t>
            </a:r>
            <a:r>
              <a:rPr lang="en-US" sz="3000" b="1" smtClean="0">
                <a:solidFill>
                  <a:srgbClr val="FF0000"/>
                </a:solidFill>
              </a:rPr>
              <a:t>OF </a:t>
            </a:r>
            <a:r>
              <a:rPr lang="en-US" sz="3000" b="1" smtClean="0">
                <a:solidFill>
                  <a:srgbClr val="FF0000"/>
                </a:solidFill>
              </a:rPr>
              <a:t> THREAD </a:t>
            </a:r>
            <a:endParaRPr lang="en-US" sz="3000" b="1" dirty="0" smtClean="0">
              <a:solidFill>
                <a:srgbClr val="FF0000"/>
              </a:solidFill>
            </a:endParaRPr>
          </a:p>
          <a:p>
            <a:pPr>
              <a:buNone/>
            </a:pPr>
            <a:r>
              <a:rPr lang="en-US" dirty="0" smtClean="0"/>
              <a:t> </a:t>
            </a:r>
            <a:r>
              <a:rPr lang="en-US" sz="2800" dirty="0" smtClean="0"/>
              <a:t>A thread can be in one of the </a:t>
            </a:r>
            <a:r>
              <a:rPr lang="en-US" sz="2800" b="1" dirty="0" smtClean="0"/>
              <a:t>five states</a:t>
            </a:r>
            <a:r>
              <a:rPr lang="en-US" sz="2800" dirty="0" smtClean="0"/>
              <a:t>. </a:t>
            </a:r>
          </a:p>
          <a:p>
            <a:pPr>
              <a:buFont typeface="Wingdings" pitchFamily="2" charset="2"/>
              <a:buChar char="Ø"/>
            </a:pPr>
            <a:r>
              <a:rPr lang="en-US" dirty="0" smtClean="0"/>
              <a:t> New </a:t>
            </a:r>
          </a:p>
          <a:p>
            <a:pPr>
              <a:buFont typeface="Wingdings" pitchFamily="2" charset="2"/>
              <a:buChar char="Ø"/>
            </a:pPr>
            <a:r>
              <a:rPr lang="en-US" dirty="0" err="1" smtClean="0"/>
              <a:t>Runnable</a:t>
            </a:r>
            <a:endParaRPr lang="en-US" dirty="0" smtClean="0"/>
          </a:p>
          <a:p>
            <a:pPr>
              <a:buFont typeface="Wingdings" pitchFamily="2" charset="2"/>
              <a:buChar char="Ø"/>
            </a:pPr>
            <a:r>
              <a:rPr lang="en-US" dirty="0" smtClean="0"/>
              <a:t>Running </a:t>
            </a:r>
          </a:p>
          <a:p>
            <a:pPr>
              <a:buFont typeface="Wingdings" pitchFamily="2" charset="2"/>
              <a:buChar char="Ø"/>
            </a:pPr>
            <a:r>
              <a:rPr lang="en-US" dirty="0" smtClean="0"/>
              <a:t>Non-</a:t>
            </a:r>
            <a:r>
              <a:rPr lang="en-US" dirty="0" err="1" smtClean="0"/>
              <a:t>Runnable</a:t>
            </a:r>
            <a:r>
              <a:rPr lang="en-US" dirty="0" smtClean="0"/>
              <a:t> (Blocked)</a:t>
            </a:r>
          </a:p>
          <a:p>
            <a:pPr>
              <a:buFont typeface="Wingdings" pitchFamily="2" charset="2"/>
              <a:buChar char="Ø"/>
            </a:pPr>
            <a:r>
              <a:rPr lang="en-US" dirty="0" smtClean="0"/>
              <a:t>Terminated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533400"/>
            <a:ext cx="8305800" cy="5486400"/>
          </a:xfrm>
        </p:spPr>
        <p:txBody>
          <a:bodyPr/>
          <a:lstStyle/>
          <a:p>
            <a:pPr>
              <a:buNone/>
            </a:pPr>
            <a:r>
              <a:rPr lang="en-US" b="1" dirty="0" smtClean="0">
                <a:latin typeface="Times New Roman" pitchFamily="18" charset="0"/>
                <a:ea typeface="Calibri" pitchFamily="34" charset="0"/>
                <a:cs typeface="Times New Roman" pitchFamily="18" charset="0"/>
              </a:rPr>
              <a:t>Thread Model (or Thread Life Cycle)</a:t>
            </a:r>
          </a:p>
          <a:p>
            <a:pPr>
              <a:buNone/>
            </a:pPr>
            <a:endParaRPr lang="en-US" dirty="0"/>
          </a:p>
        </p:txBody>
      </p:sp>
      <p:pic>
        <p:nvPicPr>
          <p:cNvPr id="4" name="Picture 6" descr="Untitled.png"/>
          <p:cNvPicPr>
            <a:picLocks noChangeAspect="1"/>
          </p:cNvPicPr>
          <p:nvPr/>
        </p:nvPicPr>
        <p:blipFill>
          <a:blip r:embed="rId2"/>
          <a:srcRect/>
          <a:stretch>
            <a:fillRect/>
          </a:stretch>
        </p:blipFill>
        <p:spPr bwMode="auto">
          <a:xfrm>
            <a:off x="381000" y="1295400"/>
            <a:ext cx="8556625" cy="5257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533400"/>
            <a:ext cx="8153400" cy="6096000"/>
          </a:xfrm>
        </p:spPr>
        <p:txBody>
          <a:bodyPr>
            <a:normAutofit fontScale="70000" lnSpcReduction="20000"/>
          </a:bodyPr>
          <a:lstStyle/>
          <a:p>
            <a:r>
              <a:rPr lang="en-US" sz="3300" b="1" u="sng" dirty="0" smtClean="0">
                <a:latin typeface="Cambria" pitchFamily="18" charset="0"/>
              </a:rPr>
              <a:t>Newborn state :</a:t>
            </a:r>
          </a:p>
          <a:p>
            <a:pPr lvl="1"/>
            <a:r>
              <a:rPr lang="en-US" sz="3000" dirty="0" smtClean="0">
                <a:latin typeface="Cambria" pitchFamily="18" charset="0"/>
              </a:rPr>
              <a:t>When we create a thread object, the thread is born and is said to be in newborn state.</a:t>
            </a:r>
          </a:p>
          <a:p>
            <a:pPr lvl="1"/>
            <a:r>
              <a:rPr lang="en-US" sz="3000" dirty="0" smtClean="0">
                <a:latin typeface="Cambria" pitchFamily="18" charset="0"/>
              </a:rPr>
              <a:t>This thread is not yet scheduled for running.</a:t>
            </a:r>
          </a:p>
          <a:p>
            <a:pPr lvl="1"/>
            <a:r>
              <a:rPr lang="en-US" sz="3000" dirty="0" smtClean="0">
                <a:latin typeface="Cambria" pitchFamily="18" charset="0"/>
              </a:rPr>
              <a:t>If we attempt to use any other method at this state, an exception will be thrown.</a:t>
            </a:r>
          </a:p>
          <a:p>
            <a:pPr lvl="1"/>
            <a:r>
              <a:rPr lang="en-US" sz="3000" dirty="0" smtClean="0">
                <a:latin typeface="Cambria" pitchFamily="18" charset="0"/>
              </a:rPr>
              <a:t>The following things can be done at this state:</a:t>
            </a:r>
          </a:p>
          <a:p>
            <a:pPr lvl="2"/>
            <a:r>
              <a:rPr lang="en-US" sz="3000" dirty="0" smtClean="0">
                <a:latin typeface="Cambria" pitchFamily="18" charset="0"/>
              </a:rPr>
              <a:t>Schedule it for running using </a:t>
            </a:r>
            <a:r>
              <a:rPr lang="en-US" sz="3000" b="1" dirty="0" smtClean="0">
                <a:latin typeface="Cambria" pitchFamily="18" charset="0"/>
              </a:rPr>
              <a:t>start()</a:t>
            </a:r>
            <a:r>
              <a:rPr lang="en-US" sz="3000" dirty="0" smtClean="0">
                <a:latin typeface="Cambria" pitchFamily="18" charset="0"/>
              </a:rPr>
              <a:t> : it moves to the </a:t>
            </a:r>
            <a:r>
              <a:rPr lang="en-US" sz="3000" dirty="0" err="1" smtClean="0">
                <a:latin typeface="Cambria" pitchFamily="18" charset="0"/>
              </a:rPr>
              <a:t>runnable</a:t>
            </a:r>
            <a:r>
              <a:rPr lang="en-US" sz="3000" dirty="0" smtClean="0">
                <a:latin typeface="Cambria" pitchFamily="18" charset="0"/>
              </a:rPr>
              <a:t> state</a:t>
            </a:r>
          </a:p>
          <a:p>
            <a:pPr lvl="2"/>
            <a:r>
              <a:rPr lang="en-US" sz="3000" dirty="0" smtClean="0">
                <a:latin typeface="Cambria" pitchFamily="18" charset="0"/>
              </a:rPr>
              <a:t>Kill it using </a:t>
            </a:r>
            <a:r>
              <a:rPr lang="en-US" sz="3000" b="1" dirty="0" smtClean="0">
                <a:latin typeface="Cambria" pitchFamily="18" charset="0"/>
              </a:rPr>
              <a:t>stop()</a:t>
            </a:r>
          </a:p>
          <a:p>
            <a:pPr lvl="2">
              <a:buFont typeface="Wingdings 2" pitchFamily="18" charset="2"/>
              <a:buNone/>
            </a:pPr>
            <a:endParaRPr lang="en-US" b="1" dirty="0" smtClean="0">
              <a:latin typeface="Cambria" pitchFamily="18" charset="0"/>
            </a:endParaRPr>
          </a:p>
          <a:p>
            <a:r>
              <a:rPr lang="en-US" sz="3300" b="1" u="sng" dirty="0" err="1" smtClean="0">
                <a:latin typeface="Cambria" pitchFamily="18" charset="0"/>
              </a:rPr>
              <a:t>Runnable</a:t>
            </a:r>
            <a:r>
              <a:rPr lang="en-US" sz="3300" b="1" u="sng" dirty="0" smtClean="0">
                <a:latin typeface="Cambria" pitchFamily="18" charset="0"/>
              </a:rPr>
              <a:t>  State</a:t>
            </a:r>
          </a:p>
          <a:p>
            <a:pPr lvl="1"/>
            <a:r>
              <a:rPr lang="en-US" sz="3000" dirty="0" smtClean="0">
                <a:latin typeface="Cambria" pitchFamily="18" charset="0"/>
              </a:rPr>
              <a:t>The thread is ready for execution and is waiting for the availability of the processor.</a:t>
            </a:r>
          </a:p>
          <a:p>
            <a:pPr lvl="1"/>
            <a:r>
              <a:rPr lang="en-US" sz="3000" dirty="0" smtClean="0">
                <a:latin typeface="Cambria" pitchFamily="18" charset="0"/>
              </a:rPr>
              <a:t>The thread has joined the queue of threads that are waiting for execution.</a:t>
            </a:r>
          </a:p>
          <a:p>
            <a:pPr lvl="1"/>
            <a:r>
              <a:rPr lang="en-US" sz="3000" dirty="0" smtClean="0">
                <a:latin typeface="Cambria" pitchFamily="18" charset="0"/>
              </a:rPr>
              <a:t>If all threads have equal priority, then they are given time slots for execution in round robin fashion.</a:t>
            </a:r>
          </a:p>
          <a:p>
            <a:pPr lvl="1"/>
            <a:r>
              <a:rPr lang="en-US" sz="3000" dirty="0" smtClean="0">
                <a:latin typeface="Cambria" pitchFamily="18" charset="0"/>
              </a:rPr>
              <a:t>The thread that gives up control joins the queue at the end and again waits for its turn.</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562600"/>
          </a:xfrm>
        </p:spPr>
        <p:txBody>
          <a:bodyPr>
            <a:normAutofit/>
          </a:bodyPr>
          <a:lstStyle/>
          <a:p>
            <a:pPr algn="just"/>
            <a:r>
              <a:rPr lang="en-US" sz="2400" b="1" u="sng" dirty="0" smtClean="0">
                <a:latin typeface="Cambria" pitchFamily="18" charset="0"/>
              </a:rPr>
              <a:t>Running  State</a:t>
            </a:r>
          </a:p>
          <a:p>
            <a:pPr lvl="1" algn="just"/>
            <a:r>
              <a:rPr lang="en-US" sz="2200" dirty="0" smtClean="0">
                <a:latin typeface="Cambria" pitchFamily="18" charset="0"/>
              </a:rPr>
              <a:t>The processor has given its time to the thread for its execution.</a:t>
            </a:r>
          </a:p>
          <a:p>
            <a:pPr lvl="1" algn="just"/>
            <a:r>
              <a:rPr lang="en-US" sz="2200" dirty="0" smtClean="0">
                <a:latin typeface="Cambria" pitchFamily="18" charset="0"/>
              </a:rPr>
              <a:t>The thread runs until it gives up control on its own or it is preempted by a higher priority thread.</a:t>
            </a:r>
          </a:p>
          <a:p>
            <a:pPr lvl="1" algn="just"/>
            <a:r>
              <a:rPr lang="en-US" sz="2200" dirty="0" smtClean="0">
                <a:latin typeface="Cambria" pitchFamily="18" charset="0"/>
              </a:rPr>
              <a:t>A running thread relinquish its control in one of the following situations</a:t>
            </a:r>
          </a:p>
          <a:p>
            <a:pPr lvl="1" algn="just"/>
            <a:r>
              <a:rPr lang="en-US" sz="2200" dirty="0" smtClean="0">
                <a:latin typeface="Cambria" pitchFamily="18" charset="0"/>
              </a:rPr>
              <a:t>It has been suspended using </a:t>
            </a:r>
            <a:r>
              <a:rPr lang="en-US" sz="2200" b="1" dirty="0" smtClean="0">
                <a:latin typeface="Cambria" pitchFamily="18" charset="0"/>
              </a:rPr>
              <a:t>suspend(). </a:t>
            </a:r>
            <a:r>
              <a:rPr lang="en-US" sz="2200" dirty="0" smtClean="0">
                <a:latin typeface="Cambria" pitchFamily="18" charset="0"/>
              </a:rPr>
              <a:t>A suspend thread can be revived by using the </a:t>
            </a:r>
            <a:r>
              <a:rPr lang="en-US" sz="2200" b="1" dirty="0" smtClean="0">
                <a:latin typeface="Cambria" pitchFamily="18" charset="0"/>
              </a:rPr>
              <a:t>resume().  </a:t>
            </a:r>
          </a:p>
          <a:p>
            <a:pPr lvl="1" algn="just"/>
            <a:r>
              <a:rPr lang="en-US" sz="2200" dirty="0" smtClean="0">
                <a:latin typeface="Cambria" pitchFamily="18" charset="0"/>
              </a:rPr>
              <a:t>We can put a thread to sleep for a specified time period using the method </a:t>
            </a:r>
            <a:r>
              <a:rPr lang="en-US" sz="2200" b="1" dirty="0" smtClean="0">
                <a:latin typeface="Cambria" pitchFamily="18" charset="0"/>
              </a:rPr>
              <a:t>sleep(time) </a:t>
            </a:r>
            <a:r>
              <a:rPr lang="en-US" sz="2200" dirty="0" smtClean="0">
                <a:latin typeface="Cambria" pitchFamily="18" charset="0"/>
              </a:rPr>
              <a:t>where time is in milliseconds. The thread re-enters the </a:t>
            </a:r>
            <a:r>
              <a:rPr lang="en-US" sz="2200" dirty="0" err="1" smtClean="0">
                <a:latin typeface="Cambria" pitchFamily="18" charset="0"/>
              </a:rPr>
              <a:t>runnable</a:t>
            </a:r>
            <a:r>
              <a:rPr lang="en-US" sz="2200" dirty="0" smtClean="0">
                <a:latin typeface="Cambria" pitchFamily="18" charset="0"/>
              </a:rPr>
              <a:t> state as soon as this time period is elapsed.</a:t>
            </a:r>
          </a:p>
          <a:p>
            <a:pPr lvl="1" algn="just"/>
            <a:r>
              <a:rPr lang="en-US" sz="2200" dirty="0" smtClean="0">
                <a:latin typeface="Cambria" pitchFamily="18" charset="0"/>
              </a:rPr>
              <a:t>It has been told to wait until some event occurs. This is done using the  </a:t>
            </a:r>
            <a:r>
              <a:rPr lang="en-US" sz="2200" b="1" dirty="0" smtClean="0">
                <a:latin typeface="Cambria" pitchFamily="18" charset="0"/>
              </a:rPr>
              <a:t>wait(). </a:t>
            </a:r>
            <a:r>
              <a:rPr lang="en-US" sz="2200" dirty="0" smtClean="0">
                <a:latin typeface="Cambria" pitchFamily="18" charset="0"/>
              </a:rPr>
              <a:t>The thread can be scheduled to run again using the </a:t>
            </a:r>
            <a:r>
              <a:rPr lang="en-US" sz="2200" b="1" dirty="0" smtClean="0">
                <a:latin typeface="Cambria" pitchFamily="18" charset="0"/>
              </a:rPr>
              <a:t>notify(). </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4927</TotalTime>
  <Words>3914</Words>
  <Application>Microsoft Office PowerPoint</Application>
  <PresentationFormat>On-screen Show (4:3)</PresentationFormat>
  <Paragraphs>721</Paragraphs>
  <Slides>52</Slides>
  <Notes>10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Equity</vt:lpstr>
      <vt:lpstr>MODULE IV  ADVANCED FEATURES OF JAVA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start() Vs run()</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Eg: Creating Multiple Threads using extends Thread</vt:lpstr>
      <vt:lpstr>Slide 33</vt:lpstr>
      <vt:lpstr>Eg: Creating Multiple Threads using Runnable interface</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V</dc:title>
  <dc:creator>csfac127</dc:creator>
  <cp:lastModifiedBy>hai</cp:lastModifiedBy>
  <cp:revision>266</cp:revision>
  <dcterms:created xsi:type="dcterms:W3CDTF">2017-04-10T07:50:19Z</dcterms:created>
  <dcterms:modified xsi:type="dcterms:W3CDTF">2020-11-24T06:12:14Z</dcterms:modified>
</cp:coreProperties>
</file>