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5"/>
  </p:notesMasterIdLst>
  <p:sldIdLst>
    <p:sldId id="257" r:id="rId2"/>
    <p:sldId id="258" r:id="rId3"/>
    <p:sldId id="34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309" r:id="rId26"/>
    <p:sldId id="310" r:id="rId27"/>
    <p:sldId id="351" r:id="rId28"/>
    <p:sldId id="352" r:id="rId29"/>
    <p:sldId id="312" r:id="rId30"/>
    <p:sldId id="353" r:id="rId31"/>
    <p:sldId id="313" r:id="rId32"/>
    <p:sldId id="314" r:id="rId33"/>
    <p:sldId id="315" r:id="rId34"/>
    <p:sldId id="316" r:id="rId35"/>
    <p:sldId id="317" r:id="rId36"/>
    <p:sldId id="369" r:id="rId37"/>
    <p:sldId id="318" r:id="rId38"/>
    <p:sldId id="319" r:id="rId39"/>
    <p:sldId id="320" r:id="rId40"/>
    <p:sldId id="321" r:id="rId41"/>
    <p:sldId id="322" r:id="rId42"/>
    <p:sldId id="350" r:id="rId43"/>
    <p:sldId id="323" r:id="rId44"/>
    <p:sldId id="324" r:id="rId45"/>
    <p:sldId id="325" r:id="rId46"/>
    <p:sldId id="326" r:id="rId47"/>
    <p:sldId id="327" r:id="rId48"/>
    <p:sldId id="328" r:id="rId49"/>
    <p:sldId id="329" r:id="rId50"/>
    <p:sldId id="330" r:id="rId51"/>
    <p:sldId id="331" r:id="rId52"/>
    <p:sldId id="332" r:id="rId53"/>
    <p:sldId id="333" r:id="rId54"/>
    <p:sldId id="334" r:id="rId55"/>
    <p:sldId id="335" r:id="rId56"/>
    <p:sldId id="336" r:id="rId57"/>
    <p:sldId id="354" r:id="rId58"/>
    <p:sldId id="337" r:id="rId59"/>
    <p:sldId id="338" r:id="rId60"/>
    <p:sldId id="339" r:id="rId61"/>
    <p:sldId id="340" r:id="rId62"/>
    <p:sldId id="341" r:id="rId63"/>
    <p:sldId id="342" r:id="rId64"/>
    <p:sldId id="359" r:id="rId65"/>
    <p:sldId id="365" r:id="rId66"/>
    <p:sldId id="368" r:id="rId67"/>
    <p:sldId id="366" r:id="rId68"/>
    <p:sldId id="367" r:id="rId69"/>
    <p:sldId id="361" r:id="rId70"/>
    <p:sldId id="360" r:id="rId71"/>
    <p:sldId id="343" r:id="rId72"/>
    <p:sldId id="344" r:id="rId73"/>
    <p:sldId id="347"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7143E8-B598-4436-8B84-408453BF6698}" type="datetimeFigureOut">
              <a:rPr lang="en-US" smtClean="0"/>
              <a:pPr/>
              <a:t>1/6/2021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784F62-C9D9-42DF-87B4-ACD42A8E3F9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Slide Image Placeholder 1"/>
          <p:cNvSpPr>
            <a:spLocks noGrp="1" noRot="1" noChangeAspect="1" noTextEdit="1"/>
          </p:cNvSpPr>
          <p:nvPr>
            <p:ph type="sldImg"/>
          </p:nvPr>
        </p:nvSpPr>
        <p:spPr>
          <a:ln/>
        </p:spPr>
      </p:sp>
      <p:sp>
        <p:nvSpPr>
          <p:cNvPr id="200707" name="Notes Placeholder 2"/>
          <p:cNvSpPr>
            <a:spLocks noGrp="1"/>
          </p:cNvSpPr>
          <p:nvPr>
            <p:ph type="body" idx="1"/>
          </p:nvPr>
        </p:nvSpPr>
        <p:spPr>
          <a:noFill/>
          <a:ln/>
        </p:spPr>
        <p:txBody>
          <a:bodyPr/>
          <a:lstStyle/>
          <a:p>
            <a:endParaRPr lang="en-US" smtClean="0"/>
          </a:p>
        </p:txBody>
      </p:sp>
      <p:sp>
        <p:nvSpPr>
          <p:cNvPr id="200708" name="Slide Number Placeholder 3"/>
          <p:cNvSpPr>
            <a:spLocks noGrp="1"/>
          </p:cNvSpPr>
          <p:nvPr>
            <p:ph type="sldNum" sz="quarter" idx="5"/>
          </p:nvPr>
        </p:nvSpPr>
        <p:spPr>
          <a:noFill/>
        </p:spPr>
        <p:txBody>
          <a:bodyPr/>
          <a:lstStyle/>
          <a:p>
            <a:fld id="{F4B381D2-D7CC-4676-B491-04C63ED4CD72}" type="slidenum">
              <a:rPr lang="en-US"/>
              <a:pPr/>
              <a:t>25</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Slide Image Placeholder 1"/>
          <p:cNvSpPr>
            <a:spLocks noGrp="1" noRot="1" noChangeAspect="1" noTextEdit="1"/>
          </p:cNvSpPr>
          <p:nvPr>
            <p:ph type="sldImg"/>
          </p:nvPr>
        </p:nvSpPr>
        <p:spPr>
          <a:ln/>
        </p:spPr>
      </p:sp>
      <p:sp>
        <p:nvSpPr>
          <p:cNvPr id="209923" name="Notes Placeholder 2"/>
          <p:cNvSpPr>
            <a:spLocks noGrp="1"/>
          </p:cNvSpPr>
          <p:nvPr>
            <p:ph type="body" idx="1"/>
          </p:nvPr>
        </p:nvSpPr>
        <p:spPr>
          <a:noFill/>
          <a:ln/>
        </p:spPr>
        <p:txBody>
          <a:bodyPr/>
          <a:lstStyle/>
          <a:p>
            <a:endParaRPr lang="en-US" smtClean="0"/>
          </a:p>
        </p:txBody>
      </p:sp>
      <p:sp>
        <p:nvSpPr>
          <p:cNvPr id="209924" name="Slide Number Placeholder 3"/>
          <p:cNvSpPr>
            <a:spLocks noGrp="1"/>
          </p:cNvSpPr>
          <p:nvPr>
            <p:ph type="sldNum" sz="quarter" idx="5"/>
          </p:nvPr>
        </p:nvSpPr>
        <p:spPr>
          <a:noFill/>
        </p:spPr>
        <p:txBody>
          <a:bodyPr/>
          <a:lstStyle/>
          <a:p>
            <a:fld id="{D31FEC6A-33BA-48F5-B733-357F60323A32}" type="slidenum">
              <a:rPr lang="en-US"/>
              <a:pPr/>
              <a:t>50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Slide Image Placeholder 1"/>
          <p:cNvSpPr>
            <a:spLocks noGrp="1" noRot="1" noChangeAspect="1" noTextEdit="1"/>
          </p:cNvSpPr>
          <p:nvPr>
            <p:ph type="sldImg"/>
          </p:nvPr>
        </p:nvSpPr>
        <p:spPr>
          <a:ln/>
        </p:spPr>
      </p:sp>
      <p:sp>
        <p:nvSpPr>
          <p:cNvPr id="210947" name="Notes Placeholder 2"/>
          <p:cNvSpPr>
            <a:spLocks noGrp="1"/>
          </p:cNvSpPr>
          <p:nvPr>
            <p:ph type="body" idx="1"/>
          </p:nvPr>
        </p:nvSpPr>
        <p:spPr>
          <a:noFill/>
          <a:ln/>
        </p:spPr>
        <p:txBody>
          <a:bodyPr/>
          <a:lstStyle/>
          <a:p>
            <a:endParaRPr lang="en-US" smtClean="0"/>
          </a:p>
        </p:txBody>
      </p:sp>
      <p:sp>
        <p:nvSpPr>
          <p:cNvPr id="210948" name="Slide Number Placeholder 3"/>
          <p:cNvSpPr>
            <a:spLocks noGrp="1"/>
          </p:cNvSpPr>
          <p:nvPr>
            <p:ph type="sldNum" sz="quarter" idx="5"/>
          </p:nvPr>
        </p:nvSpPr>
        <p:spPr>
          <a:noFill/>
        </p:spPr>
        <p:txBody>
          <a:bodyPr/>
          <a:lstStyle/>
          <a:p>
            <a:fld id="{99AA8EAA-6D36-461B-92E3-7BF2057B22CF}" type="slidenum">
              <a:rPr lang="en-US"/>
              <a:pPr/>
              <a:t>51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Slide Image Placeholder 1"/>
          <p:cNvSpPr>
            <a:spLocks noGrp="1" noRot="1" noChangeAspect="1" noTextEdit="1"/>
          </p:cNvSpPr>
          <p:nvPr>
            <p:ph type="sldImg"/>
          </p:nvPr>
        </p:nvSpPr>
        <p:spPr>
          <a:ln/>
        </p:spPr>
      </p:sp>
      <p:sp>
        <p:nvSpPr>
          <p:cNvPr id="211971" name="Notes Placeholder 2"/>
          <p:cNvSpPr>
            <a:spLocks noGrp="1"/>
          </p:cNvSpPr>
          <p:nvPr>
            <p:ph type="body" idx="1"/>
          </p:nvPr>
        </p:nvSpPr>
        <p:spPr>
          <a:noFill/>
          <a:ln/>
        </p:spPr>
        <p:txBody>
          <a:bodyPr/>
          <a:lstStyle/>
          <a:p>
            <a:endParaRPr lang="en-US" smtClean="0"/>
          </a:p>
        </p:txBody>
      </p:sp>
      <p:sp>
        <p:nvSpPr>
          <p:cNvPr id="211972" name="Slide Number Placeholder 3"/>
          <p:cNvSpPr>
            <a:spLocks noGrp="1"/>
          </p:cNvSpPr>
          <p:nvPr>
            <p:ph type="sldNum" sz="quarter" idx="5"/>
          </p:nvPr>
        </p:nvSpPr>
        <p:spPr>
          <a:noFill/>
        </p:spPr>
        <p:txBody>
          <a:bodyPr/>
          <a:lstStyle/>
          <a:p>
            <a:fld id="{823EA992-20C9-4657-A1C6-852394EC0500}" type="slidenum">
              <a:rPr lang="en-US"/>
              <a:pPr/>
              <a:t>52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Slide Image Placeholder 1"/>
          <p:cNvSpPr>
            <a:spLocks noGrp="1" noRot="1" noChangeAspect="1" noTextEdit="1"/>
          </p:cNvSpPr>
          <p:nvPr>
            <p:ph type="sldImg"/>
          </p:nvPr>
        </p:nvSpPr>
        <p:spPr>
          <a:ln/>
        </p:spPr>
      </p:sp>
      <p:sp>
        <p:nvSpPr>
          <p:cNvPr id="212995" name="Notes Placeholder 2"/>
          <p:cNvSpPr>
            <a:spLocks noGrp="1"/>
          </p:cNvSpPr>
          <p:nvPr>
            <p:ph type="body" idx="1"/>
          </p:nvPr>
        </p:nvSpPr>
        <p:spPr>
          <a:noFill/>
          <a:ln/>
        </p:spPr>
        <p:txBody>
          <a:bodyPr/>
          <a:lstStyle/>
          <a:p>
            <a:endParaRPr lang="en-US" smtClean="0"/>
          </a:p>
        </p:txBody>
      </p:sp>
      <p:sp>
        <p:nvSpPr>
          <p:cNvPr id="212996" name="Slide Number Placeholder 3"/>
          <p:cNvSpPr>
            <a:spLocks noGrp="1"/>
          </p:cNvSpPr>
          <p:nvPr>
            <p:ph type="sldNum" sz="quarter" idx="5"/>
          </p:nvPr>
        </p:nvSpPr>
        <p:spPr>
          <a:noFill/>
        </p:spPr>
        <p:txBody>
          <a:bodyPr/>
          <a:lstStyle/>
          <a:p>
            <a:fld id="{AECB80BD-BAA6-4BB3-98F3-10802FA6A317}" type="slidenum">
              <a:rPr lang="en-US"/>
              <a:pPr/>
              <a:t>53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Rot="1" noChangeAspect="1" noChangeArrowheads="1" noTextEdit="1"/>
          </p:cNvSpPr>
          <p:nvPr>
            <p:ph type="sldImg"/>
          </p:nvPr>
        </p:nvSpPr>
        <p:spPr>
          <a:xfrm>
            <a:off x="1179513" y="673100"/>
            <a:ext cx="4498975" cy="3375025"/>
          </a:xfrm>
          <a:noFill/>
          <a:ln/>
        </p:spPr>
      </p:sp>
      <p:sp>
        <p:nvSpPr>
          <p:cNvPr id="214019" name="Rectangle 3"/>
          <p:cNvSpPr>
            <a:spLocks noGrp="1" noChangeArrowheads="1"/>
          </p:cNvSpPr>
          <p:nvPr>
            <p:ph type="body" idx="1"/>
          </p:nvPr>
        </p:nvSpPr>
        <p:spPr>
          <a:xfrm>
            <a:off x="914832" y="4272595"/>
            <a:ext cx="5028338" cy="4047489"/>
          </a:xfrm>
          <a:noFill/>
          <a:ln/>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p:spPr>
        <p:txBody>
          <a:bodyPr/>
          <a:lstStyle/>
          <a:p>
            <a:endParaRPr lang="en-US" smtClean="0"/>
          </a:p>
        </p:txBody>
      </p:sp>
      <p:sp>
        <p:nvSpPr>
          <p:cNvPr id="92164" name="Slide Number Placeholder 3"/>
          <p:cNvSpPr>
            <a:spLocks noGrp="1"/>
          </p:cNvSpPr>
          <p:nvPr>
            <p:ph type="sldNum" sz="quarter" idx="5"/>
          </p:nvPr>
        </p:nvSpPr>
        <p:spPr>
          <a:noFill/>
        </p:spPr>
        <p:txBody>
          <a:bodyPr/>
          <a:lstStyle/>
          <a:p>
            <a:fld id="{B3CBD3F5-EBF7-4DC4-A694-B559616AD16C}" type="slidenum">
              <a:rPr lang="en-US" smtClean="0"/>
              <a:pPr/>
              <a:t>65</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Slide Image Placeholder 1"/>
          <p:cNvSpPr>
            <a:spLocks noGrp="1" noRot="1" noChangeAspect="1" noTextEdit="1"/>
          </p:cNvSpPr>
          <p:nvPr>
            <p:ph type="sldImg"/>
          </p:nvPr>
        </p:nvSpPr>
        <p:spPr>
          <a:ln/>
        </p:spPr>
      </p:sp>
      <p:sp>
        <p:nvSpPr>
          <p:cNvPr id="201731" name="Notes Placeholder 2"/>
          <p:cNvSpPr>
            <a:spLocks noGrp="1"/>
          </p:cNvSpPr>
          <p:nvPr>
            <p:ph type="body" idx="1"/>
          </p:nvPr>
        </p:nvSpPr>
        <p:spPr>
          <a:noFill/>
          <a:ln/>
        </p:spPr>
        <p:txBody>
          <a:bodyPr/>
          <a:lstStyle/>
          <a:p>
            <a:endParaRPr lang="en-US" smtClean="0"/>
          </a:p>
        </p:txBody>
      </p:sp>
      <p:sp>
        <p:nvSpPr>
          <p:cNvPr id="201732" name="Slide Number Placeholder 3"/>
          <p:cNvSpPr>
            <a:spLocks noGrp="1"/>
          </p:cNvSpPr>
          <p:nvPr>
            <p:ph type="sldNum" sz="quarter" idx="5"/>
          </p:nvPr>
        </p:nvSpPr>
        <p:spPr>
          <a:noFill/>
        </p:spPr>
        <p:txBody>
          <a:bodyPr/>
          <a:lstStyle/>
          <a:p>
            <a:fld id="{D8C062EA-5749-4648-AA16-8D9FB1551CD3}" type="slidenum">
              <a:rPr lang="en-US"/>
              <a:pPr/>
              <a:t>26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p:cNvSpPr>
            <a:spLocks noGrp="1" noRot="1" noChangeAspect="1" noTextEdit="1"/>
          </p:cNvSpPr>
          <p:nvPr>
            <p:ph type="sldImg"/>
          </p:nvPr>
        </p:nvSpPr>
        <p:spPr>
          <a:ln/>
        </p:spPr>
      </p:sp>
      <p:sp>
        <p:nvSpPr>
          <p:cNvPr id="202755" name="Notes Placeholder 2"/>
          <p:cNvSpPr>
            <a:spLocks noGrp="1"/>
          </p:cNvSpPr>
          <p:nvPr>
            <p:ph type="body" idx="1"/>
          </p:nvPr>
        </p:nvSpPr>
        <p:spPr>
          <a:noFill/>
          <a:ln/>
        </p:spPr>
        <p:txBody>
          <a:bodyPr/>
          <a:lstStyle/>
          <a:p>
            <a:endParaRPr lang="en-US" smtClean="0"/>
          </a:p>
        </p:txBody>
      </p:sp>
      <p:sp>
        <p:nvSpPr>
          <p:cNvPr id="202756" name="Slide Number Placeholder 3"/>
          <p:cNvSpPr>
            <a:spLocks noGrp="1"/>
          </p:cNvSpPr>
          <p:nvPr>
            <p:ph type="sldNum" sz="quarter" idx="5"/>
          </p:nvPr>
        </p:nvSpPr>
        <p:spPr>
          <a:noFill/>
        </p:spPr>
        <p:txBody>
          <a:bodyPr/>
          <a:lstStyle/>
          <a:p>
            <a:fld id="{33971785-FFB3-491E-B7B0-C5C37D5191A6}" type="slidenum">
              <a:rPr lang="en-US"/>
              <a:pPr/>
              <a:t>43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Slide Image Placeholder 1"/>
          <p:cNvSpPr>
            <a:spLocks noGrp="1" noRot="1" noChangeAspect="1" noTextEdit="1"/>
          </p:cNvSpPr>
          <p:nvPr>
            <p:ph type="sldImg"/>
          </p:nvPr>
        </p:nvSpPr>
        <p:spPr>
          <a:ln/>
        </p:spPr>
      </p:sp>
      <p:sp>
        <p:nvSpPr>
          <p:cNvPr id="203779" name="Notes Placeholder 2"/>
          <p:cNvSpPr>
            <a:spLocks noGrp="1"/>
          </p:cNvSpPr>
          <p:nvPr>
            <p:ph type="body" idx="1"/>
          </p:nvPr>
        </p:nvSpPr>
        <p:spPr>
          <a:noFill/>
          <a:ln/>
        </p:spPr>
        <p:txBody>
          <a:bodyPr/>
          <a:lstStyle/>
          <a:p>
            <a:endParaRPr lang="en-US" smtClean="0"/>
          </a:p>
        </p:txBody>
      </p:sp>
      <p:sp>
        <p:nvSpPr>
          <p:cNvPr id="203780" name="Slide Number Placeholder 3"/>
          <p:cNvSpPr>
            <a:spLocks noGrp="1"/>
          </p:cNvSpPr>
          <p:nvPr>
            <p:ph type="sldNum" sz="quarter" idx="5"/>
          </p:nvPr>
        </p:nvSpPr>
        <p:spPr>
          <a:noFill/>
        </p:spPr>
        <p:txBody>
          <a:bodyPr/>
          <a:lstStyle/>
          <a:p>
            <a:fld id="{9413DAB1-BCC6-4B42-BD7F-5DC2EBD3F174}" type="slidenum">
              <a:rPr lang="en-US"/>
              <a:pPr/>
              <a:t>44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Slide Image Placeholder 1"/>
          <p:cNvSpPr>
            <a:spLocks noGrp="1" noRot="1" noChangeAspect="1" noTextEdit="1"/>
          </p:cNvSpPr>
          <p:nvPr>
            <p:ph type="sldImg"/>
          </p:nvPr>
        </p:nvSpPr>
        <p:spPr>
          <a:ln/>
        </p:spPr>
      </p:sp>
      <p:sp>
        <p:nvSpPr>
          <p:cNvPr id="204803" name="Notes Placeholder 2"/>
          <p:cNvSpPr>
            <a:spLocks noGrp="1"/>
          </p:cNvSpPr>
          <p:nvPr>
            <p:ph type="body" idx="1"/>
          </p:nvPr>
        </p:nvSpPr>
        <p:spPr>
          <a:noFill/>
          <a:ln/>
        </p:spPr>
        <p:txBody>
          <a:bodyPr/>
          <a:lstStyle/>
          <a:p>
            <a:endParaRPr lang="en-US" smtClean="0"/>
          </a:p>
        </p:txBody>
      </p:sp>
      <p:sp>
        <p:nvSpPr>
          <p:cNvPr id="204804" name="Slide Number Placeholder 3"/>
          <p:cNvSpPr>
            <a:spLocks noGrp="1"/>
          </p:cNvSpPr>
          <p:nvPr>
            <p:ph type="sldNum" sz="quarter" idx="5"/>
          </p:nvPr>
        </p:nvSpPr>
        <p:spPr>
          <a:noFill/>
        </p:spPr>
        <p:txBody>
          <a:bodyPr/>
          <a:lstStyle/>
          <a:p>
            <a:fld id="{C56D56F8-EE12-4EDB-A691-FDA6EE60EC2D}" type="slidenum">
              <a:rPr lang="en-US"/>
              <a:pPr/>
              <a:t>45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Slide Image Placeholder 1"/>
          <p:cNvSpPr>
            <a:spLocks noGrp="1" noRot="1" noChangeAspect="1" noTextEdit="1"/>
          </p:cNvSpPr>
          <p:nvPr>
            <p:ph type="sldImg"/>
          </p:nvPr>
        </p:nvSpPr>
        <p:spPr>
          <a:ln/>
        </p:spPr>
      </p:sp>
      <p:sp>
        <p:nvSpPr>
          <p:cNvPr id="205827" name="Notes Placeholder 2"/>
          <p:cNvSpPr>
            <a:spLocks noGrp="1"/>
          </p:cNvSpPr>
          <p:nvPr>
            <p:ph type="body" idx="1"/>
          </p:nvPr>
        </p:nvSpPr>
        <p:spPr>
          <a:noFill/>
          <a:ln/>
        </p:spPr>
        <p:txBody>
          <a:bodyPr/>
          <a:lstStyle/>
          <a:p>
            <a:endParaRPr lang="en-US" smtClean="0"/>
          </a:p>
        </p:txBody>
      </p:sp>
      <p:sp>
        <p:nvSpPr>
          <p:cNvPr id="205828" name="Slide Number Placeholder 3"/>
          <p:cNvSpPr>
            <a:spLocks noGrp="1"/>
          </p:cNvSpPr>
          <p:nvPr>
            <p:ph type="sldNum" sz="quarter" idx="5"/>
          </p:nvPr>
        </p:nvSpPr>
        <p:spPr>
          <a:noFill/>
        </p:spPr>
        <p:txBody>
          <a:bodyPr/>
          <a:lstStyle/>
          <a:p>
            <a:fld id="{D8113E24-949F-46CE-AD8F-F4F729057EA1}" type="slidenum">
              <a:rPr lang="en-US"/>
              <a:pPr/>
              <a:t>46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Slide Image Placeholder 1"/>
          <p:cNvSpPr>
            <a:spLocks noGrp="1" noRot="1" noChangeAspect="1" noTextEdit="1"/>
          </p:cNvSpPr>
          <p:nvPr>
            <p:ph type="sldImg"/>
          </p:nvPr>
        </p:nvSpPr>
        <p:spPr>
          <a:ln/>
        </p:spPr>
      </p:sp>
      <p:sp>
        <p:nvSpPr>
          <p:cNvPr id="206851" name="Notes Placeholder 2"/>
          <p:cNvSpPr>
            <a:spLocks noGrp="1"/>
          </p:cNvSpPr>
          <p:nvPr>
            <p:ph type="body" idx="1"/>
          </p:nvPr>
        </p:nvSpPr>
        <p:spPr>
          <a:noFill/>
          <a:ln/>
        </p:spPr>
        <p:txBody>
          <a:bodyPr/>
          <a:lstStyle/>
          <a:p>
            <a:endParaRPr lang="en-US" smtClean="0"/>
          </a:p>
        </p:txBody>
      </p:sp>
      <p:sp>
        <p:nvSpPr>
          <p:cNvPr id="206852" name="Slide Number Placeholder 3"/>
          <p:cNvSpPr>
            <a:spLocks noGrp="1"/>
          </p:cNvSpPr>
          <p:nvPr>
            <p:ph type="sldNum" sz="quarter" idx="5"/>
          </p:nvPr>
        </p:nvSpPr>
        <p:spPr>
          <a:noFill/>
        </p:spPr>
        <p:txBody>
          <a:bodyPr/>
          <a:lstStyle/>
          <a:p>
            <a:fld id="{1E91F2C9-5DC8-48B5-AE52-472677160239}" type="slidenum">
              <a:rPr lang="en-US"/>
              <a:pPr/>
              <a:t>47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Slide Image Placeholder 1"/>
          <p:cNvSpPr>
            <a:spLocks noGrp="1" noRot="1" noChangeAspect="1" noTextEdit="1"/>
          </p:cNvSpPr>
          <p:nvPr>
            <p:ph type="sldImg"/>
          </p:nvPr>
        </p:nvSpPr>
        <p:spPr>
          <a:ln/>
        </p:spPr>
      </p:sp>
      <p:sp>
        <p:nvSpPr>
          <p:cNvPr id="207875" name="Notes Placeholder 2"/>
          <p:cNvSpPr>
            <a:spLocks noGrp="1"/>
          </p:cNvSpPr>
          <p:nvPr>
            <p:ph type="body" idx="1"/>
          </p:nvPr>
        </p:nvSpPr>
        <p:spPr>
          <a:noFill/>
          <a:ln/>
        </p:spPr>
        <p:txBody>
          <a:bodyPr/>
          <a:lstStyle/>
          <a:p>
            <a:endParaRPr lang="en-US" smtClean="0"/>
          </a:p>
        </p:txBody>
      </p:sp>
      <p:sp>
        <p:nvSpPr>
          <p:cNvPr id="207876" name="Slide Number Placeholder 3"/>
          <p:cNvSpPr>
            <a:spLocks noGrp="1"/>
          </p:cNvSpPr>
          <p:nvPr>
            <p:ph type="sldNum" sz="quarter" idx="5"/>
          </p:nvPr>
        </p:nvSpPr>
        <p:spPr>
          <a:noFill/>
        </p:spPr>
        <p:txBody>
          <a:bodyPr/>
          <a:lstStyle/>
          <a:p>
            <a:fld id="{D90884B5-3C46-4511-91B4-732DD2F03214}" type="slidenum">
              <a:rPr lang="en-US"/>
              <a:pPr/>
              <a:t>48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a:ln/>
        </p:spPr>
      </p:sp>
      <p:sp>
        <p:nvSpPr>
          <p:cNvPr id="208899" name="Notes Placeholder 2"/>
          <p:cNvSpPr>
            <a:spLocks noGrp="1"/>
          </p:cNvSpPr>
          <p:nvPr>
            <p:ph type="body" idx="1"/>
          </p:nvPr>
        </p:nvSpPr>
        <p:spPr>
          <a:noFill/>
          <a:ln/>
        </p:spPr>
        <p:txBody>
          <a:bodyPr/>
          <a:lstStyle/>
          <a:p>
            <a:endParaRPr lang="en-US" smtClean="0"/>
          </a:p>
        </p:txBody>
      </p:sp>
      <p:sp>
        <p:nvSpPr>
          <p:cNvPr id="208900" name="Slide Number Placeholder 3"/>
          <p:cNvSpPr>
            <a:spLocks noGrp="1"/>
          </p:cNvSpPr>
          <p:nvPr>
            <p:ph type="sldNum" sz="quarter" idx="5"/>
          </p:nvPr>
        </p:nvSpPr>
        <p:spPr>
          <a:noFill/>
        </p:spPr>
        <p:txBody>
          <a:bodyPr/>
          <a:lstStyle/>
          <a:p>
            <a:fld id="{FE2369D8-E916-45C2-A9FA-7C1FA8EFE2EC}" type="slidenum">
              <a:rPr lang="en-US"/>
              <a:pPr/>
              <a:t>49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a:defRPr smtClean="0"/>
            </a:lvl1pPr>
          </a:lstStyle>
          <a:p>
            <a:pPr>
              <a:defRPr/>
            </a:pPr>
            <a:endParaRPr lang="en-US"/>
          </a:p>
        </p:txBody>
      </p:sp>
      <p:sp>
        <p:nvSpPr>
          <p:cNvPr id="12" name="Footer Placeholder 16"/>
          <p:cNvSpPr>
            <a:spLocks noGrp="1"/>
          </p:cNvSpPr>
          <p:nvPr>
            <p:ph type="ftr" sz="quarter" idx="11"/>
          </p:nvPr>
        </p:nvSpPr>
        <p:spPr/>
        <p:txBody>
          <a:bodyPr/>
          <a:lstStyle>
            <a:lvl1pPr>
              <a:defRPr smtClean="0"/>
            </a:lvl1pPr>
          </a:lstStyle>
          <a:p>
            <a:pPr>
              <a:defRPr/>
            </a:pPr>
            <a:endParaRPr lang="en-US"/>
          </a:p>
        </p:txBody>
      </p:sp>
      <p:sp>
        <p:nvSpPr>
          <p:cNvPr id="13" name="Slide Number Placeholder 28"/>
          <p:cNvSpPr>
            <a:spLocks noGrp="1"/>
          </p:cNvSpPr>
          <p:nvPr>
            <p:ph type="sldNum" sz="quarter" idx="12"/>
          </p:nvPr>
        </p:nvSpPr>
        <p:spPr/>
        <p:txBody>
          <a:bodyPr/>
          <a:lstStyle>
            <a:lvl1pPr>
              <a:defRPr smtClean="0"/>
            </a:lvl1pPr>
          </a:lstStyle>
          <a:p>
            <a:pPr>
              <a:defRPr/>
            </a:pPr>
            <a:fld id="{67A674B6-02DF-4A9C-990D-1E314492590B}"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E7A6E3CB-6C44-4E21-9625-42F7E2C75EEC}" type="datetimeFigureOut">
              <a:rPr lang="en-US"/>
              <a:pPr>
                <a:defRPr/>
              </a:pPr>
              <a:t>1/6/2021</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3FC577C8-B45A-45BE-9EC8-4ABC22177E5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DF3AFA7C-7994-4DE7-9492-A802F9FD3EE0}" type="datetimeFigureOut">
              <a:rPr lang="en-US"/>
              <a:pPr>
                <a:defRPr/>
              </a:pPr>
              <a:t>1/6/2021</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2D985102-F400-415F-B8E0-09A6C37A24C5}"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4"/>
          <p:cNvSpPr>
            <a:spLocks noGrp="1" noChangeArrowheads="1"/>
          </p:cNvSpPr>
          <p:nvPr>
            <p:ph type="ftr" sz="quarter" idx="10"/>
          </p:nvPr>
        </p:nvSpPr>
        <p:spPr/>
        <p:txBody>
          <a:bodyPr/>
          <a:lstStyle>
            <a:lvl1pPr>
              <a:defRPr smtClean="0"/>
            </a:lvl1pPr>
          </a:lstStyle>
          <a:p>
            <a:pPr>
              <a:defRPr/>
            </a:pPr>
            <a:endParaRPr lang="en-US"/>
          </a:p>
        </p:txBody>
      </p:sp>
      <p:sp>
        <p:nvSpPr>
          <p:cNvPr id="4" name="Rectangle 15"/>
          <p:cNvSpPr>
            <a:spLocks noGrp="1" noChangeArrowheads="1"/>
          </p:cNvSpPr>
          <p:nvPr>
            <p:ph type="sldNum" sz="quarter" idx="11"/>
          </p:nvPr>
        </p:nvSpPr>
        <p:spPr/>
        <p:txBody>
          <a:bodyPr/>
          <a:lstStyle>
            <a:lvl1pPr>
              <a:defRPr smtClean="0"/>
            </a:lvl1pPr>
          </a:lstStyle>
          <a:p>
            <a:pPr>
              <a:defRPr/>
            </a:pPr>
            <a:fld id="{33839D3B-3205-427D-9D59-DB6614474A7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BE519399-85ED-4AFB-87FF-6713D056E6DC}" type="datetimeFigureOut">
              <a:rPr lang="en-US"/>
              <a:pPr>
                <a:defRPr/>
              </a:pPr>
              <a:t>1/6/2021</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7F50D522-CBA4-4108-90DA-9951FACF1C0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a:defRPr smtClean="0"/>
            </a:lvl1pPr>
          </a:lstStyle>
          <a:p>
            <a:pPr>
              <a:defRPr/>
            </a:pPr>
            <a:fld id="{76D6E367-B22E-453A-81C7-9289B535E715}" type="datetimeFigureOut">
              <a:rPr lang="en-US"/>
              <a:pPr>
                <a:defRPr/>
              </a:pPr>
              <a:t>1/6/2021</a:t>
            </a:fld>
            <a:endParaRPr lang="en-US"/>
          </a:p>
        </p:txBody>
      </p:sp>
      <p:sp>
        <p:nvSpPr>
          <p:cNvPr id="10" name="Footer Placeholder 4"/>
          <p:cNvSpPr>
            <a:spLocks noGrp="1"/>
          </p:cNvSpPr>
          <p:nvPr>
            <p:ph type="ftr" sz="quarter" idx="11"/>
          </p:nvPr>
        </p:nvSpPr>
        <p:spPr>
          <a:xfrm>
            <a:off x="800100" y="6172200"/>
            <a:ext cx="4000500" cy="457200"/>
          </a:xfrm>
        </p:spPr>
        <p:txBody>
          <a:bodyPr/>
          <a:lstStyle>
            <a:lvl1pPr>
              <a:defRPr smtClean="0"/>
            </a:lvl1pPr>
          </a:lstStyle>
          <a:p>
            <a:pPr>
              <a:defRPr/>
            </a:pPr>
            <a:endParaRPr lang="en-US"/>
          </a:p>
        </p:txBody>
      </p:sp>
      <p:sp>
        <p:nvSpPr>
          <p:cNvPr id="11" name="Slide Number Placeholder 5"/>
          <p:cNvSpPr>
            <a:spLocks noGrp="1"/>
          </p:cNvSpPr>
          <p:nvPr>
            <p:ph type="sldNum" sz="quarter" idx="12"/>
          </p:nvPr>
        </p:nvSpPr>
        <p:spPr>
          <a:xfrm>
            <a:off x="146050" y="6208713"/>
            <a:ext cx="457200" cy="457200"/>
          </a:xfrm>
        </p:spPr>
        <p:txBody>
          <a:bodyPr/>
          <a:lstStyle>
            <a:lvl1pPr>
              <a:defRPr smtClean="0"/>
            </a:lvl1pPr>
          </a:lstStyle>
          <a:p>
            <a:pPr>
              <a:defRPr/>
            </a:pPr>
            <a:fld id="{A4FD465E-6FD1-4E4A-99E8-ABB1C347E21D}"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5B2764FC-3511-4E82-81A4-F22F42068382}" type="datetimeFigureOut">
              <a:rPr lang="en-US"/>
              <a:pPr>
                <a:defRPr/>
              </a:pPr>
              <a:t>1/6/2021</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4497D325-13A3-4398-B812-45F97DE91C5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fld id="{136E7FDA-98C6-49B7-93AE-891ADB34DF8D}" type="datetimeFigureOut">
              <a:rPr lang="en-US"/>
              <a:pPr>
                <a:defRPr/>
              </a:pPr>
              <a:t>1/6/2021</a:t>
            </a:fld>
            <a:endParaRPr lang="en-US"/>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p:txBody>
          <a:bodyPr/>
          <a:lstStyle>
            <a:lvl1pPr>
              <a:defRPr/>
            </a:lvl1pPr>
          </a:lstStyle>
          <a:p>
            <a:pPr>
              <a:defRPr/>
            </a:pPr>
            <a:fld id="{683BB0C1-E487-44CA-BD87-A0754170BA6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52371D2E-9839-40D5-BB7C-0B500CEC50F0}" type="datetimeFigureOut">
              <a:rPr lang="en-US"/>
              <a:pPr>
                <a:defRPr/>
              </a:pPr>
              <a:t>1/6/2021</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4A02BD9B-5884-4D8A-9CFB-FE1014D7882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5DEE3FA0-EAB9-42B5-AA6E-D4A057AF2840}" type="datetimeFigureOut">
              <a:rPr lang="en-US"/>
              <a:pPr>
                <a:defRPr/>
              </a:pPr>
              <a:t>1/6/2021</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3DEBBF22-F54E-4CFA-8EDC-551F1532246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srgbClr val="FFFFFF"/>
              </a:solidFill>
            </a:endParaRPr>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smtClean="0"/>
            </a:lvl1pPr>
          </a:lstStyle>
          <a:p>
            <a:pPr>
              <a:defRPr/>
            </a:pPr>
            <a:fld id="{5A8F3208-673D-4B5C-B52D-B45F5716B432}" type="datetimeFigureOut">
              <a:rPr lang="en-US"/>
              <a:pPr>
                <a:defRPr/>
              </a:pPr>
              <a:t>1/6/2021</a:t>
            </a:fld>
            <a:endParaRPr lang="en-US"/>
          </a:p>
        </p:txBody>
      </p:sp>
      <p:sp>
        <p:nvSpPr>
          <p:cNvPr id="8" name="Footer Placeholder 5"/>
          <p:cNvSpPr>
            <a:spLocks noGrp="1"/>
          </p:cNvSpPr>
          <p:nvPr>
            <p:ph type="ftr" sz="quarter" idx="11"/>
          </p:nvPr>
        </p:nvSpPr>
        <p:spPr/>
        <p:txBody>
          <a:bodyPr/>
          <a:lstStyle>
            <a:lvl1pPr>
              <a:defRPr smtClean="0"/>
            </a:lvl1pPr>
          </a:lstStyle>
          <a:p>
            <a:pPr>
              <a:defRPr/>
            </a:pPr>
            <a:endParaRPr lang="en-US"/>
          </a:p>
        </p:txBody>
      </p:sp>
      <p:sp>
        <p:nvSpPr>
          <p:cNvPr id="9" name="Slide Number Placeholder 6"/>
          <p:cNvSpPr>
            <a:spLocks noGrp="1"/>
          </p:cNvSpPr>
          <p:nvPr>
            <p:ph type="sldNum" sz="quarter" idx="12"/>
          </p:nvPr>
        </p:nvSpPr>
        <p:spPr/>
        <p:txBody>
          <a:bodyPr/>
          <a:lstStyle>
            <a:lvl1pPr>
              <a:defRPr smtClean="0"/>
            </a:lvl1pPr>
          </a:lstStyle>
          <a:p>
            <a:pPr>
              <a:defRPr/>
            </a:pPr>
            <a:fld id="{CCAB2B7C-642C-46ED-B03E-70E9DD20ED8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8" name="Date Placeholder 4"/>
          <p:cNvSpPr>
            <a:spLocks noGrp="1"/>
          </p:cNvSpPr>
          <p:nvPr>
            <p:ph type="dt" sz="half" idx="10"/>
          </p:nvPr>
        </p:nvSpPr>
        <p:spPr/>
        <p:txBody>
          <a:bodyPr/>
          <a:lstStyle>
            <a:lvl1pPr>
              <a:defRPr smtClean="0"/>
            </a:lvl1pPr>
          </a:lstStyle>
          <a:p>
            <a:pPr>
              <a:defRPr/>
            </a:pPr>
            <a:fld id="{C7503DEE-C07C-40DC-8E0D-2F2D9CCAF8F3}" type="datetimeFigureOut">
              <a:rPr lang="en-US"/>
              <a:pPr>
                <a:defRPr/>
              </a:pPr>
              <a:t>1/6/2021</a:t>
            </a:fld>
            <a:endParaRPr lang="en-US"/>
          </a:p>
        </p:txBody>
      </p:sp>
      <p:sp>
        <p:nvSpPr>
          <p:cNvPr id="9" name="Footer Placeholder 5"/>
          <p:cNvSpPr>
            <a:spLocks noGrp="1"/>
          </p:cNvSpPr>
          <p:nvPr>
            <p:ph type="ftr" sz="quarter" idx="11"/>
          </p:nvPr>
        </p:nvSpPr>
        <p:spPr>
          <a:xfrm>
            <a:off x="914400" y="6172200"/>
            <a:ext cx="3886200" cy="457200"/>
          </a:xfrm>
        </p:spPr>
        <p:txBody>
          <a:bodyPr/>
          <a:lstStyle>
            <a:lvl1pPr>
              <a:defRPr smtClean="0"/>
            </a:lvl1pPr>
          </a:lstStyle>
          <a:p>
            <a:pPr>
              <a:defRPr/>
            </a:pPr>
            <a:endParaRPr lang="en-US"/>
          </a:p>
        </p:txBody>
      </p:sp>
      <p:sp>
        <p:nvSpPr>
          <p:cNvPr id="10" name="Slide Number Placeholder 6"/>
          <p:cNvSpPr>
            <a:spLocks noGrp="1"/>
          </p:cNvSpPr>
          <p:nvPr>
            <p:ph type="sldNum" sz="quarter" idx="12"/>
          </p:nvPr>
        </p:nvSpPr>
        <p:spPr>
          <a:xfrm>
            <a:off x="146050" y="6208713"/>
            <a:ext cx="457200" cy="457200"/>
          </a:xfrm>
        </p:spPr>
        <p:txBody>
          <a:bodyPr/>
          <a:lstStyle>
            <a:lvl1pPr>
              <a:defRPr smtClean="0"/>
            </a:lvl1pPr>
          </a:lstStyle>
          <a:p>
            <a:pPr>
              <a:defRPr/>
            </a:pPr>
            <a:fld id="{E426F8A1-2B51-419A-9C97-BA8108A5318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1028" name="Title Placeholder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smtClean="0"/>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400" smtClean="0">
                <a:solidFill>
                  <a:schemeClr val="tx2"/>
                </a:solidFill>
              </a:defRPr>
            </a:lvl1pPr>
          </a:lstStyle>
          <a:p>
            <a:pPr>
              <a:defRPr/>
            </a:pPr>
            <a:fld id="{D2F6E4A4-D9F1-4E31-BF7E-42F566DCD1D2}" type="datetimeFigureOut">
              <a:rPr lang="en-US"/>
              <a:pPr>
                <a:defRPr/>
              </a:pPr>
              <a:t>1/6/2021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vert="horz" wrap="square" lIns="91440" tIns="45720" rIns="91440" bIns="45720" numCol="1" anchor="ctr" anchorCtr="0" compatLnSpc="1">
            <a:prstTxWarp prst="textNoShape">
              <a:avLst/>
            </a:prstTxWarp>
          </a:bodyPr>
          <a:lstStyle>
            <a:lvl1pPr eaLnBrk="1" hangingPunct="1">
              <a:defRPr sz="1400" smtClean="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eaLnBrk="1" hangingPunct="1">
              <a:defRPr sz="1400" smtClean="0">
                <a:solidFill>
                  <a:srgbClr val="FFFFFF"/>
                </a:solidFill>
                <a:latin typeface="Franklin Gothic Book" pitchFamily="34" charset="0"/>
              </a:defRPr>
            </a:lvl1pPr>
          </a:lstStyle>
          <a:p>
            <a:pPr>
              <a:defRPr/>
            </a:pPr>
            <a:fld id="{AF27BB78-1560-49B4-9BFD-FFE369C6612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ubtitle 2"/>
          <p:cNvSpPr>
            <a:spLocks noGrp="1"/>
          </p:cNvSpPr>
          <p:nvPr>
            <p:ph type="subTitle" idx="1"/>
          </p:nvPr>
        </p:nvSpPr>
        <p:spPr>
          <a:xfrm>
            <a:off x="1981200" y="3200400"/>
            <a:ext cx="6400800" cy="1600200"/>
          </a:xfrm>
        </p:spPr>
        <p:txBody>
          <a:bodyPr/>
          <a:lstStyle/>
          <a:p>
            <a:pPr algn="r" eaLnBrk="1" hangingPunct="1"/>
            <a:r>
              <a:rPr lang="en-US" dirty="0" err="1" smtClean="0">
                <a:solidFill>
                  <a:schemeClr val="tx1"/>
                </a:solidFill>
              </a:rPr>
              <a:t>B.Tech</a:t>
            </a:r>
            <a:r>
              <a:rPr lang="en-US" dirty="0" smtClean="0">
                <a:solidFill>
                  <a:schemeClr val="tx1"/>
                </a:solidFill>
              </a:rPr>
              <a:t>. CSE</a:t>
            </a:r>
          </a:p>
          <a:p>
            <a:pPr algn="r" eaLnBrk="1" hangingPunct="1"/>
            <a:r>
              <a:rPr lang="en-US" dirty="0" smtClean="0">
                <a:solidFill>
                  <a:schemeClr val="tx1"/>
                </a:solidFill>
              </a:rPr>
              <a:t>Semester III</a:t>
            </a:r>
          </a:p>
          <a:p>
            <a:pPr algn="r" eaLnBrk="1" hangingPunct="1"/>
            <a:r>
              <a:rPr lang="en-US" dirty="0" err="1" smtClean="0">
                <a:solidFill>
                  <a:schemeClr val="tx1"/>
                </a:solidFill>
              </a:rPr>
              <a:t>Viswajyothi</a:t>
            </a:r>
            <a:r>
              <a:rPr lang="en-US" dirty="0" smtClean="0">
                <a:solidFill>
                  <a:schemeClr val="tx1"/>
                </a:solidFill>
              </a:rPr>
              <a:t> College of Engineering and Technology</a:t>
            </a:r>
          </a:p>
          <a:p>
            <a:pPr algn="r" eaLnBrk="1" hangingPunct="1"/>
            <a:endParaRPr lang="en-US" dirty="0" smtClean="0"/>
          </a:p>
          <a:p>
            <a:pPr eaLnBrk="1" hangingPunct="1"/>
            <a:endParaRPr lang="en-US" dirty="0" smtClean="0"/>
          </a:p>
        </p:txBody>
      </p:sp>
      <p:sp>
        <p:nvSpPr>
          <p:cNvPr id="7171" name="Title 1"/>
          <p:cNvSpPr>
            <a:spLocks noGrp="1"/>
          </p:cNvSpPr>
          <p:nvPr>
            <p:ph type="ctrTitle"/>
          </p:nvPr>
        </p:nvSpPr>
        <p:spPr>
          <a:xfrm>
            <a:off x="457200" y="1506538"/>
            <a:ext cx="8229600" cy="1470025"/>
          </a:xfrm>
        </p:spPr>
        <p:txBody>
          <a:bodyPr/>
          <a:lstStyle/>
          <a:p>
            <a:pPr eaLnBrk="1" hangingPunct="1"/>
            <a:r>
              <a:rPr b="1" smtClean="0">
                <a:solidFill>
                  <a:schemeClr val="bg1"/>
                </a:solidFill>
                <a:latin typeface="Perpetua" pitchFamily="18" charset="0"/>
                <a:cs typeface="Times New Roman" pitchFamily="18" charset="0"/>
              </a:rPr>
              <a:t>CST205: OBJECT ORIENTED DESIGN AND PROGRAMMING USING JAVA</a:t>
            </a:r>
            <a:endParaRPr smtClean="0">
              <a:solidFill>
                <a:schemeClr val="bg1"/>
              </a:solidFill>
              <a:latin typeface="Perpetua"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sz="quarter" idx="1"/>
          </p:nvPr>
        </p:nvSpPr>
        <p:spPr>
          <a:xfrm>
            <a:off x="381000" y="381000"/>
            <a:ext cx="8763000" cy="6248400"/>
          </a:xfrm>
        </p:spPr>
        <p:txBody>
          <a:bodyPr/>
          <a:lstStyle/>
          <a:p>
            <a:pPr>
              <a:buFont typeface="Wingdings 2" pitchFamily="18" charset="2"/>
              <a:buNone/>
            </a:pPr>
            <a:r>
              <a:rPr lang="en-US" sz="2800" b="1" u="sng" smtClean="0">
                <a:latin typeface="Times New Roman" pitchFamily="18" charset="0"/>
                <a:cs typeface="Times New Roman" pitchFamily="18" charset="0"/>
              </a:rPr>
              <a:t>Features of OOP</a:t>
            </a:r>
          </a:p>
          <a:p>
            <a:r>
              <a:rPr lang="en-US" smtClean="0">
                <a:latin typeface="Times New Roman" pitchFamily="18" charset="0"/>
                <a:cs typeface="Times New Roman" pitchFamily="18" charset="0"/>
              </a:rPr>
              <a:t>Emphasis is on data rather than procedure or function.</a:t>
            </a:r>
          </a:p>
          <a:p>
            <a:pPr>
              <a:buFont typeface="Wingdings 2" pitchFamily="18" charset="2"/>
              <a:buNone/>
            </a:pPr>
            <a:endParaRPr lang="en-US" smtClean="0">
              <a:latin typeface="Times New Roman" pitchFamily="18" charset="0"/>
              <a:cs typeface="Times New Roman" pitchFamily="18" charset="0"/>
            </a:endParaRPr>
          </a:p>
          <a:p>
            <a:r>
              <a:rPr lang="en-US" smtClean="0">
                <a:latin typeface="Times New Roman" pitchFamily="18" charset="0"/>
                <a:cs typeface="Times New Roman" pitchFamily="18" charset="0"/>
              </a:rPr>
              <a:t>Programs are divided into what are known as objects.</a:t>
            </a:r>
          </a:p>
          <a:p>
            <a:pPr>
              <a:buFont typeface="Wingdings 2" pitchFamily="18" charset="2"/>
              <a:buNone/>
            </a:pPr>
            <a:endParaRPr lang="en-US" smtClean="0">
              <a:latin typeface="Times New Roman" pitchFamily="18" charset="0"/>
              <a:cs typeface="Times New Roman" pitchFamily="18" charset="0"/>
            </a:endParaRPr>
          </a:p>
          <a:p>
            <a:r>
              <a:rPr lang="en-US" smtClean="0">
                <a:latin typeface="Times New Roman" pitchFamily="18" charset="0"/>
                <a:cs typeface="Times New Roman" pitchFamily="18" charset="0"/>
              </a:rPr>
              <a:t>Data is hidden and cannot be accessed by external functions.</a:t>
            </a:r>
          </a:p>
          <a:p>
            <a:pPr>
              <a:buFont typeface="Wingdings 2" pitchFamily="18" charset="2"/>
              <a:buNone/>
            </a:pPr>
            <a:endParaRPr lang="en-US" smtClean="0">
              <a:latin typeface="Times New Roman" pitchFamily="18" charset="0"/>
              <a:cs typeface="Times New Roman" pitchFamily="18" charset="0"/>
            </a:endParaRPr>
          </a:p>
          <a:p>
            <a:r>
              <a:rPr lang="en-US" smtClean="0">
                <a:latin typeface="Times New Roman" pitchFamily="18" charset="0"/>
                <a:cs typeface="Times New Roman" pitchFamily="18" charset="0"/>
              </a:rPr>
              <a:t>Objects may communicate with each other through functions.</a:t>
            </a:r>
          </a:p>
          <a:p>
            <a:pPr>
              <a:buFont typeface="Wingdings 2" pitchFamily="18" charset="2"/>
              <a:buNone/>
            </a:pPr>
            <a:endParaRPr lang="en-US" smtClean="0">
              <a:latin typeface="Times New Roman" pitchFamily="18" charset="0"/>
              <a:cs typeface="Times New Roman" pitchFamily="18" charset="0"/>
            </a:endParaRPr>
          </a:p>
          <a:p>
            <a:r>
              <a:rPr lang="en-US" smtClean="0">
                <a:latin typeface="Times New Roman" pitchFamily="18" charset="0"/>
                <a:cs typeface="Times New Roman" pitchFamily="18" charset="0"/>
              </a:rPr>
              <a:t>New data and functions can be easily added whenever necessary.</a:t>
            </a:r>
          </a:p>
          <a:p>
            <a:endParaRPr lang="en-US"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914400" y="274638"/>
            <a:ext cx="7772400" cy="792162"/>
          </a:xfrm>
        </p:spPr>
        <p:txBody>
          <a:bodyPr/>
          <a:lstStyle/>
          <a:p>
            <a:pPr algn="ctr"/>
            <a:r>
              <a:rPr lang="en-US" b="1" smtClean="0">
                <a:latin typeface="Times New Roman" pitchFamily="18" charset="0"/>
                <a:cs typeface="Times New Roman" pitchFamily="18" charset="0"/>
              </a:rPr>
              <a:t>Object Oriented Concepts</a:t>
            </a:r>
          </a:p>
        </p:txBody>
      </p:sp>
      <p:sp>
        <p:nvSpPr>
          <p:cNvPr id="16387" name="Content Placeholder 2"/>
          <p:cNvSpPr>
            <a:spLocks noGrp="1"/>
          </p:cNvSpPr>
          <p:nvPr>
            <p:ph sz="quarter" idx="1"/>
          </p:nvPr>
        </p:nvSpPr>
        <p:spPr>
          <a:xfrm>
            <a:off x="304800" y="1143000"/>
            <a:ext cx="8534400" cy="5410200"/>
          </a:xfrm>
        </p:spPr>
        <p:txBody>
          <a:bodyPr/>
          <a:lstStyle/>
          <a:p>
            <a:r>
              <a:rPr lang="en-US" sz="2800" dirty="0" smtClean="0">
                <a:latin typeface="Times New Roman" pitchFamily="18" charset="0"/>
                <a:cs typeface="Times New Roman" pitchFamily="18" charset="0"/>
              </a:rPr>
              <a:t>Class</a:t>
            </a:r>
          </a:p>
          <a:p>
            <a:r>
              <a:rPr lang="en-US" sz="2800" dirty="0" smtClean="0">
                <a:latin typeface="Times New Roman" pitchFamily="18" charset="0"/>
                <a:cs typeface="Times New Roman" pitchFamily="18" charset="0"/>
              </a:rPr>
              <a:t>Objects</a:t>
            </a:r>
          </a:p>
          <a:p>
            <a:r>
              <a:rPr lang="en-US" sz="2800" dirty="0" smtClean="0">
                <a:latin typeface="Times New Roman" pitchFamily="18" charset="0"/>
                <a:cs typeface="Times New Roman" pitchFamily="18" charset="0"/>
              </a:rPr>
              <a:t>Data Abstraction</a:t>
            </a:r>
          </a:p>
          <a:p>
            <a:r>
              <a:rPr lang="en-US" sz="2800" dirty="0" smtClean="0">
                <a:latin typeface="Times New Roman" pitchFamily="18" charset="0"/>
                <a:cs typeface="Times New Roman" pitchFamily="18" charset="0"/>
              </a:rPr>
              <a:t>Data Encapsulation</a:t>
            </a:r>
          </a:p>
          <a:p>
            <a:r>
              <a:rPr lang="en-US" sz="2800" dirty="0" smtClean="0">
                <a:latin typeface="Times New Roman" pitchFamily="18" charset="0"/>
                <a:cs typeface="Times New Roman" pitchFamily="18" charset="0"/>
              </a:rPr>
              <a:t>Inheritance</a:t>
            </a:r>
          </a:p>
          <a:p>
            <a:r>
              <a:rPr lang="en-US" sz="2800" dirty="0" smtClean="0">
                <a:latin typeface="Times New Roman" pitchFamily="18" charset="0"/>
                <a:cs typeface="Times New Roman" pitchFamily="18" charset="0"/>
              </a:rPr>
              <a:t>Polymorphism</a:t>
            </a:r>
          </a:p>
          <a:p>
            <a:r>
              <a:rPr lang="en-US" sz="2800" dirty="0" smtClean="0">
                <a:latin typeface="Times New Roman" pitchFamily="18" charset="0"/>
                <a:cs typeface="Times New Roman" pitchFamily="18" charset="0"/>
              </a:rPr>
              <a:t>Dynamic binding</a:t>
            </a:r>
          </a:p>
          <a:p>
            <a:r>
              <a:rPr lang="en-US" sz="2800" dirty="0" smtClean="0">
                <a:latin typeface="Times New Roman" pitchFamily="18" charset="0"/>
                <a:cs typeface="Times New Roman" pitchFamily="18" charset="0"/>
              </a:rPr>
              <a:t>Message Passing</a:t>
            </a:r>
          </a:p>
          <a:p>
            <a:r>
              <a:rPr lang="en-US" sz="2800" dirty="0" smtClean="0">
                <a:latin typeface="Times New Roman" pitchFamily="18" charset="0"/>
                <a:cs typeface="Times New Roman" pitchFamily="18" charset="0"/>
              </a:rPr>
              <a:t>The three pillars of object-oriented development:</a:t>
            </a:r>
          </a:p>
          <a:p>
            <a:pPr lvl="1"/>
            <a:r>
              <a:rPr lang="en-US" sz="2600" dirty="0" smtClean="0">
                <a:latin typeface="Times New Roman" pitchFamily="18" charset="0"/>
                <a:cs typeface="Times New Roman" pitchFamily="18" charset="0"/>
              </a:rPr>
              <a:t>Encapsulation, Inheritance, and Polymorphism.</a:t>
            </a:r>
          </a:p>
          <a:p>
            <a:endParaRPr lang="en-US" sz="2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sz="quarter" idx="1"/>
          </p:nvPr>
        </p:nvSpPr>
        <p:spPr>
          <a:xfrm>
            <a:off x="0" y="0"/>
            <a:ext cx="8991600" cy="6858000"/>
          </a:xfrm>
        </p:spPr>
        <p:txBody>
          <a:bodyPr/>
          <a:lstStyle/>
          <a:p>
            <a:pPr algn="just">
              <a:buFont typeface="Wingdings 2" pitchFamily="18" charset="2"/>
              <a:buNone/>
            </a:pPr>
            <a:r>
              <a:rPr lang="en-GB" b="1" smtClean="0">
                <a:latin typeface="Times New Roman" pitchFamily="18" charset="0"/>
                <a:cs typeface="Times New Roman" pitchFamily="18" charset="0"/>
              </a:rPr>
              <a:t>   </a:t>
            </a:r>
            <a:r>
              <a:rPr lang="en-GB" b="1" u="sng" smtClean="0">
                <a:latin typeface="Times New Roman" pitchFamily="18" charset="0"/>
                <a:cs typeface="Times New Roman" pitchFamily="18" charset="0"/>
              </a:rPr>
              <a:t>Classes</a:t>
            </a:r>
          </a:p>
          <a:p>
            <a:pPr algn="just"/>
            <a:r>
              <a:rPr lang="en-GB" smtClean="0">
                <a:latin typeface="Times New Roman" pitchFamily="18" charset="0"/>
                <a:cs typeface="Times New Roman" pitchFamily="18" charset="0"/>
              </a:rPr>
              <a:t>Classes are user-defined data types and behave like the built-in types of a programming language. </a:t>
            </a:r>
          </a:p>
          <a:p>
            <a:pPr algn="just"/>
            <a:endParaRPr lang="en-GB" smtClean="0">
              <a:latin typeface="Times New Roman" pitchFamily="18" charset="0"/>
              <a:cs typeface="Times New Roman" pitchFamily="18" charset="0"/>
            </a:endParaRPr>
          </a:p>
          <a:p>
            <a:pPr algn="just"/>
            <a:r>
              <a:rPr lang="en-GB" smtClean="0">
                <a:latin typeface="Times New Roman" pitchFamily="18" charset="0"/>
                <a:cs typeface="Times New Roman" pitchFamily="18" charset="0"/>
              </a:rPr>
              <a:t>Objects are variable of type class. </a:t>
            </a:r>
          </a:p>
          <a:p>
            <a:pPr algn="just"/>
            <a:r>
              <a:rPr lang="en-GB" smtClean="0">
                <a:latin typeface="Times New Roman" pitchFamily="18" charset="0"/>
                <a:cs typeface="Times New Roman" pitchFamily="18" charset="0"/>
              </a:rPr>
              <a:t>Once a class has been defined we can create any number of objects belonging to that class. </a:t>
            </a:r>
          </a:p>
          <a:p>
            <a:pPr algn="just">
              <a:buFont typeface="Wingdings 2" pitchFamily="18" charset="2"/>
              <a:buNone/>
            </a:pPr>
            <a:r>
              <a:rPr lang="en-GB" smtClean="0">
                <a:latin typeface="Times New Roman" pitchFamily="18" charset="0"/>
                <a:cs typeface="Times New Roman" pitchFamily="18" charset="0"/>
              </a:rPr>
              <a:t> </a:t>
            </a:r>
          </a:p>
          <a:p>
            <a:pPr algn="just"/>
            <a:r>
              <a:rPr lang="en-GB" smtClean="0">
                <a:latin typeface="Times New Roman" pitchFamily="18" charset="0"/>
                <a:cs typeface="Times New Roman" pitchFamily="18" charset="0"/>
              </a:rPr>
              <a:t>A class is thus a collection of objects of similar type.</a:t>
            </a:r>
          </a:p>
          <a:p>
            <a:pPr algn="just"/>
            <a:endParaRPr lang="en-GB" smtClean="0">
              <a:latin typeface="Times New Roman" pitchFamily="18" charset="0"/>
              <a:cs typeface="Times New Roman" pitchFamily="18" charset="0"/>
            </a:endParaRPr>
          </a:p>
          <a:p>
            <a:pPr algn="just"/>
            <a:r>
              <a:rPr lang="en-GB" smtClean="0">
                <a:latin typeface="Times New Roman" pitchFamily="18" charset="0"/>
                <a:cs typeface="Times New Roman" pitchFamily="18" charset="0"/>
              </a:rPr>
              <a:t>Syntax used to create an object is no different than the syntax used to create an integer object in C. </a:t>
            </a:r>
          </a:p>
          <a:p>
            <a:pPr algn="just"/>
            <a:r>
              <a:rPr lang="en-GB" smtClean="0">
                <a:latin typeface="Times New Roman" pitchFamily="18" charset="0"/>
                <a:cs typeface="Times New Roman" pitchFamily="18" charset="0"/>
              </a:rPr>
              <a:t> Suppose  Dog is a class defined. </a:t>
            </a:r>
          </a:p>
          <a:p>
            <a:pPr algn="just">
              <a:buFont typeface="Wingdings 2" pitchFamily="18" charset="2"/>
              <a:buNone/>
            </a:pPr>
            <a:r>
              <a:rPr lang="en-GB" smtClean="0">
                <a:latin typeface="Times New Roman" pitchFamily="18" charset="0"/>
                <a:cs typeface="Times New Roman" pitchFamily="18" charset="0"/>
              </a:rPr>
              <a:t>       Dog d1;  //Here Dog is Class and d1 is an object of Dog     Class.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p:cNvSpPr>
            <a:spLocks noGrp="1"/>
          </p:cNvSpPr>
          <p:nvPr>
            <p:ph sz="quarter" idx="1"/>
          </p:nvPr>
        </p:nvSpPr>
        <p:spPr>
          <a:xfrm>
            <a:off x="0" y="0"/>
            <a:ext cx="8763000" cy="6858000"/>
          </a:xfrm>
        </p:spPr>
        <p:txBody>
          <a:bodyPr/>
          <a:lstStyle/>
          <a:p>
            <a:pPr algn="just">
              <a:buFont typeface="Wingdings 2" pitchFamily="18" charset="2"/>
              <a:buNone/>
            </a:pPr>
            <a:r>
              <a:rPr lang="en-GB" sz="2800" b="1" smtClean="0">
                <a:latin typeface="Times New Roman" pitchFamily="18" charset="0"/>
                <a:cs typeface="Times New Roman" pitchFamily="18" charset="0"/>
              </a:rPr>
              <a:t>  </a:t>
            </a:r>
            <a:r>
              <a:rPr lang="en-GB" sz="2800" b="1" u="sng" smtClean="0">
                <a:latin typeface="Times New Roman" pitchFamily="18" charset="0"/>
                <a:cs typeface="Times New Roman" pitchFamily="18" charset="0"/>
              </a:rPr>
              <a:t>Objects</a:t>
            </a:r>
          </a:p>
          <a:p>
            <a:pPr algn="just"/>
            <a:r>
              <a:rPr lang="en-GB" smtClean="0">
                <a:latin typeface="Times New Roman" pitchFamily="18" charset="0"/>
                <a:cs typeface="Times New Roman" pitchFamily="18" charset="0"/>
              </a:rPr>
              <a:t> Objects are the basic run-time entities in an object oriented system. </a:t>
            </a:r>
          </a:p>
          <a:p>
            <a:pPr algn="just">
              <a:buFont typeface="Wingdings 2" pitchFamily="18" charset="2"/>
              <a:buNone/>
            </a:pPr>
            <a:endParaRPr lang="en-GB" smtClean="0">
              <a:latin typeface="Times New Roman" pitchFamily="18" charset="0"/>
              <a:cs typeface="Times New Roman" pitchFamily="18" charset="0"/>
            </a:endParaRPr>
          </a:p>
          <a:p>
            <a:pPr algn="just"/>
            <a:r>
              <a:rPr lang="en-GB" smtClean="0">
                <a:latin typeface="Times New Roman" pitchFamily="18" charset="0"/>
                <a:cs typeface="Times New Roman" pitchFamily="18" charset="0"/>
              </a:rPr>
              <a:t> They may represent a person, a place, a bank account, a table of data or any item that the program must handle. </a:t>
            </a:r>
          </a:p>
          <a:p>
            <a:pPr algn="just">
              <a:buFont typeface="Wingdings 2" pitchFamily="18" charset="2"/>
              <a:buNone/>
            </a:pPr>
            <a:endParaRPr lang="en-GB" smtClean="0">
              <a:latin typeface="Times New Roman" pitchFamily="18" charset="0"/>
              <a:cs typeface="Times New Roman" pitchFamily="18" charset="0"/>
            </a:endParaRPr>
          </a:p>
          <a:p>
            <a:pPr algn="just"/>
            <a:r>
              <a:rPr lang="en-GB" smtClean="0">
                <a:latin typeface="Times New Roman" pitchFamily="18" charset="0"/>
                <a:cs typeface="Times New Roman" pitchFamily="18" charset="0"/>
              </a:rPr>
              <a:t> Program objects should be chosen such that they match closely with the real-world objects. </a:t>
            </a:r>
          </a:p>
          <a:p>
            <a:pPr algn="just">
              <a:buFont typeface="Wingdings 2" pitchFamily="18" charset="2"/>
              <a:buNone/>
            </a:pPr>
            <a:endParaRPr lang="en-GB" smtClean="0">
              <a:latin typeface="Times New Roman" pitchFamily="18" charset="0"/>
              <a:cs typeface="Times New Roman" pitchFamily="18" charset="0"/>
            </a:endParaRPr>
          </a:p>
          <a:p>
            <a:pPr algn="just"/>
            <a:r>
              <a:rPr lang="en-GB" smtClean="0">
                <a:latin typeface="Times New Roman" pitchFamily="18" charset="0"/>
                <a:cs typeface="Times New Roman" pitchFamily="18" charset="0"/>
              </a:rPr>
              <a:t> Objects take up space in the memory.</a:t>
            </a:r>
          </a:p>
          <a:p>
            <a:pPr algn="just">
              <a:buFont typeface="Wingdings 2" pitchFamily="18" charset="2"/>
              <a:buNone/>
            </a:pPr>
            <a:endParaRPr lang="en-GB" smtClean="0">
              <a:latin typeface="Times New Roman" pitchFamily="18" charset="0"/>
              <a:cs typeface="Times New Roman" pitchFamily="18" charset="0"/>
            </a:endParaRPr>
          </a:p>
          <a:p>
            <a:pPr algn="just"/>
            <a:r>
              <a:rPr lang="en-US" smtClean="0">
                <a:latin typeface="Times New Roman" pitchFamily="18" charset="0"/>
                <a:cs typeface="Times New Roman" pitchFamily="18" charset="0"/>
              </a:rPr>
              <a:t>Each object is said to be an instance of its class.</a:t>
            </a:r>
          </a:p>
          <a:p>
            <a:pPr algn="just"/>
            <a:endParaRPr lang="en-GB"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sz="quarter" idx="1"/>
          </p:nvPr>
        </p:nvSpPr>
        <p:spPr>
          <a:xfrm>
            <a:off x="228600" y="304800"/>
            <a:ext cx="8915400" cy="6629400"/>
          </a:xfrm>
        </p:spPr>
        <p:txBody>
          <a:bodyPr/>
          <a:lstStyle/>
          <a:p>
            <a:pPr algn="just" eaLnBrk="1" hangingPunct="1"/>
            <a:r>
              <a:rPr lang="en-US" dirty="0" smtClean="0">
                <a:latin typeface="Times New Roman" pitchFamily="18" charset="0"/>
                <a:cs typeface="Times New Roman" pitchFamily="18" charset="0"/>
              </a:rPr>
              <a:t>Class is composed of </a:t>
            </a:r>
            <a:r>
              <a:rPr lang="en-US" dirty="0" smtClean="0">
                <a:solidFill>
                  <a:srgbClr val="FF0000"/>
                </a:solidFill>
                <a:latin typeface="Times New Roman" pitchFamily="18" charset="0"/>
                <a:cs typeface="Times New Roman" pitchFamily="18" charset="0"/>
              </a:rPr>
              <a:t>attributes</a:t>
            </a:r>
            <a:r>
              <a:rPr lang="en-US" dirty="0" smtClean="0">
                <a:latin typeface="Times New Roman" pitchFamily="18" charset="0"/>
                <a:cs typeface="Times New Roman" pitchFamily="18" charset="0"/>
              </a:rPr>
              <a:t> that defines the properties of object and </a:t>
            </a:r>
            <a:r>
              <a:rPr lang="en-US" dirty="0" smtClean="0">
                <a:solidFill>
                  <a:srgbClr val="FF0000"/>
                </a:solidFill>
                <a:latin typeface="Times New Roman" pitchFamily="18" charset="0"/>
                <a:cs typeface="Times New Roman" pitchFamily="18" charset="0"/>
              </a:rPr>
              <a:t>functions</a:t>
            </a:r>
            <a:r>
              <a:rPr lang="en-US" dirty="0" smtClean="0">
                <a:latin typeface="Times New Roman" pitchFamily="18" charset="0"/>
                <a:cs typeface="Times New Roman" pitchFamily="18" charset="0"/>
              </a:rPr>
              <a:t> that display the </a:t>
            </a:r>
            <a:r>
              <a:rPr lang="en-US" dirty="0" err="1" smtClean="0">
                <a:latin typeface="Times New Roman" pitchFamily="18" charset="0"/>
                <a:cs typeface="Times New Roman" pitchFamily="18" charset="0"/>
              </a:rPr>
              <a:t>behaviour</a:t>
            </a:r>
            <a:r>
              <a:rPr lang="en-US" dirty="0" smtClean="0">
                <a:latin typeface="Times New Roman" pitchFamily="18" charset="0"/>
                <a:cs typeface="Times New Roman" pitchFamily="18" charset="0"/>
              </a:rPr>
              <a:t> .</a:t>
            </a:r>
          </a:p>
          <a:p>
            <a:pPr algn="just" eaLnBrk="1" hangingPunct="1"/>
            <a:r>
              <a:rPr lang="en-US" dirty="0" smtClean="0">
                <a:latin typeface="Times New Roman" pitchFamily="18" charset="0"/>
                <a:cs typeface="Times New Roman" pitchFamily="18" charset="0"/>
              </a:rPr>
              <a:t>Each instance of the class(</a:t>
            </a:r>
            <a:r>
              <a:rPr lang="en-US" dirty="0" err="1" smtClean="0">
                <a:latin typeface="Times New Roman" pitchFamily="18" charset="0"/>
                <a:cs typeface="Times New Roman" pitchFamily="18" charset="0"/>
              </a:rPr>
              <a:t>ie</a:t>
            </a:r>
            <a:r>
              <a:rPr lang="en-US" dirty="0" smtClean="0">
                <a:latin typeface="Times New Roman" pitchFamily="18" charset="0"/>
                <a:cs typeface="Times New Roman" pitchFamily="18" charset="0"/>
              </a:rPr>
              <a:t> object) has its own value for each attribute but shares the same attribute names and operations with other instances of the class.</a:t>
            </a:r>
          </a:p>
          <a:p>
            <a:pPr>
              <a:buNone/>
            </a:pPr>
            <a:endParaRPr lang="en-GB" u="sng" dirty="0" smtClean="0">
              <a:latin typeface="Times New Roman" pitchFamily="18" charset="0"/>
              <a:cs typeface="Times New Roman" pitchFamily="18" charset="0"/>
            </a:endParaRPr>
          </a:p>
          <a:p>
            <a:r>
              <a:rPr lang="en-GB" u="sng" dirty="0" smtClean="0">
                <a:latin typeface="Times New Roman" pitchFamily="18" charset="0"/>
                <a:cs typeface="Times New Roman" pitchFamily="18" charset="0"/>
              </a:rPr>
              <a:t>Representation of class</a:t>
            </a:r>
          </a:p>
          <a:p>
            <a:endParaRPr lang="en-GB" dirty="0" smtClean="0"/>
          </a:p>
          <a:p>
            <a:endParaRPr lang="en-GB" dirty="0" smtClean="0"/>
          </a:p>
        </p:txBody>
      </p:sp>
      <p:sp>
        <p:nvSpPr>
          <p:cNvPr id="4" name="Double Bracket 3"/>
          <p:cNvSpPr/>
          <p:nvPr/>
        </p:nvSpPr>
        <p:spPr>
          <a:xfrm>
            <a:off x="3962400" y="6019800"/>
            <a:ext cx="46038" cy="46038"/>
          </a:xfrm>
          <a:prstGeom prst="bracketPair">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pic>
        <p:nvPicPr>
          <p:cNvPr id="8" name="Picture 7" descr="Picture11.png"/>
          <p:cNvPicPr>
            <a:picLocks noChangeAspect="1"/>
          </p:cNvPicPr>
          <p:nvPr/>
        </p:nvPicPr>
        <p:blipFill>
          <a:blip r:embed="rId2"/>
          <a:stretch>
            <a:fillRect/>
          </a:stretch>
        </p:blipFill>
        <p:spPr>
          <a:xfrm>
            <a:off x="1295400" y="3505200"/>
            <a:ext cx="2676191" cy="2847619"/>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endParaRPr lang="en-US" smtClean="0"/>
          </a:p>
        </p:txBody>
      </p:sp>
      <p:sp>
        <p:nvSpPr>
          <p:cNvPr id="20483" name="Slide Number Placeholder 3"/>
          <p:cNvSpPr>
            <a:spLocks noGrp="1"/>
          </p:cNvSpPr>
          <p:nvPr>
            <p:ph type="sldNum" sz="quarter" idx="12"/>
          </p:nvPr>
        </p:nvSpPr>
        <p:spPr bwMode="auto">
          <a:ln>
            <a:round/>
            <a:headEnd/>
            <a:tailEnd/>
          </a:ln>
        </p:spPr>
        <p:txBody>
          <a:bodyPr/>
          <a:lstStyle/>
          <a:p>
            <a:fld id="{EA7943A9-7959-4ABE-BFF0-4CB6C03FE9D4}" type="slidenum">
              <a:rPr lang="en-US"/>
              <a:pPr/>
              <a:t>15</a:t>
            </a:fld>
            <a:endParaRPr lang="en-US"/>
          </a:p>
        </p:txBody>
      </p:sp>
      <p:pic>
        <p:nvPicPr>
          <p:cNvPr id="20484" name="Content Placeholder 4"/>
          <p:cNvPicPr>
            <a:picLocks noGrp="1"/>
          </p:cNvPicPr>
          <p:nvPr>
            <p:ph sz="quarter" idx="1"/>
          </p:nvPr>
        </p:nvPicPr>
        <p:blipFill>
          <a:blip r:embed="rId2"/>
          <a:srcRect/>
          <a:stretch>
            <a:fillRect/>
          </a:stretch>
        </p:blipFill>
        <p:spPr>
          <a:xfrm>
            <a:off x="457200" y="1066800"/>
            <a:ext cx="8686800" cy="5562600"/>
          </a:xfrm>
        </p:spPr>
      </p:pic>
      <p:sp>
        <p:nvSpPr>
          <p:cNvPr id="7" name="Rectangle 6"/>
          <p:cNvSpPr/>
          <p:nvPr/>
        </p:nvSpPr>
        <p:spPr>
          <a:xfrm>
            <a:off x="3733800" y="1752600"/>
            <a:ext cx="1676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CLASS  </a:t>
            </a:r>
          </a:p>
        </p:txBody>
      </p:sp>
      <p:sp>
        <p:nvSpPr>
          <p:cNvPr id="10" name="Rectangle 9"/>
          <p:cNvSpPr/>
          <p:nvPr/>
        </p:nvSpPr>
        <p:spPr>
          <a:xfrm>
            <a:off x="3886200" y="3276600"/>
            <a:ext cx="1676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OBJECT  </a:t>
            </a:r>
          </a:p>
        </p:txBody>
      </p:sp>
      <p:cxnSp>
        <p:nvCxnSpPr>
          <p:cNvPr id="13" name="Straight Arrow Connector 12"/>
          <p:cNvCxnSpPr>
            <a:stCxn id="7" idx="3"/>
          </p:cNvCxnSpPr>
          <p:nvPr/>
        </p:nvCxnSpPr>
        <p:spPr>
          <a:xfrm>
            <a:off x="5410200" y="2133600"/>
            <a:ext cx="533400"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0" idx="1"/>
          </p:cNvCxnSpPr>
          <p:nvPr/>
        </p:nvCxnSpPr>
        <p:spPr>
          <a:xfrm flipH="1">
            <a:off x="3429000" y="3657600"/>
            <a:ext cx="457200"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sz="quarter" idx="1"/>
          </p:nvPr>
        </p:nvSpPr>
        <p:spPr>
          <a:xfrm>
            <a:off x="304800" y="381000"/>
            <a:ext cx="8534400" cy="5410200"/>
          </a:xfrm>
        </p:spPr>
        <p:txBody>
          <a:bodyPr/>
          <a:lstStyle/>
          <a:p>
            <a:pPr>
              <a:buFont typeface="Wingdings 2" pitchFamily="18" charset="2"/>
              <a:buNone/>
            </a:pPr>
            <a:r>
              <a:rPr lang="en-GB" sz="2800" b="1" u="sng" smtClean="0">
                <a:latin typeface="Times New Roman" pitchFamily="18" charset="0"/>
                <a:cs typeface="Times New Roman" pitchFamily="18" charset="0"/>
              </a:rPr>
              <a:t>Encapsulation</a:t>
            </a:r>
          </a:p>
          <a:p>
            <a:pPr algn="just"/>
            <a:r>
              <a:rPr lang="en-GB" smtClean="0">
                <a:latin typeface="Times New Roman" pitchFamily="18" charset="0"/>
                <a:cs typeface="Times New Roman" pitchFamily="18" charset="0"/>
              </a:rPr>
              <a:t>The wrapping up of data and functions into a single unit is known as Encapsulation.</a:t>
            </a:r>
          </a:p>
          <a:p>
            <a:pPr algn="just"/>
            <a:r>
              <a:rPr lang="en-GB" smtClean="0">
                <a:latin typeface="Times New Roman" pitchFamily="18" charset="0"/>
                <a:cs typeface="Times New Roman" pitchFamily="18" charset="0"/>
              </a:rPr>
              <a:t> The data is not accessible to the outside world and only those functions which are wrapped in the class can access it.</a:t>
            </a:r>
          </a:p>
          <a:p>
            <a:pPr algn="just"/>
            <a:r>
              <a:rPr lang="en-GB" smtClean="0">
                <a:latin typeface="Times New Roman" pitchFamily="18" charset="0"/>
                <a:cs typeface="Times New Roman" pitchFamily="18" charset="0"/>
              </a:rPr>
              <a:t> This insulation of the data from direct access by the program is called data hiding or information hiding.</a:t>
            </a:r>
          </a:p>
          <a:p>
            <a:pPr>
              <a:buFont typeface="Wingdings 2" pitchFamily="18" charset="2"/>
              <a:buNone/>
            </a:pPr>
            <a:endParaRPr lang="en-GB" smtClean="0">
              <a:latin typeface="Times New Roman" pitchFamily="18" charset="0"/>
              <a:cs typeface="Times New Roman" pitchFamily="18" charset="0"/>
            </a:endParaRPr>
          </a:p>
        </p:txBody>
      </p:sp>
      <p:pic>
        <p:nvPicPr>
          <p:cNvPr id="21507" name="Picture 3" descr="encap.png"/>
          <p:cNvPicPr>
            <a:picLocks noChangeAspect="1"/>
          </p:cNvPicPr>
          <p:nvPr/>
        </p:nvPicPr>
        <p:blipFill>
          <a:blip r:embed="rId2"/>
          <a:srcRect/>
          <a:stretch>
            <a:fillRect/>
          </a:stretch>
        </p:blipFill>
        <p:spPr bwMode="auto">
          <a:xfrm>
            <a:off x="1371600" y="3505200"/>
            <a:ext cx="4343400" cy="289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sz="quarter" idx="1"/>
          </p:nvPr>
        </p:nvSpPr>
        <p:spPr>
          <a:xfrm>
            <a:off x="304800" y="304800"/>
            <a:ext cx="8382000" cy="6172200"/>
          </a:xfrm>
        </p:spPr>
        <p:txBody>
          <a:bodyPr/>
          <a:lstStyle/>
          <a:p>
            <a:pPr>
              <a:buFont typeface="Wingdings 2" pitchFamily="18" charset="2"/>
              <a:buNone/>
            </a:pPr>
            <a:r>
              <a:rPr lang="en-GB" sz="2800" b="1" u="sng" smtClean="0">
                <a:latin typeface="Times New Roman" pitchFamily="18" charset="0"/>
                <a:cs typeface="Times New Roman" pitchFamily="18" charset="0"/>
              </a:rPr>
              <a:t>Inheritance:</a:t>
            </a:r>
          </a:p>
          <a:p>
            <a:r>
              <a:rPr lang="en-GB" smtClean="0">
                <a:latin typeface="Times New Roman" pitchFamily="18" charset="0"/>
                <a:cs typeface="Times New Roman" pitchFamily="18" charset="0"/>
              </a:rPr>
              <a:t>Inheritance is the process by which objects of one class acquire the properties of objects of another class. </a:t>
            </a:r>
          </a:p>
          <a:p>
            <a:pPr>
              <a:buFont typeface="Wingdings 2" pitchFamily="18" charset="2"/>
              <a:buNone/>
            </a:pPr>
            <a:endParaRPr lang="en-GB" smtClean="0">
              <a:latin typeface="Times New Roman" pitchFamily="18" charset="0"/>
              <a:cs typeface="Times New Roman" pitchFamily="18" charset="0"/>
            </a:endParaRPr>
          </a:p>
          <a:p>
            <a:r>
              <a:rPr lang="en-GB" smtClean="0">
                <a:latin typeface="Times New Roman" pitchFamily="18" charset="0"/>
                <a:cs typeface="Times New Roman" pitchFamily="18" charset="0"/>
              </a:rPr>
              <a:t> The principle behind this sort of division is that each derived class shares common characteristics with the class from which it is derived. </a:t>
            </a:r>
          </a:p>
          <a:p>
            <a:endParaRPr lang="en-GB" smtClean="0">
              <a:latin typeface="Times New Roman" pitchFamily="18" charset="0"/>
              <a:cs typeface="Times New Roman" pitchFamily="18" charset="0"/>
            </a:endParaRPr>
          </a:p>
          <a:p>
            <a:r>
              <a:rPr lang="en-GB" smtClean="0">
                <a:latin typeface="Times New Roman" pitchFamily="18" charset="0"/>
                <a:cs typeface="Times New Roman" pitchFamily="18" charset="0"/>
              </a:rPr>
              <a:t>Parent class is called base/superclass. Derived class is called subclass/derived class.</a:t>
            </a:r>
          </a:p>
          <a:p>
            <a:pPr>
              <a:buFont typeface="Wingdings 2" pitchFamily="18" charset="2"/>
              <a:buNone/>
            </a:pPr>
            <a:endParaRPr lang="en-GB" smtClean="0">
              <a:latin typeface="Times New Roman" pitchFamily="18" charset="0"/>
              <a:cs typeface="Times New Roman" pitchFamily="18" charset="0"/>
            </a:endParaRPr>
          </a:p>
          <a:p>
            <a:r>
              <a:rPr lang="en-GB" smtClean="0">
                <a:latin typeface="Times New Roman" pitchFamily="18" charset="0"/>
                <a:cs typeface="Times New Roman" pitchFamily="18" charset="0"/>
              </a:rPr>
              <a:t> In OOP the concept of inheritance provides the idea of reusability.  This means that we can add additional features to an existing class without modifying it.</a:t>
            </a:r>
          </a:p>
          <a:p>
            <a:endParaRPr lang="en-GB" smtClean="0">
              <a:latin typeface="Times New Roman" pitchFamily="18" charset="0"/>
              <a:cs typeface="Times New Roman" pitchFamily="18" charset="0"/>
            </a:endParaRPr>
          </a:p>
          <a:p>
            <a:pPr>
              <a:buFont typeface="Wingdings 2" pitchFamily="18" charset="2"/>
              <a:buNone/>
            </a:pPr>
            <a:endParaRPr lang="en-GB"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Content Placeholder 4" descr="IMG_20200801_011840.jpg"/>
          <p:cNvPicPr>
            <a:picLocks noGrp="1" noChangeAspect="1"/>
          </p:cNvPicPr>
          <p:nvPr>
            <p:ph sz="quarter" idx="1"/>
          </p:nvPr>
        </p:nvPicPr>
        <p:blipFill>
          <a:blip r:embed="rId2"/>
          <a:srcRect/>
          <a:stretch>
            <a:fillRect/>
          </a:stretch>
        </p:blipFill>
        <p:spPr>
          <a:xfrm>
            <a:off x="1066800" y="1447800"/>
            <a:ext cx="6858000" cy="5029200"/>
          </a:xfrm>
        </p:spPr>
      </p:pic>
      <p:sp>
        <p:nvSpPr>
          <p:cNvPr id="23555" name="Title 5"/>
          <p:cNvSpPr>
            <a:spLocks noGrp="1"/>
          </p:cNvSpPr>
          <p:nvPr>
            <p:ph type="title"/>
          </p:nvPr>
        </p:nvSpPr>
        <p:spPr/>
        <p:txBody>
          <a:bodyPr/>
          <a:lstStyle/>
          <a:p>
            <a:r>
              <a:rPr lang="en-US" smtClean="0"/>
              <a:t>Inheritance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p:cNvSpPr>
          <p:nvPr>
            <p:ph sz="quarter" idx="1"/>
          </p:nvPr>
        </p:nvSpPr>
        <p:spPr>
          <a:xfrm>
            <a:off x="381000" y="457200"/>
            <a:ext cx="8534400" cy="6400800"/>
          </a:xfrm>
        </p:spPr>
        <p:txBody>
          <a:bodyPr/>
          <a:lstStyle/>
          <a:p>
            <a:pPr algn="just">
              <a:buFont typeface="Wingdings 2" pitchFamily="18" charset="2"/>
              <a:buNone/>
            </a:pPr>
            <a:r>
              <a:rPr lang="en-GB" sz="2800" b="1" u="sng" smtClean="0">
                <a:latin typeface="Times New Roman" pitchFamily="18" charset="0"/>
                <a:cs typeface="Times New Roman" pitchFamily="18" charset="0"/>
              </a:rPr>
              <a:t>Data Abstraction</a:t>
            </a:r>
          </a:p>
          <a:p>
            <a:pPr algn="just"/>
            <a:r>
              <a:rPr lang="en-GB" smtClean="0">
                <a:latin typeface="Times New Roman" pitchFamily="18" charset="0"/>
                <a:cs typeface="Times New Roman" pitchFamily="18" charset="0"/>
              </a:rPr>
              <a:t>Abstraction refers to the act of representing essential features without including the background details or explanations. </a:t>
            </a:r>
          </a:p>
          <a:p>
            <a:pPr algn="just">
              <a:buFont typeface="Wingdings 2" pitchFamily="18" charset="2"/>
              <a:buNone/>
            </a:pPr>
            <a:endParaRPr lang="en-GB" smtClean="0">
              <a:latin typeface="Times New Roman" pitchFamily="18" charset="0"/>
              <a:cs typeface="Times New Roman" pitchFamily="18" charset="0"/>
            </a:endParaRPr>
          </a:p>
          <a:p>
            <a:pPr algn="just"/>
            <a:r>
              <a:rPr lang="en-GB" smtClean="0">
                <a:latin typeface="Times New Roman" pitchFamily="18" charset="0"/>
                <a:cs typeface="Times New Roman" pitchFamily="18" charset="0"/>
              </a:rPr>
              <a:t> Classes use the concept of abstraction and are defined as a list of abstract attributes such as size, weight and cost, and functions to operate on these attributes. </a:t>
            </a:r>
          </a:p>
          <a:p>
            <a:pPr algn="just">
              <a:buFont typeface="Wingdings 2" pitchFamily="18" charset="2"/>
              <a:buNone/>
            </a:pPr>
            <a:endParaRPr lang="en-GB" smtClean="0">
              <a:latin typeface="Times New Roman" pitchFamily="18" charset="0"/>
              <a:cs typeface="Times New Roman" pitchFamily="18" charset="0"/>
            </a:endParaRPr>
          </a:p>
          <a:p>
            <a:pPr algn="just"/>
            <a:r>
              <a:rPr lang="en-GB" smtClean="0">
                <a:latin typeface="Times New Roman" pitchFamily="18" charset="0"/>
                <a:cs typeface="Times New Roman" pitchFamily="18" charset="0"/>
              </a:rPr>
              <a:t> Since the classes use the concept of data abstraction, they are known as Abstract Data Types.</a:t>
            </a:r>
          </a:p>
          <a:p>
            <a:pPr algn="just"/>
            <a:endParaRPr lang="en-GB" smtClean="0">
              <a:latin typeface="Times New Roman" pitchFamily="18" charset="0"/>
              <a:cs typeface="Times New Roman" pitchFamily="18" charset="0"/>
            </a:endParaRPr>
          </a:p>
          <a:p>
            <a:pPr algn="just"/>
            <a:r>
              <a:rPr lang="en-GB" smtClean="0">
                <a:latin typeface="Times New Roman" pitchFamily="18" charset="0"/>
                <a:cs typeface="Times New Roman" pitchFamily="18" charset="0"/>
              </a:rPr>
              <a:t>Abstract classes have no instances but define common behaviors that can be inherited by more specific classes.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28600" y="274638"/>
            <a:ext cx="8458200" cy="1020762"/>
          </a:xfrm>
        </p:spPr>
        <p:txBody>
          <a:bodyPr/>
          <a:lstStyle/>
          <a:p>
            <a:r>
              <a:rPr lang="en-GB" b="1" u="sng" smtClean="0">
                <a:latin typeface="Times New Roman" pitchFamily="18" charset="0"/>
                <a:cs typeface="Times New Roman" pitchFamily="18" charset="0"/>
              </a:rPr>
              <a:t>Course Objectives</a:t>
            </a:r>
          </a:p>
        </p:txBody>
      </p:sp>
      <p:sp>
        <p:nvSpPr>
          <p:cNvPr id="8195" name="Content Placeholder 2"/>
          <p:cNvSpPr>
            <a:spLocks noGrp="1"/>
          </p:cNvSpPr>
          <p:nvPr>
            <p:ph sz="quarter" idx="1"/>
          </p:nvPr>
        </p:nvSpPr>
        <p:spPr>
          <a:xfrm>
            <a:off x="228600" y="1295400"/>
            <a:ext cx="8458200" cy="5181600"/>
          </a:xfrm>
        </p:spPr>
        <p:txBody>
          <a:bodyPr/>
          <a:lstStyle/>
          <a:p>
            <a:pPr marL="514350" indent="-514350" algn="just">
              <a:buFont typeface="Wingdings 2" pitchFamily="18" charset="2"/>
              <a:buNone/>
            </a:pPr>
            <a:r>
              <a:rPr lang="en-GB" smtClean="0">
                <a:latin typeface="Times New Roman" pitchFamily="18" charset="0"/>
                <a:cs typeface="Times New Roman" pitchFamily="18" charset="0"/>
              </a:rPr>
              <a:t>1. </a:t>
            </a:r>
            <a:r>
              <a:rPr lang="en-US" smtClean="0">
                <a:latin typeface="Times New Roman" pitchFamily="18" charset="0"/>
                <a:cs typeface="Times New Roman" pitchFamily="18" charset="0"/>
              </a:rPr>
              <a:t>Write Java programs using the object oriented concepts - classes, objects, constructors, data hiding, inheritance and polymorphism </a:t>
            </a:r>
            <a:endParaRPr lang="en-GB" smtClean="0">
              <a:latin typeface="Times New Roman" pitchFamily="18" charset="0"/>
              <a:cs typeface="Times New Roman" pitchFamily="18" charset="0"/>
            </a:endParaRPr>
          </a:p>
          <a:p>
            <a:pPr marL="514350" indent="-514350">
              <a:buFont typeface="Wingdings 2" pitchFamily="18" charset="2"/>
              <a:buNone/>
            </a:pPr>
            <a:r>
              <a:rPr lang="en-GB" smtClean="0">
                <a:latin typeface="Times New Roman" pitchFamily="18" charset="0"/>
                <a:cs typeface="Times New Roman" pitchFamily="18" charset="0"/>
              </a:rPr>
              <a:t>2. </a:t>
            </a:r>
            <a:r>
              <a:rPr lang="en-US" smtClean="0">
                <a:latin typeface="Times New Roman" pitchFamily="18" charset="0"/>
                <a:cs typeface="Times New Roman" pitchFamily="18" charset="0"/>
              </a:rPr>
              <a:t>Utilise datatypes, operators, control statements, built in packages &amp; interfaces, Input/ Output Streams and Files in Java to develop programs</a:t>
            </a:r>
            <a:endParaRPr lang="en-GB" smtClean="0">
              <a:latin typeface="Times New Roman" pitchFamily="18" charset="0"/>
              <a:cs typeface="Times New Roman" pitchFamily="18" charset="0"/>
            </a:endParaRPr>
          </a:p>
          <a:p>
            <a:pPr marL="514350" indent="-514350">
              <a:buFont typeface="Wingdings 2" pitchFamily="18" charset="2"/>
              <a:buNone/>
            </a:pPr>
            <a:r>
              <a:rPr lang="en-GB" smtClean="0">
                <a:latin typeface="Times New Roman" pitchFamily="18" charset="0"/>
                <a:cs typeface="Times New Roman" pitchFamily="18" charset="0"/>
              </a:rPr>
              <a:t>3. </a:t>
            </a:r>
            <a:r>
              <a:rPr lang="en-US" smtClean="0">
                <a:latin typeface="Times New Roman" pitchFamily="18" charset="0"/>
                <a:cs typeface="Times New Roman" pitchFamily="18" charset="0"/>
              </a:rPr>
              <a:t>Illustrate how robust programs can be written in Java using exception handling mechanism</a:t>
            </a:r>
            <a:endParaRPr lang="en-GB" smtClean="0">
              <a:latin typeface="Times New Roman" pitchFamily="18" charset="0"/>
              <a:cs typeface="Times New Roman" pitchFamily="18" charset="0"/>
            </a:endParaRPr>
          </a:p>
          <a:p>
            <a:pPr marL="514350" indent="-514350">
              <a:buFont typeface="Wingdings 2" pitchFamily="18" charset="2"/>
              <a:buNone/>
            </a:pPr>
            <a:r>
              <a:rPr lang="en-GB" smtClean="0">
                <a:latin typeface="Times New Roman" pitchFamily="18" charset="0"/>
                <a:cs typeface="Times New Roman" pitchFamily="18" charset="0"/>
              </a:rPr>
              <a:t>4. </a:t>
            </a:r>
            <a:r>
              <a:rPr lang="en-US" smtClean="0">
                <a:latin typeface="Times New Roman" pitchFamily="18" charset="0"/>
                <a:cs typeface="Times New Roman" pitchFamily="18" charset="0"/>
              </a:rPr>
              <a:t>Write application programs in Java using multithreading and database connectivity.</a:t>
            </a:r>
          </a:p>
          <a:p>
            <a:pPr marL="514350" indent="-514350">
              <a:buFont typeface="Wingdings 2" pitchFamily="18" charset="2"/>
              <a:buNone/>
            </a:pPr>
            <a:r>
              <a:rPr lang="en-US" smtClean="0">
                <a:latin typeface="Times New Roman" pitchFamily="18" charset="0"/>
                <a:cs typeface="Times New Roman" pitchFamily="18" charset="0"/>
              </a:rPr>
              <a:t>5. Write Graphical User Interface based application programs by utilising event handling features and Swing in Java  </a:t>
            </a:r>
            <a:endParaRPr lang="en-GB"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sz="quarter" idx="1"/>
          </p:nvPr>
        </p:nvSpPr>
        <p:spPr>
          <a:xfrm>
            <a:off x="0" y="0"/>
            <a:ext cx="9144000" cy="6858000"/>
          </a:xfrm>
        </p:spPr>
        <p:txBody>
          <a:bodyPr/>
          <a:lstStyle/>
          <a:p>
            <a:pPr>
              <a:buFont typeface="Wingdings 2" pitchFamily="18" charset="2"/>
              <a:buNone/>
            </a:pPr>
            <a:r>
              <a:rPr lang="en-GB" b="1" smtClean="0">
                <a:latin typeface="Times New Roman" pitchFamily="18" charset="0"/>
                <a:cs typeface="Times New Roman" pitchFamily="18" charset="0"/>
              </a:rPr>
              <a:t>   </a:t>
            </a:r>
            <a:r>
              <a:rPr lang="en-GB" b="1" u="sng" smtClean="0">
                <a:latin typeface="Times New Roman" pitchFamily="18" charset="0"/>
                <a:cs typeface="Times New Roman" pitchFamily="18" charset="0"/>
              </a:rPr>
              <a:t>Polymorphism:</a:t>
            </a:r>
          </a:p>
          <a:p>
            <a:r>
              <a:rPr lang="en-GB" smtClean="0">
                <a:latin typeface="Times New Roman" pitchFamily="18" charset="0"/>
                <a:cs typeface="Times New Roman" pitchFamily="18" charset="0"/>
              </a:rPr>
              <a:t> Polymorphism means the ability to take more than one form. </a:t>
            </a:r>
          </a:p>
          <a:p>
            <a:r>
              <a:rPr lang="en-GB" smtClean="0">
                <a:latin typeface="Times New Roman" pitchFamily="18" charset="0"/>
                <a:cs typeface="Times New Roman" pitchFamily="18" charset="0"/>
              </a:rPr>
              <a:t> Different behaviours is exhibited in different instances. The behaviour depends upon the types of data used in the operation. </a:t>
            </a:r>
          </a:p>
          <a:p>
            <a:r>
              <a:rPr lang="en-GB" smtClean="0">
                <a:latin typeface="Times New Roman" pitchFamily="18" charset="0"/>
                <a:cs typeface="Times New Roman" pitchFamily="18" charset="0"/>
              </a:rPr>
              <a:t> Example: Operation of addition. </a:t>
            </a:r>
          </a:p>
          <a:p>
            <a:pPr lvl="1"/>
            <a:r>
              <a:rPr lang="en-GB" smtClean="0">
                <a:latin typeface="Times New Roman" pitchFamily="18" charset="0"/>
                <a:cs typeface="Times New Roman" pitchFamily="18" charset="0"/>
              </a:rPr>
              <a:t>For two numbers the operation will generate a sum. If the operands are strings, then the operation would produce a third string by concatenation.</a:t>
            </a:r>
          </a:p>
          <a:p>
            <a:pPr lvl="1">
              <a:buFont typeface="Wingdings 2" pitchFamily="18" charset="2"/>
              <a:buNone/>
            </a:pPr>
            <a:endParaRPr lang="en-GB" smtClean="0">
              <a:latin typeface="Times New Roman" pitchFamily="18" charset="0"/>
              <a:cs typeface="Times New Roman" pitchFamily="18" charset="0"/>
            </a:endParaRPr>
          </a:p>
          <a:p>
            <a:r>
              <a:rPr lang="en-GB" smtClean="0">
                <a:latin typeface="Times New Roman" pitchFamily="18" charset="0"/>
                <a:cs typeface="Times New Roman" pitchFamily="18" charset="0"/>
              </a:rPr>
              <a:t>The process of making an operator to exhibit different behaviours in different instances is known as operator overloading. </a:t>
            </a:r>
          </a:p>
          <a:p>
            <a:endParaRPr lang="en-GB" smtClean="0">
              <a:latin typeface="Times New Roman" pitchFamily="18" charset="0"/>
              <a:cs typeface="Times New Roman" pitchFamily="18" charset="0"/>
            </a:endParaRPr>
          </a:p>
          <a:p>
            <a:r>
              <a:rPr lang="en-GB" smtClean="0">
                <a:latin typeface="Times New Roman" pitchFamily="18" charset="0"/>
                <a:cs typeface="Times New Roman" pitchFamily="18" charset="0"/>
              </a:rPr>
              <a:t> Using a single function name to perform different types of tasks is known as function overloading.</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mtClean="0"/>
              <a:t>Polymorphism</a:t>
            </a:r>
          </a:p>
        </p:txBody>
      </p:sp>
      <p:pic>
        <p:nvPicPr>
          <p:cNvPr id="26627" name="Content Placeholder 4" descr="IMG_20200801_011856.jpg"/>
          <p:cNvPicPr>
            <a:picLocks noGrp="1" noChangeAspect="1"/>
          </p:cNvPicPr>
          <p:nvPr>
            <p:ph sz="quarter" idx="1"/>
          </p:nvPr>
        </p:nvPicPr>
        <p:blipFill>
          <a:blip r:embed="rId2"/>
          <a:srcRect t="10001" b="21111"/>
          <a:stretch>
            <a:fillRect/>
          </a:stretch>
        </p:blipFill>
        <p:spPr>
          <a:xfrm>
            <a:off x="1524000" y="1524000"/>
            <a:ext cx="6781800" cy="4572000"/>
          </a:xfrm>
        </p:spPr>
      </p:pic>
      <p:sp>
        <p:nvSpPr>
          <p:cNvPr id="26628" name="Slide Number Placeholder 3"/>
          <p:cNvSpPr>
            <a:spLocks noGrp="1"/>
          </p:cNvSpPr>
          <p:nvPr>
            <p:ph type="sldNum" sz="quarter" idx="12"/>
          </p:nvPr>
        </p:nvSpPr>
        <p:spPr bwMode="auto">
          <a:ln>
            <a:round/>
            <a:headEnd/>
            <a:tailEnd/>
          </a:ln>
        </p:spPr>
        <p:txBody>
          <a:bodyPr/>
          <a:lstStyle/>
          <a:p>
            <a:fld id="{B28E4E40-FB8D-4974-BA02-D3D670480FB4}" type="slidenum">
              <a:rPr lang="en-US"/>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p:cNvSpPr>
          <p:nvPr>
            <p:ph sz="quarter" idx="1"/>
          </p:nvPr>
        </p:nvSpPr>
        <p:spPr>
          <a:xfrm>
            <a:off x="304800" y="457200"/>
            <a:ext cx="8382000" cy="5562600"/>
          </a:xfrm>
        </p:spPr>
        <p:txBody>
          <a:bodyPr/>
          <a:lstStyle/>
          <a:p>
            <a:pPr>
              <a:buFont typeface="Wingdings 2" pitchFamily="18" charset="2"/>
              <a:buNone/>
            </a:pPr>
            <a:r>
              <a:rPr lang="en-GB" sz="2800" b="1" u="sng" smtClean="0">
                <a:latin typeface="Times New Roman" pitchFamily="18" charset="0"/>
                <a:cs typeface="Times New Roman" pitchFamily="18" charset="0"/>
              </a:rPr>
              <a:t>Dynamic Binding</a:t>
            </a:r>
          </a:p>
          <a:p>
            <a:r>
              <a:rPr lang="en-GB" smtClean="0">
                <a:latin typeface="Times New Roman" pitchFamily="18" charset="0"/>
                <a:cs typeface="Times New Roman" pitchFamily="18" charset="0"/>
              </a:rPr>
              <a:t>The process of determining at run time which function to invoke  is termed as dynamic binding. </a:t>
            </a:r>
          </a:p>
          <a:p>
            <a:endParaRPr lang="en-GB" smtClean="0">
              <a:latin typeface="Times New Roman" pitchFamily="18" charset="0"/>
              <a:cs typeface="Times New Roman" pitchFamily="18" charset="0"/>
            </a:endParaRPr>
          </a:p>
          <a:p>
            <a:r>
              <a:rPr lang="en-GB" smtClean="0">
                <a:latin typeface="Times New Roman" pitchFamily="18" charset="0"/>
                <a:cs typeface="Times New Roman" pitchFamily="18" charset="0"/>
              </a:rPr>
              <a:t>The code associated with a given procedure call is not known until the time of the call at run-time.</a:t>
            </a:r>
          </a:p>
          <a:p>
            <a:pPr>
              <a:buFont typeface="Wingdings 2" pitchFamily="18" charset="2"/>
              <a:buNone/>
            </a:pPr>
            <a:endParaRPr lang="en-GB" smtClean="0">
              <a:latin typeface="Times New Roman" pitchFamily="18" charset="0"/>
              <a:cs typeface="Times New Roman" pitchFamily="18" charset="0"/>
            </a:endParaRPr>
          </a:p>
          <a:p>
            <a:r>
              <a:rPr lang="en-GB" smtClean="0">
                <a:latin typeface="Times New Roman" pitchFamily="18" charset="0"/>
                <a:cs typeface="Times New Roman" pitchFamily="18" charset="0"/>
              </a:rPr>
              <a:t> It is associated with polymorphism and inheritance.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p:cNvSpPr>
            <a:spLocks noGrp="1"/>
          </p:cNvSpPr>
          <p:nvPr>
            <p:ph sz="quarter" idx="1"/>
          </p:nvPr>
        </p:nvSpPr>
        <p:spPr>
          <a:xfrm>
            <a:off x="304800" y="381000"/>
            <a:ext cx="8534400" cy="6096000"/>
          </a:xfrm>
        </p:spPr>
        <p:txBody>
          <a:bodyPr/>
          <a:lstStyle/>
          <a:p>
            <a:pPr>
              <a:buFont typeface="Wingdings 2" pitchFamily="18" charset="2"/>
              <a:buNone/>
            </a:pPr>
            <a:r>
              <a:rPr lang="en-GB" sz="2800" b="1" u="sng" smtClean="0">
                <a:latin typeface="Times New Roman" pitchFamily="18" charset="0"/>
                <a:cs typeface="Times New Roman" pitchFamily="18" charset="0"/>
              </a:rPr>
              <a:t>Message Communication:</a:t>
            </a:r>
          </a:p>
          <a:p>
            <a:r>
              <a:rPr lang="en-GB" smtClean="0">
                <a:latin typeface="Times New Roman" pitchFamily="18" charset="0"/>
                <a:cs typeface="Times New Roman" pitchFamily="18" charset="0"/>
              </a:rPr>
              <a:t> An object-oriented program consist of a set of objects that communicate with each other. </a:t>
            </a:r>
          </a:p>
          <a:p>
            <a:pPr>
              <a:buFont typeface="Wingdings 2" pitchFamily="18" charset="2"/>
              <a:buNone/>
            </a:pPr>
            <a:endParaRPr lang="en-GB" smtClean="0">
              <a:latin typeface="Times New Roman" pitchFamily="18" charset="0"/>
              <a:cs typeface="Times New Roman" pitchFamily="18" charset="0"/>
            </a:endParaRPr>
          </a:p>
          <a:p>
            <a:r>
              <a:rPr lang="en-GB" smtClean="0">
                <a:latin typeface="Times New Roman" pitchFamily="18" charset="0"/>
                <a:cs typeface="Times New Roman" pitchFamily="18" charset="0"/>
              </a:rPr>
              <a:t> Message passing involves specifying the name of the object, the name of the function (message) and the information to be sent. </a:t>
            </a:r>
          </a:p>
          <a:p>
            <a:pPr lvl="1"/>
            <a:r>
              <a:rPr lang="en-GB" smtClean="0">
                <a:latin typeface="Times New Roman" pitchFamily="18" charset="0"/>
                <a:cs typeface="Times New Roman" pitchFamily="18" charset="0"/>
              </a:rPr>
              <a:t>Eg: emp.salary(emp_name);   Here emp is the object, salary is the message and emp_name is the information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p:cNvSpPr>
            <a:spLocks noGrp="1"/>
          </p:cNvSpPr>
          <p:nvPr>
            <p:ph sz="quarter" idx="1"/>
          </p:nvPr>
        </p:nvSpPr>
        <p:spPr>
          <a:xfrm>
            <a:off x="381000" y="304800"/>
            <a:ext cx="8305800" cy="5715000"/>
          </a:xfrm>
        </p:spPr>
        <p:txBody>
          <a:bodyPr/>
          <a:lstStyle/>
          <a:p>
            <a:pPr>
              <a:buFont typeface="Wingdings 2" pitchFamily="18" charset="2"/>
              <a:buNone/>
            </a:pPr>
            <a:r>
              <a:rPr lang="en-US" b="1" u="sng" smtClean="0">
                <a:latin typeface="Times New Roman" pitchFamily="18" charset="0"/>
                <a:cs typeface="Times New Roman" pitchFamily="18" charset="0"/>
              </a:rPr>
              <a:t>Advantages of OOP</a:t>
            </a:r>
          </a:p>
          <a:p>
            <a:r>
              <a:rPr lang="en-US" smtClean="0">
                <a:latin typeface="Times New Roman" pitchFamily="18" charset="0"/>
                <a:cs typeface="Times New Roman" pitchFamily="18" charset="0"/>
              </a:rPr>
              <a:t>Redundant code is eliminated and existing classes can be extended by the principle of inheritance.</a:t>
            </a:r>
          </a:p>
          <a:p>
            <a:pPr>
              <a:buFont typeface="Wingdings 2" pitchFamily="18" charset="2"/>
              <a:buNone/>
            </a:pPr>
            <a:endParaRPr lang="en-US" smtClean="0">
              <a:latin typeface="Times New Roman" pitchFamily="18" charset="0"/>
              <a:cs typeface="Times New Roman" pitchFamily="18" charset="0"/>
            </a:endParaRPr>
          </a:p>
          <a:p>
            <a:r>
              <a:rPr lang="en-US" smtClean="0">
                <a:latin typeface="Times New Roman" pitchFamily="18" charset="0"/>
                <a:cs typeface="Times New Roman" pitchFamily="18" charset="0"/>
              </a:rPr>
              <a:t>The principle data hiding helps the programmer to build secure programs.</a:t>
            </a:r>
          </a:p>
          <a:p>
            <a:pPr>
              <a:buFont typeface="Wingdings 2" pitchFamily="18" charset="2"/>
              <a:buNone/>
            </a:pPr>
            <a:endParaRPr lang="en-US" smtClean="0">
              <a:latin typeface="Times New Roman" pitchFamily="18" charset="0"/>
              <a:cs typeface="Times New Roman" pitchFamily="18" charset="0"/>
            </a:endParaRPr>
          </a:p>
          <a:p>
            <a:r>
              <a:rPr lang="en-US" smtClean="0">
                <a:latin typeface="Times New Roman" pitchFamily="18" charset="0"/>
                <a:cs typeface="Times New Roman" pitchFamily="18" charset="0"/>
              </a:rPr>
              <a:t>It is possible to have multiple objects to coexist without any interference.</a:t>
            </a:r>
          </a:p>
          <a:p>
            <a:pPr>
              <a:buFont typeface="Wingdings 2" pitchFamily="18" charset="2"/>
              <a:buNone/>
            </a:pPr>
            <a:endParaRPr lang="en-US" smtClean="0">
              <a:latin typeface="Times New Roman" pitchFamily="18" charset="0"/>
              <a:cs typeface="Times New Roman" pitchFamily="18" charset="0"/>
            </a:endParaRPr>
          </a:p>
          <a:p>
            <a:r>
              <a:rPr lang="en-US" smtClean="0">
                <a:latin typeface="Times New Roman" pitchFamily="18" charset="0"/>
                <a:cs typeface="Times New Roman" pitchFamily="18" charset="0"/>
              </a:rPr>
              <a:t>Object-oriented systems can be easily upgraded from small to large systems.</a:t>
            </a:r>
          </a:p>
          <a:p>
            <a:endParaRPr lang="en-US"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533400"/>
            <a:ext cx="7848600" cy="990600"/>
          </a:xfrm>
        </p:spPr>
        <p:txBody>
          <a:bodyPr>
            <a:noAutofit/>
          </a:bodyPr>
          <a:lstStyle/>
          <a:p>
            <a:pPr eaLnBrk="1" fontAlgn="auto" hangingPunct="1">
              <a:spcAft>
                <a:spcPts val="0"/>
              </a:spcAft>
              <a:defRPr/>
            </a:pPr>
            <a:r>
              <a:rPr lang="en-US" dirty="0" smtClean="0">
                <a:cs typeface="Calibri" pitchFamily="34" charset="0"/>
              </a:rPr>
              <a:t/>
            </a:r>
            <a:br>
              <a:rPr lang="en-US" dirty="0" smtClean="0">
                <a:cs typeface="Calibri" pitchFamily="34" charset="0"/>
              </a:rPr>
            </a:br>
            <a:r>
              <a:rPr lang="en-US" dirty="0" smtClean="0">
                <a:cs typeface="Calibri" pitchFamily="34" charset="0"/>
              </a:rPr>
              <a:t/>
            </a:r>
            <a:br>
              <a:rPr lang="en-US" dirty="0" smtClean="0">
                <a:cs typeface="Calibri" pitchFamily="34" charset="0"/>
              </a:rPr>
            </a:br>
            <a:endParaRPr lang="en-US" dirty="0" smtClean="0">
              <a:solidFill>
                <a:schemeClr val="tx1"/>
              </a:solidFill>
              <a:latin typeface="+mn-lt"/>
              <a:cs typeface="Calibri" pitchFamily="34" charset="0"/>
            </a:endParaRPr>
          </a:p>
        </p:txBody>
      </p:sp>
      <p:sp>
        <p:nvSpPr>
          <p:cNvPr id="84995" name="Content Placeholder 2"/>
          <p:cNvSpPr>
            <a:spLocks noGrp="1"/>
          </p:cNvSpPr>
          <p:nvPr>
            <p:ph sz="quarter" idx="1"/>
          </p:nvPr>
        </p:nvSpPr>
        <p:spPr>
          <a:xfrm>
            <a:off x="457200" y="1447800"/>
            <a:ext cx="7772400" cy="4572000"/>
          </a:xfrm>
        </p:spPr>
        <p:txBody>
          <a:bodyPr/>
          <a:lstStyle/>
          <a:p>
            <a:pPr algn="ctr" eaLnBrk="1" hangingPunct="1">
              <a:buNone/>
            </a:pPr>
            <a:endParaRPr lang="en-US" sz="4000" dirty="0" smtClean="0">
              <a:solidFill>
                <a:schemeClr val="tx2"/>
              </a:solidFill>
              <a:latin typeface="+mj-lt"/>
              <a:ea typeface="+mj-ea"/>
              <a:cs typeface="Calibri" pitchFamily="34" charset="0"/>
            </a:endParaRPr>
          </a:p>
          <a:p>
            <a:pPr algn="ctr" eaLnBrk="1" hangingPunct="1">
              <a:buNone/>
            </a:pPr>
            <a:endParaRPr lang="en-US" sz="4000" dirty="0" smtClean="0">
              <a:solidFill>
                <a:schemeClr val="tx2"/>
              </a:solidFill>
              <a:latin typeface="+mj-lt"/>
              <a:ea typeface="+mj-ea"/>
              <a:cs typeface="Calibri" pitchFamily="34" charset="0"/>
            </a:endParaRPr>
          </a:p>
          <a:p>
            <a:pPr algn="ctr" eaLnBrk="1" hangingPunct="1">
              <a:buNone/>
            </a:pPr>
            <a:r>
              <a:rPr lang="en-US" sz="6000" dirty="0" smtClean="0">
                <a:latin typeface="+mj-lt"/>
                <a:ea typeface="+mj-ea"/>
                <a:cs typeface="Calibri" pitchFamily="34" charset="0"/>
              </a:rPr>
              <a:t>Introduction to Java</a:t>
            </a:r>
            <a:br>
              <a:rPr lang="en-US" sz="6000" dirty="0" smtClean="0">
                <a:latin typeface="+mj-lt"/>
                <a:ea typeface="+mj-ea"/>
                <a:cs typeface="Calibri" pitchFamily="34" charset="0"/>
              </a:rPr>
            </a:br>
            <a:endParaRPr lang="en-US" sz="6000" dirty="0" smtClean="0">
              <a:latin typeface="+mj-lt"/>
              <a:ea typeface="+mj-ea"/>
              <a:cs typeface="Calibri"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274638"/>
            <a:ext cx="7772400" cy="1143000"/>
          </a:xfrm>
        </p:spPr>
        <p:txBody>
          <a:bodyPr>
            <a:normAutofit/>
          </a:bodyPr>
          <a:lstStyle/>
          <a:p>
            <a:pPr algn="just" eaLnBrk="1" fontAlgn="auto" hangingPunct="1">
              <a:spcAft>
                <a:spcPts val="0"/>
              </a:spcAft>
              <a:defRPr/>
            </a:pPr>
            <a:r>
              <a:rPr lang="en-US" dirty="0" smtClean="0">
                <a:solidFill>
                  <a:srgbClr val="FF0000"/>
                </a:solidFill>
                <a:latin typeface="+mn-lt"/>
              </a:rPr>
              <a:t>Java’s History</a:t>
            </a:r>
          </a:p>
        </p:txBody>
      </p:sp>
      <p:sp>
        <p:nvSpPr>
          <p:cNvPr id="86019" name="Content Placeholder 2"/>
          <p:cNvSpPr>
            <a:spLocks noGrp="1"/>
          </p:cNvSpPr>
          <p:nvPr>
            <p:ph sz="quarter" idx="1"/>
          </p:nvPr>
        </p:nvSpPr>
        <p:spPr>
          <a:xfrm>
            <a:off x="457200" y="1371600"/>
            <a:ext cx="8610600" cy="4953000"/>
          </a:xfrm>
        </p:spPr>
        <p:txBody>
          <a:bodyPr/>
          <a:lstStyle/>
          <a:p>
            <a:pPr algn="just" eaLnBrk="1" hangingPunct="1"/>
            <a:r>
              <a:rPr lang="en-US" smtClean="0">
                <a:latin typeface="Times New Roman" pitchFamily="18" charset="0"/>
                <a:cs typeface="Times New Roman" pitchFamily="18" charset="0"/>
              </a:rPr>
              <a:t>Originally developed by James Gosling at </a:t>
            </a:r>
            <a:r>
              <a:rPr lang="en-US" b="1" smtClean="0">
                <a:latin typeface="Times New Roman" pitchFamily="18" charset="0"/>
                <a:cs typeface="Times New Roman" pitchFamily="18" charset="0"/>
              </a:rPr>
              <a:t>Sun Microsystems </a:t>
            </a:r>
            <a:r>
              <a:rPr lang="en-US" smtClean="0">
                <a:latin typeface="Times New Roman" pitchFamily="18" charset="0"/>
                <a:cs typeface="Times New Roman" pitchFamily="18" charset="0"/>
              </a:rPr>
              <a:t>(which is now a part of Oracle Corporation)</a:t>
            </a:r>
          </a:p>
          <a:p>
            <a:pPr algn="just" eaLnBrk="1" hangingPunct="1"/>
            <a:r>
              <a:rPr lang="en-GB" smtClean="0">
                <a:latin typeface="Times New Roman" pitchFamily="18" charset="0"/>
                <a:cs typeface="Times New Roman" pitchFamily="18" charset="0"/>
              </a:rPr>
              <a:t>Originally called Oak</a:t>
            </a:r>
          </a:p>
          <a:p>
            <a:pPr algn="just" eaLnBrk="1" hangingPunct="1"/>
            <a:r>
              <a:rPr lang="en-GB" smtClean="0">
                <a:latin typeface="Times New Roman" pitchFamily="18" charset="0"/>
                <a:cs typeface="Times New Roman" pitchFamily="18" charset="0"/>
              </a:rPr>
              <a:t>Released in 1995</a:t>
            </a:r>
          </a:p>
          <a:p>
            <a:pPr algn="just" eaLnBrk="1" hangingPunct="1"/>
            <a:r>
              <a:rPr lang="en-GB" smtClean="0">
                <a:latin typeface="Times New Roman" pitchFamily="18" charset="0"/>
                <a:cs typeface="Times New Roman" pitchFamily="18" charset="0"/>
              </a:rPr>
              <a:t>Aimed at producing an operating environment for networked devices and embedded systems.</a:t>
            </a:r>
          </a:p>
          <a:p>
            <a:pPr algn="just" eaLnBrk="1" hangingPunct="1">
              <a:buFont typeface="Wingdings 2" pitchFamily="18" charset="2"/>
              <a:buNone/>
            </a:pPr>
            <a:endParaRPr lang="en-GB" smtClean="0">
              <a:latin typeface="Times New Roman" pitchFamily="18" charset="0"/>
              <a:cs typeface="Times New Roman" pitchFamily="18" charset="0"/>
            </a:endParaRPr>
          </a:p>
          <a:p>
            <a:pPr algn="just" eaLnBrk="1" hangingPunct="1"/>
            <a:r>
              <a:rPr lang="en-GB" sz="2800" smtClean="0">
                <a:latin typeface="Times New Roman" pitchFamily="18" charset="0"/>
                <a:cs typeface="Times New Roman" pitchFamily="18" charset="0"/>
              </a:rPr>
              <a:t>Design objectives for the language</a:t>
            </a:r>
          </a:p>
          <a:p>
            <a:pPr lvl="1" algn="just" eaLnBrk="1" hangingPunct="1">
              <a:lnSpc>
                <a:spcPct val="90000"/>
              </a:lnSpc>
            </a:pPr>
            <a:r>
              <a:rPr lang="en-US" smtClean="0">
                <a:latin typeface="Times New Roman" pitchFamily="18" charset="0"/>
                <a:cs typeface="Times New Roman" pitchFamily="18" charset="0"/>
              </a:rPr>
              <a:t>Simple, secure, object-oriented, architecture-neutral and portable, distributed and dynamic.</a:t>
            </a:r>
          </a:p>
          <a:p>
            <a:pPr algn="just" eaLnBrk="1" hangingPunct="1"/>
            <a:endParaRPr lang="en-GB" sz="2800" smtClean="0">
              <a:latin typeface="Times New Roman" pitchFamily="18" charset="0"/>
              <a:cs typeface="Times New Roman" pitchFamily="18" charset="0"/>
            </a:endParaRPr>
          </a:p>
        </p:txBody>
      </p:sp>
      <p:pic>
        <p:nvPicPr>
          <p:cNvPr id="86020" name="Picture 3" descr="Untitled.png"/>
          <p:cNvPicPr>
            <a:picLocks noChangeAspect="1"/>
          </p:cNvPicPr>
          <p:nvPr/>
        </p:nvPicPr>
        <p:blipFill>
          <a:blip r:embed="rId3"/>
          <a:srcRect/>
          <a:stretch>
            <a:fillRect/>
          </a:stretch>
        </p:blipFill>
        <p:spPr bwMode="auto">
          <a:xfrm>
            <a:off x="7239000" y="0"/>
            <a:ext cx="1357313"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solidFill>
                  <a:srgbClr val="FF0000"/>
                </a:solidFill>
                <a:latin typeface="Times New Roman" pitchFamily="18" charset="0"/>
                <a:cs typeface="Times New Roman" pitchFamily="18" charset="0"/>
              </a:rPr>
              <a:t>Java Programming Environment</a:t>
            </a:r>
            <a:endParaRPr lang="en-US" sz="4400" dirty="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685800" y="1752600"/>
            <a:ext cx="7772400" cy="4572000"/>
          </a:xfrm>
        </p:spPr>
        <p:txBody>
          <a:bodyPr/>
          <a:lstStyle/>
          <a:p>
            <a:pPr>
              <a:spcBef>
                <a:spcPct val="0"/>
              </a:spcBef>
              <a:buNone/>
            </a:pPr>
            <a:r>
              <a:rPr lang="en-US" sz="3200" dirty="0" smtClean="0">
                <a:latin typeface="Times New Roman" pitchFamily="18" charset="0"/>
                <a:ea typeface="+mj-ea"/>
                <a:cs typeface="Times New Roman" pitchFamily="18" charset="0"/>
              </a:rPr>
              <a:t>Consists of</a:t>
            </a:r>
          </a:p>
          <a:p>
            <a:pPr lvl="1">
              <a:spcBef>
                <a:spcPct val="0"/>
              </a:spcBef>
            </a:pPr>
            <a:r>
              <a:rPr lang="en-US" sz="3200" dirty="0" smtClean="0">
                <a:latin typeface="Times New Roman" pitchFamily="18" charset="0"/>
                <a:ea typeface="+mj-ea"/>
                <a:cs typeface="Times New Roman" pitchFamily="18" charset="0"/>
              </a:rPr>
              <a:t>Java language – used by programmers to write the application.</a:t>
            </a:r>
          </a:p>
          <a:p>
            <a:pPr lvl="1">
              <a:spcBef>
                <a:spcPct val="0"/>
              </a:spcBef>
              <a:buNone/>
            </a:pPr>
            <a:endParaRPr lang="en-US" sz="3200" dirty="0" smtClean="0">
              <a:latin typeface="Times New Roman" pitchFamily="18" charset="0"/>
              <a:ea typeface="+mj-ea"/>
              <a:cs typeface="Times New Roman" pitchFamily="18" charset="0"/>
            </a:endParaRPr>
          </a:p>
          <a:p>
            <a:pPr lvl="1">
              <a:spcBef>
                <a:spcPct val="0"/>
              </a:spcBef>
            </a:pPr>
            <a:r>
              <a:rPr lang="en-US" sz="3200" dirty="0" smtClean="0">
                <a:latin typeface="Times New Roman" pitchFamily="18" charset="0"/>
                <a:ea typeface="+mj-ea"/>
                <a:cs typeface="Times New Roman" pitchFamily="18" charset="0"/>
              </a:rPr>
              <a:t>The Java Virtual Machine(JVM)-used to execute the application</a:t>
            </a:r>
            <a:r>
              <a:rPr lang="en-US" sz="3600" dirty="0" smtClean="0">
                <a:latin typeface="Times New Roman" pitchFamily="18" charset="0"/>
                <a:ea typeface="+mj-ea"/>
                <a:cs typeface="Times New Roman" pitchFamily="18" charset="0"/>
              </a:rPr>
              <a:t>.</a:t>
            </a:r>
          </a:p>
        </p:txBody>
      </p:sp>
      <p:sp>
        <p:nvSpPr>
          <p:cNvPr id="4" name="Slide Number Placeholder 3"/>
          <p:cNvSpPr>
            <a:spLocks noGrp="1"/>
          </p:cNvSpPr>
          <p:nvPr>
            <p:ph type="sldNum" sz="quarter" idx="12"/>
          </p:nvPr>
        </p:nvSpPr>
        <p:spPr/>
        <p:txBody>
          <a:bodyPr/>
          <a:lstStyle/>
          <a:p>
            <a:pPr>
              <a:defRPr/>
            </a:pPr>
            <a:fld id="{7F50D522-CBA4-4108-90DA-9951FACF1C08}" type="slidenum">
              <a:rPr lang="en-US" smtClean="0"/>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73050" indent="-273050">
              <a:spcBef>
                <a:spcPts val="575"/>
              </a:spcBef>
              <a:buClr>
                <a:schemeClr val="accent1"/>
              </a:buClr>
              <a:buSzPct val="85000"/>
            </a:pPr>
            <a:r>
              <a:rPr lang="en-US" dirty="0" smtClean="0">
                <a:solidFill>
                  <a:srgbClr val="FF0000"/>
                </a:solidFill>
                <a:latin typeface="Times New Roman" pitchFamily="18" charset="0"/>
                <a:ea typeface="+mn-ea"/>
                <a:cs typeface="Times New Roman" pitchFamily="18" charset="0"/>
              </a:rPr>
              <a:t>Java Runtime Environment(JRE)</a:t>
            </a:r>
          </a:p>
        </p:txBody>
      </p:sp>
      <p:sp>
        <p:nvSpPr>
          <p:cNvPr id="3" name="Content Placeholder 2"/>
          <p:cNvSpPr>
            <a:spLocks noGrp="1"/>
          </p:cNvSpPr>
          <p:nvPr>
            <p:ph sz="quarter" idx="1"/>
          </p:nvPr>
        </p:nvSpPr>
        <p:spPr>
          <a:xfrm>
            <a:off x="762000" y="1752600"/>
            <a:ext cx="7772400" cy="4572000"/>
          </a:xfrm>
        </p:spPr>
        <p:txBody>
          <a:bodyPr/>
          <a:lstStyle/>
          <a:p>
            <a:r>
              <a:rPr lang="en-US" sz="3200" dirty="0" smtClean="0">
                <a:latin typeface="Times New Roman" pitchFamily="18" charset="0"/>
                <a:cs typeface="Times New Roman" pitchFamily="18" charset="0"/>
              </a:rPr>
              <a:t>It is what you get when you download java software.</a:t>
            </a:r>
          </a:p>
          <a:p>
            <a:endParaRPr lang="en-US" sz="3200" dirty="0" smtClean="0">
              <a:latin typeface="Times New Roman" pitchFamily="18" charset="0"/>
              <a:cs typeface="Times New Roman" pitchFamily="18" charset="0"/>
            </a:endParaRPr>
          </a:p>
          <a:p>
            <a:r>
              <a:rPr lang="en-US" sz="3200" dirty="0" smtClean="0">
                <a:latin typeface="Times New Roman" pitchFamily="18" charset="0"/>
                <a:cs typeface="Times New Roman" pitchFamily="18" charset="0"/>
              </a:rPr>
              <a:t>JRE consists of Java Virtual Machine(JVM), Java platform core classes and supporting java platform libraries.</a:t>
            </a:r>
            <a:endParaRPr lang="en-US" sz="3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7F50D522-CBA4-4108-90DA-9951FACF1C08}" type="slidenum">
              <a:rPr lang="en-US" smtClean="0"/>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341313"/>
            <a:ext cx="9394825" cy="750887"/>
          </a:xfrm>
        </p:spPr>
        <p:txBody>
          <a:bodyPr>
            <a:normAutofit/>
          </a:bodyPr>
          <a:lstStyle/>
          <a:p>
            <a:pPr eaLnBrk="1" fontAlgn="auto" hangingPunct="1">
              <a:spcAft>
                <a:spcPts val="0"/>
              </a:spcAft>
              <a:defRPr/>
            </a:pPr>
            <a:r>
              <a:rPr lang="en-US" dirty="0" smtClean="0">
                <a:solidFill>
                  <a:srgbClr val="FF0000"/>
                </a:solidFill>
                <a:latin typeface="+mn-lt"/>
              </a:rPr>
              <a:t>Java Programming Language Platforms</a:t>
            </a:r>
          </a:p>
        </p:txBody>
      </p:sp>
      <p:sp>
        <p:nvSpPr>
          <p:cNvPr id="88067" name="Content Placeholder 2"/>
          <p:cNvSpPr>
            <a:spLocks noGrp="1"/>
          </p:cNvSpPr>
          <p:nvPr>
            <p:ph sz="quarter" idx="1"/>
          </p:nvPr>
        </p:nvSpPr>
        <p:spPr>
          <a:xfrm>
            <a:off x="541338" y="1524000"/>
            <a:ext cx="8382000" cy="4953000"/>
          </a:xfrm>
        </p:spPr>
        <p:txBody>
          <a:bodyPr/>
          <a:lstStyle/>
          <a:p>
            <a:pPr algn="just" eaLnBrk="1" hangingPunct="1"/>
            <a:r>
              <a:rPr lang="en-US" dirty="0" smtClean="0">
                <a:latin typeface="Times New Roman" pitchFamily="18" charset="0"/>
                <a:cs typeface="Times New Roman" pitchFamily="18" charset="0"/>
              </a:rPr>
              <a:t>A Java platform is a particular environment in which Java programming language applications run.</a:t>
            </a:r>
          </a:p>
          <a:p>
            <a:pPr algn="just" eaLnBrk="1" hangingPunct="1">
              <a:buFont typeface="Wingdings 2" pitchFamily="18" charset="2"/>
              <a:buNone/>
            </a:pPr>
            <a:endParaRPr lang="en-US" dirty="0" smtClean="0">
              <a:latin typeface="Times New Roman" pitchFamily="18" charset="0"/>
              <a:cs typeface="Times New Roman" pitchFamily="18" charset="0"/>
            </a:endParaRPr>
          </a:p>
          <a:p>
            <a:pPr algn="just" eaLnBrk="1" hangingPunct="1"/>
            <a:r>
              <a:rPr lang="en-US" dirty="0" smtClean="0">
                <a:latin typeface="Times New Roman" pitchFamily="18" charset="0"/>
                <a:cs typeface="Times New Roman" pitchFamily="18" charset="0"/>
              </a:rPr>
              <a:t>All Java platforms consist of a Java Compiler , Java Virtual Machine (JVM) and an application programming interface (API). </a:t>
            </a:r>
          </a:p>
          <a:p>
            <a:pPr lvl="1" algn="just" eaLnBrk="1" hangingPunct="1"/>
            <a:r>
              <a:rPr lang="en-US" dirty="0" smtClean="0">
                <a:latin typeface="Times New Roman" pitchFamily="18" charset="0"/>
                <a:cs typeface="Times New Roman" pitchFamily="18" charset="0"/>
              </a:rPr>
              <a:t>An </a:t>
            </a:r>
            <a:r>
              <a:rPr lang="en-US" b="1" i="1" dirty="0" smtClean="0">
                <a:latin typeface="Times New Roman" pitchFamily="18" charset="0"/>
                <a:cs typeface="Times New Roman" pitchFamily="18" charset="0"/>
              </a:rPr>
              <a:t>API </a:t>
            </a:r>
            <a:r>
              <a:rPr lang="en-US" dirty="0" smtClean="0">
                <a:latin typeface="Times New Roman" pitchFamily="18" charset="0"/>
                <a:cs typeface="Times New Roman" pitchFamily="18" charset="0"/>
              </a:rPr>
              <a:t>is a collection of software components(classes, packages etc) that we can use to create other software components or applications. It is an intermediary software that allows the applications to talk to each other.</a:t>
            </a:r>
          </a:p>
          <a:p>
            <a:pPr lvl="1" algn="just" eaLnBrk="1" hangingPunct="1"/>
            <a:r>
              <a:rPr lang="en-US" dirty="0" smtClean="0">
                <a:latin typeface="Times New Roman" pitchFamily="18" charset="0"/>
                <a:cs typeface="Times New Roman" pitchFamily="18" charset="0"/>
              </a:rPr>
              <a:t>The API is a collection of available java classes, packages and interfaces.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Text Books: Reference Books: </a:t>
            </a:r>
          </a:p>
          <a:p>
            <a:r>
              <a:rPr lang="en-US" b="1" dirty="0" smtClean="0"/>
              <a:t>1. Herbert </a:t>
            </a:r>
            <a:r>
              <a:rPr lang="en-US" b="1" dirty="0" err="1" smtClean="0"/>
              <a:t>Schildt</a:t>
            </a:r>
            <a:r>
              <a:rPr lang="en-US" b="1" dirty="0" smtClean="0"/>
              <a:t>, Java: The Complete Reference, 8/e, Tata McGraw Hill, 2011. </a:t>
            </a:r>
          </a:p>
          <a:p>
            <a:r>
              <a:rPr lang="en-US" dirty="0" smtClean="0"/>
              <a:t>2. </a:t>
            </a:r>
            <a:r>
              <a:rPr lang="en-US" dirty="0" err="1" smtClean="0"/>
              <a:t>Rajib</a:t>
            </a:r>
            <a:r>
              <a:rPr lang="en-US" dirty="0" smtClean="0"/>
              <a:t> Mall, Fundamentals of Software Engineering, 4th edition, PHI, 2014. </a:t>
            </a:r>
          </a:p>
          <a:p>
            <a:r>
              <a:rPr lang="en-US" dirty="0" smtClean="0"/>
              <a:t>3. Paul </a:t>
            </a:r>
            <a:r>
              <a:rPr lang="en-US" dirty="0" err="1" smtClean="0"/>
              <a:t>Deitel</a:t>
            </a:r>
            <a:r>
              <a:rPr lang="en-US" dirty="0" smtClean="0"/>
              <a:t>, Harvey </a:t>
            </a:r>
            <a:r>
              <a:rPr lang="en-US" dirty="0" err="1" smtClean="0"/>
              <a:t>Deitel</a:t>
            </a:r>
            <a:r>
              <a:rPr lang="en-US" dirty="0" smtClean="0"/>
              <a:t>, Java How to Program, Early Objects 11th Edition, Pearson, 2018. </a:t>
            </a:r>
            <a:endParaRPr lang="en-US" dirty="0"/>
          </a:p>
        </p:txBody>
      </p:sp>
      <p:sp>
        <p:nvSpPr>
          <p:cNvPr id="4" name="Slide Number Placeholder 3"/>
          <p:cNvSpPr>
            <a:spLocks noGrp="1"/>
          </p:cNvSpPr>
          <p:nvPr>
            <p:ph type="sldNum" sz="quarter" idx="12"/>
          </p:nvPr>
        </p:nvSpPr>
        <p:spPr>
          <a:xfrm>
            <a:off x="146050" y="6248400"/>
            <a:ext cx="457200" cy="457200"/>
          </a:xfrm>
        </p:spPr>
        <p:txBody>
          <a:bodyPr/>
          <a:lstStyle/>
          <a:p>
            <a:pPr>
              <a:defRPr/>
            </a:pPr>
            <a:fld id="{7F50D522-CBA4-4108-90DA-9951FACF1C08}" type="slidenum">
              <a:rPr lang="en-US" smtClean="0"/>
              <a:pPr>
                <a:defRPr/>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
            </a:r>
            <a:endParaRPr lang="en-US" dirty="0"/>
          </a:p>
        </p:txBody>
      </p:sp>
      <p:sp>
        <p:nvSpPr>
          <p:cNvPr id="4" name="Slide Number Placeholder 3"/>
          <p:cNvSpPr>
            <a:spLocks noGrp="1"/>
          </p:cNvSpPr>
          <p:nvPr>
            <p:ph type="sldNum" sz="quarter" idx="12"/>
          </p:nvPr>
        </p:nvSpPr>
        <p:spPr/>
        <p:txBody>
          <a:bodyPr/>
          <a:lstStyle/>
          <a:p>
            <a:pPr>
              <a:defRPr/>
            </a:pPr>
            <a:fld id="{7F50D522-CBA4-4108-90DA-9951FACF1C08}" type="slidenum">
              <a:rPr lang="en-US" smtClean="0"/>
              <a:pPr>
                <a:defRPr/>
              </a:pPr>
              <a:t>30</a:t>
            </a:fld>
            <a:endParaRPr lang="en-US"/>
          </a:p>
        </p:txBody>
      </p:sp>
      <p:pic>
        <p:nvPicPr>
          <p:cNvPr id="5" name="Content Placeholder 4"/>
          <p:cNvPicPr>
            <a:picLocks noGrp="1"/>
          </p:cNvPicPr>
          <p:nvPr>
            <p:ph sz="quarter" idx="1"/>
          </p:nvPr>
        </p:nvPicPr>
        <p:blipFill>
          <a:blip r:embed="rId2"/>
          <a:srcRect/>
          <a:stretch>
            <a:fillRect/>
          </a:stretch>
        </p:blipFill>
        <p:spPr bwMode="auto">
          <a:xfrm>
            <a:off x="1143000" y="1447800"/>
            <a:ext cx="7315200" cy="45720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0" y="0"/>
            <a:ext cx="9144000" cy="754063"/>
          </a:xfrm>
        </p:spPr>
        <p:txBody>
          <a:bodyPr>
            <a:normAutofit/>
          </a:bodyPr>
          <a:lstStyle/>
          <a:p>
            <a:pPr eaLnBrk="1" fontAlgn="auto" hangingPunct="1">
              <a:spcAft>
                <a:spcPts val="0"/>
              </a:spcAft>
              <a:defRPr/>
            </a:pPr>
            <a:r>
              <a:rPr lang="en-US" dirty="0" smtClean="0">
                <a:solidFill>
                  <a:srgbClr val="FF0000"/>
                </a:solidFill>
                <a:latin typeface="+mn-lt"/>
              </a:rPr>
              <a:t>Java Programming Language Platforms</a:t>
            </a:r>
          </a:p>
        </p:txBody>
      </p:sp>
      <p:sp>
        <p:nvSpPr>
          <p:cNvPr id="89091" name="Content Placeholder 2"/>
          <p:cNvSpPr>
            <a:spLocks noGrp="1"/>
          </p:cNvSpPr>
          <p:nvPr>
            <p:ph sz="quarter" idx="1"/>
          </p:nvPr>
        </p:nvSpPr>
        <p:spPr>
          <a:xfrm>
            <a:off x="228600" y="914400"/>
            <a:ext cx="8421688" cy="5726113"/>
          </a:xfrm>
        </p:spPr>
        <p:txBody>
          <a:bodyPr/>
          <a:lstStyle/>
          <a:p>
            <a:pPr algn="just" eaLnBrk="1" hangingPunct="1"/>
            <a:r>
              <a:rPr lang="en-US" sz="2400" smtClean="0">
                <a:latin typeface="Times New Roman" pitchFamily="18" charset="0"/>
                <a:cs typeface="Times New Roman" pitchFamily="18" charset="0"/>
              </a:rPr>
              <a:t>Java Platform, Standard Edition (J2SE) or Java SE</a:t>
            </a:r>
            <a:endParaRPr lang="en-GB" sz="2400" smtClean="0">
              <a:latin typeface="Times New Roman" pitchFamily="18" charset="0"/>
              <a:cs typeface="Times New Roman" pitchFamily="18" charset="0"/>
            </a:endParaRPr>
          </a:p>
          <a:p>
            <a:pPr lvl="1" algn="just" eaLnBrk="1" hangingPunct="1"/>
            <a:r>
              <a:rPr lang="en-US" sz="2200" smtClean="0">
                <a:latin typeface="Times New Roman" pitchFamily="18" charset="0"/>
                <a:cs typeface="Times New Roman" pitchFamily="18" charset="0"/>
              </a:rPr>
              <a:t>Java SE's API provides the core functionality of the Java programming language. </a:t>
            </a:r>
          </a:p>
          <a:p>
            <a:pPr lvl="1" algn="just" eaLnBrk="1" hangingPunct="1"/>
            <a:r>
              <a:rPr lang="en-US" sz="2200" smtClean="0">
                <a:latin typeface="Times New Roman" pitchFamily="18" charset="0"/>
                <a:cs typeface="Times New Roman" pitchFamily="18" charset="0"/>
              </a:rPr>
              <a:t>J2SE can be used to develop standalone applications or applets.</a:t>
            </a:r>
          </a:p>
          <a:p>
            <a:pPr lvl="1" algn="just" eaLnBrk="1" hangingPunct="1">
              <a:buFont typeface="Wingdings 2" pitchFamily="18" charset="2"/>
              <a:buNone/>
            </a:pPr>
            <a:endParaRPr lang="en-US" sz="2200" smtClean="0">
              <a:latin typeface="Times New Roman" pitchFamily="18" charset="0"/>
              <a:cs typeface="Times New Roman" pitchFamily="18" charset="0"/>
            </a:endParaRPr>
          </a:p>
          <a:p>
            <a:pPr algn="just" eaLnBrk="1" hangingPunct="1"/>
            <a:r>
              <a:rPr lang="en-US" sz="2400" smtClean="0">
                <a:latin typeface="Times New Roman" pitchFamily="18" charset="0"/>
                <a:cs typeface="Times New Roman" pitchFamily="18" charset="0"/>
              </a:rPr>
              <a:t>Java Platform, Enterprise Edition (J2EE) or Java EE</a:t>
            </a:r>
          </a:p>
          <a:p>
            <a:pPr lvl="1" algn="just" eaLnBrk="1" hangingPunct="1">
              <a:buClr>
                <a:srgbClr val="FF0000"/>
              </a:buClr>
            </a:pPr>
            <a:r>
              <a:rPr lang="en-US" sz="2200" smtClean="0">
                <a:latin typeface="Times New Roman" pitchFamily="18" charset="0"/>
                <a:cs typeface="Times New Roman" pitchFamily="18" charset="0"/>
              </a:rPr>
              <a:t>The Java EE platform provides an API and runtime environment for developing and running large-scale applications.</a:t>
            </a:r>
          </a:p>
          <a:p>
            <a:pPr lvl="1" algn="just" eaLnBrk="1" hangingPunct="1">
              <a:buClr>
                <a:srgbClr val="FF0000"/>
              </a:buClr>
              <a:buFont typeface="Wingdings 2" pitchFamily="18" charset="2"/>
              <a:buNone/>
            </a:pPr>
            <a:endParaRPr lang="en-US" sz="2200" smtClean="0">
              <a:latin typeface="Times New Roman" pitchFamily="18" charset="0"/>
              <a:cs typeface="Times New Roman" pitchFamily="18" charset="0"/>
            </a:endParaRPr>
          </a:p>
          <a:p>
            <a:pPr algn="just" eaLnBrk="1" hangingPunct="1">
              <a:buClr>
                <a:srgbClr val="FF0000"/>
              </a:buClr>
            </a:pPr>
            <a:r>
              <a:rPr lang="en-US" sz="2400" smtClean="0">
                <a:latin typeface="Times New Roman" pitchFamily="18" charset="0"/>
                <a:cs typeface="Times New Roman" pitchFamily="18" charset="0"/>
              </a:rPr>
              <a:t>Java platform Micro Edition (J2ME) or Java ME</a:t>
            </a:r>
          </a:p>
          <a:p>
            <a:pPr lvl="1" algn="just" eaLnBrk="1" hangingPunct="1"/>
            <a:r>
              <a:rPr lang="en-US" sz="2200" smtClean="0">
                <a:latin typeface="Times New Roman" pitchFamily="18" charset="0"/>
                <a:cs typeface="Times New Roman" pitchFamily="18" charset="0"/>
              </a:rPr>
              <a:t>J2ME can be used to develop applications for mobile devices. </a:t>
            </a:r>
          </a:p>
          <a:p>
            <a:pPr lvl="1" algn="just" eaLnBrk="1" hangingPunct="1">
              <a:buFont typeface="Wingdings 2" pitchFamily="18" charset="2"/>
              <a:buNone/>
            </a:pPr>
            <a:endParaRPr lang="en-US" sz="2200" smtClean="0">
              <a:latin typeface="Times New Roman" pitchFamily="18" charset="0"/>
              <a:cs typeface="Times New Roman" pitchFamily="18" charset="0"/>
            </a:endParaRPr>
          </a:p>
          <a:p>
            <a:pPr algn="just" eaLnBrk="1" hangingPunct="1"/>
            <a:r>
              <a:rPr lang="en-US" sz="2400" smtClean="0">
                <a:latin typeface="Times New Roman" pitchFamily="18" charset="0"/>
                <a:cs typeface="Times New Roman" pitchFamily="18" charset="0"/>
              </a:rPr>
              <a:t>JavaFX</a:t>
            </a:r>
          </a:p>
          <a:p>
            <a:pPr lvl="1" algn="just" eaLnBrk="1" hangingPunct="1"/>
            <a:r>
              <a:rPr lang="en-US" sz="2200" smtClean="0">
                <a:latin typeface="Times New Roman" pitchFamily="18" charset="0"/>
                <a:cs typeface="Times New Roman" pitchFamily="18" charset="0"/>
              </a:rPr>
              <a:t>JavaFX is a platform for creating rich internet applications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03238"/>
            <a:ext cx="8686800" cy="792162"/>
          </a:xfrm>
        </p:spPr>
        <p:txBody>
          <a:bodyPr>
            <a:normAutofit fontScale="90000"/>
          </a:bodyPr>
          <a:lstStyle/>
          <a:p>
            <a:pPr eaLnBrk="1" fontAlgn="auto" hangingPunct="1">
              <a:spcAft>
                <a:spcPts val="0"/>
              </a:spcAft>
              <a:defRPr/>
            </a:pPr>
            <a:r>
              <a:rPr lang="en-US" dirty="0">
                <a:solidFill>
                  <a:srgbClr val="FF0000"/>
                </a:solidFill>
                <a:latin typeface="+mn-lt"/>
              </a:rPr>
              <a:t>The Compilation Process for Non-Java Programs</a:t>
            </a:r>
          </a:p>
        </p:txBody>
      </p:sp>
      <p:sp>
        <p:nvSpPr>
          <p:cNvPr id="10243" name="Text Box 8"/>
          <p:cNvSpPr txBox="1">
            <a:spLocks noChangeArrowheads="1"/>
          </p:cNvSpPr>
          <p:nvPr/>
        </p:nvSpPr>
        <p:spPr bwMode="auto">
          <a:xfrm>
            <a:off x="1219200" y="1905000"/>
            <a:ext cx="2286000" cy="1631950"/>
          </a:xfrm>
          <a:prstGeom prst="rect">
            <a:avLst/>
          </a:prstGeom>
          <a:noFill/>
          <a:ln w="9525">
            <a:solidFill>
              <a:schemeClr val="tx1"/>
            </a:solidFill>
            <a:miter lim="800000"/>
            <a:headEnd/>
            <a:tailEnd/>
          </a:ln>
        </p:spPr>
        <p:txBody>
          <a:bodyPr tIns="320040" bIns="320040">
            <a:spAutoFit/>
          </a:bodyPr>
          <a:lstStyle/>
          <a:p>
            <a:pPr algn="ctr" eaLnBrk="1" hangingPunct="1">
              <a:spcBef>
                <a:spcPct val="50000"/>
              </a:spcBef>
              <a:defRPr/>
            </a:pPr>
            <a:r>
              <a:rPr lang="en-US">
                <a:latin typeface="+mn-lt"/>
              </a:rPr>
              <a:t>source code</a:t>
            </a:r>
            <a:r>
              <a:rPr lang="en-US" sz="2000">
                <a:latin typeface="+mn-lt"/>
              </a:rPr>
              <a:t> (programming language instructions)</a:t>
            </a:r>
          </a:p>
        </p:txBody>
      </p:sp>
      <p:sp>
        <p:nvSpPr>
          <p:cNvPr id="10244" name="Text Box 9"/>
          <p:cNvSpPr txBox="1">
            <a:spLocks noChangeArrowheads="1"/>
          </p:cNvSpPr>
          <p:nvPr/>
        </p:nvSpPr>
        <p:spPr bwMode="auto">
          <a:xfrm>
            <a:off x="1219200" y="4775200"/>
            <a:ext cx="2286000" cy="1323975"/>
          </a:xfrm>
          <a:prstGeom prst="rect">
            <a:avLst/>
          </a:prstGeom>
          <a:noFill/>
          <a:ln w="9525">
            <a:solidFill>
              <a:schemeClr val="tx1"/>
            </a:solidFill>
            <a:miter lim="800000"/>
            <a:headEnd/>
            <a:tailEnd/>
          </a:ln>
        </p:spPr>
        <p:txBody>
          <a:bodyPr tIns="320040" bIns="320040">
            <a:spAutoFit/>
          </a:bodyPr>
          <a:lstStyle/>
          <a:p>
            <a:pPr algn="ctr" eaLnBrk="1" hangingPunct="1">
              <a:spcBef>
                <a:spcPct val="50000"/>
              </a:spcBef>
              <a:defRPr/>
            </a:pPr>
            <a:r>
              <a:rPr lang="en-US">
                <a:latin typeface="+mn-lt"/>
              </a:rPr>
              <a:t>object code</a:t>
            </a:r>
            <a:r>
              <a:rPr lang="en-US" sz="2000">
                <a:latin typeface="+mn-lt"/>
              </a:rPr>
              <a:t> (binary instructions)</a:t>
            </a:r>
          </a:p>
        </p:txBody>
      </p:sp>
      <p:cxnSp>
        <p:nvCxnSpPr>
          <p:cNvPr id="90117" name="AutoShape 10"/>
          <p:cNvCxnSpPr>
            <a:cxnSpLocks noChangeShapeType="1"/>
            <a:stCxn id="10243" idx="2"/>
            <a:endCxn id="10244" idx="0"/>
          </p:cNvCxnSpPr>
          <p:nvPr/>
        </p:nvCxnSpPr>
        <p:spPr bwMode="auto">
          <a:xfrm rot="5400000">
            <a:off x="1742282" y="4155281"/>
            <a:ext cx="1239838" cy="3175"/>
          </a:xfrm>
          <a:prstGeom prst="straightConnector1">
            <a:avLst/>
          </a:prstGeom>
          <a:noFill/>
          <a:ln w="9525">
            <a:solidFill>
              <a:schemeClr val="tx1"/>
            </a:solidFill>
            <a:miter lim="800000"/>
            <a:headEnd/>
            <a:tailEnd type="triangle" w="lg" len="lg"/>
          </a:ln>
        </p:spPr>
      </p:cxnSp>
      <p:sp>
        <p:nvSpPr>
          <p:cNvPr id="10246" name="Text Box 11"/>
          <p:cNvSpPr txBox="1">
            <a:spLocks noChangeArrowheads="1"/>
          </p:cNvSpPr>
          <p:nvPr/>
        </p:nvSpPr>
        <p:spPr bwMode="auto">
          <a:xfrm>
            <a:off x="4953000" y="2794000"/>
            <a:ext cx="2971800" cy="406400"/>
          </a:xfrm>
          <a:prstGeom prst="rect">
            <a:avLst/>
          </a:prstGeom>
          <a:solidFill>
            <a:srgbClr val="CCFFCC"/>
          </a:solidFill>
          <a:ln w="9525">
            <a:solidFill>
              <a:srgbClr val="0000FF"/>
            </a:solidFill>
            <a:miter lim="800000"/>
            <a:headEnd/>
            <a:tailEnd/>
          </a:ln>
        </p:spPr>
        <p:txBody>
          <a:bodyPr>
            <a:spAutoFit/>
          </a:bodyPr>
          <a:lstStyle/>
          <a:p>
            <a:pPr algn="ctr" eaLnBrk="1" hangingPunct="1">
              <a:spcBef>
                <a:spcPct val="50000"/>
              </a:spcBef>
              <a:defRPr/>
            </a:pPr>
            <a:r>
              <a:rPr lang="en-US" sz="2000">
                <a:latin typeface="+mn-lt"/>
              </a:rPr>
              <a:t>Programmers write this.</a:t>
            </a:r>
          </a:p>
        </p:txBody>
      </p:sp>
      <p:sp>
        <p:nvSpPr>
          <p:cNvPr id="10247" name="Text Box 12"/>
          <p:cNvSpPr txBox="1">
            <a:spLocks noChangeArrowheads="1"/>
          </p:cNvSpPr>
          <p:nvPr/>
        </p:nvSpPr>
        <p:spPr bwMode="auto">
          <a:xfrm>
            <a:off x="4953000" y="5537200"/>
            <a:ext cx="2971800" cy="406400"/>
          </a:xfrm>
          <a:prstGeom prst="rect">
            <a:avLst/>
          </a:prstGeom>
          <a:solidFill>
            <a:srgbClr val="CCFFCC"/>
          </a:solidFill>
          <a:ln w="9525">
            <a:solidFill>
              <a:srgbClr val="0000FF"/>
            </a:solidFill>
            <a:miter lim="800000"/>
            <a:headEnd/>
            <a:tailEnd/>
          </a:ln>
        </p:spPr>
        <p:txBody>
          <a:bodyPr>
            <a:spAutoFit/>
          </a:bodyPr>
          <a:lstStyle/>
          <a:p>
            <a:pPr algn="ctr" eaLnBrk="1" hangingPunct="1">
              <a:spcBef>
                <a:spcPct val="50000"/>
              </a:spcBef>
              <a:defRPr/>
            </a:pPr>
            <a:r>
              <a:rPr lang="en-US" sz="2000">
                <a:latin typeface="+mn-lt"/>
              </a:rPr>
              <a:t>Computers run this.</a:t>
            </a:r>
          </a:p>
        </p:txBody>
      </p:sp>
      <p:sp>
        <p:nvSpPr>
          <p:cNvPr id="10248" name="Line 13"/>
          <p:cNvSpPr>
            <a:spLocks noChangeShapeType="1"/>
          </p:cNvSpPr>
          <p:nvPr/>
        </p:nvSpPr>
        <p:spPr bwMode="auto">
          <a:xfrm flipH="1">
            <a:off x="4267200" y="3003550"/>
            <a:ext cx="685800" cy="0"/>
          </a:xfrm>
          <a:prstGeom prst="line">
            <a:avLst/>
          </a:prstGeom>
          <a:noFill/>
          <a:ln w="9525">
            <a:solidFill>
              <a:srgbClr val="0000FF"/>
            </a:solidFill>
            <a:miter lim="800000"/>
            <a:headEnd/>
            <a:tailEnd type="triangle" w="lg" len="lg"/>
          </a:ln>
        </p:spPr>
        <p:txBody>
          <a:bodyPr wrap="none"/>
          <a:lstStyle/>
          <a:p>
            <a:pPr>
              <a:defRPr/>
            </a:pPr>
            <a:endParaRPr lang="en-US">
              <a:latin typeface="+mn-lt"/>
            </a:endParaRPr>
          </a:p>
        </p:txBody>
      </p:sp>
      <p:sp>
        <p:nvSpPr>
          <p:cNvPr id="10249" name="Line 14"/>
          <p:cNvSpPr>
            <a:spLocks noChangeShapeType="1"/>
          </p:cNvSpPr>
          <p:nvPr/>
        </p:nvSpPr>
        <p:spPr bwMode="auto">
          <a:xfrm flipH="1">
            <a:off x="4267200" y="5727700"/>
            <a:ext cx="685800" cy="0"/>
          </a:xfrm>
          <a:prstGeom prst="line">
            <a:avLst/>
          </a:prstGeom>
          <a:noFill/>
          <a:ln w="9525">
            <a:solidFill>
              <a:srgbClr val="0000FF"/>
            </a:solidFill>
            <a:miter lim="800000"/>
            <a:headEnd/>
            <a:tailEnd type="triangle" w="lg" len="lg"/>
          </a:ln>
        </p:spPr>
        <p:txBody>
          <a:bodyPr wrap="none"/>
          <a:lstStyle/>
          <a:p>
            <a:pPr>
              <a:defRPr/>
            </a:pPr>
            <a:endParaRPr lang="en-US">
              <a:latin typeface="+mn-lt"/>
            </a:endParaRPr>
          </a:p>
        </p:txBody>
      </p:sp>
      <p:sp>
        <p:nvSpPr>
          <p:cNvPr id="10250" name="Text Box 15"/>
          <p:cNvSpPr txBox="1">
            <a:spLocks noChangeArrowheads="1"/>
          </p:cNvSpPr>
          <p:nvPr/>
        </p:nvSpPr>
        <p:spPr bwMode="auto">
          <a:xfrm>
            <a:off x="4953000" y="3784600"/>
            <a:ext cx="2286000" cy="1016000"/>
          </a:xfrm>
          <a:prstGeom prst="rect">
            <a:avLst/>
          </a:prstGeom>
          <a:solidFill>
            <a:srgbClr val="CCFFCC"/>
          </a:solidFill>
          <a:ln w="9525">
            <a:solidFill>
              <a:srgbClr val="0000FF"/>
            </a:solidFill>
            <a:miter lim="800000"/>
            <a:headEnd/>
            <a:tailEnd/>
          </a:ln>
        </p:spPr>
        <p:txBody>
          <a:bodyPr>
            <a:spAutoFit/>
          </a:bodyPr>
          <a:lstStyle/>
          <a:p>
            <a:pPr eaLnBrk="1" hangingPunct="1">
              <a:spcBef>
                <a:spcPct val="50000"/>
              </a:spcBef>
              <a:defRPr/>
            </a:pPr>
            <a:r>
              <a:rPr lang="en-US" sz="2000" dirty="0">
                <a:latin typeface="+mn-lt"/>
              </a:rPr>
              <a:t>Compiler compile source code into object code.</a:t>
            </a:r>
          </a:p>
        </p:txBody>
      </p:sp>
      <p:sp>
        <p:nvSpPr>
          <p:cNvPr id="10251" name="Line 16"/>
          <p:cNvSpPr>
            <a:spLocks noChangeShapeType="1"/>
          </p:cNvSpPr>
          <p:nvPr/>
        </p:nvSpPr>
        <p:spPr bwMode="auto">
          <a:xfrm flipH="1">
            <a:off x="4267200" y="4298950"/>
            <a:ext cx="685800" cy="0"/>
          </a:xfrm>
          <a:prstGeom prst="line">
            <a:avLst/>
          </a:prstGeom>
          <a:noFill/>
          <a:ln w="9525">
            <a:solidFill>
              <a:srgbClr val="0000FF"/>
            </a:solidFill>
            <a:miter lim="800000"/>
            <a:headEnd/>
            <a:tailEnd type="triangle" w="lg" len="lg"/>
          </a:ln>
        </p:spPr>
        <p:txBody>
          <a:bodyPr wrap="none"/>
          <a:lstStyle/>
          <a:p>
            <a:pPr>
              <a:defRPr/>
            </a:pPr>
            <a:endParaRPr lang="en-US">
              <a:latin typeface="+mn-lt"/>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03238"/>
            <a:ext cx="8763000" cy="792162"/>
          </a:xfrm>
        </p:spPr>
        <p:txBody>
          <a:bodyPr>
            <a:normAutofit/>
          </a:bodyPr>
          <a:lstStyle/>
          <a:p>
            <a:pPr eaLnBrk="1" fontAlgn="auto" hangingPunct="1">
              <a:spcAft>
                <a:spcPts val="0"/>
              </a:spcAft>
              <a:defRPr/>
            </a:pPr>
            <a:r>
              <a:rPr lang="en-US" dirty="0">
                <a:solidFill>
                  <a:srgbClr val="FF0000"/>
                </a:solidFill>
                <a:latin typeface="+mn-lt"/>
              </a:rPr>
              <a:t>The Compilation Process for Java Programs</a:t>
            </a:r>
          </a:p>
        </p:txBody>
      </p:sp>
      <p:sp>
        <p:nvSpPr>
          <p:cNvPr id="91139" name="Text Box 3"/>
          <p:cNvSpPr txBox="1">
            <a:spLocks noChangeArrowheads="1"/>
          </p:cNvSpPr>
          <p:nvPr/>
        </p:nvSpPr>
        <p:spPr bwMode="auto">
          <a:xfrm>
            <a:off x="1181100" y="1981200"/>
            <a:ext cx="2286000" cy="1200150"/>
          </a:xfrm>
          <a:prstGeom prst="rect">
            <a:avLst/>
          </a:prstGeom>
          <a:noFill/>
          <a:ln w="9525">
            <a:solidFill>
              <a:schemeClr val="tx1"/>
            </a:solidFill>
            <a:miter lim="800000"/>
            <a:headEnd/>
            <a:tailEnd/>
          </a:ln>
        </p:spPr>
        <p:txBody>
          <a:bodyPr tIns="228600" bIns="228600">
            <a:spAutoFit/>
          </a:bodyPr>
          <a:lstStyle/>
          <a:p>
            <a:pPr algn="ctr" eaLnBrk="1" hangingPunct="1">
              <a:spcBef>
                <a:spcPct val="50000"/>
              </a:spcBef>
            </a:pPr>
            <a:r>
              <a:rPr lang="en-US">
                <a:latin typeface="Perpetua" pitchFamily="18" charset="0"/>
              </a:rPr>
              <a:t>Java source code</a:t>
            </a:r>
            <a:endParaRPr lang="en-US" sz="2000">
              <a:latin typeface="Perpetua" pitchFamily="18" charset="0"/>
            </a:endParaRPr>
          </a:p>
        </p:txBody>
      </p:sp>
      <p:sp>
        <p:nvSpPr>
          <p:cNvPr id="91140" name="Text Box 4"/>
          <p:cNvSpPr txBox="1">
            <a:spLocks noChangeArrowheads="1"/>
          </p:cNvSpPr>
          <p:nvPr/>
        </p:nvSpPr>
        <p:spPr bwMode="auto">
          <a:xfrm>
            <a:off x="1181100" y="5568950"/>
            <a:ext cx="2286000" cy="831850"/>
          </a:xfrm>
          <a:prstGeom prst="rect">
            <a:avLst/>
          </a:prstGeom>
          <a:noFill/>
          <a:ln w="9525">
            <a:solidFill>
              <a:schemeClr val="tx1"/>
            </a:solidFill>
            <a:miter lim="800000"/>
            <a:headEnd/>
            <a:tailEnd/>
          </a:ln>
        </p:spPr>
        <p:txBody>
          <a:bodyPr tIns="228600" bIns="228600">
            <a:spAutoFit/>
          </a:bodyPr>
          <a:lstStyle/>
          <a:p>
            <a:pPr algn="ctr" eaLnBrk="1" hangingPunct="1">
              <a:spcBef>
                <a:spcPct val="50000"/>
              </a:spcBef>
            </a:pPr>
            <a:r>
              <a:rPr lang="en-US">
                <a:latin typeface="Perpetua" pitchFamily="18" charset="0"/>
              </a:rPr>
              <a:t>object code</a:t>
            </a:r>
            <a:endParaRPr lang="en-US" sz="2000">
              <a:latin typeface="Perpetua" pitchFamily="18" charset="0"/>
            </a:endParaRPr>
          </a:p>
        </p:txBody>
      </p:sp>
      <p:cxnSp>
        <p:nvCxnSpPr>
          <p:cNvPr id="91141" name="AutoShape 5"/>
          <p:cNvCxnSpPr>
            <a:cxnSpLocks noChangeShapeType="1"/>
            <a:stCxn id="91139" idx="2"/>
            <a:endCxn id="91144" idx="0"/>
          </p:cNvCxnSpPr>
          <p:nvPr/>
        </p:nvCxnSpPr>
        <p:spPr bwMode="auto">
          <a:xfrm>
            <a:off x="2324100" y="3181350"/>
            <a:ext cx="0" cy="787400"/>
          </a:xfrm>
          <a:prstGeom prst="straightConnector1">
            <a:avLst/>
          </a:prstGeom>
          <a:noFill/>
          <a:ln w="9525">
            <a:solidFill>
              <a:schemeClr val="tx1"/>
            </a:solidFill>
            <a:miter lim="800000"/>
            <a:headEnd/>
            <a:tailEnd type="triangle" w="lg" len="lg"/>
          </a:ln>
        </p:spPr>
      </p:cxnSp>
      <p:sp>
        <p:nvSpPr>
          <p:cNvPr id="11270" name="Text Box 10"/>
          <p:cNvSpPr txBox="1">
            <a:spLocks noChangeArrowheads="1"/>
          </p:cNvSpPr>
          <p:nvPr/>
        </p:nvSpPr>
        <p:spPr bwMode="auto">
          <a:xfrm>
            <a:off x="4914900" y="3098800"/>
            <a:ext cx="3238500" cy="708025"/>
          </a:xfrm>
          <a:prstGeom prst="rect">
            <a:avLst/>
          </a:prstGeom>
          <a:solidFill>
            <a:srgbClr val="CCFFCC"/>
          </a:solidFill>
          <a:ln w="9525">
            <a:solidFill>
              <a:srgbClr val="0000FF"/>
            </a:solidFill>
            <a:miter lim="800000"/>
            <a:headEnd/>
            <a:tailEnd/>
          </a:ln>
        </p:spPr>
        <p:txBody>
          <a:bodyPr>
            <a:spAutoFit/>
          </a:bodyPr>
          <a:lstStyle/>
          <a:p>
            <a:pPr eaLnBrk="1" hangingPunct="1">
              <a:spcBef>
                <a:spcPct val="50000"/>
              </a:spcBef>
              <a:defRPr/>
            </a:pPr>
            <a:r>
              <a:rPr lang="en-US" sz="2000" dirty="0">
                <a:latin typeface="+mn-lt"/>
              </a:rPr>
              <a:t>Java compilers compile source code into </a:t>
            </a:r>
            <a:r>
              <a:rPr lang="en-US" sz="2000" dirty="0" err="1">
                <a:latin typeface="+mn-lt"/>
              </a:rPr>
              <a:t>bytecode</a:t>
            </a:r>
            <a:r>
              <a:rPr lang="en-US" sz="2000" dirty="0">
                <a:latin typeface="+mn-lt"/>
              </a:rPr>
              <a:t>.</a:t>
            </a:r>
          </a:p>
        </p:txBody>
      </p:sp>
      <p:sp>
        <p:nvSpPr>
          <p:cNvPr id="11271" name="Line 11"/>
          <p:cNvSpPr>
            <a:spLocks noChangeShapeType="1"/>
          </p:cNvSpPr>
          <p:nvPr/>
        </p:nvSpPr>
        <p:spPr bwMode="auto">
          <a:xfrm flipH="1">
            <a:off x="4229100" y="3600450"/>
            <a:ext cx="685800" cy="0"/>
          </a:xfrm>
          <a:prstGeom prst="line">
            <a:avLst/>
          </a:prstGeom>
          <a:noFill/>
          <a:ln w="9525">
            <a:solidFill>
              <a:srgbClr val="0000FF"/>
            </a:solidFill>
            <a:miter lim="800000"/>
            <a:headEnd/>
            <a:tailEnd type="triangle" w="lg" len="lg"/>
          </a:ln>
        </p:spPr>
        <p:txBody>
          <a:bodyPr wrap="none"/>
          <a:lstStyle/>
          <a:p>
            <a:pPr>
              <a:defRPr/>
            </a:pPr>
            <a:endParaRPr lang="en-US">
              <a:latin typeface="+mn-lt"/>
            </a:endParaRPr>
          </a:p>
        </p:txBody>
      </p:sp>
      <p:sp>
        <p:nvSpPr>
          <p:cNvPr id="91144" name="Text Box 13"/>
          <p:cNvSpPr txBox="1">
            <a:spLocks noChangeArrowheads="1"/>
          </p:cNvSpPr>
          <p:nvPr/>
        </p:nvSpPr>
        <p:spPr bwMode="auto">
          <a:xfrm>
            <a:off x="1181100" y="3968750"/>
            <a:ext cx="2286000" cy="831850"/>
          </a:xfrm>
          <a:prstGeom prst="rect">
            <a:avLst/>
          </a:prstGeom>
          <a:noFill/>
          <a:ln w="9525">
            <a:solidFill>
              <a:schemeClr val="tx1"/>
            </a:solidFill>
            <a:miter lim="800000"/>
            <a:headEnd/>
            <a:tailEnd/>
          </a:ln>
        </p:spPr>
        <p:txBody>
          <a:bodyPr tIns="228600" bIns="228600">
            <a:spAutoFit/>
          </a:bodyPr>
          <a:lstStyle/>
          <a:p>
            <a:pPr algn="ctr" eaLnBrk="1" hangingPunct="1">
              <a:spcBef>
                <a:spcPct val="50000"/>
              </a:spcBef>
            </a:pPr>
            <a:r>
              <a:rPr lang="en-US">
                <a:latin typeface="Perpetua" pitchFamily="18" charset="0"/>
              </a:rPr>
              <a:t>bytecode</a:t>
            </a:r>
            <a:endParaRPr lang="en-US" sz="2000">
              <a:latin typeface="Perpetua" pitchFamily="18" charset="0"/>
            </a:endParaRPr>
          </a:p>
        </p:txBody>
      </p:sp>
      <p:cxnSp>
        <p:nvCxnSpPr>
          <p:cNvPr id="91145" name="AutoShape 14"/>
          <p:cNvCxnSpPr>
            <a:cxnSpLocks noChangeShapeType="1"/>
            <a:stCxn id="91144" idx="2"/>
            <a:endCxn id="91140" idx="0"/>
          </p:cNvCxnSpPr>
          <p:nvPr/>
        </p:nvCxnSpPr>
        <p:spPr bwMode="auto">
          <a:xfrm rot="5400000">
            <a:off x="1939925" y="5184775"/>
            <a:ext cx="768350" cy="0"/>
          </a:xfrm>
          <a:prstGeom prst="straightConnector1">
            <a:avLst/>
          </a:prstGeom>
          <a:noFill/>
          <a:ln w="9525">
            <a:solidFill>
              <a:schemeClr val="tx1"/>
            </a:solidFill>
            <a:miter lim="800000"/>
            <a:headEnd/>
            <a:tailEnd type="triangle" w="lg" len="lg"/>
          </a:ln>
        </p:spPr>
      </p:cxnSp>
      <p:sp>
        <p:nvSpPr>
          <p:cNvPr id="11274" name="Text Box 15"/>
          <p:cNvSpPr txBox="1">
            <a:spLocks noChangeArrowheads="1"/>
          </p:cNvSpPr>
          <p:nvPr/>
        </p:nvSpPr>
        <p:spPr bwMode="auto">
          <a:xfrm>
            <a:off x="4914900" y="4572000"/>
            <a:ext cx="3048000" cy="1016000"/>
          </a:xfrm>
          <a:prstGeom prst="rect">
            <a:avLst/>
          </a:prstGeom>
          <a:solidFill>
            <a:srgbClr val="CCFFCC"/>
          </a:solidFill>
          <a:ln w="9525">
            <a:solidFill>
              <a:srgbClr val="0000FF"/>
            </a:solidFill>
            <a:miter lim="800000"/>
            <a:headEnd/>
            <a:tailEnd/>
          </a:ln>
        </p:spPr>
        <p:txBody>
          <a:bodyPr>
            <a:spAutoFit/>
          </a:bodyPr>
          <a:lstStyle/>
          <a:p>
            <a:pPr eaLnBrk="1" hangingPunct="1">
              <a:spcBef>
                <a:spcPct val="50000"/>
              </a:spcBef>
              <a:defRPr/>
            </a:pPr>
            <a:r>
              <a:rPr lang="en-US" sz="2000" dirty="0">
                <a:latin typeface="+mn-lt"/>
              </a:rPr>
              <a:t>When a Java program  run, the JVM translates </a:t>
            </a:r>
            <a:r>
              <a:rPr lang="en-US" sz="2000" dirty="0" err="1">
                <a:latin typeface="+mn-lt"/>
              </a:rPr>
              <a:t>bytecode</a:t>
            </a:r>
            <a:r>
              <a:rPr lang="en-US" sz="2000" dirty="0">
                <a:latin typeface="+mn-lt"/>
              </a:rPr>
              <a:t> to object code.</a:t>
            </a:r>
          </a:p>
        </p:txBody>
      </p:sp>
      <p:sp>
        <p:nvSpPr>
          <p:cNvPr id="11275" name="Line 16"/>
          <p:cNvSpPr>
            <a:spLocks noChangeShapeType="1"/>
          </p:cNvSpPr>
          <p:nvPr/>
        </p:nvSpPr>
        <p:spPr bwMode="auto">
          <a:xfrm flipH="1">
            <a:off x="4229100" y="5086350"/>
            <a:ext cx="685800" cy="0"/>
          </a:xfrm>
          <a:prstGeom prst="line">
            <a:avLst/>
          </a:prstGeom>
          <a:noFill/>
          <a:ln w="9525">
            <a:solidFill>
              <a:srgbClr val="0000FF"/>
            </a:solidFill>
            <a:miter lim="800000"/>
            <a:headEnd/>
            <a:tailEnd type="triangle" w="lg" len="lg"/>
          </a:ln>
        </p:spPr>
        <p:txBody>
          <a:bodyPr wrap="none"/>
          <a:lstStyle/>
          <a:p>
            <a:pPr>
              <a:defRPr/>
            </a:pPr>
            <a:endParaRPr lang="en-US">
              <a:latin typeface="+mn-lt"/>
            </a:endParaRPr>
          </a:p>
        </p:txBody>
      </p:sp>
      <p:sp>
        <p:nvSpPr>
          <p:cNvPr id="12" name="Text Box 12"/>
          <p:cNvSpPr txBox="1">
            <a:spLocks noChangeArrowheads="1"/>
          </p:cNvSpPr>
          <p:nvPr/>
        </p:nvSpPr>
        <p:spPr bwMode="auto">
          <a:xfrm>
            <a:off x="4953000" y="5867400"/>
            <a:ext cx="2971800" cy="406400"/>
          </a:xfrm>
          <a:prstGeom prst="rect">
            <a:avLst/>
          </a:prstGeom>
          <a:solidFill>
            <a:srgbClr val="CCFFCC"/>
          </a:solidFill>
          <a:ln w="9525">
            <a:solidFill>
              <a:srgbClr val="0000FF"/>
            </a:solidFill>
            <a:miter lim="800000"/>
            <a:headEnd/>
            <a:tailEnd/>
          </a:ln>
        </p:spPr>
        <p:txBody>
          <a:bodyPr>
            <a:spAutoFit/>
          </a:bodyPr>
          <a:lstStyle/>
          <a:p>
            <a:pPr algn="ctr" eaLnBrk="1" hangingPunct="1">
              <a:spcBef>
                <a:spcPct val="50000"/>
              </a:spcBef>
              <a:defRPr/>
            </a:pPr>
            <a:r>
              <a:rPr lang="en-US" sz="2000">
                <a:latin typeface="+mn-lt"/>
              </a:rPr>
              <a:t>Computers run this.</a:t>
            </a:r>
          </a:p>
        </p:txBody>
      </p:sp>
      <p:sp>
        <p:nvSpPr>
          <p:cNvPr id="13" name="Line 14"/>
          <p:cNvSpPr>
            <a:spLocks noChangeShapeType="1"/>
          </p:cNvSpPr>
          <p:nvPr/>
        </p:nvSpPr>
        <p:spPr bwMode="auto">
          <a:xfrm flipH="1">
            <a:off x="4267200" y="6057900"/>
            <a:ext cx="685800" cy="0"/>
          </a:xfrm>
          <a:prstGeom prst="line">
            <a:avLst/>
          </a:prstGeom>
          <a:noFill/>
          <a:ln w="9525">
            <a:solidFill>
              <a:srgbClr val="0000FF"/>
            </a:solidFill>
            <a:miter lim="800000"/>
            <a:headEnd/>
            <a:tailEnd type="triangle" w="lg" len="lg"/>
          </a:ln>
        </p:spPr>
        <p:txBody>
          <a:bodyPr wrap="none"/>
          <a:lstStyle/>
          <a:p>
            <a:pPr>
              <a:defRPr/>
            </a:pPr>
            <a:endParaRPr lang="en-US">
              <a:latin typeface="+mn-lt"/>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p:txBody>
          <a:bodyPr/>
          <a:lstStyle/>
          <a:p>
            <a:endParaRPr lang="en-US" smtClean="0"/>
          </a:p>
        </p:txBody>
      </p:sp>
      <p:sp>
        <p:nvSpPr>
          <p:cNvPr id="92163" name="Slide Number Placeholder 3"/>
          <p:cNvSpPr>
            <a:spLocks noGrp="1"/>
          </p:cNvSpPr>
          <p:nvPr>
            <p:ph type="sldNum" sz="quarter" idx="12"/>
          </p:nvPr>
        </p:nvSpPr>
        <p:spPr bwMode="auto">
          <a:ln>
            <a:round/>
            <a:headEnd/>
            <a:tailEnd/>
          </a:ln>
        </p:spPr>
        <p:txBody>
          <a:bodyPr/>
          <a:lstStyle/>
          <a:p>
            <a:fld id="{98EA7140-37B1-4A2A-AF96-4CB744D462DF}" type="slidenum">
              <a:rPr lang="en-US"/>
              <a:pPr/>
              <a:t>34</a:t>
            </a:fld>
            <a:endParaRPr lang="en-US"/>
          </a:p>
        </p:txBody>
      </p:sp>
      <p:pic>
        <p:nvPicPr>
          <p:cNvPr id="92164" name="Content Placeholder 7"/>
          <p:cNvPicPr>
            <a:picLocks noGrp="1"/>
          </p:cNvPicPr>
          <p:nvPr>
            <p:ph sz="quarter" idx="1"/>
          </p:nvPr>
        </p:nvPicPr>
        <p:blipFill>
          <a:blip r:embed="rId2"/>
          <a:srcRect t="6155" b="15082"/>
          <a:stretch>
            <a:fillRect/>
          </a:stretch>
        </p:blipFill>
        <p:spPr>
          <a:xfrm>
            <a:off x="609600" y="762000"/>
            <a:ext cx="8077200" cy="4692650"/>
          </a:xfr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274638"/>
            <a:ext cx="7620000" cy="792162"/>
          </a:xfrm>
        </p:spPr>
        <p:txBody>
          <a:bodyPr>
            <a:normAutofit/>
          </a:bodyPr>
          <a:lstStyle/>
          <a:p>
            <a:pPr eaLnBrk="1" fontAlgn="auto" hangingPunct="1">
              <a:spcAft>
                <a:spcPts val="0"/>
              </a:spcAft>
              <a:defRPr/>
            </a:pPr>
            <a:r>
              <a:rPr lang="en-US" b="1" dirty="0" smtClean="0">
                <a:solidFill>
                  <a:srgbClr val="FF0000"/>
                </a:solidFill>
                <a:latin typeface="+mn-lt"/>
              </a:rPr>
              <a:t>Java Virtual Machine (JVM)</a:t>
            </a:r>
          </a:p>
        </p:txBody>
      </p:sp>
      <p:sp>
        <p:nvSpPr>
          <p:cNvPr id="93187" name="Content Placeholder 2"/>
          <p:cNvSpPr>
            <a:spLocks noGrp="1"/>
          </p:cNvSpPr>
          <p:nvPr>
            <p:ph sz="quarter" idx="1"/>
          </p:nvPr>
        </p:nvSpPr>
        <p:spPr>
          <a:xfrm>
            <a:off x="304800" y="1143000"/>
            <a:ext cx="8534400" cy="5334000"/>
          </a:xfrm>
        </p:spPr>
        <p:txBody>
          <a:bodyPr/>
          <a:lstStyle/>
          <a:p>
            <a:pPr lvl="1" eaLnBrk="1" hangingPunct="1">
              <a:tabLst>
                <a:tab pos="3200400" algn="l"/>
              </a:tabLst>
            </a:pPr>
            <a:r>
              <a:rPr lang="en-US" i="1" dirty="0" err="1" smtClean="0">
                <a:latin typeface="Times New Roman" pitchFamily="18" charset="0"/>
                <a:cs typeface="Times New Roman" pitchFamily="18" charset="0"/>
              </a:rPr>
              <a:t>Bytecode</a:t>
            </a:r>
            <a:r>
              <a:rPr lang="en-US"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is a highly optimized set of instructions designed to be executed by the Java run-time system, which is called the </a:t>
            </a:r>
            <a:r>
              <a:rPr lang="en-US" b="1" i="1" dirty="0" smtClean="0">
                <a:latin typeface="Times New Roman" pitchFamily="18" charset="0"/>
                <a:cs typeface="Times New Roman" pitchFamily="18" charset="0"/>
              </a:rPr>
              <a:t>Java Virtual Machine </a:t>
            </a:r>
            <a:r>
              <a:rPr lang="en-US" b="1" dirty="0" smtClean="0">
                <a:latin typeface="Times New Roman" pitchFamily="18" charset="0"/>
                <a:cs typeface="Times New Roman" pitchFamily="18" charset="0"/>
              </a:rPr>
              <a:t>(</a:t>
            </a:r>
            <a:r>
              <a:rPr lang="en-US" b="1" i="1" dirty="0" smtClean="0">
                <a:latin typeface="Times New Roman" pitchFamily="18" charset="0"/>
                <a:cs typeface="Times New Roman" pitchFamily="18" charset="0"/>
              </a:rPr>
              <a:t>JVM</a:t>
            </a:r>
            <a:r>
              <a:rPr lang="en-US" b="1" dirty="0" smtClean="0">
                <a:latin typeface="Times New Roman" pitchFamily="18" charset="0"/>
                <a:cs typeface="Times New Roman" pitchFamily="18" charset="0"/>
              </a:rPr>
              <a:t>).</a:t>
            </a:r>
            <a:endParaRPr lang="en-US" b="1" dirty="0" smtClean="0">
              <a:latin typeface="Times New Roman" pitchFamily="18" charset="0"/>
              <a:cs typeface="Times New Roman" pitchFamily="18" charset="0"/>
            </a:endParaRPr>
          </a:p>
          <a:p>
            <a:pPr lvl="1" eaLnBrk="1" hangingPunct="1">
              <a:tabLst>
                <a:tab pos="3200400" algn="l"/>
              </a:tabLst>
            </a:pPr>
            <a:r>
              <a:rPr lang="en-GB" dirty="0" smtClean="0">
                <a:latin typeface="Times New Roman" pitchFamily="18" charset="0"/>
                <a:cs typeface="Times New Roman" pitchFamily="18" charset="0"/>
              </a:rPr>
              <a:t> It is a platform-independent execution environment that converts Java </a:t>
            </a:r>
            <a:r>
              <a:rPr lang="en-GB" dirty="0" err="1" smtClean="0">
                <a:latin typeface="Times New Roman" pitchFamily="18" charset="0"/>
                <a:cs typeface="Times New Roman" pitchFamily="18" charset="0"/>
              </a:rPr>
              <a:t>bytecode</a:t>
            </a:r>
            <a:r>
              <a:rPr lang="en-GB" dirty="0" smtClean="0">
                <a:latin typeface="Times New Roman" pitchFamily="18" charset="0"/>
                <a:cs typeface="Times New Roman" pitchFamily="18" charset="0"/>
              </a:rPr>
              <a:t> into machine language and executes it</a:t>
            </a:r>
            <a:r>
              <a:rPr lang="en-GB" dirty="0" smtClean="0">
                <a:latin typeface="Times New Roman" pitchFamily="18" charset="0"/>
                <a:cs typeface="Times New Roman" pitchFamily="18" charset="0"/>
              </a:rPr>
              <a:t>.</a:t>
            </a:r>
            <a:endParaRPr lang="en-GB" b="1" dirty="0" smtClean="0">
              <a:latin typeface="Times New Roman" pitchFamily="18" charset="0"/>
              <a:cs typeface="Times New Roman" pitchFamily="18" charset="0"/>
            </a:endParaRPr>
          </a:p>
          <a:p>
            <a:pPr lvl="1" eaLnBrk="1" hangingPunct="1">
              <a:tabLst>
                <a:tab pos="3200400" algn="l"/>
              </a:tabLst>
            </a:pPr>
            <a:r>
              <a:rPr lang="en-US" dirty="0" smtClean="0">
                <a:latin typeface="Times New Roman" pitchFamily="18" charset="0"/>
                <a:cs typeface="Times New Roman" pitchFamily="18" charset="0"/>
              </a:rPr>
              <a:t>As a Java program’s </a:t>
            </a:r>
            <a:r>
              <a:rPr lang="en-US" dirty="0" err="1" smtClean="0">
                <a:latin typeface="Times New Roman" pitchFamily="18" charset="0"/>
                <a:cs typeface="Times New Roman" pitchFamily="18" charset="0"/>
              </a:rPr>
              <a:t>bytecode</a:t>
            </a:r>
            <a:r>
              <a:rPr lang="en-US" dirty="0" smtClean="0">
                <a:latin typeface="Times New Roman" pitchFamily="18" charset="0"/>
                <a:cs typeface="Times New Roman" pitchFamily="18" charset="0"/>
              </a:rPr>
              <a:t> runs, the </a:t>
            </a:r>
            <a:r>
              <a:rPr lang="en-US" dirty="0" err="1" smtClean="0">
                <a:latin typeface="Times New Roman" pitchFamily="18" charset="0"/>
                <a:cs typeface="Times New Roman" pitchFamily="18" charset="0"/>
              </a:rPr>
              <a:t>bytecode</a:t>
            </a:r>
            <a:r>
              <a:rPr lang="en-US" dirty="0" smtClean="0">
                <a:latin typeface="Times New Roman" pitchFamily="18" charset="0"/>
                <a:cs typeface="Times New Roman" pitchFamily="18" charset="0"/>
              </a:rPr>
              <a:t> is translated into object code by the computer's </a:t>
            </a:r>
            <a:r>
              <a:rPr lang="en-US" dirty="0" err="1" smtClean="0">
                <a:latin typeface="Times New Roman" pitchFamily="18" charset="0"/>
                <a:cs typeface="Times New Roman" pitchFamily="18" charset="0"/>
              </a:rPr>
              <a:t>bytecode</a:t>
            </a:r>
            <a:r>
              <a:rPr lang="en-US" dirty="0" smtClean="0">
                <a:latin typeface="Times New Roman" pitchFamily="18" charset="0"/>
                <a:cs typeface="Times New Roman" pitchFamily="18" charset="0"/>
              </a:rPr>
              <a:t> interpreter program. Called </a:t>
            </a:r>
            <a:r>
              <a:rPr lang="en-US" i="1" dirty="0" smtClean="0">
                <a:latin typeface="Times New Roman" pitchFamily="18" charset="0"/>
                <a:cs typeface="Times New Roman" pitchFamily="18" charset="0"/>
              </a:rPr>
              <a:t>Java Virtual Machine</a:t>
            </a:r>
            <a:r>
              <a:rPr lang="en-US" i="1" dirty="0" smtClean="0">
                <a:latin typeface="Times New Roman" pitchFamily="18" charset="0"/>
                <a:cs typeface="Times New Roman" pitchFamily="18" charset="0"/>
              </a:rPr>
              <a:t>.</a:t>
            </a:r>
          </a:p>
          <a:p>
            <a:pPr lvl="1" eaLnBrk="1" hangingPunct="1">
              <a:tabLst>
                <a:tab pos="3200400" algn="l"/>
              </a:tabLst>
            </a:pPr>
            <a:r>
              <a:rPr lang="en-US" dirty="0" smtClean="0">
                <a:latin typeface="Times New Roman" pitchFamily="18" charset="0"/>
                <a:cs typeface="Times New Roman" pitchFamily="18" charset="0"/>
              </a:rPr>
              <a:t>JVM architecture in Java contains </a:t>
            </a:r>
            <a:r>
              <a:rPr lang="en-US" dirty="0" err="1" smtClean="0">
                <a:latin typeface="Times New Roman" pitchFamily="18" charset="0"/>
                <a:cs typeface="Times New Roman" pitchFamily="18" charset="0"/>
              </a:rPr>
              <a:t>classloader</a:t>
            </a:r>
            <a:r>
              <a:rPr lang="en-US" dirty="0" smtClean="0">
                <a:latin typeface="Times New Roman" pitchFamily="18" charset="0"/>
                <a:cs typeface="Times New Roman" pitchFamily="18" charset="0"/>
              </a:rPr>
              <a:t>, memory area, execution engine etc</a:t>
            </a:r>
            <a:r>
              <a:rPr lang="en-US" dirty="0" smtClean="0">
                <a:latin typeface="Times New Roman" pitchFamily="18" charset="0"/>
                <a:cs typeface="Times New Roman" pitchFamily="18" charset="0"/>
              </a:rPr>
              <a:t>.</a:t>
            </a:r>
          </a:p>
          <a:p>
            <a:pPr lvl="2" eaLnBrk="1" hangingPunct="1">
              <a:tabLst>
                <a:tab pos="3200400" algn="l"/>
              </a:tabLst>
            </a:pPr>
            <a:r>
              <a:rPr lang="en-US" sz="2400" dirty="0" smtClean="0"/>
              <a:t>The class loader is a subsystem used for loading class files. It performs three major functions viz. Loading, Linking, and Initialization.</a:t>
            </a:r>
            <a:endParaRPr lang="en-US" sz="2400" dirty="0" smtClean="0">
              <a:latin typeface="Times New Roman" pitchFamily="18" charset="0"/>
              <a:cs typeface="Times New Roman" pitchFamily="18" charset="0"/>
            </a:endParaRPr>
          </a:p>
          <a:p>
            <a:pPr eaLnBrk="1" hangingPunct="1">
              <a:tabLst>
                <a:tab pos="3200400" algn="l"/>
              </a:tabLst>
            </a:pPr>
            <a:endParaRPr lang="en-US" dirty="0" smtClean="0">
              <a:latin typeface="Times New Roman" pitchFamily="18" charset="0"/>
              <a:cs typeface="Times New Roman" pitchFamily="18" charset="0"/>
            </a:endParaRPr>
          </a:p>
          <a:p>
            <a:pPr eaLnBrk="1" hangingPunct="1">
              <a:tabLst>
                <a:tab pos="3200400" algn="l"/>
              </a:tabLst>
            </a:pP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7F50D522-CBA4-4108-90DA-9951FACF1C08}" type="slidenum">
              <a:rPr lang="en-US" smtClean="0"/>
              <a:pPr>
                <a:defRPr/>
              </a:pPr>
              <a:t>36</a:t>
            </a:fld>
            <a:endParaRPr lang="en-US"/>
          </a:p>
        </p:txBody>
      </p:sp>
      <p:pic>
        <p:nvPicPr>
          <p:cNvPr id="5" name="Content Placeholder 4"/>
          <p:cNvPicPr>
            <a:picLocks noGrp="1"/>
          </p:cNvPicPr>
          <p:nvPr>
            <p:ph sz="quarter" idx="1"/>
          </p:nvPr>
        </p:nvPicPr>
        <p:blipFill>
          <a:blip r:embed="rId2"/>
          <a:srcRect l="12542" t="23768" r="45684" b="37942"/>
          <a:stretch>
            <a:fillRect/>
          </a:stretch>
        </p:blipFill>
        <p:spPr bwMode="auto">
          <a:xfrm>
            <a:off x="152400" y="685800"/>
            <a:ext cx="8839200" cy="518160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3"/>
          <p:cNvSpPr>
            <a:spLocks noGrp="1"/>
          </p:cNvSpPr>
          <p:nvPr>
            <p:ph type="sldNum" sz="quarter" idx="12"/>
          </p:nvPr>
        </p:nvSpPr>
        <p:spPr bwMode="auto">
          <a:ln>
            <a:round/>
            <a:headEnd/>
            <a:tailEnd/>
          </a:ln>
        </p:spPr>
        <p:txBody>
          <a:bodyPr/>
          <a:lstStyle/>
          <a:p>
            <a:fld id="{8941591B-20F7-43CF-8168-AB467BB4293C}" type="slidenum">
              <a:rPr lang="en-US"/>
              <a:pPr/>
              <a:t>37</a:t>
            </a:fld>
            <a:endParaRPr lang="en-US"/>
          </a:p>
        </p:txBody>
      </p:sp>
      <p:pic>
        <p:nvPicPr>
          <p:cNvPr id="94211" name="Content Placeholder 4"/>
          <p:cNvPicPr>
            <a:picLocks noGrp="1"/>
          </p:cNvPicPr>
          <p:nvPr>
            <p:ph sz="quarter" idx="1"/>
          </p:nvPr>
        </p:nvPicPr>
        <p:blipFill>
          <a:blip r:embed="rId2"/>
          <a:srcRect t="-2913" r="67532" b="16998"/>
          <a:stretch>
            <a:fillRect/>
          </a:stretch>
        </p:blipFill>
        <p:spPr>
          <a:xfrm>
            <a:off x="457200" y="533400"/>
            <a:ext cx="1905000" cy="4495800"/>
          </a:xfrm>
        </p:spPr>
      </p:pic>
      <p:sp>
        <p:nvSpPr>
          <p:cNvPr id="94212" name="TextBox 4"/>
          <p:cNvSpPr txBox="1">
            <a:spLocks noChangeArrowheads="1"/>
          </p:cNvSpPr>
          <p:nvPr/>
        </p:nvSpPr>
        <p:spPr bwMode="auto">
          <a:xfrm>
            <a:off x="2438400" y="914400"/>
            <a:ext cx="6172200" cy="7324725"/>
          </a:xfrm>
          <a:prstGeom prst="rect">
            <a:avLst/>
          </a:prstGeom>
          <a:noFill/>
          <a:ln w="9525">
            <a:noFill/>
            <a:miter lim="800000"/>
            <a:headEnd/>
            <a:tailEnd/>
          </a:ln>
        </p:spPr>
        <p:txBody>
          <a:bodyPr>
            <a:spAutoFit/>
          </a:bodyPr>
          <a:lstStyle/>
          <a:p>
            <a:pPr algn="just"/>
            <a:r>
              <a:rPr lang="en-US" sz="2200">
                <a:latin typeface="Times New Roman" pitchFamily="18" charset="0"/>
                <a:cs typeface="Times New Roman" pitchFamily="18" charset="0"/>
              </a:rPr>
              <a:t>Java Virtual Environment (JVM):</a:t>
            </a:r>
          </a:p>
          <a:p>
            <a:pPr algn="just"/>
            <a:r>
              <a:rPr lang="en-US" sz="2200">
                <a:latin typeface="Times New Roman" pitchFamily="18" charset="0"/>
                <a:cs typeface="Times New Roman" pitchFamily="18" charset="0"/>
              </a:rPr>
              <a:t>It is an abstract machine and does not have a physical existence.</a:t>
            </a:r>
          </a:p>
          <a:p>
            <a:pPr algn="just"/>
            <a:endParaRPr lang="en-US" sz="2200">
              <a:latin typeface="Times New Roman" pitchFamily="18" charset="0"/>
              <a:cs typeface="Times New Roman" pitchFamily="18" charset="0"/>
            </a:endParaRPr>
          </a:p>
          <a:p>
            <a:pPr algn="just"/>
            <a:r>
              <a:rPr lang="en-US" sz="2200">
                <a:latin typeface="Times New Roman" pitchFamily="18" charset="0"/>
                <a:cs typeface="Times New Roman" pitchFamily="18" charset="0"/>
              </a:rPr>
              <a:t>The aim of JVM is to run Java programs irrespective of the OS, making it platform independent.</a:t>
            </a:r>
          </a:p>
          <a:p>
            <a:pPr algn="just"/>
            <a:r>
              <a:rPr lang="en-US" sz="2200">
                <a:latin typeface="Times New Roman" pitchFamily="18" charset="0"/>
                <a:cs typeface="Times New Roman" pitchFamily="18" charset="0"/>
              </a:rPr>
              <a:t>Tasks of JVM:</a:t>
            </a:r>
          </a:p>
          <a:p>
            <a:pPr lvl="1" algn="just">
              <a:buFont typeface="Wingdings" pitchFamily="2" charset="2"/>
              <a:buChar char="Ø"/>
            </a:pPr>
            <a:r>
              <a:rPr lang="en-US" sz="2200">
                <a:latin typeface="Times New Roman" pitchFamily="18" charset="0"/>
                <a:cs typeface="Times New Roman" pitchFamily="18" charset="0"/>
              </a:rPr>
              <a:t> Load and verify the code</a:t>
            </a:r>
          </a:p>
          <a:p>
            <a:pPr lvl="1" algn="just">
              <a:buFont typeface="Wingdings" pitchFamily="2" charset="2"/>
              <a:buChar char="Ø"/>
            </a:pPr>
            <a:r>
              <a:rPr lang="en-US" sz="2200">
                <a:latin typeface="Times New Roman" pitchFamily="18" charset="0"/>
                <a:cs typeface="Times New Roman" pitchFamily="18" charset="0"/>
              </a:rPr>
              <a:t>Execute the code</a:t>
            </a:r>
          </a:p>
          <a:p>
            <a:pPr lvl="1" algn="just">
              <a:buFont typeface="Wingdings" pitchFamily="2" charset="2"/>
              <a:buChar char="Ø"/>
            </a:pPr>
            <a:r>
              <a:rPr lang="en-US" sz="2200">
                <a:latin typeface="Times New Roman" pitchFamily="18" charset="0"/>
                <a:cs typeface="Times New Roman" pitchFamily="18" charset="0"/>
              </a:rPr>
              <a:t>Provides a run-time environment to execute   Java bytecode.</a:t>
            </a:r>
          </a:p>
          <a:p>
            <a:pPr lvl="1" algn="just"/>
            <a:endParaRPr lang="en-US" sz="2200">
              <a:latin typeface="Times New Roman" pitchFamily="18" charset="0"/>
              <a:cs typeface="Times New Roman" pitchFamily="18" charset="0"/>
            </a:endParaRPr>
          </a:p>
          <a:p>
            <a:pPr lvl="1" algn="just"/>
            <a:endParaRPr lang="en-US" sz="2200">
              <a:latin typeface="Times New Roman" pitchFamily="18" charset="0"/>
              <a:cs typeface="Times New Roman" pitchFamily="18" charset="0"/>
            </a:endParaRPr>
          </a:p>
          <a:p>
            <a:pPr algn="just"/>
            <a:r>
              <a:rPr lang="en-US" sz="2200">
                <a:latin typeface="Times New Roman" pitchFamily="18" charset="0"/>
                <a:cs typeface="Times New Roman" pitchFamily="18" charset="0"/>
              </a:rPr>
              <a:t>First, the Java compiler compiles the source code into bytecode. Then the JVM executes the bytecode. Thus, JVM converts the Java bytecode into machine code.</a:t>
            </a:r>
          </a:p>
          <a:p>
            <a:endParaRPr lang="en-US" sz="1600"/>
          </a:p>
          <a:p>
            <a:endParaRPr lang="en-US" sz="1600"/>
          </a:p>
          <a:p>
            <a:endParaRPr lang="en-US" sz="1600"/>
          </a:p>
          <a:p>
            <a:endParaRPr lang="en-US" sz="1600"/>
          </a:p>
          <a:p>
            <a:endParaRPr lang="en-US" sz="1600"/>
          </a:p>
          <a:p>
            <a:endParaRPr lang="en-US" sz="160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endParaRPr lang="en-US" smtClean="0"/>
          </a:p>
        </p:txBody>
      </p:sp>
      <p:sp>
        <p:nvSpPr>
          <p:cNvPr id="95235" name="Slide Number Placeholder 3"/>
          <p:cNvSpPr>
            <a:spLocks noGrp="1"/>
          </p:cNvSpPr>
          <p:nvPr>
            <p:ph type="sldNum" sz="quarter" idx="12"/>
          </p:nvPr>
        </p:nvSpPr>
        <p:spPr bwMode="auto">
          <a:ln>
            <a:round/>
            <a:headEnd/>
            <a:tailEnd/>
          </a:ln>
        </p:spPr>
        <p:txBody>
          <a:bodyPr/>
          <a:lstStyle/>
          <a:p>
            <a:fld id="{3791F446-77B3-4715-90E6-074E3EF8135D}" type="slidenum">
              <a:rPr lang="en-US"/>
              <a:pPr/>
              <a:t>38</a:t>
            </a:fld>
            <a:endParaRPr lang="en-US"/>
          </a:p>
        </p:txBody>
      </p:sp>
      <p:pic>
        <p:nvPicPr>
          <p:cNvPr id="95236" name="Content Placeholder 4"/>
          <p:cNvPicPr>
            <a:picLocks noGrp="1"/>
          </p:cNvPicPr>
          <p:nvPr>
            <p:ph sz="quarter" idx="1"/>
          </p:nvPr>
        </p:nvPicPr>
        <p:blipFill>
          <a:blip r:embed="rId2"/>
          <a:srcRect b="5350"/>
          <a:stretch>
            <a:fillRect/>
          </a:stretch>
        </p:blipFill>
        <p:spPr>
          <a:xfrm>
            <a:off x="228600" y="685800"/>
            <a:ext cx="8458200" cy="4953000"/>
          </a:xfr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endParaRPr lang="en-US" smtClean="0"/>
          </a:p>
        </p:txBody>
      </p:sp>
      <p:sp>
        <p:nvSpPr>
          <p:cNvPr id="96259" name="Slide Number Placeholder 3"/>
          <p:cNvSpPr>
            <a:spLocks noGrp="1"/>
          </p:cNvSpPr>
          <p:nvPr>
            <p:ph type="sldNum" sz="quarter" idx="12"/>
          </p:nvPr>
        </p:nvSpPr>
        <p:spPr bwMode="auto">
          <a:ln>
            <a:round/>
            <a:headEnd/>
            <a:tailEnd/>
          </a:ln>
        </p:spPr>
        <p:txBody>
          <a:bodyPr/>
          <a:lstStyle/>
          <a:p>
            <a:fld id="{D5EC2B3A-DBC4-4FA7-AD92-7AAFCEA8CB1E}" type="slidenum">
              <a:rPr lang="en-US"/>
              <a:pPr/>
              <a:t>39</a:t>
            </a:fld>
            <a:endParaRPr lang="en-US"/>
          </a:p>
        </p:txBody>
      </p:sp>
      <p:pic>
        <p:nvPicPr>
          <p:cNvPr id="96260" name="Content Placeholder 4"/>
          <p:cNvPicPr>
            <a:picLocks noGrp="1"/>
          </p:cNvPicPr>
          <p:nvPr>
            <p:ph sz="quarter" idx="1"/>
          </p:nvPr>
        </p:nvPicPr>
        <p:blipFill>
          <a:blip r:embed="rId2"/>
          <a:srcRect t="6944" b="15279"/>
          <a:stretch>
            <a:fillRect/>
          </a:stretch>
        </p:blipFill>
        <p:spPr>
          <a:xfrm>
            <a:off x="304800" y="609600"/>
            <a:ext cx="8382000" cy="5334000"/>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274638"/>
            <a:ext cx="8229600" cy="1143000"/>
          </a:xfrm>
        </p:spPr>
        <p:txBody>
          <a:bodyPr/>
          <a:lstStyle/>
          <a:p>
            <a:r>
              <a:rPr lang="en-GB" b="1" u="sng" smtClean="0">
                <a:latin typeface="Times New Roman" pitchFamily="18" charset="0"/>
                <a:cs typeface="Times New Roman" pitchFamily="18" charset="0"/>
              </a:rPr>
              <a:t>Syllabus of Module 1</a:t>
            </a:r>
          </a:p>
        </p:txBody>
      </p:sp>
      <p:sp>
        <p:nvSpPr>
          <p:cNvPr id="9219" name="Content Placeholder 2"/>
          <p:cNvSpPr>
            <a:spLocks noGrp="1"/>
          </p:cNvSpPr>
          <p:nvPr>
            <p:ph sz="quarter" idx="1"/>
          </p:nvPr>
        </p:nvSpPr>
        <p:spPr>
          <a:xfrm>
            <a:off x="304800" y="1447800"/>
            <a:ext cx="8382000" cy="4572000"/>
          </a:xfrm>
        </p:spPr>
        <p:txBody>
          <a:bodyPr/>
          <a:lstStyle/>
          <a:p>
            <a:pPr algn="just"/>
            <a:r>
              <a:rPr lang="en-US" sz="2400" b="1" dirty="0" smtClean="0">
                <a:latin typeface="Times New Roman" pitchFamily="18" charset="0"/>
                <a:cs typeface="Times New Roman" pitchFamily="18" charset="0"/>
              </a:rPr>
              <a:t>Introduction:</a:t>
            </a:r>
            <a:r>
              <a:rPr lang="en-US" sz="2400" dirty="0" smtClean="0">
                <a:latin typeface="Times New Roman" pitchFamily="18" charset="0"/>
                <a:cs typeface="Times New Roman" pitchFamily="18" charset="0"/>
              </a:rPr>
              <a:t> Approaches to Software Design - </a:t>
            </a:r>
            <a:r>
              <a:rPr lang="en-US" sz="2400" dirty="0" smtClean="0">
                <a:solidFill>
                  <a:srgbClr val="FF0000"/>
                </a:solidFill>
                <a:latin typeface="Times New Roman" pitchFamily="18" charset="0"/>
                <a:cs typeface="Times New Roman" pitchFamily="18" charset="0"/>
              </a:rPr>
              <a:t>Functional Oriented Design, Object Oriented Design</a:t>
            </a:r>
            <a:r>
              <a:rPr lang="en-US" sz="2400" dirty="0" smtClean="0">
                <a:latin typeface="Times New Roman" pitchFamily="18" charset="0"/>
                <a:cs typeface="Times New Roman" pitchFamily="18" charset="0"/>
              </a:rPr>
              <a:t>, Case Study of Automated Fire Alarm System. </a:t>
            </a:r>
          </a:p>
          <a:p>
            <a:pPr algn="just"/>
            <a:r>
              <a:rPr lang="en-US" sz="2400" dirty="0" smtClean="0">
                <a:latin typeface="Times New Roman" pitchFamily="18" charset="0"/>
                <a:cs typeface="Times New Roman" pitchFamily="18" charset="0"/>
              </a:rPr>
              <a:t>Object Modeling Using Unified Modeling Language (UML) – </a:t>
            </a:r>
            <a:r>
              <a:rPr lang="en-US" sz="2400" dirty="0" smtClean="0">
                <a:solidFill>
                  <a:srgbClr val="FF0000"/>
                </a:solidFill>
                <a:latin typeface="Times New Roman" pitchFamily="18" charset="0"/>
                <a:cs typeface="Times New Roman" pitchFamily="18" charset="0"/>
              </a:rPr>
              <a:t>Basic Object Oriented concepts</a:t>
            </a:r>
            <a:r>
              <a:rPr lang="en-US" sz="2400" dirty="0" smtClean="0">
                <a:latin typeface="Times New Roman" pitchFamily="18" charset="0"/>
                <a:cs typeface="Times New Roman" pitchFamily="18" charset="0"/>
              </a:rPr>
              <a:t>, UML diagrams, Use case model, Class diagram, Interaction diagram, Activity diagram, State chart diagram. </a:t>
            </a:r>
          </a:p>
          <a:p>
            <a:pPr algn="just"/>
            <a:r>
              <a:rPr lang="en-US" sz="2400" dirty="0" smtClean="0">
                <a:solidFill>
                  <a:srgbClr val="FF0000"/>
                </a:solidFill>
                <a:latin typeface="Times New Roman" pitchFamily="18" charset="0"/>
                <a:cs typeface="Times New Roman" pitchFamily="18" charset="0"/>
              </a:rPr>
              <a:t>Introduction to Java - Java programming Environment and Runtime Environment, Development Platforms -Standard, Enterprise. Java Virtual Machine (JVM), Java compiler, </a:t>
            </a:r>
            <a:r>
              <a:rPr lang="en-US" sz="2400" dirty="0" err="1" smtClean="0">
                <a:solidFill>
                  <a:srgbClr val="FF0000"/>
                </a:solidFill>
                <a:latin typeface="Times New Roman" pitchFamily="18" charset="0"/>
                <a:cs typeface="Times New Roman" pitchFamily="18" charset="0"/>
              </a:rPr>
              <a:t>Bytecode</a:t>
            </a:r>
            <a:r>
              <a:rPr lang="en-US" sz="2400" dirty="0" smtClean="0">
                <a:solidFill>
                  <a:srgbClr val="FF0000"/>
                </a:solidFill>
                <a:latin typeface="Times New Roman" pitchFamily="18" charset="0"/>
                <a:cs typeface="Times New Roman" pitchFamily="18" charset="0"/>
              </a:rPr>
              <a:t>, Java applet, Java Buzzwords, Java program structure, Comments, Garbage Collection, Lexical Issues. </a:t>
            </a:r>
            <a:endParaRPr lang="en-GB" sz="2400" dirty="0" smtClean="0">
              <a:solidFill>
                <a:srgbClr val="FF0000"/>
              </a:solidFill>
              <a:latin typeface="Times New Roman" pitchFamily="18" charset="0"/>
              <a:cs typeface="Times New Roman" pitchFamily="18" charset="0"/>
            </a:endParaRPr>
          </a:p>
          <a:p>
            <a:pPr>
              <a:buFont typeface="Wingdings 2" pitchFamily="18" charset="2"/>
              <a:buNone/>
            </a:pPr>
            <a:endParaRPr lang="en-GB"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p:txBody>
          <a:bodyPr/>
          <a:lstStyle/>
          <a:p>
            <a:endParaRPr lang="en-US" smtClean="0"/>
          </a:p>
        </p:txBody>
      </p:sp>
      <p:sp>
        <p:nvSpPr>
          <p:cNvPr id="97283" name="Slide Number Placeholder 3"/>
          <p:cNvSpPr>
            <a:spLocks noGrp="1"/>
          </p:cNvSpPr>
          <p:nvPr>
            <p:ph type="sldNum" sz="quarter" idx="12"/>
          </p:nvPr>
        </p:nvSpPr>
        <p:spPr bwMode="auto">
          <a:ln>
            <a:round/>
            <a:headEnd/>
            <a:tailEnd/>
          </a:ln>
        </p:spPr>
        <p:txBody>
          <a:bodyPr/>
          <a:lstStyle/>
          <a:p>
            <a:fld id="{8054C2BE-5FDA-47ED-A838-04343DCE0A33}" type="slidenum">
              <a:rPr lang="en-US"/>
              <a:pPr/>
              <a:t>40</a:t>
            </a:fld>
            <a:endParaRPr lang="en-US"/>
          </a:p>
        </p:txBody>
      </p:sp>
      <p:pic>
        <p:nvPicPr>
          <p:cNvPr id="97284" name="Content Placeholder 4"/>
          <p:cNvPicPr>
            <a:picLocks noGrp="1"/>
          </p:cNvPicPr>
          <p:nvPr>
            <p:ph sz="quarter" idx="1"/>
          </p:nvPr>
        </p:nvPicPr>
        <p:blipFill>
          <a:blip r:embed="rId2"/>
          <a:srcRect b="4662"/>
          <a:stretch>
            <a:fillRect/>
          </a:stretch>
        </p:blipFill>
        <p:spPr>
          <a:xfrm>
            <a:off x="304800" y="609600"/>
            <a:ext cx="8382000" cy="5105400"/>
          </a:xfr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a:xfrm>
            <a:off x="685800" y="152400"/>
            <a:ext cx="7772400" cy="639763"/>
          </a:xfrm>
        </p:spPr>
        <p:txBody>
          <a:bodyPr/>
          <a:lstStyle/>
          <a:p>
            <a:pPr algn="ctr"/>
            <a:r>
              <a:rPr lang="en-GB" sz="3600" b="1" smtClean="0">
                <a:solidFill>
                  <a:schemeClr val="accent1"/>
                </a:solidFill>
              </a:rPr>
              <a:t>Comparison of JRE and JDK</a:t>
            </a:r>
          </a:p>
        </p:txBody>
      </p:sp>
      <p:sp>
        <p:nvSpPr>
          <p:cNvPr id="98307" name="Content Placeholder 2"/>
          <p:cNvSpPr>
            <a:spLocks noGrp="1"/>
          </p:cNvSpPr>
          <p:nvPr>
            <p:ph sz="quarter" idx="1"/>
          </p:nvPr>
        </p:nvSpPr>
        <p:spPr>
          <a:xfrm>
            <a:off x="0" y="685800"/>
            <a:ext cx="9144000" cy="6172200"/>
          </a:xfrm>
        </p:spPr>
        <p:txBody>
          <a:bodyPr/>
          <a:lstStyle/>
          <a:p>
            <a:r>
              <a:rPr lang="en-GB" sz="2400" b="1" smtClean="0">
                <a:latin typeface="Times New Roman" pitchFamily="18" charset="0"/>
                <a:cs typeface="Times New Roman" pitchFamily="18" charset="0"/>
              </a:rPr>
              <a:t>JRE</a:t>
            </a:r>
            <a:r>
              <a:rPr lang="en-GB" sz="2400" smtClean="0">
                <a:latin typeface="Times New Roman" pitchFamily="18" charset="0"/>
                <a:cs typeface="Times New Roman" pitchFamily="18" charset="0"/>
              </a:rPr>
              <a:t> : </a:t>
            </a:r>
          </a:p>
          <a:p>
            <a:pPr lvl="1"/>
            <a:r>
              <a:rPr lang="en-GB" sz="2200" smtClean="0">
                <a:latin typeface="Times New Roman" pitchFamily="18" charset="0"/>
                <a:cs typeface="Times New Roman" pitchFamily="18" charset="0"/>
              </a:rPr>
              <a:t>The Java Runtime Environment (JRE) provides the libraries, the Java Virtual Machine, and other components to run applets and applications written in the Java programming language. </a:t>
            </a:r>
          </a:p>
          <a:p>
            <a:pPr lvl="1"/>
            <a:r>
              <a:rPr lang="en-GB" sz="2200" smtClean="0">
                <a:latin typeface="Times New Roman" pitchFamily="18" charset="0"/>
                <a:cs typeface="Times New Roman" pitchFamily="18" charset="0"/>
              </a:rPr>
              <a:t>JRE does not contain tools and utilities such as compilers or debuggers for developing applets and applications.</a:t>
            </a:r>
          </a:p>
          <a:p>
            <a:r>
              <a:rPr lang="en-GB" sz="2400" b="1" smtClean="0">
                <a:latin typeface="Times New Roman" pitchFamily="18" charset="0"/>
                <a:cs typeface="Times New Roman" pitchFamily="18" charset="0"/>
              </a:rPr>
              <a:t>JDK</a:t>
            </a:r>
            <a:r>
              <a:rPr lang="en-GB" sz="2400" smtClean="0">
                <a:latin typeface="Times New Roman" pitchFamily="18" charset="0"/>
                <a:cs typeface="Times New Roman" pitchFamily="18" charset="0"/>
              </a:rPr>
              <a:t> : </a:t>
            </a:r>
          </a:p>
          <a:p>
            <a:pPr lvl="1"/>
            <a:r>
              <a:rPr lang="en-GB" sz="2200" smtClean="0">
                <a:latin typeface="Times New Roman" pitchFamily="18" charset="0"/>
                <a:cs typeface="Times New Roman" pitchFamily="18" charset="0"/>
              </a:rPr>
              <a:t>The JDK also called Java Development Kit is a superset of the JRE, and contains everything that is in the JRE, plus tools such as the compilers and debuggers necessary for developing applets and applications.</a:t>
            </a:r>
          </a:p>
        </p:txBody>
      </p:sp>
      <p:pic>
        <p:nvPicPr>
          <p:cNvPr id="98308" name="Picture 4" descr="Untitled.png"/>
          <p:cNvPicPr>
            <a:picLocks noChangeAspect="1"/>
          </p:cNvPicPr>
          <p:nvPr/>
        </p:nvPicPr>
        <p:blipFill>
          <a:blip r:embed="rId2"/>
          <a:srcRect/>
          <a:stretch>
            <a:fillRect/>
          </a:stretch>
        </p:blipFill>
        <p:spPr bwMode="auto">
          <a:xfrm>
            <a:off x="484188" y="4419600"/>
            <a:ext cx="3249612" cy="2438400"/>
          </a:xfrm>
          <a:prstGeom prst="rect">
            <a:avLst/>
          </a:prstGeom>
          <a:noFill/>
          <a:ln w="9525">
            <a:noFill/>
            <a:miter lim="800000"/>
            <a:headEnd/>
            <a:tailEnd/>
          </a:ln>
        </p:spPr>
      </p:pic>
      <p:pic>
        <p:nvPicPr>
          <p:cNvPr id="98309" name="Picture 5" descr="Untitled.png"/>
          <p:cNvPicPr>
            <a:picLocks noChangeAspect="1"/>
          </p:cNvPicPr>
          <p:nvPr/>
        </p:nvPicPr>
        <p:blipFill>
          <a:blip r:embed="rId3"/>
          <a:srcRect/>
          <a:stretch>
            <a:fillRect/>
          </a:stretch>
        </p:blipFill>
        <p:spPr bwMode="auto">
          <a:xfrm>
            <a:off x="5562600" y="4419600"/>
            <a:ext cx="2867025" cy="2438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274638"/>
            <a:ext cx="7772400" cy="1143000"/>
          </a:xfrm>
        </p:spPr>
        <p:txBody>
          <a:bodyPr>
            <a:normAutofit/>
          </a:bodyPr>
          <a:lstStyle/>
          <a:p>
            <a:pPr eaLnBrk="1" fontAlgn="auto" hangingPunct="1">
              <a:spcAft>
                <a:spcPts val="0"/>
              </a:spcAft>
              <a:defRPr/>
            </a:pPr>
            <a:r>
              <a:rPr lang="en-US" dirty="0" smtClean="0">
                <a:solidFill>
                  <a:srgbClr val="FF0000"/>
                </a:solidFill>
                <a:latin typeface="+mn-lt"/>
              </a:rPr>
              <a:t>Java Applications and Applets </a:t>
            </a:r>
          </a:p>
        </p:txBody>
      </p:sp>
      <p:sp>
        <p:nvSpPr>
          <p:cNvPr id="87043" name="Content Placeholder 2"/>
          <p:cNvSpPr>
            <a:spLocks noGrp="1"/>
          </p:cNvSpPr>
          <p:nvPr>
            <p:ph sz="quarter" idx="1"/>
          </p:nvPr>
        </p:nvSpPr>
        <p:spPr>
          <a:xfrm>
            <a:off x="457200" y="1447800"/>
            <a:ext cx="7772400" cy="4572000"/>
          </a:xfrm>
        </p:spPr>
        <p:txBody>
          <a:bodyPr/>
          <a:lstStyle/>
          <a:p>
            <a:pPr marL="0" indent="0" algn="just" eaLnBrk="1" hangingPunct="1">
              <a:buFont typeface="Wingdings" pitchFamily="2" charset="2"/>
              <a:buNone/>
            </a:pPr>
            <a:r>
              <a:rPr lang="en-US" sz="2800" smtClean="0">
                <a:latin typeface="Times New Roman" pitchFamily="18" charset="0"/>
                <a:cs typeface="Times New Roman" pitchFamily="18" charset="0"/>
              </a:rPr>
              <a:t>Java can be used to create two types of programs</a:t>
            </a:r>
          </a:p>
          <a:p>
            <a:pPr marL="0" indent="0" algn="just" eaLnBrk="1" hangingPunct="1"/>
            <a:r>
              <a:rPr lang="en-US" smtClean="0">
                <a:latin typeface="Times New Roman" pitchFamily="18" charset="0"/>
                <a:cs typeface="Times New Roman" pitchFamily="18" charset="0"/>
              </a:rPr>
              <a:t>An </a:t>
            </a:r>
            <a:r>
              <a:rPr lang="en-US" b="1" i="1" smtClean="0">
                <a:latin typeface="Times New Roman" pitchFamily="18" charset="0"/>
                <a:cs typeface="Times New Roman" pitchFamily="18" charset="0"/>
              </a:rPr>
              <a:t>application</a:t>
            </a:r>
            <a:r>
              <a:rPr lang="en-US" i="1" smtClean="0">
                <a:latin typeface="Times New Roman" pitchFamily="18" charset="0"/>
                <a:cs typeface="Times New Roman" pitchFamily="18" charset="0"/>
              </a:rPr>
              <a:t> </a:t>
            </a:r>
            <a:r>
              <a:rPr lang="en-US" smtClean="0">
                <a:latin typeface="Times New Roman" pitchFamily="18" charset="0"/>
                <a:cs typeface="Times New Roman" pitchFamily="18" charset="0"/>
              </a:rPr>
              <a:t>is a program that runs on your computer, under the operating system of that computer.</a:t>
            </a:r>
          </a:p>
          <a:p>
            <a:pPr marL="0" indent="0" algn="just" eaLnBrk="1" hangingPunct="1"/>
            <a:endParaRPr lang="en-US" smtClean="0">
              <a:latin typeface="Times New Roman" pitchFamily="18" charset="0"/>
              <a:cs typeface="Times New Roman" pitchFamily="18" charset="0"/>
            </a:endParaRPr>
          </a:p>
          <a:p>
            <a:pPr marL="0" indent="0" algn="just" eaLnBrk="1" hangingPunct="1"/>
            <a:r>
              <a:rPr lang="en-US" smtClean="0">
                <a:latin typeface="Times New Roman" pitchFamily="18" charset="0"/>
                <a:cs typeface="Times New Roman" pitchFamily="18" charset="0"/>
              </a:rPr>
              <a:t>An </a:t>
            </a:r>
            <a:r>
              <a:rPr lang="en-US" b="1" i="1" smtClean="0">
                <a:latin typeface="Times New Roman" pitchFamily="18" charset="0"/>
                <a:cs typeface="Times New Roman" pitchFamily="18" charset="0"/>
              </a:rPr>
              <a:t>applet </a:t>
            </a:r>
            <a:r>
              <a:rPr lang="en-US" smtClean="0">
                <a:latin typeface="Times New Roman" pitchFamily="18" charset="0"/>
                <a:cs typeface="Times New Roman" pitchFamily="18" charset="0"/>
              </a:rPr>
              <a:t>is an application designed to be transmitted over the Internet and executed by a Java-compatible Web browser. It is embedded in HTML page using APPLET or OBJECT tag.</a:t>
            </a:r>
          </a:p>
          <a:p>
            <a:pPr lvl="1" algn="just" eaLnBrk="1" hangingPunct="1"/>
            <a:r>
              <a:rPr lang="en-US" smtClean="0">
                <a:latin typeface="Times New Roman" pitchFamily="18" charset="0"/>
                <a:cs typeface="Times New Roman" pitchFamily="18" charset="0"/>
              </a:rPr>
              <a:t>An applet is a program that can react to user input and dynamically change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457200" y="228600"/>
            <a:ext cx="7924800" cy="609600"/>
          </a:xfrm>
        </p:spPr>
        <p:txBody>
          <a:bodyPr>
            <a:noAutofit/>
          </a:bodyPr>
          <a:lstStyle/>
          <a:p>
            <a:pPr eaLnBrk="1" fontAlgn="auto" hangingPunct="1">
              <a:spcAft>
                <a:spcPts val="0"/>
              </a:spcAft>
              <a:defRPr/>
            </a:pPr>
            <a:r>
              <a:rPr lang="en-US" sz="3200" dirty="0" smtClean="0">
                <a:solidFill>
                  <a:srgbClr val="FF0000"/>
                </a:solidFill>
                <a:latin typeface="+mn-lt"/>
              </a:rPr>
              <a:t>Java buzzwords(Characteristics and Features of Java)</a:t>
            </a:r>
          </a:p>
        </p:txBody>
      </p:sp>
      <p:sp>
        <p:nvSpPr>
          <p:cNvPr id="99331" name="Rectangle 3"/>
          <p:cNvSpPr>
            <a:spLocks noGrp="1" noChangeArrowheads="1"/>
          </p:cNvSpPr>
          <p:nvPr>
            <p:ph sz="quarter" idx="1"/>
          </p:nvPr>
        </p:nvSpPr>
        <p:spPr>
          <a:xfrm>
            <a:off x="304800" y="1143000"/>
            <a:ext cx="4419600" cy="5257800"/>
          </a:xfrm>
        </p:spPr>
        <p:txBody>
          <a:bodyPr/>
          <a:lstStyle/>
          <a:p>
            <a:pPr eaLnBrk="1" hangingPunct="1"/>
            <a:r>
              <a:rPr lang="en-US" sz="2400" b="1" smtClean="0">
                <a:solidFill>
                  <a:srgbClr val="FF0000"/>
                </a:solidFill>
                <a:cs typeface="Times New Roman" pitchFamily="18" charset="0"/>
              </a:rPr>
              <a:t>Java Is Simple</a:t>
            </a:r>
            <a:r>
              <a:rPr lang="en-US" sz="2400" b="1" smtClean="0">
                <a:solidFill>
                  <a:srgbClr val="FF0000"/>
                </a:solidFill>
              </a:rPr>
              <a:t> </a:t>
            </a:r>
          </a:p>
          <a:p>
            <a:pPr eaLnBrk="1" hangingPunct="1"/>
            <a:r>
              <a:rPr lang="en-US" sz="2400" smtClean="0">
                <a:cs typeface="Times New Roman" pitchFamily="18" charset="0"/>
              </a:rPr>
              <a:t>Java Is Secure</a:t>
            </a:r>
            <a:r>
              <a:rPr lang="en-US" sz="2400" smtClean="0"/>
              <a:t> </a:t>
            </a:r>
          </a:p>
          <a:p>
            <a:pPr eaLnBrk="1" hangingPunct="1"/>
            <a:r>
              <a:rPr lang="en-US" sz="2400" smtClean="0">
                <a:cs typeface="Times New Roman" pitchFamily="18" charset="0"/>
              </a:rPr>
              <a:t>Java Is Object-Oriented</a:t>
            </a:r>
            <a:r>
              <a:rPr lang="en-US" sz="2400" smtClean="0"/>
              <a:t> </a:t>
            </a:r>
          </a:p>
          <a:p>
            <a:pPr eaLnBrk="1" hangingPunct="1"/>
            <a:r>
              <a:rPr lang="en-US" sz="2400" smtClean="0">
                <a:cs typeface="Times New Roman" pitchFamily="18" charset="0"/>
              </a:rPr>
              <a:t>Java Is Robust</a:t>
            </a:r>
            <a:r>
              <a:rPr lang="en-US" sz="2400" smtClean="0"/>
              <a:t> </a:t>
            </a:r>
          </a:p>
          <a:p>
            <a:pPr eaLnBrk="1" hangingPunct="1"/>
            <a:r>
              <a:rPr lang="en-US" sz="2400" smtClean="0">
                <a:cs typeface="Times New Roman" pitchFamily="18" charset="0"/>
              </a:rPr>
              <a:t>Java Is Compiled and Interpreted</a:t>
            </a:r>
            <a:r>
              <a:rPr lang="en-US" sz="2400" smtClean="0"/>
              <a:t> </a:t>
            </a:r>
          </a:p>
          <a:p>
            <a:pPr eaLnBrk="1" hangingPunct="1"/>
            <a:r>
              <a:rPr lang="en-US" sz="2400" smtClean="0">
                <a:cs typeface="Times New Roman" pitchFamily="18" charset="0"/>
              </a:rPr>
              <a:t>Java Is Architecture-Neutral</a:t>
            </a:r>
            <a:r>
              <a:rPr lang="en-US" sz="2400" smtClean="0"/>
              <a:t> </a:t>
            </a:r>
          </a:p>
          <a:p>
            <a:pPr eaLnBrk="1" hangingPunct="1">
              <a:buFont typeface="Wingdings 2" pitchFamily="18" charset="2"/>
              <a:buNone/>
            </a:pPr>
            <a:r>
              <a:rPr lang="en-US" sz="2400" smtClean="0"/>
              <a:t>         or Platform Independent</a:t>
            </a:r>
          </a:p>
          <a:p>
            <a:pPr eaLnBrk="1" hangingPunct="1"/>
            <a:r>
              <a:rPr lang="en-US" sz="2400" smtClean="0">
                <a:cs typeface="Times New Roman" pitchFamily="18" charset="0"/>
              </a:rPr>
              <a:t>Java Is Portable</a:t>
            </a:r>
            <a:r>
              <a:rPr lang="en-US" sz="2400" smtClean="0"/>
              <a:t> </a:t>
            </a:r>
          </a:p>
          <a:p>
            <a:pPr eaLnBrk="1" hangingPunct="1"/>
            <a:r>
              <a:rPr lang="en-US" sz="2400" smtClean="0">
                <a:cs typeface="Times New Roman" pitchFamily="18" charset="0"/>
              </a:rPr>
              <a:t>Java Is Multithreaded</a:t>
            </a:r>
            <a:r>
              <a:rPr lang="en-US" sz="2400" smtClean="0"/>
              <a:t> </a:t>
            </a:r>
          </a:p>
          <a:p>
            <a:pPr eaLnBrk="1" hangingPunct="1"/>
            <a:r>
              <a:rPr lang="en-US" sz="2400" smtClean="0">
                <a:cs typeface="Times New Roman" pitchFamily="18" charset="0"/>
              </a:rPr>
              <a:t>High Performance</a:t>
            </a:r>
            <a:r>
              <a:rPr lang="en-US" sz="2400" smtClean="0"/>
              <a:t> </a:t>
            </a:r>
          </a:p>
          <a:p>
            <a:pPr eaLnBrk="1" hangingPunct="1"/>
            <a:r>
              <a:rPr lang="en-US" sz="2400" smtClean="0">
                <a:cs typeface="Times New Roman" pitchFamily="18" charset="0"/>
              </a:rPr>
              <a:t>Java Is Distributed</a:t>
            </a:r>
            <a:r>
              <a:rPr lang="en-US" sz="2400" smtClean="0"/>
              <a:t> </a:t>
            </a:r>
          </a:p>
          <a:p>
            <a:pPr eaLnBrk="1" hangingPunct="1"/>
            <a:r>
              <a:rPr lang="en-US" sz="2400" smtClean="0">
                <a:cs typeface="Times New Roman" pitchFamily="18" charset="0"/>
              </a:rPr>
              <a:t>Java Is Dynamic</a:t>
            </a:r>
            <a:r>
              <a:rPr lang="en-US" sz="2400" smtClean="0"/>
              <a:t> </a:t>
            </a:r>
          </a:p>
        </p:txBody>
      </p:sp>
      <p:sp>
        <p:nvSpPr>
          <p:cNvPr id="18437" name="Text Box 4"/>
          <p:cNvSpPr txBox="1">
            <a:spLocks noChangeArrowheads="1"/>
          </p:cNvSpPr>
          <p:nvPr/>
        </p:nvSpPr>
        <p:spPr bwMode="auto">
          <a:xfrm>
            <a:off x="4648200" y="1060450"/>
            <a:ext cx="4495800" cy="4746625"/>
          </a:xfrm>
          <a:prstGeom prst="rect">
            <a:avLst/>
          </a:prstGeom>
          <a:noFill/>
          <a:ln>
            <a:noFill/>
          </a:ln>
          <a:effectLs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342900" indent="-342900">
              <a:spcBef>
                <a:spcPct val="20000"/>
              </a:spcBef>
              <a:buClr>
                <a:srgbClr val="FF0000"/>
              </a:buClr>
              <a:buSzPct val="60000"/>
              <a:buFont typeface="Wingdings" panose="05000000000000000000" pitchFamily="2" charset="2"/>
              <a:buChar char="n"/>
              <a:defRPr/>
            </a:pPr>
            <a:r>
              <a:rPr lang="en-US" dirty="0" smtClean="0">
                <a:solidFill>
                  <a:srgbClr val="FF0000"/>
                </a:solidFill>
                <a:latin typeface="+mn-lt"/>
              </a:rPr>
              <a:t>Java inherits the C/C++ syntax and many of the object-oriented features of C++ . So JAVA is easier for programmers to learn it after C++.</a:t>
            </a:r>
          </a:p>
          <a:p>
            <a:pPr marL="342900" indent="-342900">
              <a:spcBef>
                <a:spcPct val="20000"/>
              </a:spcBef>
              <a:buClr>
                <a:srgbClr val="FF0000"/>
              </a:buClr>
              <a:buSzPct val="60000"/>
              <a:buFont typeface="Wingdings" panose="05000000000000000000" pitchFamily="2" charset="2"/>
              <a:buChar char="n"/>
              <a:defRPr/>
            </a:pPr>
            <a:r>
              <a:rPr lang="en-US" dirty="0" smtClean="0">
                <a:solidFill>
                  <a:srgbClr val="FF0000"/>
                </a:solidFill>
                <a:latin typeface="+mn-lt"/>
              </a:rPr>
              <a:t>Removed many confusing and rarely-used features </a:t>
            </a:r>
          </a:p>
          <a:p>
            <a:pPr marL="342900" indent="-342900">
              <a:spcBef>
                <a:spcPct val="20000"/>
              </a:spcBef>
              <a:buClr>
                <a:srgbClr val="FF0000"/>
              </a:buClr>
              <a:buSzPct val="60000"/>
              <a:defRPr/>
            </a:pPr>
            <a:r>
              <a:rPr lang="en-US" dirty="0" smtClean="0">
                <a:solidFill>
                  <a:srgbClr val="FF0000"/>
                </a:solidFill>
                <a:latin typeface="+mn-lt"/>
              </a:rPr>
              <a:t>      </a:t>
            </a:r>
            <a:r>
              <a:rPr lang="en-US" dirty="0" err="1" smtClean="0">
                <a:solidFill>
                  <a:srgbClr val="FF0000"/>
                </a:solidFill>
                <a:latin typeface="+mn-lt"/>
              </a:rPr>
              <a:t>Eg</a:t>
            </a:r>
            <a:r>
              <a:rPr lang="en-US" dirty="0" smtClean="0">
                <a:solidFill>
                  <a:srgbClr val="FF0000"/>
                </a:solidFill>
                <a:latin typeface="+mn-lt"/>
              </a:rPr>
              <a:t>: explicit pointers, operator overloading</a:t>
            </a:r>
          </a:p>
          <a:p>
            <a:pPr marL="342900" indent="-342900">
              <a:spcBef>
                <a:spcPct val="20000"/>
              </a:spcBef>
              <a:buClr>
                <a:srgbClr val="FF0000"/>
              </a:buClr>
              <a:buSzPct val="60000"/>
              <a:buFont typeface="Wingdings" panose="05000000000000000000" pitchFamily="2" charset="2"/>
              <a:buChar char="n"/>
              <a:defRPr/>
            </a:pPr>
            <a:r>
              <a:rPr lang="en-US" dirty="0" smtClean="0">
                <a:solidFill>
                  <a:srgbClr val="FF0000"/>
                </a:solidFill>
                <a:latin typeface="+mn-lt"/>
              </a:rPr>
              <a:t>No need to remove unreferenced objects because there is Automatic Garbage Collection in java</a:t>
            </a:r>
            <a:endParaRPr lang="en-US" kern="0" dirty="0" smtClean="0">
              <a:solidFill>
                <a:srgbClr val="FF0000"/>
              </a:solidFill>
              <a:latin typeface="+mn-lt"/>
            </a:endParaRPr>
          </a:p>
        </p:txBody>
      </p:sp>
    </p:spTree>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457200" y="228600"/>
            <a:ext cx="7924800" cy="609600"/>
          </a:xfrm>
        </p:spPr>
        <p:txBody>
          <a:bodyPr>
            <a:noAutofit/>
          </a:bodyPr>
          <a:lstStyle/>
          <a:p>
            <a:pPr eaLnBrk="1" fontAlgn="auto" hangingPunct="1">
              <a:spcAft>
                <a:spcPts val="0"/>
              </a:spcAft>
              <a:defRPr/>
            </a:pPr>
            <a:r>
              <a:rPr lang="en-US" sz="3200" dirty="0" smtClean="0">
                <a:solidFill>
                  <a:srgbClr val="FF0000"/>
                </a:solidFill>
                <a:latin typeface="+mn-lt"/>
              </a:rPr>
              <a:t>Java buzzwords(Characteristics and Features of Java)</a:t>
            </a:r>
          </a:p>
        </p:txBody>
      </p:sp>
      <p:sp>
        <p:nvSpPr>
          <p:cNvPr id="100355" name="Rectangle 3"/>
          <p:cNvSpPr>
            <a:spLocks noGrp="1" noChangeArrowheads="1"/>
          </p:cNvSpPr>
          <p:nvPr>
            <p:ph sz="quarter" idx="1"/>
          </p:nvPr>
        </p:nvSpPr>
        <p:spPr>
          <a:xfrm>
            <a:off x="304800" y="1143000"/>
            <a:ext cx="4419600" cy="5257800"/>
          </a:xfrm>
        </p:spPr>
        <p:txBody>
          <a:bodyPr/>
          <a:lstStyle/>
          <a:p>
            <a:pPr eaLnBrk="1" hangingPunct="1"/>
            <a:r>
              <a:rPr lang="en-US" sz="2400" smtClean="0">
                <a:cs typeface="Times New Roman" pitchFamily="18" charset="0"/>
              </a:rPr>
              <a:t>Java Is Simple</a:t>
            </a:r>
            <a:r>
              <a:rPr lang="en-US" sz="2400" smtClean="0"/>
              <a:t> </a:t>
            </a:r>
          </a:p>
          <a:p>
            <a:pPr eaLnBrk="1" hangingPunct="1"/>
            <a:r>
              <a:rPr lang="en-US" sz="2400" b="1" smtClean="0">
                <a:solidFill>
                  <a:srgbClr val="FF0000"/>
                </a:solidFill>
                <a:cs typeface="Times New Roman" pitchFamily="18" charset="0"/>
              </a:rPr>
              <a:t>Java Is Secure</a:t>
            </a:r>
            <a:r>
              <a:rPr lang="en-US" sz="2400" b="1" smtClean="0">
                <a:solidFill>
                  <a:srgbClr val="FF0000"/>
                </a:solidFill>
              </a:rPr>
              <a:t> </a:t>
            </a:r>
          </a:p>
          <a:p>
            <a:pPr eaLnBrk="1" hangingPunct="1"/>
            <a:r>
              <a:rPr lang="en-US" sz="2400" smtClean="0">
                <a:cs typeface="Times New Roman" pitchFamily="18" charset="0"/>
              </a:rPr>
              <a:t>Java Is Object-Oriented</a:t>
            </a:r>
            <a:r>
              <a:rPr lang="en-US" sz="2400" smtClean="0"/>
              <a:t> </a:t>
            </a:r>
          </a:p>
          <a:p>
            <a:pPr eaLnBrk="1" hangingPunct="1"/>
            <a:r>
              <a:rPr lang="en-US" sz="2400" smtClean="0">
                <a:cs typeface="Times New Roman" pitchFamily="18" charset="0"/>
              </a:rPr>
              <a:t>Java Is Robust</a:t>
            </a:r>
            <a:r>
              <a:rPr lang="en-US" sz="2400" smtClean="0"/>
              <a:t> </a:t>
            </a:r>
          </a:p>
          <a:p>
            <a:pPr eaLnBrk="1" hangingPunct="1"/>
            <a:r>
              <a:rPr lang="en-US" sz="2400" smtClean="0">
                <a:cs typeface="Times New Roman" pitchFamily="18" charset="0"/>
              </a:rPr>
              <a:t>Java Is Compiled and Interpreted</a:t>
            </a:r>
            <a:r>
              <a:rPr lang="en-US" sz="2400" smtClean="0"/>
              <a:t> </a:t>
            </a:r>
          </a:p>
          <a:p>
            <a:pPr eaLnBrk="1" hangingPunct="1"/>
            <a:r>
              <a:rPr lang="en-US" sz="2400" smtClean="0">
                <a:cs typeface="Times New Roman" pitchFamily="18" charset="0"/>
              </a:rPr>
              <a:t>Java Is Architecture-Neutral</a:t>
            </a:r>
            <a:r>
              <a:rPr lang="en-US" sz="2400" smtClean="0"/>
              <a:t> </a:t>
            </a:r>
          </a:p>
          <a:p>
            <a:pPr eaLnBrk="1" hangingPunct="1">
              <a:buFont typeface="Wingdings 2" pitchFamily="18" charset="2"/>
              <a:buNone/>
            </a:pPr>
            <a:r>
              <a:rPr lang="en-US" sz="2400" smtClean="0"/>
              <a:t>         or Platform Independent</a:t>
            </a:r>
          </a:p>
          <a:p>
            <a:pPr eaLnBrk="1" hangingPunct="1"/>
            <a:r>
              <a:rPr lang="en-US" sz="2400" smtClean="0">
                <a:cs typeface="Times New Roman" pitchFamily="18" charset="0"/>
              </a:rPr>
              <a:t>Java Is Portable</a:t>
            </a:r>
            <a:r>
              <a:rPr lang="en-US" sz="2400" smtClean="0"/>
              <a:t> </a:t>
            </a:r>
          </a:p>
          <a:p>
            <a:pPr eaLnBrk="1" hangingPunct="1"/>
            <a:r>
              <a:rPr lang="en-US" sz="2400" smtClean="0">
                <a:cs typeface="Times New Roman" pitchFamily="18" charset="0"/>
              </a:rPr>
              <a:t>Java Is Multithreaded</a:t>
            </a:r>
            <a:r>
              <a:rPr lang="en-US" sz="2400" smtClean="0"/>
              <a:t> </a:t>
            </a:r>
          </a:p>
          <a:p>
            <a:pPr eaLnBrk="1" hangingPunct="1"/>
            <a:r>
              <a:rPr lang="en-US" sz="2400" smtClean="0">
                <a:cs typeface="Times New Roman" pitchFamily="18" charset="0"/>
              </a:rPr>
              <a:t>High Performance</a:t>
            </a:r>
            <a:r>
              <a:rPr lang="en-US" sz="2400" smtClean="0"/>
              <a:t> </a:t>
            </a:r>
          </a:p>
          <a:p>
            <a:pPr eaLnBrk="1" hangingPunct="1"/>
            <a:r>
              <a:rPr lang="en-US" sz="2400" smtClean="0">
                <a:cs typeface="Times New Roman" pitchFamily="18" charset="0"/>
              </a:rPr>
              <a:t>Java Is Distributed</a:t>
            </a:r>
            <a:r>
              <a:rPr lang="en-US" sz="2400" smtClean="0"/>
              <a:t> </a:t>
            </a:r>
          </a:p>
          <a:p>
            <a:pPr eaLnBrk="1" hangingPunct="1"/>
            <a:r>
              <a:rPr lang="en-US" sz="2400" smtClean="0">
                <a:cs typeface="Times New Roman" pitchFamily="18" charset="0"/>
              </a:rPr>
              <a:t>Java Is Dynamic</a:t>
            </a:r>
            <a:r>
              <a:rPr lang="en-US" sz="2400" smtClean="0"/>
              <a:t> </a:t>
            </a:r>
          </a:p>
        </p:txBody>
      </p:sp>
      <p:sp>
        <p:nvSpPr>
          <p:cNvPr id="100356" name="Text Box 4"/>
          <p:cNvSpPr txBox="1">
            <a:spLocks noChangeArrowheads="1"/>
          </p:cNvSpPr>
          <p:nvPr/>
        </p:nvSpPr>
        <p:spPr bwMode="auto">
          <a:xfrm>
            <a:off x="4267200" y="762000"/>
            <a:ext cx="4876800" cy="6002338"/>
          </a:xfrm>
          <a:prstGeom prst="rect">
            <a:avLst/>
          </a:prstGeom>
          <a:noFill/>
          <a:ln w="9525">
            <a:noFill/>
            <a:miter lim="800000"/>
            <a:headEnd/>
            <a:tailEnd/>
          </a:ln>
        </p:spPr>
        <p:txBody>
          <a:bodyPr>
            <a:spAutoFit/>
          </a:bodyPr>
          <a:lstStyle/>
          <a:p>
            <a:pPr marL="342900" indent="-342900" algn="just">
              <a:spcBef>
                <a:spcPct val="20000"/>
              </a:spcBef>
              <a:buClr>
                <a:srgbClr val="FF0000"/>
              </a:buClr>
              <a:buSzPct val="60000"/>
              <a:buFont typeface="Wingdings" pitchFamily="2" charset="2"/>
              <a:buChar char="n"/>
            </a:pPr>
            <a:r>
              <a:rPr lang="en-GB" sz="2000">
                <a:solidFill>
                  <a:schemeClr val="accent1"/>
                </a:solidFill>
                <a:latin typeface="Times New Roman" pitchFamily="18" charset="0"/>
                <a:cs typeface="Times New Roman" pitchFamily="18" charset="0"/>
              </a:rPr>
              <a:t>Every time a user compiles the Java program, the Java compiler creates a class file with Bytecode, which is tested by the JVM at the time of program execution for viruses and other malicious files.</a:t>
            </a:r>
          </a:p>
          <a:p>
            <a:pPr marL="342900" indent="-342900" algn="just">
              <a:spcBef>
                <a:spcPct val="20000"/>
              </a:spcBef>
              <a:buClr>
                <a:srgbClr val="FF0000"/>
              </a:buClr>
              <a:buSzPct val="60000"/>
            </a:pPr>
            <a:endParaRPr lang="en-US" sz="2000">
              <a:solidFill>
                <a:schemeClr val="accent1"/>
              </a:solidFill>
              <a:latin typeface="Times New Roman" pitchFamily="18" charset="0"/>
              <a:cs typeface="Times New Roman" pitchFamily="18" charset="0"/>
            </a:endParaRPr>
          </a:p>
          <a:p>
            <a:pPr marL="342900" indent="-342900" algn="just">
              <a:spcBef>
                <a:spcPct val="20000"/>
              </a:spcBef>
              <a:buClr>
                <a:srgbClr val="FF0000"/>
              </a:buClr>
              <a:buSzPct val="60000"/>
              <a:buFont typeface="Wingdings" pitchFamily="2" charset="2"/>
              <a:buChar char="n"/>
            </a:pPr>
            <a:r>
              <a:rPr lang="en-US" sz="2000">
                <a:solidFill>
                  <a:schemeClr val="accent1"/>
                </a:solidFill>
                <a:latin typeface="Times New Roman" pitchFamily="18" charset="0"/>
                <a:cs typeface="Times New Roman" pitchFamily="18" charset="0"/>
              </a:rPr>
              <a:t>No explicit pointer so memory blocks cannot be accessed.</a:t>
            </a:r>
          </a:p>
          <a:p>
            <a:pPr marL="342900" indent="-342900" algn="just">
              <a:spcBef>
                <a:spcPct val="20000"/>
              </a:spcBef>
              <a:buClr>
                <a:srgbClr val="FF0000"/>
              </a:buClr>
              <a:buSzPct val="60000"/>
            </a:pPr>
            <a:endParaRPr lang="en-US" sz="2000">
              <a:solidFill>
                <a:schemeClr val="accent1"/>
              </a:solidFill>
              <a:latin typeface="Times New Roman" pitchFamily="18" charset="0"/>
              <a:cs typeface="Times New Roman" pitchFamily="18" charset="0"/>
            </a:endParaRPr>
          </a:p>
          <a:p>
            <a:pPr marL="342900" indent="-342900" algn="just">
              <a:spcBef>
                <a:spcPct val="20000"/>
              </a:spcBef>
              <a:buClr>
                <a:srgbClr val="FF0000"/>
              </a:buClr>
              <a:buSzPct val="60000"/>
              <a:buFont typeface="Wingdings" pitchFamily="2" charset="2"/>
              <a:buChar char="n"/>
            </a:pPr>
            <a:r>
              <a:rPr lang="en-US" sz="2000">
                <a:solidFill>
                  <a:schemeClr val="accent1"/>
                </a:solidFill>
                <a:latin typeface="Times New Roman" pitchFamily="18" charset="0"/>
                <a:cs typeface="Times New Roman" pitchFamily="18" charset="0"/>
              </a:rPr>
              <a:t>Exception </a:t>
            </a:r>
            <a:r>
              <a:rPr lang="en-GB" sz="2000">
                <a:solidFill>
                  <a:schemeClr val="accent1"/>
                </a:solidFill>
                <a:latin typeface="Times New Roman" pitchFamily="18" charset="0"/>
                <a:cs typeface="Times New Roman" pitchFamily="18" charset="0"/>
              </a:rPr>
              <a:t> enables Java to capture a series of errors that helps developers to get rid of risk of crashing the system. </a:t>
            </a:r>
          </a:p>
          <a:p>
            <a:pPr marL="342900" indent="-342900" algn="just">
              <a:spcBef>
                <a:spcPct val="20000"/>
              </a:spcBef>
              <a:buClr>
                <a:srgbClr val="FF0000"/>
              </a:buClr>
              <a:buSzPct val="60000"/>
            </a:pPr>
            <a:endParaRPr lang="en-GB" sz="2000">
              <a:solidFill>
                <a:schemeClr val="accent1"/>
              </a:solidFill>
              <a:latin typeface="Times New Roman" pitchFamily="18" charset="0"/>
              <a:cs typeface="Times New Roman" pitchFamily="18" charset="0"/>
            </a:endParaRPr>
          </a:p>
          <a:p>
            <a:pPr marL="342900" indent="-342900" algn="just">
              <a:spcBef>
                <a:spcPct val="20000"/>
              </a:spcBef>
              <a:buClr>
                <a:srgbClr val="FF0000"/>
              </a:buClr>
              <a:buSzPct val="60000"/>
              <a:buFont typeface="Wingdings" pitchFamily="2" charset="2"/>
              <a:buChar char="n"/>
            </a:pPr>
            <a:r>
              <a:rPr lang="en-GB" sz="2000">
                <a:solidFill>
                  <a:schemeClr val="accent1"/>
                </a:solidFill>
                <a:latin typeface="Times New Roman" pitchFamily="18" charset="0"/>
                <a:cs typeface="Times New Roman" pitchFamily="18" charset="0"/>
              </a:rPr>
              <a:t>Java’s access-control functionality on variables and methods within the objects provide secure program by preventing access to the critical objects from the untrusted code.</a:t>
            </a:r>
          </a:p>
        </p:txBody>
      </p:sp>
    </p:spTree>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457200" y="0"/>
            <a:ext cx="7924800" cy="1143000"/>
          </a:xfrm>
        </p:spPr>
        <p:txBody>
          <a:bodyPr>
            <a:normAutofit fontScale="90000"/>
          </a:bodyPr>
          <a:lstStyle/>
          <a:p>
            <a:pPr eaLnBrk="1" fontAlgn="auto" hangingPunct="1">
              <a:spcAft>
                <a:spcPts val="0"/>
              </a:spcAft>
              <a:defRPr/>
            </a:pPr>
            <a:r>
              <a:rPr lang="en-US" dirty="0" smtClean="0">
                <a:solidFill>
                  <a:srgbClr val="FF0000"/>
                </a:solidFill>
                <a:latin typeface="+mn-lt"/>
              </a:rPr>
              <a:t>Java buzzwords(Characteristics and Features of Java)</a:t>
            </a:r>
          </a:p>
        </p:txBody>
      </p:sp>
      <p:sp>
        <p:nvSpPr>
          <p:cNvPr id="101379" name="Rectangle 3"/>
          <p:cNvSpPr>
            <a:spLocks noGrp="1" noChangeArrowheads="1"/>
          </p:cNvSpPr>
          <p:nvPr>
            <p:ph sz="quarter" idx="1"/>
          </p:nvPr>
        </p:nvSpPr>
        <p:spPr>
          <a:xfrm>
            <a:off x="304800" y="1143000"/>
            <a:ext cx="4419600" cy="5257800"/>
          </a:xfrm>
        </p:spPr>
        <p:txBody>
          <a:bodyPr/>
          <a:lstStyle/>
          <a:p>
            <a:pPr eaLnBrk="1" hangingPunct="1"/>
            <a:r>
              <a:rPr lang="en-US" sz="2400" smtClean="0">
                <a:cs typeface="Times New Roman" pitchFamily="18" charset="0"/>
              </a:rPr>
              <a:t>Java Is Simple</a:t>
            </a:r>
            <a:r>
              <a:rPr lang="en-US" sz="2400" smtClean="0"/>
              <a:t> </a:t>
            </a:r>
          </a:p>
          <a:p>
            <a:pPr eaLnBrk="1" hangingPunct="1"/>
            <a:r>
              <a:rPr lang="en-US" sz="2400" smtClean="0">
                <a:cs typeface="Times New Roman" pitchFamily="18" charset="0"/>
              </a:rPr>
              <a:t>Java Is Secure</a:t>
            </a:r>
            <a:r>
              <a:rPr lang="en-US" sz="2400" smtClean="0"/>
              <a:t> </a:t>
            </a:r>
          </a:p>
          <a:p>
            <a:pPr eaLnBrk="1" hangingPunct="1"/>
            <a:r>
              <a:rPr lang="en-US" sz="2400" b="1" smtClean="0">
                <a:solidFill>
                  <a:srgbClr val="FF0000"/>
                </a:solidFill>
                <a:cs typeface="Times New Roman" pitchFamily="18" charset="0"/>
              </a:rPr>
              <a:t>Java Is Object-Oriented</a:t>
            </a:r>
            <a:r>
              <a:rPr lang="en-US" sz="2400" b="1" smtClean="0">
                <a:solidFill>
                  <a:srgbClr val="FF0000"/>
                </a:solidFill>
              </a:rPr>
              <a:t> </a:t>
            </a:r>
          </a:p>
          <a:p>
            <a:pPr eaLnBrk="1" hangingPunct="1"/>
            <a:r>
              <a:rPr lang="en-US" sz="2400" smtClean="0">
                <a:cs typeface="Times New Roman" pitchFamily="18" charset="0"/>
              </a:rPr>
              <a:t>Java Is Robust</a:t>
            </a:r>
            <a:r>
              <a:rPr lang="en-US" sz="2400" smtClean="0"/>
              <a:t> </a:t>
            </a:r>
          </a:p>
          <a:p>
            <a:pPr eaLnBrk="1" hangingPunct="1"/>
            <a:r>
              <a:rPr lang="en-US" sz="2400" smtClean="0">
                <a:cs typeface="Times New Roman" pitchFamily="18" charset="0"/>
              </a:rPr>
              <a:t>Java Is Compiled and Interpreted</a:t>
            </a:r>
            <a:r>
              <a:rPr lang="en-US" sz="2400" smtClean="0"/>
              <a:t> </a:t>
            </a:r>
          </a:p>
          <a:p>
            <a:pPr eaLnBrk="1" hangingPunct="1"/>
            <a:r>
              <a:rPr lang="en-US" sz="2400" smtClean="0">
                <a:cs typeface="Times New Roman" pitchFamily="18" charset="0"/>
              </a:rPr>
              <a:t>Java Is Architecture-Neutral</a:t>
            </a:r>
            <a:r>
              <a:rPr lang="en-US" sz="2400" smtClean="0"/>
              <a:t> </a:t>
            </a:r>
          </a:p>
          <a:p>
            <a:pPr eaLnBrk="1" hangingPunct="1">
              <a:buFont typeface="Wingdings 2" pitchFamily="18" charset="2"/>
              <a:buNone/>
            </a:pPr>
            <a:r>
              <a:rPr lang="en-US" sz="2400" smtClean="0"/>
              <a:t>         or Platform Independent</a:t>
            </a:r>
          </a:p>
          <a:p>
            <a:pPr eaLnBrk="1" hangingPunct="1"/>
            <a:r>
              <a:rPr lang="en-US" sz="2400" smtClean="0">
                <a:cs typeface="Times New Roman" pitchFamily="18" charset="0"/>
              </a:rPr>
              <a:t>Java Is Portable</a:t>
            </a:r>
            <a:r>
              <a:rPr lang="en-US" sz="2400" smtClean="0"/>
              <a:t> </a:t>
            </a:r>
          </a:p>
          <a:p>
            <a:pPr eaLnBrk="1" hangingPunct="1"/>
            <a:r>
              <a:rPr lang="en-US" sz="2400" smtClean="0">
                <a:cs typeface="Times New Roman" pitchFamily="18" charset="0"/>
              </a:rPr>
              <a:t>Java Is Multithreaded</a:t>
            </a:r>
            <a:r>
              <a:rPr lang="en-US" sz="2400" smtClean="0"/>
              <a:t> </a:t>
            </a:r>
          </a:p>
          <a:p>
            <a:pPr eaLnBrk="1" hangingPunct="1"/>
            <a:r>
              <a:rPr lang="en-US" sz="2400" smtClean="0">
                <a:cs typeface="Times New Roman" pitchFamily="18" charset="0"/>
              </a:rPr>
              <a:t>High Performance</a:t>
            </a:r>
            <a:r>
              <a:rPr lang="en-US" sz="2400" smtClean="0"/>
              <a:t> </a:t>
            </a:r>
          </a:p>
          <a:p>
            <a:pPr eaLnBrk="1" hangingPunct="1"/>
            <a:r>
              <a:rPr lang="en-US" sz="2400" smtClean="0">
                <a:cs typeface="Times New Roman" pitchFamily="18" charset="0"/>
              </a:rPr>
              <a:t>Java Is Distributed</a:t>
            </a:r>
            <a:r>
              <a:rPr lang="en-US" sz="2400" smtClean="0"/>
              <a:t> </a:t>
            </a:r>
          </a:p>
          <a:p>
            <a:pPr eaLnBrk="1" hangingPunct="1"/>
            <a:r>
              <a:rPr lang="en-US" sz="2400" smtClean="0">
                <a:cs typeface="Times New Roman" pitchFamily="18" charset="0"/>
              </a:rPr>
              <a:t>Java Is Dynamic</a:t>
            </a:r>
            <a:r>
              <a:rPr lang="en-US" sz="2400" smtClean="0"/>
              <a:t> </a:t>
            </a:r>
          </a:p>
        </p:txBody>
      </p:sp>
      <p:sp>
        <p:nvSpPr>
          <p:cNvPr id="101380" name="Text Box 4"/>
          <p:cNvSpPr txBox="1">
            <a:spLocks noChangeArrowheads="1"/>
          </p:cNvSpPr>
          <p:nvPr/>
        </p:nvSpPr>
        <p:spPr bwMode="auto">
          <a:xfrm>
            <a:off x="4648200" y="1060450"/>
            <a:ext cx="4495800" cy="5016500"/>
          </a:xfrm>
          <a:prstGeom prst="rect">
            <a:avLst/>
          </a:prstGeom>
          <a:noFill/>
          <a:ln w="9525">
            <a:noFill/>
            <a:miter lim="800000"/>
            <a:headEnd/>
            <a:tailEnd/>
          </a:ln>
        </p:spPr>
        <p:txBody>
          <a:bodyPr>
            <a:spAutoFit/>
          </a:bodyPr>
          <a:lstStyle/>
          <a:p>
            <a:pPr marL="342900" indent="-342900" algn="just">
              <a:buClr>
                <a:srgbClr val="FF0000"/>
              </a:buClr>
              <a:buFont typeface="Wingdings" pitchFamily="2" charset="2"/>
              <a:buChar char="§"/>
            </a:pPr>
            <a:r>
              <a:rPr lang="en-US" sz="2000">
                <a:solidFill>
                  <a:srgbClr val="FF0000"/>
                </a:solidFill>
                <a:latin typeface="Times New Roman" pitchFamily="18" charset="0"/>
                <a:cs typeface="Times New Roman" pitchFamily="18" charset="0"/>
              </a:rPr>
              <a:t>Basic concepts of OOPs are: </a:t>
            </a:r>
          </a:p>
          <a:p>
            <a:pPr marL="800100" lvl="1" indent="-342900" algn="just">
              <a:buClr>
                <a:srgbClr val="FF0000"/>
              </a:buClr>
              <a:buFont typeface="Wingdings" pitchFamily="2" charset="2"/>
              <a:buChar char="§"/>
            </a:pPr>
            <a:r>
              <a:rPr lang="en-US" sz="2000">
                <a:solidFill>
                  <a:srgbClr val="FF0000"/>
                </a:solidFill>
                <a:latin typeface="Times New Roman" pitchFamily="18" charset="0"/>
                <a:cs typeface="Times New Roman" pitchFamily="18" charset="0"/>
              </a:rPr>
              <a:t>Object </a:t>
            </a:r>
          </a:p>
          <a:p>
            <a:pPr marL="800100" lvl="1" indent="-342900" algn="just">
              <a:buClr>
                <a:srgbClr val="FF0000"/>
              </a:buClr>
              <a:buFont typeface="Wingdings" pitchFamily="2" charset="2"/>
              <a:buChar char="§"/>
            </a:pPr>
            <a:r>
              <a:rPr lang="en-US" sz="2000">
                <a:solidFill>
                  <a:srgbClr val="FF0000"/>
                </a:solidFill>
                <a:latin typeface="Times New Roman" pitchFamily="18" charset="0"/>
                <a:cs typeface="Times New Roman" pitchFamily="18" charset="0"/>
              </a:rPr>
              <a:t>Class</a:t>
            </a:r>
          </a:p>
          <a:p>
            <a:pPr marL="800100" lvl="1" indent="-342900" algn="just">
              <a:buClr>
                <a:srgbClr val="FF0000"/>
              </a:buClr>
              <a:buFont typeface="Wingdings" pitchFamily="2" charset="2"/>
              <a:buChar char="§"/>
            </a:pPr>
            <a:r>
              <a:rPr lang="en-US" sz="2000">
                <a:solidFill>
                  <a:srgbClr val="FF0000"/>
                </a:solidFill>
                <a:latin typeface="Times New Roman" pitchFamily="18" charset="0"/>
                <a:cs typeface="Times New Roman" pitchFamily="18" charset="0"/>
              </a:rPr>
              <a:t>Inheritance</a:t>
            </a:r>
          </a:p>
          <a:p>
            <a:pPr marL="800100" lvl="1" indent="-342900" algn="just">
              <a:buClr>
                <a:srgbClr val="FF0000"/>
              </a:buClr>
              <a:buFont typeface="Wingdings" pitchFamily="2" charset="2"/>
              <a:buChar char="§"/>
            </a:pPr>
            <a:r>
              <a:rPr lang="en-US" sz="2000">
                <a:solidFill>
                  <a:srgbClr val="FF0000"/>
                </a:solidFill>
                <a:latin typeface="Times New Roman" pitchFamily="18" charset="0"/>
                <a:cs typeface="Times New Roman" pitchFamily="18" charset="0"/>
              </a:rPr>
              <a:t>Polymorphism</a:t>
            </a:r>
          </a:p>
          <a:p>
            <a:pPr marL="800100" lvl="1" indent="-342900" algn="just">
              <a:buClr>
                <a:srgbClr val="FF0000"/>
              </a:buClr>
              <a:buFont typeface="Wingdings" pitchFamily="2" charset="2"/>
              <a:buChar char="§"/>
            </a:pPr>
            <a:r>
              <a:rPr lang="en-US" sz="2000">
                <a:solidFill>
                  <a:srgbClr val="FF0000"/>
                </a:solidFill>
                <a:latin typeface="Times New Roman" pitchFamily="18" charset="0"/>
                <a:cs typeface="Times New Roman" pitchFamily="18" charset="0"/>
              </a:rPr>
              <a:t>Abstraction</a:t>
            </a:r>
          </a:p>
          <a:p>
            <a:pPr marL="800100" lvl="1" indent="-342900" algn="just">
              <a:buClr>
                <a:srgbClr val="FF0000"/>
              </a:buClr>
              <a:buFont typeface="Wingdings" pitchFamily="2" charset="2"/>
              <a:buChar char="§"/>
            </a:pPr>
            <a:r>
              <a:rPr lang="en-US" sz="2000">
                <a:solidFill>
                  <a:srgbClr val="FF0000"/>
                </a:solidFill>
                <a:latin typeface="Times New Roman" pitchFamily="18" charset="0"/>
                <a:cs typeface="Times New Roman" pitchFamily="18" charset="0"/>
              </a:rPr>
              <a:t>Encapsulation</a:t>
            </a:r>
          </a:p>
          <a:p>
            <a:pPr marL="800100" lvl="1" indent="-342900" algn="just">
              <a:buClr>
                <a:srgbClr val="FF0000"/>
              </a:buClr>
            </a:pPr>
            <a:endParaRPr lang="en-US" sz="2000">
              <a:solidFill>
                <a:srgbClr val="FF0000"/>
              </a:solidFill>
              <a:latin typeface="Times New Roman" pitchFamily="18" charset="0"/>
              <a:cs typeface="Times New Roman" pitchFamily="18" charset="0"/>
            </a:endParaRPr>
          </a:p>
          <a:p>
            <a:pPr marL="342900" indent="-342900" algn="just">
              <a:buClr>
                <a:srgbClr val="FF0000"/>
              </a:buClr>
              <a:buFont typeface="Wingdings" pitchFamily="2" charset="2"/>
              <a:buChar char="§"/>
            </a:pPr>
            <a:r>
              <a:rPr lang="en-US" sz="2000">
                <a:solidFill>
                  <a:srgbClr val="FF0000"/>
                </a:solidFill>
                <a:latin typeface="Times New Roman" pitchFamily="18" charset="0"/>
                <a:cs typeface="Times New Roman" pitchFamily="18" charset="0"/>
              </a:rPr>
              <a:t>Java supports Object Oriented concepts.</a:t>
            </a:r>
          </a:p>
          <a:p>
            <a:pPr marL="342900" indent="-342900" algn="just">
              <a:buClr>
                <a:srgbClr val="FF0000"/>
              </a:buClr>
            </a:pPr>
            <a:endParaRPr lang="en-US" sz="2000">
              <a:solidFill>
                <a:srgbClr val="000000"/>
              </a:solidFill>
              <a:latin typeface="Times New Roman" pitchFamily="18" charset="0"/>
              <a:cs typeface="Times New Roman" pitchFamily="18" charset="0"/>
            </a:endParaRPr>
          </a:p>
          <a:p>
            <a:pPr marL="342900" indent="-342900" algn="just">
              <a:buClr>
                <a:srgbClr val="FF0000"/>
              </a:buClr>
              <a:buFont typeface="Wingdings" pitchFamily="2" charset="2"/>
              <a:buChar char="§"/>
            </a:pPr>
            <a:r>
              <a:rPr lang="en-US" sz="2000">
                <a:solidFill>
                  <a:srgbClr val="FF0000"/>
                </a:solidFill>
                <a:latin typeface="Times New Roman" pitchFamily="18" charset="0"/>
                <a:cs typeface="Times New Roman" pitchFamily="18" charset="0"/>
              </a:rPr>
              <a:t>All program code and data reside within objects and classes.</a:t>
            </a:r>
          </a:p>
          <a:p>
            <a:pPr marL="342900" indent="-342900" algn="just">
              <a:buClr>
                <a:srgbClr val="FF0000"/>
              </a:buClr>
            </a:pPr>
            <a:endParaRPr lang="en-US" sz="2000">
              <a:solidFill>
                <a:srgbClr val="FF0000"/>
              </a:solidFill>
              <a:latin typeface="Times New Roman" pitchFamily="18" charset="0"/>
              <a:cs typeface="Times New Roman" pitchFamily="18" charset="0"/>
            </a:endParaRPr>
          </a:p>
          <a:p>
            <a:pPr marL="342900" indent="-342900" algn="just">
              <a:buClr>
                <a:srgbClr val="FF0000"/>
              </a:buClr>
              <a:buFont typeface="Wingdings" pitchFamily="2" charset="2"/>
              <a:buChar char="§"/>
            </a:pPr>
            <a:r>
              <a:rPr lang="en-US" sz="2000">
                <a:solidFill>
                  <a:srgbClr val="FF0000"/>
                </a:solidFill>
                <a:latin typeface="Times New Roman" pitchFamily="18" charset="0"/>
                <a:cs typeface="Times New Roman" pitchFamily="18" charset="0"/>
              </a:rPr>
              <a:t>The object model in Java is simple and easy to extend.</a:t>
            </a:r>
          </a:p>
        </p:txBody>
      </p:sp>
    </p:spTree>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457200" y="228600"/>
            <a:ext cx="7924800" cy="914400"/>
          </a:xfrm>
        </p:spPr>
        <p:txBody>
          <a:bodyPr>
            <a:normAutofit fontScale="90000"/>
          </a:bodyPr>
          <a:lstStyle/>
          <a:p>
            <a:pPr eaLnBrk="1" fontAlgn="auto" hangingPunct="1">
              <a:spcAft>
                <a:spcPts val="0"/>
              </a:spcAft>
              <a:defRPr/>
            </a:pPr>
            <a:r>
              <a:rPr lang="en-US" dirty="0" smtClean="0">
                <a:solidFill>
                  <a:srgbClr val="FF0000"/>
                </a:solidFill>
                <a:latin typeface="+mn-lt"/>
              </a:rPr>
              <a:t>Java buzzwords(Characteristics and Features of Java)</a:t>
            </a:r>
          </a:p>
        </p:txBody>
      </p:sp>
      <p:sp>
        <p:nvSpPr>
          <p:cNvPr id="102403" name="Rectangle 3"/>
          <p:cNvSpPr>
            <a:spLocks noGrp="1" noChangeArrowheads="1"/>
          </p:cNvSpPr>
          <p:nvPr>
            <p:ph sz="quarter" idx="1"/>
          </p:nvPr>
        </p:nvSpPr>
        <p:spPr>
          <a:xfrm>
            <a:off x="304800" y="1143000"/>
            <a:ext cx="4419600" cy="5257800"/>
          </a:xfrm>
        </p:spPr>
        <p:txBody>
          <a:bodyPr/>
          <a:lstStyle/>
          <a:p>
            <a:pPr eaLnBrk="1" hangingPunct="1"/>
            <a:r>
              <a:rPr lang="en-US" sz="2400" smtClean="0">
                <a:cs typeface="Times New Roman" pitchFamily="18" charset="0"/>
              </a:rPr>
              <a:t>Java Is Simple</a:t>
            </a:r>
            <a:r>
              <a:rPr lang="en-US" sz="2400" smtClean="0"/>
              <a:t> </a:t>
            </a:r>
          </a:p>
          <a:p>
            <a:pPr eaLnBrk="1" hangingPunct="1"/>
            <a:r>
              <a:rPr lang="en-US" sz="2400" smtClean="0">
                <a:cs typeface="Times New Roman" pitchFamily="18" charset="0"/>
              </a:rPr>
              <a:t>Java Is Secure</a:t>
            </a:r>
            <a:r>
              <a:rPr lang="en-US" sz="2400" smtClean="0"/>
              <a:t> </a:t>
            </a:r>
          </a:p>
          <a:p>
            <a:pPr eaLnBrk="1" hangingPunct="1"/>
            <a:r>
              <a:rPr lang="en-US" sz="2400" smtClean="0">
                <a:cs typeface="Times New Roman" pitchFamily="18" charset="0"/>
              </a:rPr>
              <a:t>Java Is Object-Oriented</a:t>
            </a:r>
            <a:r>
              <a:rPr lang="en-US" sz="2400" smtClean="0"/>
              <a:t> </a:t>
            </a:r>
          </a:p>
          <a:p>
            <a:pPr eaLnBrk="1" hangingPunct="1"/>
            <a:r>
              <a:rPr lang="en-US" sz="2400" b="1" smtClean="0">
                <a:solidFill>
                  <a:srgbClr val="FF0000"/>
                </a:solidFill>
                <a:cs typeface="Times New Roman" pitchFamily="18" charset="0"/>
              </a:rPr>
              <a:t>Java Is Robust</a:t>
            </a:r>
            <a:r>
              <a:rPr lang="en-US" sz="2400" b="1" smtClean="0">
                <a:solidFill>
                  <a:srgbClr val="FF0000"/>
                </a:solidFill>
              </a:rPr>
              <a:t> </a:t>
            </a:r>
          </a:p>
          <a:p>
            <a:pPr eaLnBrk="1" hangingPunct="1"/>
            <a:r>
              <a:rPr lang="en-US" sz="2400" smtClean="0">
                <a:cs typeface="Times New Roman" pitchFamily="18" charset="0"/>
              </a:rPr>
              <a:t>Java Is Compiled and Interpreted</a:t>
            </a:r>
            <a:r>
              <a:rPr lang="en-US" sz="2400" smtClean="0"/>
              <a:t> </a:t>
            </a:r>
          </a:p>
          <a:p>
            <a:pPr eaLnBrk="1" hangingPunct="1"/>
            <a:r>
              <a:rPr lang="en-US" sz="2400" smtClean="0">
                <a:cs typeface="Times New Roman" pitchFamily="18" charset="0"/>
              </a:rPr>
              <a:t>Java Is Architecture-Neutral</a:t>
            </a:r>
            <a:r>
              <a:rPr lang="en-US" sz="2400" smtClean="0"/>
              <a:t> </a:t>
            </a:r>
          </a:p>
          <a:p>
            <a:pPr eaLnBrk="1" hangingPunct="1">
              <a:buFont typeface="Wingdings 2" pitchFamily="18" charset="2"/>
              <a:buNone/>
            </a:pPr>
            <a:r>
              <a:rPr lang="en-US" sz="2400" smtClean="0"/>
              <a:t>         or Platform Independent</a:t>
            </a:r>
          </a:p>
          <a:p>
            <a:pPr eaLnBrk="1" hangingPunct="1"/>
            <a:r>
              <a:rPr lang="en-US" sz="2400" smtClean="0">
                <a:cs typeface="Times New Roman" pitchFamily="18" charset="0"/>
              </a:rPr>
              <a:t>Java Is Portable</a:t>
            </a:r>
            <a:r>
              <a:rPr lang="en-US" sz="2400" smtClean="0"/>
              <a:t> </a:t>
            </a:r>
          </a:p>
          <a:p>
            <a:pPr eaLnBrk="1" hangingPunct="1"/>
            <a:r>
              <a:rPr lang="en-US" sz="2400" smtClean="0">
                <a:cs typeface="Times New Roman" pitchFamily="18" charset="0"/>
              </a:rPr>
              <a:t>Java Is Multithreaded</a:t>
            </a:r>
            <a:r>
              <a:rPr lang="en-US" sz="2400" smtClean="0"/>
              <a:t> </a:t>
            </a:r>
          </a:p>
          <a:p>
            <a:pPr eaLnBrk="1" hangingPunct="1"/>
            <a:r>
              <a:rPr lang="en-US" sz="2400" smtClean="0">
                <a:cs typeface="Times New Roman" pitchFamily="18" charset="0"/>
              </a:rPr>
              <a:t>High Performance</a:t>
            </a:r>
            <a:r>
              <a:rPr lang="en-US" sz="2400" smtClean="0"/>
              <a:t> </a:t>
            </a:r>
          </a:p>
          <a:p>
            <a:pPr eaLnBrk="1" hangingPunct="1"/>
            <a:r>
              <a:rPr lang="en-US" sz="2400" smtClean="0">
                <a:cs typeface="Times New Roman" pitchFamily="18" charset="0"/>
              </a:rPr>
              <a:t>Java Is Distributed</a:t>
            </a:r>
            <a:r>
              <a:rPr lang="en-US" sz="2400" smtClean="0"/>
              <a:t> </a:t>
            </a:r>
          </a:p>
          <a:p>
            <a:pPr eaLnBrk="1" hangingPunct="1"/>
            <a:r>
              <a:rPr lang="en-US" sz="2400" smtClean="0">
                <a:cs typeface="Times New Roman" pitchFamily="18" charset="0"/>
              </a:rPr>
              <a:t>Java Is Dynamic</a:t>
            </a:r>
            <a:r>
              <a:rPr lang="en-US" sz="2400" smtClean="0"/>
              <a:t> </a:t>
            </a:r>
          </a:p>
        </p:txBody>
      </p:sp>
      <p:sp>
        <p:nvSpPr>
          <p:cNvPr id="102404" name="Text Box 4"/>
          <p:cNvSpPr txBox="1">
            <a:spLocks noChangeArrowheads="1"/>
          </p:cNvSpPr>
          <p:nvPr/>
        </p:nvSpPr>
        <p:spPr bwMode="auto">
          <a:xfrm>
            <a:off x="4419600" y="1060450"/>
            <a:ext cx="4495800" cy="5324475"/>
          </a:xfrm>
          <a:prstGeom prst="rect">
            <a:avLst/>
          </a:prstGeom>
          <a:noFill/>
          <a:ln w="9525">
            <a:noFill/>
            <a:miter lim="800000"/>
            <a:headEnd/>
            <a:tailEnd/>
          </a:ln>
        </p:spPr>
        <p:txBody>
          <a:bodyPr>
            <a:spAutoFit/>
          </a:bodyPr>
          <a:lstStyle/>
          <a:p>
            <a:pPr marL="342900" indent="-342900" algn="just">
              <a:buClr>
                <a:srgbClr val="FF0000"/>
              </a:buClr>
              <a:buFont typeface="Wingdings" pitchFamily="2" charset="2"/>
              <a:buChar char="§"/>
            </a:pPr>
            <a:r>
              <a:rPr lang="en-US" sz="2000">
                <a:solidFill>
                  <a:srgbClr val="FF0000"/>
                </a:solidFill>
                <a:latin typeface="Times New Roman" pitchFamily="18" charset="0"/>
                <a:cs typeface="Times New Roman" pitchFamily="18" charset="0"/>
              </a:rPr>
              <a:t>Robustness means strong and reliable.</a:t>
            </a:r>
          </a:p>
          <a:p>
            <a:pPr marL="342900" indent="-342900" algn="just">
              <a:buClr>
                <a:srgbClr val="FF0000"/>
              </a:buClr>
            </a:pPr>
            <a:endParaRPr lang="en-US" sz="2000">
              <a:solidFill>
                <a:srgbClr val="FF0000"/>
              </a:solidFill>
              <a:latin typeface="Times New Roman" pitchFamily="18" charset="0"/>
              <a:cs typeface="Times New Roman" pitchFamily="18" charset="0"/>
            </a:endParaRPr>
          </a:p>
          <a:p>
            <a:pPr marL="342900" indent="-342900" algn="just">
              <a:buClr>
                <a:srgbClr val="FF0000"/>
              </a:buClr>
              <a:buFont typeface="Wingdings" pitchFamily="2" charset="2"/>
              <a:buChar char="§"/>
            </a:pPr>
            <a:r>
              <a:rPr lang="en-US" sz="2000">
                <a:solidFill>
                  <a:srgbClr val="FF0000"/>
                </a:solidFill>
                <a:latin typeface="Times New Roman" pitchFamily="18" charset="0"/>
                <a:cs typeface="Times New Roman" pitchFamily="18" charset="0"/>
              </a:rPr>
              <a:t>Java is reliable because of the following reasons </a:t>
            </a:r>
          </a:p>
          <a:p>
            <a:pPr marL="1085850" lvl="1" indent="-342900" algn="just">
              <a:buClr>
                <a:srgbClr val="FF0000"/>
              </a:buClr>
              <a:buFont typeface="Wingdings" pitchFamily="2" charset="2"/>
              <a:buChar char="§"/>
            </a:pPr>
            <a:r>
              <a:rPr lang="en-US" sz="2000">
                <a:solidFill>
                  <a:srgbClr val="FF0000"/>
                </a:solidFill>
                <a:latin typeface="Times New Roman" pitchFamily="18" charset="0"/>
                <a:cs typeface="Times New Roman" pitchFamily="18" charset="0"/>
              </a:rPr>
              <a:t>Uses strong memory management i.e. lack of pointers hence avoids security problem</a:t>
            </a:r>
          </a:p>
          <a:p>
            <a:pPr marL="1085850" lvl="1" indent="-342900" algn="just">
              <a:buClr>
                <a:srgbClr val="FF0000"/>
              </a:buClr>
              <a:buFont typeface="Wingdings" pitchFamily="2" charset="2"/>
              <a:buChar char="§"/>
            </a:pPr>
            <a:r>
              <a:rPr lang="en-US" sz="2000">
                <a:solidFill>
                  <a:srgbClr val="FF0000"/>
                </a:solidFill>
                <a:latin typeface="Times New Roman" pitchFamily="18" charset="0"/>
                <a:cs typeface="Times New Roman" pitchFamily="18" charset="0"/>
              </a:rPr>
              <a:t>There is automatic garbage collection</a:t>
            </a:r>
          </a:p>
          <a:p>
            <a:pPr marL="1085850" lvl="1" indent="-342900" algn="just">
              <a:buClr>
                <a:srgbClr val="FF0000"/>
              </a:buClr>
              <a:buFont typeface="Wingdings" pitchFamily="2" charset="2"/>
              <a:buChar char="§"/>
            </a:pPr>
            <a:r>
              <a:rPr lang="en-US" sz="2000">
                <a:solidFill>
                  <a:srgbClr val="FF0000"/>
                </a:solidFill>
                <a:latin typeface="Times New Roman" pitchFamily="18" charset="0"/>
                <a:cs typeface="Times New Roman" pitchFamily="18" charset="0"/>
              </a:rPr>
              <a:t>There is exception handling mechanism </a:t>
            </a:r>
          </a:p>
          <a:p>
            <a:pPr marL="1085850" lvl="1" indent="-342900" algn="just">
              <a:buClr>
                <a:srgbClr val="FF0000"/>
              </a:buClr>
              <a:buFont typeface="Wingdings" pitchFamily="2" charset="2"/>
              <a:buChar char="§"/>
            </a:pPr>
            <a:r>
              <a:rPr lang="en-US" sz="2000">
                <a:solidFill>
                  <a:srgbClr val="FF0000"/>
                </a:solidFill>
                <a:latin typeface="Times New Roman" pitchFamily="18" charset="0"/>
                <a:cs typeface="Times New Roman" pitchFamily="18" charset="0"/>
              </a:rPr>
              <a:t>There is type checking mechanism. Java is a strictly typed language. It checks the code at compile time as well as at run time</a:t>
            </a:r>
          </a:p>
        </p:txBody>
      </p:sp>
    </p:spTree>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457200" y="228600"/>
            <a:ext cx="7924800" cy="990600"/>
          </a:xfrm>
        </p:spPr>
        <p:txBody>
          <a:bodyPr>
            <a:normAutofit fontScale="90000"/>
          </a:bodyPr>
          <a:lstStyle/>
          <a:p>
            <a:pPr eaLnBrk="1" fontAlgn="auto" hangingPunct="1">
              <a:spcAft>
                <a:spcPts val="0"/>
              </a:spcAft>
              <a:defRPr/>
            </a:pPr>
            <a:r>
              <a:rPr lang="en-US" dirty="0" smtClean="0">
                <a:solidFill>
                  <a:srgbClr val="FF0000"/>
                </a:solidFill>
                <a:latin typeface="+mn-lt"/>
              </a:rPr>
              <a:t>Java buzzwords(Characteristics and Features of Java)</a:t>
            </a:r>
          </a:p>
        </p:txBody>
      </p:sp>
      <p:sp>
        <p:nvSpPr>
          <p:cNvPr id="103427" name="Rectangle 3"/>
          <p:cNvSpPr>
            <a:spLocks noGrp="1" noChangeArrowheads="1"/>
          </p:cNvSpPr>
          <p:nvPr>
            <p:ph sz="quarter" idx="1"/>
          </p:nvPr>
        </p:nvSpPr>
        <p:spPr>
          <a:xfrm>
            <a:off x="304800" y="1143000"/>
            <a:ext cx="5334000" cy="5257800"/>
          </a:xfrm>
        </p:spPr>
        <p:txBody>
          <a:bodyPr/>
          <a:lstStyle/>
          <a:p>
            <a:pPr eaLnBrk="1" hangingPunct="1"/>
            <a:r>
              <a:rPr lang="en-US" sz="2400" smtClean="0">
                <a:cs typeface="Times New Roman" pitchFamily="18" charset="0"/>
              </a:rPr>
              <a:t>Java Is Simple</a:t>
            </a:r>
            <a:r>
              <a:rPr lang="en-US" sz="2400" smtClean="0"/>
              <a:t> </a:t>
            </a:r>
          </a:p>
          <a:p>
            <a:pPr eaLnBrk="1" hangingPunct="1"/>
            <a:r>
              <a:rPr lang="en-US" sz="2400" smtClean="0">
                <a:cs typeface="Times New Roman" pitchFamily="18" charset="0"/>
              </a:rPr>
              <a:t>Java Is Secure</a:t>
            </a:r>
            <a:r>
              <a:rPr lang="en-US" sz="2400" smtClean="0"/>
              <a:t> </a:t>
            </a:r>
          </a:p>
          <a:p>
            <a:pPr eaLnBrk="1" hangingPunct="1"/>
            <a:r>
              <a:rPr lang="en-US" sz="2400" smtClean="0">
                <a:cs typeface="Times New Roman" pitchFamily="18" charset="0"/>
              </a:rPr>
              <a:t>Java Is Object-Oriented</a:t>
            </a:r>
            <a:r>
              <a:rPr lang="en-US" sz="2400" smtClean="0"/>
              <a:t> </a:t>
            </a:r>
          </a:p>
          <a:p>
            <a:pPr eaLnBrk="1" hangingPunct="1"/>
            <a:r>
              <a:rPr lang="en-US" sz="2400" smtClean="0">
                <a:cs typeface="Times New Roman" pitchFamily="18" charset="0"/>
              </a:rPr>
              <a:t>Java Is Robust</a:t>
            </a:r>
            <a:r>
              <a:rPr lang="en-US" sz="2400" smtClean="0"/>
              <a:t> </a:t>
            </a:r>
          </a:p>
          <a:p>
            <a:pPr eaLnBrk="1" hangingPunct="1"/>
            <a:r>
              <a:rPr lang="en-US" sz="2400" b="1" smtClean="0">
                <a:solidFill>
                  <a:srgbClr val="FF0000"/>
                </a:solidFill>
                <a:cs typeface="Times New Roman" pitchFamily="18" charset="0"/>
              </a:rPr>
              <a:t>Java Is Compiled and Interpreted</a:t>
            </a:r>
            <a:r>
              <a:rPr lang="en-US" sz="2400" b="1" smtClean="0">
                <a:solidFill>
                  <a:srgbClr val="FF0000"/>
                </a:solidFill>
              </a:rPr>
              <a:t> </a:t>
            </a:r>
          </a:p>
          <a:p>
            <a:pPr eaLnBrk="1" hangingPunct="1"/>
            <a:r>
              <a:rPr lang="en-US" sz="2400" smtClean="0">
                <a:cs typeface="Times New Roman" pitchFamily="18" charset="0"/>
              </a:rPr>
              <a:t>Java Is Architecture-Neutral</a:t>
            </a:r>
            <a:r>
              <a:rPr lang="en-US" sz="2400" smtClean="0"/>
              <a:t> </a:t>
            </a:r>
          </a:p>
          <a:p>
            <a:pPr eaLnBrk="1" hangingPunct="1">
              <a:buFont typeface="Wingdings 2" pitchFamily="18" charset="2"/>
              <a:buNone/>
            </a:pPr>
            <a:r>
              <a:rPr lang="en-US" sz="2400" smtClean="0"/>
              <a:t>         or Platform Independent</a:t>
            </a:r>
          </a:p>
          <a:p>
            <a:pPr eaLnBrk="1" hangingPunct="1"/>
            <a:r>
              <a:rPr lang="en-US" sz="2400" smtClean="0">
                <a:cs typeface="Times New Roman" pitchFamily="18" charset="0"/>
              </a:rPr>
              <a:t>Java Is Portable</a:t>
            </a:r>
            <a:r>
              <a:rPr lang="en-US" sz="2400" smtClean="0"/>
              <a:t> </a:t>
            </a:r>
          </a:p>
          <a:p>
            <a:pPr eaLnBrk="1" hangingPunct="1"/>
            <a:r>
              <a:rPr lang="en-US" sz="2400" smtClean="0">
                <a:cs typeface="Times New Roman" pitchFamily="18" charset="0"/>
              </a:rPr>
              <a:t>Java Is Multithreaded</a:t>
            </a:r>
            <a:r>
              <a:rPr lang="en-US" sz="2400" smtClean="0"/>
              <a:t> </a:t>
            </a:r>
          </a:p>
          <a:p>
            <a:pPr eaLnBrk="1" hangingPunct="1"/>
            <a:r>
              <a:rPr lang="en-US" sz="2400" smtClean="0">
                <a:cs typeface="Times New Roman" pitchFamily="18" charset="0"/>
              </a:rPr>
              <a:t>High Performance</a:t>
            </a:r>
            <a:r>
              <a:rPr lang="en-US" sz="2400" smtClean="0"/>
              <a:t> </a:t>
            </a:r>
          </a:p>
          <a:p>
            <a:pPr eaLnBrk="1" hangingPunct="1"/>
            <a:r>
              <a:rPr lang="en-US" sz="2400" smtClean="0">
                <a:cs typeface="Times New Roman" pitchFamily="18" charset="0"/>
              </a:rPr>
              <a:t>Java Is Distributed</a:t>
            </a:r>
            <a:r>
              <a:rPr lang="en-US" sz="2400" smtClean="0"/>
              <a:t> </a:t>
            </a:r>
          </a:p>
          <a:p>
            <a:pPr eaLnBrk="1" hangingPunct="1"/>
            <a:r>
              <a:rPr lang="en-US" sz="2400" smtClean="0">
                <a:cs typeface="Times New Roman" pitchFamily="18" charset="0"/>
              </a:rPr>
              <a:t>Java Is Dynamic</a:t>
            </a:r>
            <a:r>
              <a:rPr lang="en-US" sz="2400" smtClean="0"/>
              <a:t> </a:t>
            </a:r>
          </a:p>
        </p:txBody>
      </p:sp>
      <p:sp>
        <p:nvSpPr>
          <p:cNvPr id="103428" name="Text Box 4"/>
          <p:cNvSpPr txBox="1">
            <a:spLocks noChangeArrowheads="1"/>
          </p:cNvSpPr>
          <p:nvPr/>
        </p:nvSpPr>
        <p:spPr bwMode="auto">
          <a:xfrm>
            <a:off x="5029200" y="1828800"/>
            <a:ext cx="3886200" cy="3786188"/>
          </a:xfrm>
          <a:prstGeom prst="rect">
            <a:avLst/>
          </a:prstGeom>
          <a:noFill/>
          <a:ln w="12700">
            <a:noFill/>
            <a:miter lim="800000"/>
            <a:headEnd type="none" w="sm" len="sm"/>
            <a:tailEnd type="none" w="sm" len="sm"/>
          </a:ln>
        </p:spPr>
        <p:txBody>
          <a:bodyPr>
            <a:spAutoFit/>
          </a:bodyPr>
          <a:lstStyle/>
          <a:p>
            <a:pPr marL="342900" indent="-342900" algn="just">
              <a:buClr>
                <a:srgbClr val="FF0000"/>
              </a:buClr>
              <a:buFont typeface="Wingdings" pitchFamily="2" charset="2"/>
              <a:buChar char="§"/>
            </a:pPr>
            <a:r>
              <a:rPr lang="en-US" sz="2000">
                <a:solidFill>
                  <a:srgbClr val="FF0000"/>
                </a:solidFill>
                <a:latin typeface="Times New Roman" pitchFamily="18" charset="0"/>
                <a:cs typeface="Times New Roman" pitchFamily="18" charset="0"/>
              </a:rPr>
              <a:t>Java compiler translates source code into bytecode instructions. </a:t>
            </a:r>
          </a:p>
          <a:p>
            <a:pPr marL="342900" indent="-342900" algn="just">
              <a:buClr>
                <a:srgbClr val="FF0000"/>
              </a:buClr>
            </a:pPr>
            <a:endParaRPr lang="en-US" sz="2000">
              <a:solidFill>
                <a:srgbClr val="FF0000"/>
              </a:solidFill>
              <a:latin typeface="Times New Roman" pitchFamily="18" charset="0"/>
              <a:cs typeface="Times New Roman" pitchFamily="18" charset="0"/>
            </a:endParaRPr>
          </a:p>
          <a:p>
            <a:pPr marL="342900" indent="-342900" algn="just">
              <a:buClr>
                <a:srgbClr val="FF0000"/>
              </a:buClr>
              <a:buFont typeface="Wingdings" pitchFamily="2" charset="2"/>
              <a:buChar char="§"/>
            </a:pPr>
            <a:r>
              <a:rPr lang="en-US" sz="2000">
                <a:solidFill>
                  <a:srgbClr val="FF0000"/>
                </a:solidFill>
                <a:latin typeface="Times New Roman" pitchFamily="18" charset="0"/>
                <a:cs typeface="Times New Roman" pitchFamily="18" charset="0"/>
              </a:rPr>
              <a:t>The bytecode is machine-independent and can run on any machine that has a Java interpreter(JVM).</a:t>
            </a:r>
          </a:p>
          <a:p>
            <a:pPr marL="342900" indent="-342900" algn="just">
              <a:buClr>
                <a:srgbClr val="FF0000"/>
              </a:buClr>
            </a:pPr>
            <a:endParaRPr lang="en-US" sz="2000">
              <a:solidFill>
                <a:srgbClr val="FF0000"/>
              </a:solidFill>
              <a:latin typeface="Times New Roman" pitchFamily="18" charset="0"/>
              <a:cs typeface="Times New Roman" pitchFamily="18" charset="0"/>
            </a:endParaRPr>
          </a:p>
          <a:p>
            <a:pPr marL="342900" indent="-342900" algn="just">
              <a:buClr>
                <a:srgbClr val="FF0000"/>
              </a:buClr>
              <a:buFont typeface="Wingdings" pitchFamily="2" charset="2"/>
              <a:buChar char="§"/>
            </a:pPr>
            <a:r>
              <a:rPr lang="en-US" sz="2000">
                <a:solidFill>
                  <a:srgbClr val="FF0000"/>
                </a:solidFill>
                <a:latin typeface="Times New Roman" pitchFamily="18" charset="0"/>
                <a:cs typeface="Times New Roman" pitchFamily="18" charset="0"/>
              </a:rPr>
              <a:t>Java interpreter(JVM) generates machine code that can be directly executed by the machine.</a:t>
            </a:r>
          </a:p>
        </p:txBody>
      </p:sp>
    </p:spTree>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457200" y="228600"/>
            <a:ext cx="7924800" cy="990600"/>
          </a:xfrm>
        </p:spPr>
        <p:txBody>
          <a:bodyPr>
            <a:normAutofit fontScale="90000"/>
          </a:bodyPr>
          <a:lstStyle/>
          <a:p>
            <a:pPr eaLnBrk="1" fontAlgn="auto" hangingPunct="1">
              <a:spcAft>
                <a:spcPts val="0"/>
              </a:spcAft>
              <a:defRPr/>
            </a:pPr>
            <a:r>
              <a:rPr lang="en-US" dirty="0" smtClean="0">
                <a:solidFill>
                  <a:srgbClr val="FF0000"/>
                </a:solidFill>
                <a:latin typeface="+mn-lt"/>
              </a:rPr>
              <a:t>Java buzzwords(Characteristics and Features of Java)</a:t>
            </a:r>
          </a:p>
        </p:txBody>
      </p:sp>
      <p:sp>
        <p:nvSpPr>
          <p:cNvPr id="104451" name="Rectangle 3"/>
          <p:cNvSpPr>
            <a:spLocks noGrp="1" noChangeArrowheads="1"/>
          </p:cNvSpPr>
          <p:nvPr>
            <p:ph sz="quarter" idx="1"/>
          </p:nvPr>
        </p:nvSpPr>
        <p:spPr>
          <a:xfrm>
            <a:off x="304800" y="1143000"/>
            <a:ext cx="4648200" cy="5257800"/>
          </a:xfrm>
        </p:spPr>
        <p:txBody>
          <a:bodyPr/>
          <a:lstStyle/>
          <a:p>
            <a:pPr eaLnBrk="1" hangingPunct="1"/>
            <a:r>
              <a:rPr lang="en-US" sz="2400" smtClean="0">
                <a:cs typeface="Times New Roman" pitchFamily="18" charset="0"/>
              </a:rPr>
              <a:t>Java Is Simple</a:t>
            </a:r>
            <a:r>
              <a:rPr lang="en-US" sz="2400" smtClean="0"/>
              <a:t> </a:t>
            </a:r>
          </a:p>
          <a:p>
            <a:pPr eaLnBrk="1" hangingPunct="1"/>
            <a:r>
              <a:rPr lang="en-US" sz="2400" smtClean="0">
                <a:cs typeface="Times New Roman" pitchFamily="18" charset="0"/>
              </a:rPr>
              <a:t>Java Is Secure</a:t>
            </a:r>
            <a:r>
              <a:rPr lang="en-US" sz="2400" smtClean="0"/>
              <a:t> </a:t>
            </a:r>
          </a:p>
          <a:p>
            <a:pPr eaLnBrk="1" hangingPunct="1"/>
            <a:r>
              <a:rPr lang="en-US" sz="2400" smtClean="0">
                <a:cs typeface="Times New Roman" pitchFamily="18" charset="0"/>
              </a:rPr>
              <a:t>Java Is Object-Oriented</a:t>
            </a:r>
            <a:r>
              <a:rPr lang="en-US" sz="2400" smtClean="0"/>
              <a:t> </a:t>
            </a:r>
          </a:p>
          <a:p>
            <a:pPr eaLnBrk="1" hangingPunct="1"/>
            <a:r>
              <a:rPr lang="en-US" sz="2400" smtClean="0">
                <a:cs typeface="Times New Roman" pitchFamily="18" charset="0"/>
              </a:rPr>
              <a:t>Java Is Robust</a:t>
            </a:r>
            <a:r>
              <a:rPr lang="en-US" sz="2400" smtClean="0"/>
              <a:t> </a:t>
            </a:r>
          </a:p>
          <a:p>
            <a:pPr eaLnBrk="1" hangingPunct="1"/>
            <a:r>
              <a:rPr lang="en-US" sz="2400" smtClean="0">
                <a:cs typeface="Times New Roman" pitchFamily="18" charset="0"/>
              </a:rPr>
              <a:t>Java Is Compiled and Interpreted</a:t>
            </a:r>
            <a:r>
              <a:rPr lang="en-US" sz="2400" smtClean="0"/>
              <a:t> </a:t>
            </a:r>
          </a:p>
          <a:p>
            <a:pPr eaLnBrk="1" hangingPunct="1"/>
            <a:r>
              <a:rPr lang="en-US" sz="2400" b="1" smtClean="0">
                <a:solidFill>
                  <a:srgbClr val="FF0000"/>
                </a:solidFill>
                <a:cs typeface="Times New Roman" pitchFamily="18" charset="0"/>
              </a:rPr>
              <a:t>Java Is Architecture-Neutral</a:t>
            </a:r>
            <a:r>
              <a:rPr lang="en-US" sz="2400" b="1" smtClean="0">
                <a:solidFill>
                  <a:srgbClr val="FF0000"/>
                </a:solidFill>
              </a:rPr>
              <a:t> or Platform Independent</a:t>
            </a:r>
          </a:p>
          <a:p>
            <a:pPr eaLnBrk="1" hangingPunct="1"/>
            <a:r>
              <a:rPr lang="en-US" sz="2400" smtClean="0">
                <a:cs typeface="Times New Roman" pitchFamily="18" charset="0"/>
              </a:rPr>
              <a:t>Java Is Portable</a:t>
            </a:r>
            <a:r>
              <a:rPr lang="en-US" sz="2400" smtClean="0"/>
              <a:t> </a:t>
            </a:r>
          </a:p>
          <a:p>
            <a:pPr eaLnBrk="1" hangingPunct="1"/>
            <a:r>
              <a:rPr lang="en-US" sz="2400" smtClean="0">
                <a:cs typeface="Times New Roman" pitchFamily="18" charset="0"/>
              </a:rPr>
              <a:t>Java Is Multithreaded</a:t>
            </a:r>
            <a:r>
              <a:rPr lang="en-US" sz="2400" smtClean="0"/>
              <a:t> </a:t>
            </a:r>
          </a:p>
          <a:p>
            <a:pPr eaLnBrk="1" hangingPunct="1"/>
            <a:r>
              <a:rPr lang="en-US" sz="2400" smtClean="0">
                <a:cs typeface="Times New Roman" pitchFamily="18" charset="0"/>
              </a:rPr>
              <a:t>High Performance</a:t>
            </a:r>
            <a:r>
              <a:rPr lang="en-US" sz="2400" smtClean="0"/>
              <a:t> </a:t>
            </a:r>
          </a:p>
          <a:p>
            <a:pPr eaLnBrk="1" hangingPunct="1"/>
            <a:r>
              <a:rPr lang="en-US" sz="2400" smtClean="0">
                <a:cs typeface="Times New Roman" pitchFamily="18" charset="0"/>
              </a:rPr>
              <a:t>Java Is Distributed</a:t>
            </a:r>
            <a:r>
              <a:rPr lang="en-US" sz="2400" smtClean="0"/>
              <a:t> </a:t>
            </a:r>
          </a:p>
          <a:p>
            <a:pPr eaLnBrk="1" hangingPunct="1"/>
            <a:r>
              <a:rPr lang="en-US" sz="2400" smtClean="0">
                <a:cs typeface="Times New Roman" pitchFamily="18" charset="0"/>
              </a:rPr>
              <a:t>Java Is Dynamic</a:t>
            </a:r>
            <a:r>
              <a:rPr lang="en-US" sz="2400" smtClean="0"/>
              <a:t> </a:t>
            </a:r>
          </a:p>
        </p:txBody>
      </p:sp>
      <p:sp>
        <p:nvSpPr>
          <p:cNvPr id="104452" name="Text Box 4"/>
          <p:cNvSpPr txBox="1">
            <a:spLocks noChangeArrowheads="1"/>
          </p:cNvSpPr>
          <p:nvPr/>
        </p:nvSpPr>
        <p:spPr bwMode="auto">
          <a:xfrm>
            <a:off x="4800600" y="3124200"/>
            <a:ext cx="4114800" cy="2862263"/>
          </a:xfrm>
          <a:prstGeom prst="rect">
            <a:avLst/>
          </a:prstGeom>
          <a:noFill/>
          <a:ln w="9525">
            <a:noFill/>
            <a:miter lim="800000"/>
            <a:headEnd/>
            <a:tailEnd/>
          </a:ln>
        </p:spPr>
        <p:txBody>
          <a:bodyPr>
            <a:spAutoFit/>
          </a:bodyPr>
          <a:lstStyle/>
          <a:p>
            <a:pPr marL="342900" indent="-342900" algn="just">
              <a:buClr>
                <a:srgbClr val="FF0000"/>
              </a:buClr>
              <a:buFont typeface="Wingdings" pitchFamily="2" charset="2"/>
              <a:buChar char="§"/>
            </a:pPr>
            <a:r>
              <a:rPr lang="en-US" sz="2000">
                <a:solidFill>
                  <a:srgbClr val="FF0000"/>
                </a:solidFill>
                <a:latin typeface="Times New Roman" pitchFamily="18" charset="0"/>
                <a:cs typeface="Times New Roman" pitchFamily="18" charset="0"/>
              </a:rPr>
              <a:t>Java code is compiled by the compiler and converted into bytecode. </a:t>
            </a:r>
          </a:p>
          <a:p>
            <a:pPr marL="342900" indent="-342900" algn="just">
              <a:buClr>
                <a:srgbClr val="FF0000"/>
              </a:buClr>
            </a:pPr>
            <a:endParaRPr lang="en-US" sz="2000">
              <a:solidFill>
                <a:srgbClr val="FF0000"/>
              </a:solidFill>
              <a:latin typeface="Times New Roman" pitchFamily="18" charset="0"/>
              <a:cs typeface="Times New Roman" pitchFamily="18" charset="0"/>
            </a:endParaRPr>
          </a:p>
          <a:p>
            <a:pPr marL="342900" indent="-342900" algn="just">
              <a:buClr>
                <a:srgbClr val="FF0000"/>
              </a:buClr>
              <a:buFont typeface="Wingdings" pitchFamily="2" charset="2"/>
              <a:buChar char="§"/>
            </a:pPr>
            <a:r>
              <a:rPr lang="en-US" sz="2000">
                <a:solidFill>
                  <a:srgbClr val="FF0000"/>
                </a:solidFill>
                <a:latin typeface="Times New Roman" pitchFamily="18" charset="0"/>
                <a:cs typeface="Times New Roman" pitchFamily="18" charset="0"/>
              </a:rPr>
              <a:t>This bytecode is platform independent because it can be run on multiple platforms with a Java Virtual Machine (JVM). i.e. Write Once and Run Anywhere(WORA).</a:t>
            </a:r>
          </a:p>
        </p:txBody>
      </p:sp>
    </p:spTree>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457200" y="228600"/>
            <a:ext cx="7924800" cy="990600"/>
          </a:xfrm>
        </p:spPr>
        <p:txBody>
          <a:bodyPr>
            <a:normAutofit fontScale="90000"/>
          </a:bodyPr>
          <a:lstStyle/>
          <a:p>
            <a:pPr eaLnBrk="1" fontAlgn="auto" hangingPunct="1">
              <a:spcAft>
                <a:spcPts val="0"/>
              </a:spcAft>
              <a:defRPr/>
            </a:pPr>
            <a:r>
              <a:rPr lang="en-US" dirty="0" smtClean="0">
                <a:solidFill>
                  <a:srgbClr val="FF0000"/>
                </a:solidFill>
                <a:latin typeface="+mn-lt"/>
              </a:rPr>
              <a:t>Java buzzwords(Characteristics and Features of Java)</a:t>
            </a:r>
          </a:p>
        </p:txBody>
      </p:sp>
      <p:sp>
        <p:nvSpPr>
          <p:cNvPr id="105475" name="Rectangle 3"/>
          <p:cNvSpPr>
            <a:spLocks noGrp="1" noChangeArrowheads="1"/>
          </p:cNvSpPr>
          <p:nvPr>
            <p:ph sz="quarter" idx="1"/>
          </p:nvPr>
        </p:nvSpPr>
        <p:spPr>
          <a:xfrm>
            <a:off x="304800" y="1143000"/>
            <a:ext cx="4419600" cy="5257800"/>
          </a:xfrm>
        </p:spPr>
        <p:txBody>
          <a:bodyPr/>
          <a:lstStyle/>
          <a:p>
            <a:pPr eaLnBrk="1" hangingPunct="1"/>
            <a:r>
              <a:rPr lang="en-US" sz="2400" smtClean="0">
                <a:cs typeface="Times New Roman" pitchFamily="18" charset="0"/>
              </a:rPr>
              <a:t>Java Is Simple</a:t>
            </a:r>
            <a:r>
              <a:rPr lang="en-US" sz="2400" smtClean="0"/>
              <a:t> </a:t>
            </a:r>
          </a:p>
          <a:p>
            <a:pPr eaLnBrk="1" hangingPunct="1"/>
            <a:r>
              <a:rPr lang="en-US" sz="2400" smtClean="0">
                <a:cs typeface="Times New Roman" pitchFamily="18" charset="0"/>
              </a:rPr>
              <a:t>Java Is Secure</a:t>
            </a:r>
            <a:r>
              <a:rPr lang="en-US" sz="2400" smtClean="0"/>
              <a:t> </a:t>
            </a:r>
          </a:p>
          <a:p>
            <a:pPr eaLnBrk="1" hangingPunct="1"/>
            <a:r>
              <a:rPr lang="en-US" sz="2400" smtClean="0">
                <a:cs typeface="Times New Roman" pitchFamily="18" charset="0"/>
              </a:rPr>
              <a:t>Java Is Object-Oriented</a:t>
            </a:r>
            <a:r>
              <a:rPr lang="en-US" sz="2400" smtClean="0"/>
              <a:t> </a:t>
            </a:r>
          </a:p>
          <a:p>
            <a:pPr eaLnBrk="1" hangingPunct="1"/>
            <a:r>
              <a:rPr lang="en-US" sz="2400" smtClean="0">
                <a:cs typeface="Times New Roman" pitchFamily="18" charset="0"/>
              </a:rPr>
              <a:t>Java Is Robust</a:t>
            </a:r>
            <a:r>
              <a:rPr lang="en-US" sz="2400" smtClean="0"/>
              <a:t> </a:t>
            </a:r>
          </a:p>
          <a:p>
            <a:pPr eaLnBrk="1" hangingPunct="1"/>
            <a:r>
              <a:rPr lang="en-US" sz="2400" smtClean="0">
                <a:cs typeface="Times New Roman" pitchFamily="18" charset="0"/>
              </a:rPr>
              <a:t>Java Is Compiled and Interpreted</a:t>
            </a:r>
            <a:r>
              <a:rPr lang="en-US" sz="2400" smtClean="0"/>
              <a:t> </a:t>
            </a:r>
          </a:p>
          <a:p>
            <a:pPr eaLnBrk="1" hangingPunct="1"/>
            <a:r>
              <a:rPr lang="en-US" sz="2400" smtClean="0">
                <a:cs typeface="Times New Roman" pitchFamily="18" charset="0"/>
              </a:rPr>
              <a:t>Java Is Architecture-Neutral</a:t>
            </a:r>
            <a:r>
              <a:rPr lang="en-US" sz="2400" smtClean="0"/>
              <a:t> </a:t>
            </a:r>
          </a:p>
          <a:p>
            <a:pPr eaLnBrk="1" hangingPunct="1">
              <a:buFont typeface="Wingdings 2" pitchFamily="18" charset="2"/>
              <a:buNone/>
            </a:pPr>
            <a:r>
              <a:rPr lang="en-US" sz="2400" smtClean="0"/>
              <a:t>         or Platform Independent</a:t>
            </a:r>
          </a:p>
          <a:p>
            <a:pPr eaLnBrk="1" hangingPunct="1"/>
            <a:r>
              <a:rPr lang="en-US" sz="2400" b="1" smtClean="0">
                <a:solidFill>
                  <a:srgbClr val="FF0000"/>
                </a:solidFill>
                <a:cs typeface="Times New Roman" pitchFamily="18" charset="0"/>
              </a:rPr>
              <a:t>Java Is Portable</a:t>
            </a:r>
            <a:r>
              <a:rPr lang="en-US" sz="2400" b="1" smtClean="0">
                <a:solidFill>
                  <a:srgbClr val="FF0000"/>
                </a:solidFill>
              </a:rPr>
              <a:t> </a:t>
            </a:r>
          </a:p>
          <a:p>
            <a:pPr eaLnBrk="1" hangingPunct="1"/>
            <a:r>
              <a:rPr lang="en-US" sz="2400" smtClean="0">
                <a:cs typeface="Times New Roman" pitchFamily="18" charset="0"/>
              </a:rPr>
              <a:t>Java Is Multithreaded</a:t>
            </a:r>
            <a:r>
              <a:rPr lang="en-US" sz="2400" smtClean="0"/>
              <a:t> </a:t>
            </a:r>
          </a:p>
          <a:p>
            <a:pPr eaLnBrk="1" hangingPunct="1"/>
            <a:r>
              <a:rPr lang="en-US" sz="2400" smtClean="0">
                <a:cs typeface="Times New Roman" pitchFamily="18" charset="0"/>
              </a:rPr>
              <a:t>High Performance</a:t>
            </a:r>
            <a:r>
              <a:rPr lang="en-US" sz="2400" smtClean="0"/>
              <a:t> </a:t>
            </a:r>
          </a:p>
          <a:p>
            <a:pPr eaLnBrk="1" hangingPunct="1"/>
            <a:r>
              <a:rPr lang="en-US" sz="2400" smtClean="0">
                <a:cs typeface="Times New Roman" pitchFamily="18" charset="0"/>
              </a:rPr>
              <a:t>Java Is Distributed</a:t>
            </a:r>
            <a:r>
              <a:rPr lang="en-US" sz="2400" smtClean="0"/>
              <a:t> </a:t>
            </a:r>
          </a:p>
          <a:p>
            <a:pPr eaLnBrk="1" hangingPunct="1"/>
            <a:r>
              <a:rPr lang="en-US" sz="2400" smtClean="0">
                <a:cs typeface="Times New Roman" pitchFamily="18" charset="0"/>
              </a:rPr>
              <a:t>Java Is Dynamic</a:t>
            </a:r>
            <a:r>
              <a:rPr lang="en-US" sz="2400" smtClean="0"/>
              <a:t> </a:t>
            </a:r>
          </a:p>
        </p:txBody>
      </p:sp>
      <p:sp>
        <p:nvSpPr>
          <p:cNvPr id="18437" name="Text Box 4"/>
          <p:cNvSpPr txBox="1">
            <a:spLocks noChangeArrowheads="1"/>
          </p:cNvSpPr>
          <p:nvPr/>
        </p:nvSpPr>
        <p:spPr bwMode="auto">
          <a:xfrm>
            <a:off x="4114800" y="4191000"/>
            <a:ext cx="4800600" cy="1323975"/>
          </a:xfrm>
          <a:prstGeom prst="rect">
            <a:avLst/>
          </a:prstGeom>
          <a:noFill/>
          <a:ln>
            <a:noFill/>
          </a:ln>
          <a:effectLs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342900" indent="-342900" algn="just">
              <a:spcBef>
                <a:spcPct val="20000"/>
              </a:spcBef>
              <a:buClr>
                <a:srgbClr val="FF0000"/>
              </a:buClr>
              <a:buSzPct val="60000"/>
              <a:buFont typeface="Wingdings" panose="05000000000000000000" pitchFamily="2" charset="2"/>
              <a:buChar char="n"/>
              <a:defRPr/>
            </a:pPr>
            <a:r>
              <a:rPr lang="en-US" sz="2000" dirty="0" smtClean="0">
                <a:solidFill>
                  <a:srgbClr val="FF0000"/>
                </a:solidFill>
                <a:latin typeface="Times New Roman" pitchFamily="18" charset="0"/>
                <a:cs typeface="Times New Roman" pitchFamily="18" charset="0"/>
              </a:rPr>
              <a:t>Because Java is architecture neutral, Java programs are portable. They can be run on any platform without being recompiled.</a:t>
            </a:r>
            <a:endParaRPr lang="en-US" sz="2000" kern="0" dirty="0" smtClean="0">
              <a:solidFill>
                <a:srgbClr val="FF0000"/>
              </a:solidFill>
              <a:latin typeface="Times New Roman" pitchFamily="18" charset="0"/>
              <a:cs typeface="Times New Roman" pitchFamily="18" charset="0"/>
            </a:endParaRP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b="1" dirty="0" smtClean="0">
                <a:latin typeface="Times New Roman" pitchFamily="18" charset="0"/>
                <a:cs typeface="Times New Roman" pitchFamily="18" charset="0"/>
              </a:rPr>
              <a:t>Function-Oriented Design</a:t>
            </a:r>
          </a:p>
        </p:txBody>
      </p:sp>
      <p:sp>
        <p:nvSpPr>
          <p:cNvPr id="10243" name="Content Placeholder 2"/>
          <p:cNvSpPr>
            <a:spLocks noGrp="1"/>
          </p:cNvSpPr>
          <p:nvPr>
            <p:ph sz="quarter" idx="1"/>
          </p:nvPr>
        </p:nvSpPr>
        <p:spPr>
          <a:xfrm>
            <a:off x="533400" y="1447800"/>
            <a:ext cx="8153400" cy="5105400"/>
          </a:xfrm>
        </p:spPr>
        <p:txBody>
          <a:bodyPr/>
          <a:lstStyle/>
          <a:p>
            <a:pPr algn="just"/>
            <a:r>
              <a:rPr lang="en-US" sz="2800" dirty="0" smtClean="0">
                <a:latin typeface="Times New Roman" pitchFamily="18" charset="0"/>
                <a:cs typeface="Times New Roman" pitchFamily="18" charset="0"/>
              </a:rPr>
              <a:t>Function oriented design is the result of focusing attention to the function of the program. This is based on the stepwise refinement which follows top down strategy.</a:t>
            </a:r>
          </a:p>
          <a:p>
            <a:pPr algn="just"/>
            <a:r>
              <a:rPr lang="en-US" sz="2800" dirty="0" smtClean="0">
                <a:latin typeface="Times New Roman" pitchFamily="18" charset="0"/>
                <a:cs typeface="Times New Roman" pitchFamily="18" charset="0"/>
              </a:rPr>
              <a:t>We start with a high level description of what the program does. Then, in each step, we take one part of our high level description and refine it.</a:t>
            </a:r>
          </a:p>
          <a:p>
            <a:pPr algn="just"/>
            <a:r>
              <a:rPr lang="en-US" sz="2800" dirty="0" smtClean="0">
                <a:latin typeface="Times New Roman" pitchFamily="18" charset="0"/>
                <a:cs typeface="Times New Roman" pitchFamily="18" charset="0"/>
              </a:rPr>
              <a:t>The refinement of each module is done until we reach the statement level of our programming language.</a:t>
            </a:r>
          </a:p>
          <a:p>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457200" y="228600"/>
            <a:ext cx="7924800" cy="914400"/>
          </a:xfrm>
        </p:spPr>
        <p:txBody>
          <a:bodyPr>
            <a:normAutofit fontScale="90000"/>
          </a:bodyPr>
          <a:lstStyle/>
          <a:p>
            <a:pPr eaLnBrk="1" fontAlgn="auto" hangingPunct="1">
              <a:spcAft>
                <a:spcPts val="0"/>
              </a:spcAft>
              <a:defRPr/>
            </a:pPr>
            <a:r>
              <a:rPr lang="en-US" dirty="0" smtClean="0">
                <a:solidFill>
                  <a:srgbClr val="FF0000"/>
                </a:solidFill>
                <a:latin typeface="+mn-lt"/>
              </a:rPr>
              <a:t>Java buzzwords(Characteristics and Features of Java)</a:t>
            </a:r>
          </a:p>
        </p:txBody>
      </p:sp>
      <p:sp>
        <p:nvSpPr>
          <p:cNvPr id="106499" name="Rectangle 3"/>
          <p:cNvSpPr>
            <a:spLocks noGrp="1" noChangeArrowheads="1"/>
          </p:cNvSpPr>
          <p:nvPr>
            <p:ph sz="quarter" idx="1"/>
          </p:nvPr>
        </p:nvSpPr>
        <p:spPr>
          <a:xfrm>
            <a:off x="304800" y="1143000"/>
            <a:ext cx="4419600" cy="5257800"/>
          </a:xfrm>
        </p:spPr>
        <p:txBody>
          <a:bodyPr/>
          <a:lstStyle/>
          <a:p>
            <a:pPr eaLnBrk="1" hangingPunct="1"/>
            <a:r>
              <a:rPr lang="en-US" sz="2400" smtClean="0">
                <a:cs typeface="Times New Roman" pitchFamily="18" charset="0"/>
              </a:rPr>
              <a:t>Java Is Simple</a:t>
            </a:r>
            <a:r>
              <a:rPr lang="en-US" sz="2400" smtClean="0"/>
              <a:t> </a:t>
            </a:r>
          </a:p>
          <a:p>
            <a:pPr eaLnBrk="1" hangingPunct="1"/>
            <a:r>
              <a:rPr lang="en-US" sz="2400" smtClean="0">
                <a:cs typeface="Times New Roman" pitchFamily="18" charset="0"/>
              </a:rPr>
              <a:t>Java Is Secure</a:t>
            </a:r>
            <a:r>
              <a:rPr lang="en-US" sz="2400" smtClean="0"/>
              <a:t> </a:t>
            </a:r>
          </a:p>
          <a:p>
            <a:pPr eaLnBrk="1" hangingPunct="1"/>
            <a:r>
              <a:rPr lang="en-US" sz="2400" smtClean="0">
                <a:cs typeface="Times New Roman" pitchFamily="18" charset="0"/>
              </a:rPr>
              <a:t>Java Is Object-Oriented</a:t>
            </a:r>
            <a:r>
              <a:rPr lang="en-US" sz="2400" smtClean="0"/>
              <a:t> </a:t>
            </a:r>
          </a:p>
          <a:p>
            <a:pPr eaLnBrk="1" hangingPunct="1"/>
            <a:r>
              <a:rPr lang="en-US" sz="2400" smtClean="0">
                <a:cs typeface="Times New Roman" pitchFamily="18" charset="0"/>
              </a:rPr>
              <a:t>Java Is Robust</a:t>
            </a:r>
            <a:r>
              <a:rPr lang="en-US" sz="2400" smtClean="0"/>
              <a:t> </a:t>
            </a:r>
          </a:p>
          <a:p>
            <a:pPr eaLnBrk="1" hangingPunct="1"/>
            <a:r>
              <a:rPr lang="en-US" sz="2400" smtClean="0">
                <a:cs typeface="Times New Roman" pitchFamily="18" charset="0"/>
              </a:rPr>
              <a:t>Java Is Compiled and Interpreted</a:t>
            </a:r>
            <a:r>
              <a:rPr lang="en-US" sz="2400" smtClean="0"/>
              <a:t> </a:t>
            </a:r>
          </a:p>
          <a:p>
            <a:pPr eaLnBrk="1" hangingPunct="1"/>
            <a:r>
              <a:rPr lang="en-US" sz="2400" smtClean="0">
                <a:cs typeface="Times New Roman" pitchFamily="18" charset="0"/>
              </a:rPr>
              <a:t>Java Is Architecture-Neutral</a:t>
            </a:r>
            <a:r>
              <a:rPr lang="en-US" sz="2400" smtClean="0"/>
              <a:t> </a:t>
            </a:r>
          </a:p>
          <a:p>
            <a:pPr eaLnBrk="1" hangingPunct="1">
              <a:buFont typeface="Wingdings 2" pitchFamily="18" charset="2"/>
              <a:buNone/>
            </a:pPr>
            <a:r>
              <a:rPr lang="en-US" sz="2400" smtClean="0"/>
              <a:t>         or Platform Independent</a:t>
            </a:r>
          </a:p>
          <a:p>
            <a:pPr eaLnBrk="1" hangingPunct="1"/>
            <a:r>
              <a:rPr lang="en-US" sz="2400" smtClean="0">
                <a:cs typeface="Times New Roman" pitchFamily="18" charset="0"/>
              </a:rPr>
              <a:t>Java Is Portable</a:t>
            </a:r>
            <a:r>
              <a:rPr lang="en-US" sz="2400" smtClean="0"/>
              <a:t> </a:t>
            </a:r>
          </a:p>
          <a:p>
            <a:pPr eaLnBrk="1" hangingPunct="1"/>
            <a:r>
              <a:rPr lang="en-US" sz="2400" b="1" smtClean="0">
                <a:solidFill>
                  <a:srgbClr val="FF0000"/>
                </a:solidFill>
                <a:cs typeface="Times New Roman" pitchFamily="18" charset="0"/>
              </a:rPr>
              <a:t>Java Is Multithreaded</a:t>
            </a:r>
            <a:r>
              <a:rPr lang="en-US" sz="2400" b="1" smtClean="0">
                <a:solidFill>
                  <a:srgbClr val="FF0000"/>
                </a:solidFill>
              </a:rPr>
              <a:t> </a:t>
            </a:r>
          </a:p>
          <a:p>
            <a:pPr eaLnBrk="1" hangingPunct="1"/>
            <a:r>
              <a:rPr lang="en-US" sz="2400" smtClean="0">
                <a:cs typeface="Times New Roman" pitchFamily="18" charset="0"/>
              </a:rPr>
              <a:t>High Performance</a:t>
            </a:r>
            <a:r>
              <a:rPr lang="en-US" sz="2400" smtClean="0"/>
              <a:t> </a:t>
            </a:r>
          </a:p>
          <a:p>
            <a:pPr eaLnBrk="1" hangingPunct="1"/>
            <a:r>
              <a:rPr lang="en-US" sz="2400" smtClean="0">
                <a:cs typeface="Times New Roman" pitchFamily="18" charset="0"/>
              </a:rPr>
              <a:t>Java Is Distributed</a:t>
            </a:r>
            <a:r>
              <a:rPr lang="en-US" sz="2400" smtClean="0"/>
              <a:t> </a:t>
            </a:r>
          </a:p>
          <a:p>
            <a:pPr eaLnBrk="1" hangingPunct="1"/>
            <a:r>
              <a:rPr lang="en-US" sz="2400" smtClean="0">
                <a:cs typeface="Times New Roman" pitchFamily="18" charset="0"/>
              </a:rPr>
              <a:t>Java Is Dynamic</a:t>
            </a:r>
            <a:r>
              <a:rPr lang="en-US" sz="2400" smtClean="0"/>
              <a:t> </a:t>
            </a:r>
          </a:p>
        </p:txBody>
      </p:sp>
      <p:sp>
        <p:nvSpPr>
          <p:cNvPr id="106500" name="Text Box 4"/>
          <p:cNvSpPr txBox="1">
            <a:spLocks noChangeArrowheads="1"/>
          </p:cNvSpPr>
          <p:nvPr/>
        </p:nvSpPr>
        <p:spPr bwMode="auto">
          <a:xfrm>
            <a:off x="4114800" y="4724400"/>
            <a:ext cx="5029200" cy="1631950"/>
          </a:xfrm>
          <a:prstGeom prst="rect">
            <a:avLst/>
          </a:prstGeom>
          <a:noFill/>
          <a:ln w="9525">
            <a:noFill/>
            <a:miter lim="800000"/>
            <a:headEnd/>
            <a:tailEnd/>
          </a:ln>
        </p:spPr>
        <p:txBody>
          <a:bodyPr>
            <a:spAutoFit/>
          </a:bodyPr>
          <a:lstStyle/>
          <a:p>
            <a:pPr marL="342900" indent="-342900" algn="just">
              <a:buFont typeface="Wingdings" pitchFamily="2" charset="2"/>
              <a:buChar char="§"/>
            </a:pPr>
            <a:r>
              <a:rPr lang="en-US" sz="2000">
                <a:solidFill>
                  <a:srgbClr val="FF0000"/>
                </a:solidFill>
                <a:latin typeface="Times New Roman" pitchFamily="18" charset="0"/>
                <a:cs typeface="Times New Roman" pitchFamily="18" charset="0"/>
              </a:rPr>
              <a:t>A thread is like a separate program, executing concurrently.</a:t>
            </a:r>
          </a:p>
          <a:p>
            <a:pPr marL="342900" indent="-342900" algn="just"/>
            <a:endParaRPr lang="en-US" sz="2000">
              <a:solidFill>
                <a:srgbClr val="FF0000"/>
              </a:solidFill>
              <a:latin typeface="Times New Roman" pitchFamily="18" charset="0"/>
              <a:cs typeface="Times New Roman" pitchFamily="18" charset="0"/>
            </a:endParaRPr>
          </a:p>
          <a:p>
            <a:pPr marL="342900" indent="-342900" algn="just">
              <a:buFont typeface="Wingdings" pitchFamily="2" charset="2"/>
              <a:buChar char="§"/>
            </a:pPr>
            <a:r>
              <a:rPr lang="en-US" sz="2000">
                <a:solidFill>
                  <a:srgbClr val="FF0000"/>
                </a:solidFill>
                <a:latin typeface="Times New Roman" pitchFamily="18" charset="0"/>
                <a:cs typeface="Times New Roman" pitchFamily="18" charset="0"/>
              </a:rPr>
              <a:t>Allows you to write programs that do many things simultaneously.      </a:t>
            </a:r>
          </a:p>
        </p:txBody>
      </p:sp>
    </p:spTree>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457200" y="228600"/>
            <a:ext cx="7924800" cy="914400"/>
          </a:xfrm>
        </p:spPr>
        <p:txBody>
          <a:bodyPr>
            <a:normAutofit fontScale="90000"/>
          </a:bodyPr>
          <a:lstStyle/>
          <a:p>
            <a:pPr eaLnBrk="1" fontAlgn="auto" hangingPunct="1">
              <a:spcAft>
                <a:spcPts val="0"/>
              </a:spcAft>
              <a:defRPr/>
            </a:pPr>
            <a:r>
              <a:rPr lang="en-US" dirty="0" smtClean="0">
                <a:solidFill>
                  <a:srgbClr val="FF0000"/>
                </a:solidFill>
                <a:latin typeface="+mn-lt"/>
              </a:rPr>
              <a:t>Java buzzwords(Characteristics and Features of Java)</a:t>
            </a:r>
          </a:p>
        </p:txBody>
      </p:sp>
      <p:sp>
        <p:nvSpPr>
          <p:cNvPr id="107523" name="Rectangle 3"/>
          <p:cNvSpPr>
            <a:spLocks noGrp="1" noChangeArrowheads="1"/>
          </p:cNvSpPr>
          <p:nvPr>
            <p:ph sz="quarter" idx="1"/>
          </p:nvPr>
        </p:nvSpPr>
        <p:spPr>
          <a:xfrm>
            <a:off x="304800" y="1143000"/>
            <a:ext cx="4419600" cy="5257800"/>
          </a:xfrm>
        </p:spPr>
        <p:txBody>
          <a:bodyPr/>
          <a:lstStyle/>
          <a:p>
            <a:pPr eaLnBrk="1" hangingPunct="1"/>
            <a:r>
              <a:rPr lang="en-US" sz="2400" smtClean="0">
                <a:cs typeface="Times New Roman" pitchFamily="18" charset="0"/>
              </a:rPr>
              <a:t>Java Is Simple</a:t>
            </a:r>
            <a:r>
              <a:rPr lang="en-US" sz="2400" smtClean="0"/>
              <a:t> </a:t>
            </a:r>
          </a:p>
          <a:p>
            <a:pPr eaLnBrk="1" hangingPunct="1"/>
            <a:r>
              <a:rPr lang="en-US" sz="2400" smtClean="0">
                <a:cs typeface="Times New Roman" pitchFamily="18" charset="0"/>
              </a:rPr>
              <a:t>Java Is Secure</a:t>
            </a:r>
            <a:r>
              <a:rPr lang="en-US" sz="2400" smtClean="0"/>
              <a:t> </a:t>
            </a:r>
          </a:p>
          <a:p>
            <a:pPr eaLnBrk="1" hangingPunct="1"/>
            <a:r>
              <a:rPr lang="en-US" sz="2400" smtClean="0">
                <a:cs typeface="Times New Roman" pitchFamily="18" charset="0"/>
              </a:rPr>
              <a:t>Java Is Object-Oriented</a:t>
            </a:r>
            <a:r>
              <a:rPr lang="en-US" sz="2400" smtClean="0"/>
              <a:t> </a:t>
            </a:r>
          </a:p>
          <a:p>
            <a:pPr eaLnBrk="1" hangingPunct="1"/>
            <a:r>
              <a:rPr lang="en-US" sz="2400" smtClean="0">
                <a:cs typeface="Times New Roman" pitchFamily="18" charset="0"/>
              </a:rPr>
              <a:t>Java Is Robust</a:t>
            </a:r>
            <a:r>
              <a:rPr lang="en-US" sz="2400" smtClean="0"/>
              <a:t> </a:t>
            </a:r>
          </a:p>
          <a:p>
            <a:pPr eaLnBrk="1" hangingPunct="1"/>
            <a:r>
              <a:rPr lang="en-US" sz="2400" smtClean="0">
                <a:cs typeface="Times New Roman" pitchFamily="18" charset="0"/>
              </a:rPr>
              <a:t>Java Is Compiled and Interpreted</a:t>
            </a:r>
            <a:r>
              <a:rPr lang="en-US" sz="2400" smtClean="0"/>
              <a:t> </a:t>
            </a:r>
          </a:p>
          <a:p>
            <a:pPr eaLnBrk="1" hangingPunct="1"/>
            <a:r>
              <a:rPr lang="en-US" sz="2400" smtClean="0">
                <a:cs typeface="Times New Roman" pitchFamily="18" charset="0"/>
              </a:rPr>
              <a:t>Java Is Architecture-Neutral</a:t>
            </a:r>
            <a:r>
              <a:rPr lang="en-US" sz="2400" smtClean="0"/>
              <a:t> </a:t>
            </a:r>
          </a:p>
          <a:p>
            <a:pPr eaLnBrk="1" hangingPunct="1">
              <a:buFont typeface="Wingdings 2" pitchFamily="18" charset="2"/>
              <a:buNone/>
            </a:pPr>
            <a:r>
              <a:rPr lang="en-US" sz="2400" smtClean="0"/>
              <a:t>         or Platform Independent</a:t>
            </a:r>
          </a:p>
          <a:p>
            <a:pPr eaLnBrk="1" hangingPunct="1"/>
            <a:r>
              <a:rPr lang="en-US" sz="2400" smtClean="0">
                <a:cs typeface="Times New Roman" pitchFamily="18" charset="0"/>
              </a:rPr>
              <a:t>Java Is Portable</a:t>
            </a:r>
            <a:r>
              <a:rPr lang="en-US" sz="2400" smtClean="0"/>
              <a:t> </a:t>
            </a:r>
          </a:p>
          <a:p>
            <a:pPr eaLnBrk="1" hangingPunct="1"/>
            <a:r>
              <a:rPr lang="en-US" sz="2400" smtClean="0">
                <a:cs typeface="Times New Roman" pitchFamily="18" charset="0"/>
              </a:rPr>
              <a:t>Java Is Multithreaded</a:t>
            </a:r>
            <a:r>
              <a:rPr lang="en-US" sz="2400" smtClean="0"/>
              <a:t> </a:t>
            </a:r>
          </a:p>
          <a:p>
            <a:pPr eaLnBrk="1" hangingPunct="1"/>
            <a:r>
              <a:rPr lang="en-US" sz="2400" b="1" smtClean="0">
                <a:solidFill>
                  <a:srgbClr val="FF0000"/>
                </a:solidFill>
                <a:cs typeface="Times New Roman" pitchFamily="18" charset="0"/>
              </a:rPr>
              <a:t>High Performance</a:t>
            </a:r>
            <a:r>
              <a:rPr lang="en-US" sz="2400" b="1" smtClean="0">
                <a:solidFill>
                  <a:srgbClr val="FF0000"/>
                </a:solidFill>
              </a:rPr>
              <a:t> </a:t>
            </a:r>
          </a:p>
          <a:p>
            <a:pPr eaLnBrk="1" hangingPunct="1"/>
            <a:r>
              <a:rPr lang="en-US" sz="2400" smtClean="0">
                <a:cs typeface="Times New Roman" pitchFamily="18" charset="0"/>
              </a:rPr>
              <a:t>Java Is Distributed</a:t>
            </a:r>
            <a:r>
              <a:rPr lang="en-US" sz="2400" smtClean="0"/>
              <a:t> </a:t>
            </a:r>
          </a:p>
          <a:p>
            <a:pPr eaLnBrk="1" hangingPunct="1"/>
            <a:r>
              <a:rPr lang="en-US" sz="2400" smtClean="0">
                <a:cs typeface="Times New Roman" pitchFamily="18" charset="0"/>
              </a:rPr>
              <a:t>Java Is Dynamic</a:t>
            </a:r>
            <a:r>
              <a:rPr lang="en-US" sz="2400" smtClean="0"/>
              <a:t> </a:t>
            </a:r>
          </a:p>
        </p:txBody>
      </p:sp>
      <p:sp>
        <p:nvSpPr>
          <p:cNvPr id="107524" name="Text Box 4"/>
          <p:cNvSpPr txBox="1">
            <a:spLocks noChangeArrowheads="1"/>
          </p:cNvSpPr>
          <p:nvPr/>
        </p:nvSpPr>
        <p:spPr bwMode="auto">
          <a:xfrm>
            <a:off x="4267200" y="4038600"/>
            <a:ext cx="4572000" cy="2246313"/>
          </a:xfrm>
          <a:prstGeom prst="rect">
            <a:avLst/>
          </a:prstGeom>
          <a:noFill/>
          <a:ln w="9525">
            <a:noFill/>
            <a:miter lim="800000"/>
            <a:headEnd/>
            <a:tailEnd/>
          </a:ln>
        </p:spPr>
        <p:txBody>
          <a:bodyPr>
            <a:spAutoFit/>
          </a:bodyPr>
          <a:lstStyle/>
          <a:p>
            <a:pPr marL="342900" indent="-342900" algn="just">
              <a:buFont typeface="Wingdings" pitchFamily="2" charset="2"/>
              <a:buChar char="§"/>
            </a:pPr>
            <a:r>
              <a:rPr lang="en-US" sz="2000">
                <a:solidFill>
                  <a:srgbClr val="FF0000"/>
                </a:solidFill>
                <a:latin typeface="Times New Roman" pitchFamily="18" charset="0"/>
                <a:cs typeface="Times New Roman" pitchFamily="18" charset="0"/>
              </a:rPr>
              <a:t>The execution speed of Java programs improved significantly due to the introduction of Just-In Time Compilation (JIT)</a:t>
            </a:r>
          </a:p>
          <a:p>
            <a:pPr marL="342900" indent="-342900" algn="just"/>
            <a:endParaRPr lang="en-US" sz="2000">
              <a:solidFill>
                <a:srgbClr val="FF0000"/>
              </a:solidFill>
              <a:latin typeface="Times New Roman" pitchFamily="18" charset="0"/>
              <a:cs typeface="Times New Roman" pitchFamily="18" charset="0"/>
            </a:endParaRPr>
          </a:p>
          <a:p>
            <a:pPr marL="342900" indent="-342900" algn="just">
              <a:buFont typeface="Wingdings" pitchFamily="2" charset="2"/>
              <a:buChar char="§"/>
            </a:pPr>
            <a:r>
              <a:rPr lang="en-US" sz="2000">
                <a:solidFill>
                  <a:srgbClr val="FF0000"/>
                </a:solidFill>
                <a:latin typeface="Times New Roman" pitchFamily="18" charset="0"/>
                <a:cs typeface="Times New Roman" pitchFamily="18" charset="0"/>
              </a:rPr>
              <a:t>They can be run on any platform without being recompiled.  </a:t>
            </a:r>
          </a:p>
        </p:txBody>
      </p:sp>
    </p:spTree>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457200" y="228600"/>
            <a:ext cx="7924800" cy="990600"/>
          </a:xfrm>
        </p:spPr>
        <p:txBody>
          <a:bodyPr>
            <a:noAutofit/>
          </a:bodyPr>
          <a:lstStyle/>
          <a:p>
            <a:pPr eaLnBrk="1" fontAlgn="auto" hangingPunct="1">
              <a:spcAft>
                <a:spcPts val="0"/>
              </a:spcAft>
              <a:defRPr/>
            </a:pPr>
            <a:r>
              <a:rPr lang="en-US" sz="3600" dirty="0" smtClean="0">
                <a:solidFill>
                  <a:srgbClr val="FF0000"/>
                </a:solidFill>
                <a:latin typeface="+mn-lt"/>
              </a:rPr>
              <a:t>Java buzzwords(Characteristics and Features of Java)</a:t>
            </a:r>
          </a:p>
        </p:txBody>
      </p:sp>
      <p:sp>
        <p:nvSpPr>
          <p:cNvPr id="108547" name="Rectangle 3"/>
          <p:cNvSpPr>
            <a:spLocks noGrp="1" noChangeArrowheads="1"/>
          </p:cNvSpPr>
          <p:nvPr>
            <p:ph sz="quarter" idx="1"/>
          </p:nvPr>
        </p:nvSpPr>
        <p:spPr>
          <a:xfrm>
            <a:off x="304800" y="1143000"/>
            <a:ext cx="4419600" cy="5257800"/>
          </a:xfrm>
        </p:spPr>
        <p:txBody>
          <a:bodyPr/>
          <a:lstStyle/>
          <a:p>
            <a:pPr eaLnBrk="1" hangingPunct="1"/>
            <a:r>
              <a:rPr lang="en-US" sz="2400" smtClean="0">
                <a:cs typeface="Times New Roman" pitchFamily="18" charset="0"/>
              </a:rPr>
              <a:t>Java Is Simple</a:t>
            </a:r>
            <a:r>
              <a:rPr lang="en-US" sz="2400" smtClean="0"/>
              <a:t> </a:t>
            </a:r>
          </a:p>
          <a:p>
            <a:pPr eaLnBrk="1" hangingPunct="1"/>
            <a:r>
              <a:rPr lang="en-US" sz="2400" smtClean="0">
                <a:cs typeface="Times New Roman" pitchFamily="18" charset="0"/>
              </a:rPr>
              <a:t>Java Is Secure</a:t>
            </a:r>
            <a:r>
              <a:rPr lang="en-US" sz="2400" smtClean="0"/>
              <a:t> </a:t>
            </a:r>
          </a:p>
          <a:p>
            <a:pPr eaLnBrk="1" hangingPunct="1"/>
            <a:r>
              <a:rPr lang="en-US" sz="2400" smtClean="0">
                <a:cs typeface="Times New Roman" pitchFamily="18" charset="0"/>
              </a:rPr>
              <a:t>Java Is Object-Oriented</a:t>
            </a:r>
            <a:r>
              <a:rPr lang="en-US" sz="2400" smtClean="0"/>
              <a:t> </a:t>
            </a:r>
          </a:p>
          <a:p>
            <a:pPr eaLnBrk="1" hangingPunct="1"/>
            <a:r>
              <a:rPr lang="en-US" sz="2400" smtClean="0">
                <a:cs typeface="Times New Roman" pitchFamily="18" charset="0"/>
              </a:rPr>
              <a:t>Java Is Robust</a:t>
            </a:r>
            <a:r>
              <a:rPr lang="en-US" sz="2400" smtClean="0"/>
              <a:t> </a:t>
            </a:r>
          </a:p>
          <a:p>
            <a:pPr eaLnBrk="1" hangingPunct="1"/>
            <a:r>
              <a:rPr lang="en-US" sz="2400" smtClean="0">
                <a:cs typeface="Times New Roman" pitchFamily="18" charset="0"/>
              </a:rPr>
              <a:t>Java Is Compiled and Interpreted</a:t>
            </a:r>
            <a:r>
              <a:rPr lang="en-US" sz="2400" smtClean="0"/>
              <a:t> </a:t>
            </a:r>
          </a:p>
          <a:p>
            <a:pPr eaLnBrk="1" hangingPunct="1"/>
            <a:r>
              <a:rPr lang="en-US" sz="2400" smtClean="0">
                <a:cs typeface="Times New Roman" pitchFamily="18" charset="0"/>
              </a:rPr>
              <a:t>Java Is Architecture-Neutral</a:t>
            </a:r>
            <a:r>
              <a:rPr lang="en-US" sz="2400" smtClean="0"/>
              <a:t> </a:t>
            </a:r>
          </a:p>
          <a:p>
            <a:pPr eaLnBrk="1" hangingPunct="1">
              <a:buFont typeface="Wingdings 2" pitchFamily="18" charset="2"/>
              <a:buNone/>
            </a:pPr>
            <a:r>
              <a:rPr lang="en-US" sz="2400" smtClean="0"/>
              <a:t>         or Platform Independent</a:t>
            </a:r>
          </a:p>
          <a:p>
            <a:pPr eaLnBrk="1" hangingPunct="1"/>
            <a:r>
              <a:rPr lang="en-US" sz="2400" smtClean="0">
                <a:cs typeface="Times New Roman" pitchFamily="18" charset="0"/>
              </a:rPr>
              <a:t>Java Is Portable</a:t>
            </a:r>
            <a:r>
              <a:rPr lang="en-US" sz="2400" smtClean="0"/>
              <a:t> </a:t>
            </a:r>
          </a:p>
          <a:p>
            <a:pPr eaLnBrk="1" hangingPunct="1"/>
            <a:r>
              <a:rPr lang="en-US" sz="2400" smtClean="0">
                <a:cs typeface="Times New Roman" pitchFamily="18" charset="0"/>
              </a:rPr>
              <a:t>Java Is Multithreaded</a:t>
            </a:r>
            <a:r>
              <a:rPr lang="en-US" sz="2400" smtClean="0"/>
              <a:t> </a:t>
            </a:r>
          </a:p>
          <a:p>
            <a:pPr eaLnBrk="1" hangingPunct="1"/>
            <a:r>
              <a:rPr lang="en-US" sz="2400" smtClean="0">
                <a:cs typeface="Times New Roman" pitchFamily="18" charset="0"/>
              </a:rPr>
              <a:t>High Performance</a:t>
            </a:r>
            <a:r>
              <a:rPr lang="en-US" sz="2400" smtClean="0"/>
              <a:t> </a:t>
            </a:r>
          </a:p>
          <a:p>
            <a:pPr eaLnBrk="1" hangingPunct="1"/>
            <a:r>
              <a:rPr lang="en-US" sz="2400" b="1" smtClean="0">
                <a:solidFill>
                  <a:srgbClr val="FF0000"/>
                </a:solidFill>
                <a:cs typeface="Times New Roman" pitchFamily="18" charset="0"/>
              </a:rPr>
              <a:t>Java Is Distributed</a:t>
            </a:r>
            <a:r>
              <a:rPr lang="en-US" sz="2400" b="1" smtClean="0">
                <a:solidFill>
                  <a:srgbClr val="FF0000"/>
                </a:solidFill>
              </a:rPr>
              <a:t> </a:t>
            </a:r>
          </a:p>
          <a:p>
            <a:pPr eaLnBrk="1" hangingPunct="1"/>
            <a:r>
              <a:rPr lang="en-US" sz="2400" smtClean="0">
                <a:cs typeface="Times New Roman" pitchFamily="18" charset="0"/>
              </a:rPr>
              <a:t>Java Is Dynamic</a:t>
            </a:r>
            <a:r>
              <a:rPr lang="en-US" sz="2400" smtClean="0"/>
              <a:t> </a:t>
            </a:r>
          </a:p>
        </p:txBody>
      </p:sp>
      <p:sp>
        <p:nvSpPr>
          <p:cNvPr id="108548" name="Text Box 4"/>
          <p:cNvSpPr txBox="1">
            <a:spLocks noChangeArrowheads="1"/>
          </p:cNvSpPr>
          <p:nvPr/>
        </p:nvSpPr>
        <p:spPr bwMode="auto">
          <a:xfrm>
            <a:off x="4495800" y="2286000"/>
            <a:ext cx="4572000" cy="4400550"/>
          </a:xfrm>
          <a:prstGeom prst="rect">
            <a:avLst/>
          </a:prstGeom>
          <a:noFill/>
          <a:ln w="9525">
            <a:noFill/>
            <a:miter lim="800000"/>
            <a:headEnd/>
            <a:tailEnd/>
          </a:ln>
        </p:spPr>
        <p:txBody>
          <a:bodyPr>
            <a:spAutoFit/>
          </a:bodyPr>
          <a:lstStyle/>
          <a:p>
            <a:pPr marL="342900" indent="-342900" algn="just">
              <a:buClr>
                <a:srgbClr val="FF0000"/>
              </a:buClr>
              <a:buFont typeface="Wingdings" pitchFamily="2" charset="2"/>
              <a:buChar char="§"/>
            </a:pPr>
            <a:r>
              <a:rPr lang="en-US" sz="2000">
                <a:solidFill>
                  <a:srgbClr val="FF0000"/>
                </a:solidFill>
                <a:latin typeface="Times New Roman" pitchFamily="18" charset="0"/>
                <a:cs typeface="Times New Roman" pitchFamily="18" charset="0"/>
              </a:rPr>
              <a:t>Distributed computing involves several computers working together on a network. </a:t>
            </a:r>
          </a:p>
          <a:p>
            <a:pPr marL="342900" indent="-342900" algn="just">
              <a:buClr>
                <a:srgbClr val="FF0000"/>
              </a:buClr>
            </a:pPr>
            <a:endParaRPr lang="en-US" sz="2000">
              <a:solidFill>
                <a:srgbClr val="FF0000"/>
              </a:solidFill>
              <a:latin typeface="Times New Roman" pitchFamily="18" charset="0"/>
              <a:cs typeface="Times New Roman" pitchFamily="18" charset="0"/>
            </a:endParaRPr>
          </a:p>
          <a:p>
            <a:pPr marL="342900" indent="-342900" algn="just">
              <a:buClr>
                <a:srgbClr val="FF0000"/>
              </a:buClr>
              <a:buFont typeface="Wingdings" pitchFamily="2" charset="2"/>
              <a:buChar char="§"/>
            </a:pPr>
            <a:r>
              <a:rPr lang="en-US" sz="2000">
                <a:solidFill>
                  <a:srgbClr val="FF0000"/>
                </a:solidFill>
                <a:latin typeface="Times New Roman" pitchFamily="18" charset="0"/>
                <a:cs typeface="Times New Roman" pitchFamily="18" charset="0"/>
              </a:rPr>
              <a:t>We can create distributed applications in java. RMI and EJB are used for creating distributed applications.</a:t>
            </a:r>
          </a:p>
          <a:p>
            <a:pPr marL="342900" indent="-342900" algn="just">
              <a:buClr>
                <a:srgbClr val="FF0000"/>
              </a:buClr>
            </a:pPr>
            <a:endParaRPr lang="en-US" sz="2000">
              <a:solidFill>
                <a:srgbClr val="FF0000"/>
              </a:solidFill>
              <a:latin typeface="Times New Roman" pitchFamily="18" charset="0"/>
              <a:cs typeface="Times New Roman" pitchFamily="18" charset="0"/>
            </a:endParaRPr>
          </a:p>
          <a:p>
            <a:pPr marL="342900" indent="-342900" algn="just">
              <a:buClr>
                <a:srgbClr val="FF0000"/>
              </a:buClr>
              <a:buFont typeface="Wingdings" pitchFamily="2" charset="2"/>
              <a:buChar char="§"/>
            </a:pPr>
            <a:r>
              <a:rPr lang="en-US" sz="2000">
                <a:solidFill>
                  <a:srgbClr val="FF0000"/>
                </a:solidFill>
                <a:latin typeface="Times New Roman" pitchFamily="18" charset="0"/>
                <a:cs typeface="Times New Roman" pitchFamily="18" charset="0"/>
              </a:rPr>
              <a:t>Java handles TCP/IP protocols.</a:t>
            </a:r>
          </a:p>
          <a:p>
            <a:pPr marL="342900" indent="-342900" algn="just">
              <a:buClr>
                <a:srgbClr val="FF0000"/>
              </a:buClr>
              <a:buFont typeface="Wingdings" pitchFamily="2" charset="2"/>
              <a:buChar char="§"/>
            </a:pPr>
            <a:endParaRPr lang="en-US" sz="2000">
              <a:solidFill>
                <a:srgbClr val="FF0000"/>
              </a:solidFill>
              <a:latin typeface="Times New Roman" pitchFamily="18" charset="0"/>
              <a:cs typeface="Times New Roman" pitchFamily="18" charset="0"/>
            </a:endParaRPr>
          </a:p>
          <a:p>
            <a:pPr marL="342900" indent="-342900" algn="just">
              <a:buClr>
                <a:srgbClr val="FF0000"/>
              </a:buClr>
              <a:buFont typeface="Wingdings" pitchFamily="2" charset="2"/>
              <a:buChar char="§"/>
            </a:pPr>
            <a:r>
              <a:rPr lang="en-US" sz="2000">
                <a:solidFill>
                  <a:srgbClr val="FF0000"/>
                </a:solidFill>
                <a:latin typeface="Times New Roman" pitchFamily="18" charset="0"/>
                <a:cs typeface="Times New Roman" pitchFamily="18" charset="0"/>
              </a:rPr>
              <a:t>Networking capability is inherently integrated into Java, writing network programs is like sending and receiving data to and from a file. </a:t>
            </a:r>
          </a:p>
        </p:txBody>
      </p:sp>
    </p:spTree>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457200" y="0"/>
            <a:ext cx="7924800" cy="1143000"/>
          </a:xfrm>
        </p:spPr>
        <p:txBody>
          <a:bodyPr>
            <a:normAutofit fontScale="90000"/>
          </a:bodyPr>
          <a:lstStyle/>
          <a:p>
            <a:pPr eaLnBrk="1" fontAlgn="auto" hangingPunct="1">
              <a:spcAft>
                <a:spcPts val="0"/>
              </a:spcAft>
              <a:defRPr/>
            </a:pPr>
            <a:r>
              <a:rPr lang="en-US" dirty="0" smtClean="0">
                <a:solidFill>
                  <a:srgbClr val="FF0000"/>
                </a:solidFill>
                <a:latin typeface="+mn-lt"/>
              </a:rPr>
              <a:t>Java buzzwords(Characteristics and Features of Java)</a:t>
            </a:r>
          </a:p>
        </p:txBody>
      </p:sp>
      <p:sp>
        <p:nvSpPr>
          <p:cNvPr id="109571" name="Rectangle 3"/>
          <p:cNvSpPr>
            <a:spLocks noGrp="1" noChangeArrowheads="1"/>
          </p:cNvSpPr>
          <p:nvPr>
            <p:ph sz="quarter" idx="1"/>
          </p:nvPr>
        </p:nvSpPr>
        <p:spPr>
          <a:xfrm>
            <a:off x="304800" y="1143000"/>
            <a:ext cx="4419600" cy="5257800"/>
          </a:xfrm>
        </p:spPr>
        <p:txBody>
          <a:bodyPr/>
          <a:lstStyle/>
          <a:p>
            <a:pPr eaLnBrk="1" hangingPunct="1"/>
            <a:r>
              <a:rPr lang="en-US" sz="2400" smtClean="0">
                <a:cs typeface="Times New Roman" pitchFamily="18" charset="0"/>
              </a:rPr>
              <a:t>Java Is Simple</a:t>
            </a:r>
            <a:r>
              <a:rPr lang="en-US" sz="2400" smtClean="0"/>
              <a:t> </a:t>
            </a:r>
          </a:p>
          <a:p>
            <a:pPr eaLnBrk="1" hangingPunct="1"/>
            <a:r>
              <a:rPr lang="en-US" sz="2400" smtClean="0">
                <a:cs typeface="Times New Roman" pitchFamily="18" charset="0"/>
              </a:rPr>
              <a:t>Java Is Secure</a:t>
            </a:r>
            <a:r>
              <a:rPr lang="en-US" sz="2400" smtClean="0"/>
              <a:t> </a:t>
            </a:r>
          </a:p>
          <a:p>
            <a:pPr eaLnBrk="1" hangingPunct="1"/>
            <a:r>
              <a:rPr lang="en-US" sz="2400" smtClean="0">
                <a:cs typeface="Times New Roman" pitchFamily="18" charset="0"/>
              </a:rPr>
              <a:t>Java Is Object-Oriented</a:t>
            </a:r>
            <a:r>
              <a:rPr lang="en-US" sz="2400" smtClean="0"/>
              <a:t> </a:t>
            </a:r>
          </a:p>
          <a:p>
            <a:pPr eaLnBrk="1" hangingPunct="1"/>
            <a:r>
              <a:rPr lang="en-US" sz="2400" smtClean="0">
                <a:cs typeface="Times New Roman" pitchFamily="18" charset="0"/>
              </a:rPr>
              <a:t>Java Is Robust</a:t>
            </a:r>
            <a:r>
              <a:rPr lang="en-US" sz="2400" smtClean="0"/>
              <a:t> </a:t>
            </a:r>
          </a:p>
          <a:p>
            <a:pPr eaLnBrk="1" hangingPunct="1"/>
            <a:r>
              <a:rPr lang="en-US" sz="2400" smtClean="0">
                <a:cs typeface="Times New Roman" pitchFamily="18" charset="0"/>
              </a:rPr>
              <a:t>Java Is Compiled and Interpreted</a:t>
            </a:r>
            <a:r>
              <a:rPr lang="en-US" sz="2400" smtClean="0"/>
              <a:t> </a:t>
            </a:r>
          </a:p>
          <a:p>
            <a:pPr eaLnBrk="1" hangingPunct="1"/>
            <a:r>
              <a:rPr lang="en-US" sz="2400" smtClean="0">
                <a:cs typeface="Times New Roman" pitchFamily="18" charset="0"/>
              </a:rPr>
              <a:t>Java Is Architecture-Neutral</a:t>
            </a:r>
            <a:r>
              <a:rPr lang="en-US" sz="2400" smtClean="0"/>
              <a:t> </a:t>
            </a:r>
          </a:p>
          <a:p>
            <a:pPr eaLnBrk="1" hangingPunct="1">
              <a:buFont typeface="Wingdings 2" pitchFamily="18" charset="2"/>
              <a:buNone/>
            </a:pPr>
            <a:r>
              <a:rPr lang="en-US" sz="2400" smtClean="0"/>
              <a:t>         or Platform Independent</a:t>
            </a:r>
          </a:p>
          <a:p>
            <a:pPr eaLnBrk="1" hangingPunct="1"/>
            <a:r>
              <a:rPr lang="en-US" sz="2400" smtClean="0">
                <a:cs typeface="Times New Roman" pitchFamily="18" charset="0"/>
              </a:rPr>
              <a:t>Java Is Portable</a:t>
            </a:r>
            <a:r>
              <a:rPr lang="en-US" sz="2400" smtClean="0"/>
              <a:t> </a:t>
            </a:r>
          </a:p>
          <a:p>
            <a:pPr eaLnBrk="1" hangingPunct="1"/>
            <a:r>
              <a:rPr lang="en-US" sz="2400" smtClean="0">
                <a:cs typeface="Times New Roman" pitchFamily="18" charset="0"/>
              </a:rPr>
              <a:t>Java Is Multithreaded</a:t>
            </a:r>
            <a:r>
              <a:rPr lang="en-US" sz="2400" smtClean="0"/>
              <a:t> </a:t>
            </a:r>
          </a:p>
          <a:p>
            <a:pPr eaLnBrk="1" hangingPunct="1"/>
            <a:r>
              <a:rPr lang="en-US" sz="2400" smtClean="0">
                <a:cs typeface="Times New Roman" pitchFamily="18" charset="0"/>
              </a:rPr>
              <a:t>High Performance</a:t>
            </a:r>
            <a:r>
              <a:rPr lang="en-US" sz="2400" smtClean="0"/>
              <a:t> </a:t>
            </a:r>
          </a:p>
          <a:p>
            <a:pPr eaLnBrk="1" hangingPunct="1"/>
            <a:r>
              <a:rPr lang="en-US" sz="2400" smtClean="0">
                <a:cs typeface="Times New Roman" pitchFamily="18" charset="0"/>
              </a:rPr>
              <a:t>Java Is Distributed</a:t>
            </a:r>
            <a:r>
              <a:rPr lang="en-US" sz="2400" smtClean="0"/>
              <a:t> </a:t>
            </a:r>
          </a:p>
          <a:p>
            <a:pPr eaLnBrk="1" hangingPunct="1"/>
            <a:r>
              <a:rPr lang="en-US" sz="2400" b="1" smtClean="0">
                <a:solidFill>
                  <a:srgbClr val="FF0000"/>
                </a:solidFill>
                <a:cs typeface="Times New Roman" pitchFamily="18" charset="0"/>
              </a:rPr>
              <a:t>Java Is Dynamic</a:t>
            </a:r>
            <a:r>
              <a:rPr lang="en-US" sz="2400" b="1" smtClean="0">
                <a:solidFill>
                  <a:srgbClr val="FF0000"/>
                </a:solidFill>
              </a:rPr>
              <a:t> </a:t>
            </a:r>
          </a:p>
        </p:txBody>
      </p:sp>
      <p:sp>
        <p:nvSpPr>
          <p:cNvPr id="109572" name="Text Box 4"/>
          <p:cNvSpPr txBox="1">
            <a:spLocks noChangeArrowheads="1"/>
          </p:cNvSpPr>
          <p:nvPr/>
        </p:nvSpPr>
        <p:spPr bwMode="auto">
          <a:xfrm>
            <a:off x="3962400" y="3886200"/>
            <a:ext cx="5029200" cy="2246313"/>
          </a:xfrm>
          <a:prstGeom prst="rect">
            <a:avLst/>
          </a:prstGeom>
          <a:noFill/>
          <a:ln w="9525">
            <a:noFill/>
            <a:miter lim="800000"/>
            <a:headEnd/>
            <a:tailEnd/>
          </a:ln>
        </p:spPr>
        <p:txBody>
          <a:bodyPr>
            <a:spAutoFit/>
          </a:bodyPr>
          <a:lstStyle/>
          <a:p>
            <a:pPr marL="342900" indent="-342900" algn="just">
              <a:buClr>
                <a:srgbClr val="FF0000"/>
              </a:buClr>
              <a:buFont typeface="Wingdings" pitchFamily="2" charset="2"/>
              <a:buChar char="§"/>
            </a:pPr>
            <a:r>
              <a:rPr lang="en-US" sz="2000">
                <a:solidFill>
                  <a:srgbClr val="FF0000"/>
                </a:solidFill>
                <a:latin typeface="Times New Roman" pitchFamily="18" charset="0"/>
                <a:cs typeface="Times New Roman" pitchFamily="18" charset="0"/>
              </a:rPr>
              <a:t>Java programs carry with them substantial amount of run time information that is used to verify and resolve accesses to object at runtime.</a:t>
            </a:r>
          </a:p>
          <a:p>
            <a:pPr marL="342900" indent="-342900" algn="just">
              <a:buClr>
                <a:srgbClr val="FF0000"/>
              </a:buClr>
            </a:pPr>
            <a:endParaRPr lang="en-US" sz="2000">
              <a:solidFill>
                <a:srgbClr val="FF0000"/>
              </a:solidFill>
              <a:latin typeface="Times New Roman" pitchFamily="18" charset="0"/>
              <a:cs typeface="Times New Roman" pitchFamily="18" charset="0"/>
            </a:endParaRPr>
          </a:p>
          <a:p>
            <a:pPr marL="342900" indent="-342900" algn="just">
              <a:buClr>
                <a:srgbClr val="FF0000"/>
              </a:buClr>
              <a:buFont typeface="Wingdings" pitchFamily="2" charset="2"/>
              <a:buChar char="§"/>
            </a:pPr>
            <a:r>
              <a:rPr lang="en-US" sz="2000">
                <a:solidFill>
                  <a:srgbClr val="FF0000"/>
                </a:solidFill>
                <a:latin typeface="Times New Roman" pitchFamily="18" charset="0"/>
                <a:cs typeface="Times New Roman" pitchFamily="18" charset="0"/>
              </a:rPr>
              <a:t>Java is capable of dynamically linking in new class libraries, methods, and objects.</a:t>
            </a:r>
          </a:p>
        </p:txBody>
      </p:sp>
    </p:spTree>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p:cNvSpPr>
            <a:spLocks noGrp="1"/>
          </p:cNvSpPr>
          <p:nvPr>
            <p:ph type="title"/>
          </p:nvPr>
        </p:nvSpPr>
        <p:spPr/>
        <p:txBody>
          <a:bodyPr/>
          <a:lstStyle/>
          <a:p>
            <a:r>
              <a:rPr lang="en-US" dirty="0" smtClean="0">
                <a:solidFill>
                  <a:srgbClr val="FF0000"/>
                </a:solidFill>
              </a:rPr>
              <a:t>Java Comments</a:t>
            </a:r>
          </a:p>
        </p:txBody>
      </p:sp>
      <p:sp>
        <p:nvSpPr>
          <p:cNvPr id="110595" name="Content Placeholder 2"/>
          <p:cNvSpPr>
            <a:spLocks noGrp="1"/>
          </p:cNvSpPr>
          <p:nvPr>
            <p:ph sz="quarter" idx="1"/>
          </p:nvPr>
        </p:nvSpPr>
        <p:spPr/>
        <p:txBody>
          <a:bodyPr/>
          <a:lstStyle/>
          <a:p>
            <a:r>
              <a:rPr lang="en-US" b="1" smtClean="0"/>
              <a:t>Why Comments?</a:t>
            </a:r>
          </a:p>
          <a:p>
            <a:r>
              <a:rPr lang="en-US" smtClean="0"/>
              <a:t>Comments are pieces of text notes that are added to a program in order to describe something about the program or provide any information.</a:t>
            </a:r>
          </a:p>
          <a:p>
            <a:r>
              <a:rPr lang="en-US" smtClean="0"/>
              <a:t>Comments make the programs more human readable and easier to understand.</a:t>
            </a:r>
          </a:p>
          <a:p>
            <a:r>
              <a:rPr lang="en-US" smtClean="0"/>
              <a:t>Any statement written as comments is non-executable.</a:t>
            </a:r>
          </a:p>
          <a:p>
            <a:r>
              <a:rPr lang="en-US" smtClean="0"/>
              <a:t>The compiler and interpreter ignore these statements while compiling the program.</a:t>
            </a:r>
          </a:p>
          <a:p>
            <a:r>
              <a:rPr lang="en-US" smtClean="0"/>
              <a:t>These do not affect the flow of the program or the output.</a:t>
            </a:r>
          </a:p>
          <a:p>
            <a:endParaRPr lang="en-US" smtClean="0"/>
          </a:p>
        </p:txBody>
      </p:sp>
      <p:sp>
        <p:nvSpPr>
          <p:cNvPr id="110596" name="Slide Number Placeholder 3"/>
          <p:cNvSpPr>
            <a:spLocks noGrp="1"/>
          </p:cNvSpPr>
          <p:nvPr>
            <p:ph type="sldNum" sz="quarter" idx="12"/>
          </p:nvPr>
        </p:nvSpPr>
        <p:spPr bwMode="auto">
          <a:ln>
            <a:round/>
            <a:headEnd/>
            <a:tailEnd/>
          </a:ln>
        </p:spPr>
        <p:txBody>
          <a:bodyPr/>
          <a:lstStyle/>
          <a:p>
            <a:fld id="{12CB602A-8235-4A09-B47F-B1AF9D3A0969}" type="slidenum">
              <a:rPr lang="en-US"/>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p:cNvSpPr>
            <a:spLocks noGrp="1"/>
          </p:cNvSpPr>
          <p:nvPr>
            <p:ph type="title"/>
          </p:nvPr>
        </p:nvSpPr>
        <p:spPr/>
        <p:txBody>
          <a:bodyPr/>
          <a:lstStyle/>
          <a:p>
            <a:endParaRPr lang="en-US" smtClean="0"/>
          </a:p>
        </p:txBody>
      </p:sp>
      <p:sp>
        <p:nvSpPr>
          <p:cNvPr id="111619" name="Content Placeholder 2"/>
          <p:cNvSpPr>
            <a:spLocks noGrp="1"/>
          </p:cNvSpPr>
          <p:nvPr>
            <p:ph sz="quarter" idx="1"/>
          </p:nvPr>
        </p:nvSpPr>
        <p:spPr/>
        <p:txBody>
          <a:bodyPr/>
          <a:lstStyle/>
          <a:p>
            <a:pPr>
              <a:buFont typeface="Wingdings 2" pitchFamily="18" charset="2"/>
              <a:buNone/>
            </a:pPr>
            <a:r>
              <a:rPr lang="en-US" b="1" dirty="0" smtClean="0">
                <a:solidFill>
                  <a:srgbClr val="FF0000"/>
                </a:solidFill>
              </a:rPr>
              <a:t>Uses of Comments</a:t>
            </a:r>
          </a:p>
          <a:p>
            <a:r>
              <a:rPr lang="en-US" b="1" dirty="0" smtClean="0"/>
              <a:t>Code Description:</a:t>
            </a:r>
          </a:p>
          <a:p>
            <a:r>
              <a:rPr lang="en-US" b="1" dirty="0" smtClean="0"/>
              <a:t>Information about the Source Code:</a:t>
            </a:r>
          </a:p>
          <a:p>
            <a:r>
              <a:rPr lang="en-US" b="1" dirty="0" smtClean="0"/>
              <a:t>Planning and Debugging:</a:t>
            </a:r>
          </a:p>
          <a:p>
            <a:r>
              <a:rPr lang="en-US" b="1" dirty="0" smtClean="0"/>
              <a:t>Automatic documentation generation:</a:t>
            </a:r>
          </a:p>
          <a:p>
            <a:pPr>
              <a:buFont typeface="Wingdings 2" pitchFamily="18" charset="2"/>
              <a:buNone/>
            </a:pPr>
            <a:r>
              <a:rPr lang="en-US" dirty="0" smtClean="0"/>
              <a:t/>
            </a:r>
            <a:br>
              <a:rPr lang="en-US" dirty="0" smtClean="0"/>
            </a:br>
            <a:endParaRPr lang="en-US" dirty="0" smtClean="0"/>
          </a:p>
        </p:txBody>
      </p:sp>
      <p:sp>
        <p:nvSpPr>
          <p:cNvPr id="111620" name="Slide Number Placeholder 3"/>
          <p:cNvSpPr>
            <a:spLocks noGrp="1"/>
          </p:cNvSpPr>
          <p:nvPr>
            <p:ph type="sldNum" sz="quarter" idx="12"/>
          </p:nvPr>
        </p:nvSpPr>
        <p:spPr bwMode="auto">
          <a:ln>
            <a:round/>
            <a:headEnd/>
            <a:tailEnd/>
          </a:ln>
        </p:spPr>
        <p:txBody>
          <a:bodyPr/>
          <a:lstStyle/>
          <a:p>
            <a:fld id="{17F9A4D2-B6DF-4A12-8B69-3DC5DE2DB36B}" type="slidenum">
              <a:rPr lang="en-US"/>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p:cNvSpPr>
            <a:spLocks noGrp="1"/>
          </p:cNvSpPr>
          <p:nvPr>
            <p:ph type="title"/>
          </p:nvPr>
        </p:nvSpPr>
        <p:spPr>
          <a:xfrm>
            <a:off x="914400" y="304800"/>
            <a:ext cx="7772400" cy="715963"/>
          </a:xfrm>
        </p:spPr>
        <p:txBody>
          <a:bodyPr/>
          <a:lstStyle/>
          <a:p>
            <a:pPr algn="ctr"/>
            <a:r>
              <a:rPr lang="en-US" sz="2800" b="1" dirty="0" smtClean="0"/>
              <a:t/>
            </a:r>
            <a:br>
              <a:rPr lang="en-US" sz="2800" b="1" dirty="0" smtClean="0"/>
            </a:br>
            <a:r>
              <a:rPr lang="en-US" sz="2800" b="1" dirty="0" smtClean="0"/>
              <a:t/>
            </a:r>
            <a:br>
              <a:rPr lang="en-US" sz="2800" b="1" dirty="0" smtClean="0"/>
            </a:br>
            <a:r>
              <a:rPr lang="en-US" sz="2800" b="1" dirty="0" smtClean="0">
                <a:solidFill>
                  <a:srgbClr val="FF0000"/>
                </a:solidFill>
              </a:rPr>
              <a:t>Types of </a:t>
            </a:r>
            <a:r>
              <a:rPr lang="en-US" sz="2800" b="1" i="1" dirty="0" smtClean="0">
                <a:solidFill>
                  <a:srgbClr val="FF0000"/>
                </a:solidFill>
              </a:rPr>
              <a:t>Comments in Java</a:t>
            </a:r>
            <a:r>
              <a:rPr lang="en-US" sz="2800" b="1" dirty="0" smtClean="0">
                <a:solidFill>
                  <a:srgbClr val="FF0000"/>
                </a:solidFill>
              </a:rPr>
              <a:t>:</a:t>
            </a:r>
            <a:br>
              <a:rPr lang="en-US" sz="2800" b="1" dirty="0" smtClean="0">
                <a:solidFill>
                  <a:srgbClr val="FF0000"/>
                </a:solidFill>
              </a:rPr>
            </a:br>
            <a:endParaRPr lang="en-US" sz="2800" dirty="0" smtClean="0">
              <a:solidFill>
                <a:srgbClr val="FF0000"/>
              </a:solidFill>
            </a:endParaRPr>
          </a:p>
        </p:txBody>
      </p:sp>
      <p:sp>
        <p:nvSpPr>
          <p:cNvPr id="3" name="Content Placeholder 2"/>
          <p:cNvSpPr>
            <a:spLocks noGrp="1"/>
          </p:cNvSpPr>
          <p:nvPr>
            <p:ph sz="quarter" idx="1"/>
          </p:nvPr>
        </p:nvSpPr>
        <p:spPr>
          <a:xfrm>
            <a:off x="914400" y="457200"/>
            <a:ext cx="7772400" cy="7772400"/>
          </a:xfrm>
        </p:spPr>
        <p:txBody>
          <a:bodyPr/>
          <a:lstStyle/>
          <a:p>
            <a:pPr>
              <a:defRPr/>
            </a:pPr>
            <a:r>
              <a:rPr lang="en-US" sz="2000" b="1" dirty="0" smtClean="0"/>
              <a:t>Single line Comment:</a:t>
            </a:r>
          </a:p>
          <a:p>
            <a:pPr>
              <a:buFont typeface="Wingdings 2" pitchFamily="18" charset="2"/>
              <a:buNone/>
              <a:defRPr/>
            </a:pPr>
            <a:r>
              <a:rPr lang="en-US" sz="2000" dirty="0" smtClean="0"/>
              <a:t>    This is used to comment on a single line in a program. The syntax is as follows:</a:t>
            </a:r>
          </a:p>
          <a:p>
            <a:pPr>
              <a:buFont typeface="Wingdings 2" pitchFamily="18" charset="2"/>
              <a:buNone/>
              <a:defRPr/>
            </a:pPr>
            <a:r>
              <a:rPr lang="en-US" sz="2000" b="1" dirty="0" smtClean="0">
                <a:solidFill>
                  <a:srgbClr val="FF0000"/>
                </a:solidFill>
              </a:rPr>
              <a:t>     //</a:t>
            </a:r>
            <a:r>
              <a:rPr lang="en-US" sz="2000" dirty="0" smtClean="0"/>
              <a:t> This represents a single line Comment</a:t>
            </a:r>
          </a:p>
          <a:p>
            <a:pPr>
              <a:defRPr/>
            </a:pPr>
            <a:r>
              <a:rPr lang="en-US" sz="2000" b="1" dirty="0" smtClean="0"/>
              <a:t>Multi-line Comment:</a:t>
            </a:r>
          </a:p>
          <a:p>
            <a:pPr>
              <a:buFont typeface="Wingdings 2" pitchFamily="18" charset="2"/>
              <a:buNone/>
              <a:defRPr/>
            </a:pPr>
            <a:r>
              <a:rPr lang="en-US" sz="2000" dirty="0" smtClean="0"/>
              <a:t>     To comment on multiple lines in a program, we use this type of comment. The syntax is as follows:</a:t>
            </a:r>
          </a:p>
          <a:p>
            <a:pPr>
              <a:buFont typeface="Wingdings 2" pitchFamily="18" charset="2"/>
              <a:buNone/>
              <a:defRPr/>
            </a:pPr>
            <a:r>
              <a:rPr lang="en-US" sz="2000" dirty="0" smtClean="0"/>
              <a:t>     </a:t>
            </a:r>
            <a:r>
              <a:rPr lang="en-US" sz="2000" dirty="0" smtClean="0">
                <a:solidFill>
                  <a:srgbClr val="FF0000"/>
                </a:solidFill>
              </a:rPr>
              <a:t>/*</a:t>
            </a:r>
            <a:r>
              <a:rPr lang="en-US" sz="2000" dirty="0" smtClean="0"/>
              <a:t> This is multi-line comment statement 1</a:t>
            </a:r>
          </a:p>
          <a:p>
            <a:pPr>
              <a:buFont typeface="Wingdings 2" pitchFamily="18" charset="2"/>
              <a:buNone/>
              <a:defRPr/>
            </a:pPr>
            <a:r>
              <a:rPr lang="en-US" sz="2000" dirty="0" smtClean="0"/>
              <a:t>        This is multi-line comment statement 2</a:t>
            </a:r>
          </a:p>
          <a:p>
            <a:pPr>
              <a:buFont typeface="Wingdings 2" pitchFamily="18" charset="2"/>
              <a:buNone/>
              <a:defRPr/>
            </a:pPr>
            <a:r>
              <a:rPr lang="en-US" sz="2000" dirty="0" smtClean="0"/>
              <a:t>     </a:t>
            </a:r>
            <a:r>
              <a:rPr lang="en-US" sz="2000" dirty="0" smtClean="0">
                <a:solidFill>
                  <a:srgbClr val="FF0000"/>
                </a:solidFill>
              </a:rPr>
              <a:t>*/</a:t>
            </a:r>
          </a:p>
          <a:p>
            <a:pPr>
              <a:defRPr/>
            </a:pPr>
            <a:r>
              <a:rPr lang="en-US" sz="2000" b="1" dirty="0" smtClean="0"/>
              <a:t>Documentation Comment:</a:t>
            </a:r>
            <a:br>
              <a:rPr lang="en-US" sz="2000" b="1" dirty="0" smtClean="0"/>
            </a:br>
            <a:r>
              <a:rPr lang="en-US" sz="2000" dirty="0" smtClean="0"/>
              <a:t>We place these doc comments above the methods or classes which we want to document. The JDK </a:t>
            </a:r>
            <a:r>
              <a:rPr lang="en-US" sz="2000" dirty="0" err="1" smtClean="0"/>
              <a:t>Javadoc</a:t>
            </a:r>
            <a:r>
              <a:rPr lang="en-US" sz="2000" dirty="0" smtClean="0"/>
              <a:t> tool uses these doc comments to automatically prepare documentation of the source code. This comment is very much similar to multi-line comment except for an extra “*”.</a:t>
            </a:r>
          </a:p>
          <a:p>
            <a:pPr marL="0">
              <a:spcBef>
                <a:spcPts val="0"/>
              </a:spcBef>
              <a:buFont typeface="Wingdings 2" pitchFamily="18" charset="2"/>
              <a:buNone/>
              <a:defRPr/>
            </a:pPr>
            <a:r>
              <a:rPr lang="en-US" sz="2000" dirty="0" smtClean="0"/>
              <a:t>    </a:t>
            </a:r>
            <a:r>
              <a:rPr lang="en-US" sz="2000" dirty="0" smtClean="0">
                <a:solidFill>
                  <a:srgbClr val="FF0000"/>
                </a:solidFill>
              </a:rPr>
              <a:t>/**</a:t>
            </a:r>
            <a:r>
              <a:rPr lang="en-US" sz="2000" dirty="0" smtClean="0"/>
              <a:t> This represents documentation comments.</a:t>
            </a:r>
          </a:p>
          <a:p>
            <a:pPr marL="0">
              <a:spcBef>
                <a:spcPts val="0"/>
              </a:spcBef>
              <a:buFont typeface="Wingdings 2" pitchFamily="18" charset="2"/>
              <a:buNone/>
              <a:defRPr/>
            </a:pPr>
            <a:r>
              <a:rPr lang="en-US" sz="2000" dirty="0" smtClean="0"/>
              <a:t>      This is </a:t>
            </a:r>
            <a:r>
              <a:rPr lang="en-US" sz="2000" dirty="0" err="1" smtClean="0"/>
              <a:t>Javadoc</a:t>
            </a:r>
            <a:endParaRPr lang="en-US" sz="2000" dirty="0" smtClean="0"/>
          </a:p>
          <a:p>
            <a:pPr marL="0">
              <a:spcBef>
                <a:spcPts val="0"/>
              </a:spcBef>
              <a:buFont typeface="Wingdings 2" pitchFamily="18" charset="2"/>
              <a:buNone/>
              <a:defRPr/>
            </a:pPr>
            <a:r>
              <a:rPr lang="en-US" sz="2000" dirty="0" smtClean="0"/>
              <a:t>      @author </a:t>
            </a:r>
            <a:r>
              <a:rPr lang="en-US" sz="2000" dirty="0" err="1" smtClean="0"/>
              <a:t>Ipsita</a:t>
            </a:r>
            <a:endParaRPr lang="en-US" sz="2000" dirty="0" smtClean="0"/>
          </a:p>
          <a:p>
            <a:pPr marL="0">
              <a:spcBef>
                <a:spcPts val="0"/>
              </a:spcBef>
              <a:buFont typeface="Wingdings 2" pitchFamily="18" charset="2"/>
              <a:buNone/>
              <a:defRPr/>
            </a:pPr>
            <a:r>
              <a:rPr lang="en-US" sz="2000" dirty="0" smtClean="0"/>
              <a:t>     </a:t>
            </a:r>
            <a:r>
              <a:rPr lang="en-US" sz="2000" dirty="0" smtClean="0">
                <a:solidFill>
                  <a:srgbClr val="FF0000"/>
                </a:solidFill>
              </a:rPr>
              <a:t>*/</a:t>
            </a:r>
          </a:p>
          <a:p>
            <a:pPr>
              <a:defRPr/>
            </a:pPr>
            <a:endParaRPr lang="en-US" dirty="0"/>
          </a:p>
        </p:txBody>
      </p:sp>
      <p:sp>
        <p:nvSpPr>
          <p:cNvPr id="112644" name="Slide Number Placeholder 3"/>
          <p:cNvSpPr>
            <a:spLocks noGrp="1"/>
          </p:cNvSpPr>
          <p:nvPr>
            <p:ph type="sldNum" sz="quarter" idx="12"/>
          </p:nvPr>
        </p:nvSpPr>
        <p:spPr bwMode="auto">
          <a:ln>
            <a:round/>
            <a:headEnd/>
            <a:tailEnd/>
          </a:ln>
        </p:spPr>
        <p:txBody>
          <a:bodyPr/>
          <a:lstStyle/>
          <a:p>
            <a:fld id="{5C5D1D88-D735-4489-A573-5D6C2D03F00D}" type="slidenum">
              <a:rPr lang="en-US"/>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381000"/>
            <a:ext cx="7772400" cy="5943600"/>
          </a:xfrm>
        </p:spPr>
        <p:txBody>
          <a:bodyPr/>
          <a:lstStyle/>
          <a:p>
            <a:r>
              <a:rPr lang="en-US" dirty="0" smtClean="0"/>
              <a:t>/** </a:t>
            </a:r>
          </a:p>
          <a:p>
            <a:pPr>
              <a:buNone/>
            </a:pPr>
            <a:r>
              <a:rPr lang="en-US" dirty="0" smtClean="0"/>
              <a:t>      * The </a:t>
            </a:r>
            <a:r>
              <a:rPr lang="en-US" dirty="0" err="1" smtClean="0"/>
              <a:t>HelloWorld</a:t>
            </a:r>
            <a:r>
              <a:rPr lang="en-US" dirty="0" smtClean="0"/>
              <a:t> program implements an application that         </a:t>
            </a:r>
          </a:p>
          <a:p>
            <a:pPr>
              <a:buNone/>
            </a:pPr>
            <a:r>
              <a:rPr lang="en-US" dirty="0" smtClean="0"/>
              <a:t>      * simply displays "Hello World!" to the standard output.</a:t>
            </a:r>
          </a:p>
          <a:p>
            <a:pPr>
              <a:buNone/>
            </a:pPr>
            <a:r>
              <a:rPr lang="en-US" dirty="0" smtClean="0"/>
              <a:t>     *</a:t>
            </a:r>
          </a:p>
          <a:p>
            <a:pPr>
              <a:buNone/>
            </a:pPr>
            <a:r>
              <a:rPr lang="en-US" dirty="0" smtClean="0"/>
              <a:t>     * @author Zara Ali</a:t>
            </a:r>
          </a:p>
          <a:p>
            <a:pPr>
              <a:buNone/>
            </a:pPr>
            <a:r>
              <a:rPr lang="en-US" dirty="0" smtClean="0"/>
              <a:t>     * @version 1.0 </a:t>
            </a:r>
          </a:p>
          <a:p>
            <a:pPr>
              <a:buNone/>
            </a:pPr>
            <a:r>
              <a:rPr lang="en-US" dirty="0" smtClean="0"/>
              <a:t>     * @since 2014-03-31 */</a:t>
            </a:r>
          </a:p>
          <a:p>
            <a:pPr>
              <a:buNone/>
            </a:pPr>
            <a:r>
              <a:rPr lang="en-US" dirty="0" smtClean="0"/>
              <a:t>    </a:t>
            </a:r>
            <a:r>
              <a:rPr lang="en-US" sz="2400" dirty="0" smtClean="0"/>
              <a:t>public class </a:t>
            </a:r>
            <a:r>
              <a:rPr lang="en-US" sz="2400" dirty="0" err="1" smtClean="0"/>
              <a:t>HelloWorld</a:t>
            </a:r>
            <a:r>
              <a:rPr lang="en-US" sz="2400" dirty="0" smtClean="0"/>
              <a:t> {</a:t>
            </a:r>
          </a:p>
          <a:p>
            <a:pPr>
              <a:buNone/>
            </a:pPr>
            <a:r>
              <a:rPr lang="en-US" sz="2400" dirty="0" smtClean="0"/>
              <a:t>	 public static void main(String[] </a:t>
            </a:r>
            <a:r>
              <a:rPr lang="en-US" sz="2400" dirty="0" err="1" smtClean="0"/>
              <a:t>args</a:t>
            </a:r>
            <a:r>
              <a:rPr lang="en-US" sz="2400" dirty="0" smtClean="0"/>
              <a:t>)</a:t>
            </a:r>
          </a:p>
          <a:p>
            <a:pPr>
              <a:buNone/>
            </a:pPr>
            <a:r>
              <a:rPr lang="en-US" sz="2400" dirty="0" smtClean="0"/>
              <a:t>     { // Prints Hello, World! on standard output. 	</a:t>
            </a:r>
            <a:r>
              <a:rPr lang="en-US" sz="2400" dirty="0" err="1" smtClean="0"/>
              <a:t>System.out.println</a:t>
            </a:r>
            <a:r>
              <a:rPr lang="en-US" sz="2400" dirty="0" smtClean="0"/>
              <a:t>("Hello World!"); </a:t>
            </a:r>
          </a:p>
          <a:p>
            <a:pPr>
              <a:buNone/>
            </a:pPr>
            <a:r>
              <a:rPr lang="en-US" sz="2400" dirty="0" smtClean="0"/>
              <a:t>	   }</a:t>
            </a:r>
          </a:p>
          <a:p>
            <a:pPr>
              <a:buNone/>
            </a:pPr>
            <a:r>
              <a:rPr lang="en-US" sz="2400" dirty="0" smtClean="0"/>
              <a:t> }</a:t>
            </a:r>
            <a:endParaRPr lang="en-US" sz="2400" dirty="0"/>
          </a:p>
        </p:txBody>
      </p:sp>
      <p:sp>
        <p:nvSpPr>
          <p:cNvPr id="4" name="Slide Number Placeholder 3"/>
          <p:cNvSpPr>
            <a:spLocks noGrp="1"/>
          </p:cNvSpPr>
          <p:nvPr>
            <p:ph type="sldNum" sz="quarter" idx="12"/>
          </p:nvPr>
        </p:nvSpPr>
        <p:spPr/>
        <p:txBody>
          <a:bodyPr/>
          <a:lstStyle/>
          <a:p>
            <a:pPr>
              <a:defRPr/>
            </a:pPr>
            <a:fld id="{7F50D522-CBA4-4108-90DA-9951FACF1C08}" type="slidenum">
              <a:rPr lang="en-US" smtClean="0"/>
              <a:pPr>
                <a:defRPr/>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p:cNvSpPr>
            <a:spLocks noGrp="1"/>
          </p:cNvSpPr>
          <p:nvPr>
            <p:ph type="title"/>
          </p:nvPr>
        </p:nvSpPr>
        <p:spPr/>
        <p:txBody>
          <a:bodyPr/>
          <a:lstStyle/>
          <a:p>
            <a:r>
              <a:rPr lang="en-US" dirty="0" smtClean="0">
                <a:solidFill>
                  <a:srgbClr val="FF0000"/>
                </a:solidFill>
              </a:rPr>
              <a:t>Java Garbage Collection</a:t>
            </a:r>
            <a:br>
              <a:rPr lang="en-US" dirty="0" smtClean="0">
                <a:solidFill>
                  <a:srgbClr val="FF0000"/>
                </a:solidFill>
              </a:rPr>
            </a:br>
            <a:endParaRPr lang="en-US" dirty="0" smtClean="0">
              <a:solidFill>
                <a:srgbClr val="FF0000"/>
              </a:solidFill>
            </a:endParaRPr>
          </a:p>
        </p:txBody>
      </p:sp>
      <p:sp>
        <p:nvSpPr>
          <p:cNvPr id="113667" name="Content Placeholder 2"/>
          <p:cNvSpPr>
            <a:spLocks noGrp="1"/>
          </p:cNvSpPr>
          <p:nvPr>
            <p:ph sz="quarter" idx="1"/>
          </p:nvPr>
        </p:nvSpPr>
        <p:spPr>
          <a:xfrm>
            <a:off x="609600" y="1066800"/>
            <a:ext cx="7772400" cy="5181600"/>
          </a:xfrm>
        </p:spPr>
        <p:txBody>
          <a:bodyPr/>
          <a:lstStyle/>
          <a:p>
            <a:r>
              <a:rPr lang="en-US" smtClean="0"/>
              <a:t>In java, garbage means unreferenced objects.</a:t>
            </a:r>
          </a:p>
          <a:p>
            <a:r>
              <a:rPr lang="en-US" smtClean="0"/>
              <a:t>Garbage Collection is process of reclaiming the runtime unused memory automatically. In other words, it is a way to destroy the unused objects.</a:t>
            </a:r>
          </a:p>
          <a:p>
            <a:r>
              <a:rPr lang="en-US" smtClean="0"/>
              <a:t>To do so, we were using free() function in C language and delete() in C++. But, in java it is performed automatically. So, java provides better memory management.</a:t>
            </a:r>
          </a:p>
          <a:p>
            <a:r>
              <a:rPr lang="en-US" smtClean="0"/>
              <a:t>Advantage of Garbage Collection</a:t>
            </a:r>
          </a:p>
          <a:p>
            <a:pPr lvl="1">
              <a:buFont typeface="Wingdings" pitchFamily="2" charset="2"/>
              <a:buChar char="Ø"/>
            </a:pPr>
            <a:r>
              <a:rPr lang="en-US" smtClean="0"/>
              <a:t>It makes java </a:t>
            </a:r>
            <a:r>
              <a:rPr lang="en-US" b="1" smtClean="0"/>
              <a:t>memory efficient</a:t>
            </a:r>
            <a:r>
              <a:rPr lang="en-US" smtClean="0"/>
              <a:t> because garbage collector removes the unreferenced objects from heap memory.</a:t>
            </a:r>
          </a:p>
          <a:p>
            <a:pPr lvl="1">
              <a:buFont typeface="Wingdings" pitchFamily="2" charset="2"/>
              <a:buChar char="Ø"/>
            </a:pPr>
            <a:r>
              <a:rPr lang="en-US" smtClean="0"/>
              <a:t>It is </a:t>
            </a:r>
            <a:r>
              <a:rPr lang="en-US" b="1" smtClean="0"/>
              <a:t>automatically done</a:t>
            </a:r>
            <a:r>
              <a:rPr lang="en-US" smtClean="0"/>
              <a:t> by the garbage collector(a part of JVM) so we don't need to make extra efforts.</a:t>
            </a:r>
          </a:p>
          <a:p>
            <a:endParaRPr lang="en-US" smtClean="0"/>
          </a:p>
        </p:txBody>
      </p:sp>
      <p:sp>
        <p:nvSpPr>
          <p:cNvPr id="113668" name="Slide Number Placeholder 3"/>
          <p:cNvSpPr>
            <a:spLocks noGrp="1"/>
          </p:cNvSpPr>
          <p:nvPr>
            <p:ph type="sldNum" sz="quarter" idx="12"/>
          </p:nvPr>
        </p:nvSpPr>
        <p:spPr bwMode="auto">
          <a:ln>
            <a:round/>
            <a:headEnd/>
            <a:tailEnd/>
          </a:ln>
        </p:spPr>
        <p:txBody>
          <a:bodyPr/>
          <a:lstStyle/>
          <a:p>
            <a:fld id="{D7E448E1-4AFC-49E3-A6A4-E51EE23EE1DA}" type="slidenum">
              <a:rPr lang="en-US"/>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1"/>
          <p:cNvSpPr>
            <a:spLocks noGrp="1"/>
          </p:cNvSpPr>
          <p:nvPr>
            <p:ph type="title"/>
          </p:nvPr>
        </p:nvSpPr>
        <p:spPr/>
        <p:txBody>
          <a:bodyPr/>
          <a:lstStyle/>
          <a:p>
            <a:r>
              <a:rPr lang="en-US" sz="3600" dirty="0" smtClean="0">
                <a:solidFill>
                  <a:srgbClr val="FF0000"/>
                </a:solidFill>
              </a:rPr>
              <a:t>How can an object be unreferenced?</a:t>
            </a:r>
            <a:r>
              <a:rPr lang="en-US" sz="3600" dirty="0" smtClean="0"/>
              <a:t/>
            </a:r>
            <a:br>
              <a:rPr lang="en-US" sz="3600" dirty="0" smtClean="0"/>
            </a:br>
            <a:endParaRPr lang="en-US" sz="3600" dirty="0" smtClean="0"/>
          </a:p>
        </p:txBody>
      </p:sp>
      <p:sp>
        <p:nvSpPr>
          <p:cNvPr id="114691" name="Content Placeholder 2"/>
          <p:cNvSpPr>
            <a:spLocks noGrp="1"/>
          </p:cNvSpPr>
          <p:nvPr>
            <p:ph sz="quarter" idx="1"/>
          </p:nvPr>
        </p:nvSpPr>
        <p:spPr>
          <a:xfrm>
            <a:off x="838200" y="914400"/>
            <a:ext cx="7772400" cy="5410200"/>
          </a:xfrm>
        </p:spPr>
        <p:txBody>
          <a:bodyPr/>
          <a:lstStyle/>
          <a:p>
            <a:pPr>
              <a:buFont typeface="Wingdings 2" pitchFamily="18" charset="2"/>
              <a:buNone/>
            </a:pPr>
            <a:r>
              <a:rPr lang="en-US" smtClean="0"/>
              <a:t>There are many ways:</a:t>
            </a:r>
          </a:p>
          <a:p>
            <a:r>
              <a:rPr lang="en-US" smtClean="0"/>
              <a:t>By nulling the reference</a:t>
            </a:r>
          </a:p>
          <a:p>
            <a:pPr>
              <a:buFont typeface="Wingdings 2" pitchFamily="18" charset="2"/>
              <a:buNone/>
            </a:pPr>
            <a:r>
              <a:rPr lang="en-US" smtClean="0"/>
              <a:t>		eg)  Employee  e = </a:t>
            </a:r>
            <a:r>
              <a:rPr lang="en-US" b="1" smtClean="0"/>
              <a:t>new</a:t>
            </a:r>
            <a:r>
              <a:rPr lang="en-US" smtClean="0"/>
              <a:t> Employee();  </a:t>
            </a:r>
          </a:p>
          <a:p>
            <a:pPr>
              <a:buFont typeface="Wingdings 2" pitchFamily="18" charset="2"/>
              <a:buNone/>
            </a:pPr>
            <a:r>
              <a:rPr lang="en-US" smtClean="0"/>
              <a:t>		        e = </a:t>
            </a:r>
            <a:r>
              <a:rPr lang="en-US" b="1" smtClean="0"/>
              <a:t>null</a:t>
            </a:r>
            <a:r>
              <a:rPr lang="en-US" smtClean="0"/>
              <a:t>;  </a:t>
            </a:r>
          </a:p>
          <a:p>
            <a:r>
              <a:rPr lang="en-US" smtClean="0"/>
              <a:t>By assigning a reference to another</a:t>
            </a:r>
          </a:p>
          <a:p>
            <a:pPr>
              <a:buFont typeface="Wingdings 2" pitchFamily="18" charset="2"/>
              <a:buNone/>
            </a:pPr>
            <a:r>
              <a:rPr lang="en-US" smtClean="0"/>
              <a:t>		eg)   Employee e1=</a:t>
            </a:r>
            <a:r>
              <a:rPr lang="en-US" b="1" smtClean="0"/>
              <a:t>new</a:t>
            </a:r>
            <a:r>
              <a:rPr lang="en-US" smtClean="0"/>
              <a:t> Employee();  </a:t>
            </a:r>
          </a:p>
          <a:p>
            <a:pPr>
              <a:buFont typeface="Wingdings 2" pitchFamily="18" charset="2"/>
              <a:buNone/>
            </a:pPr>
            <a:r>
              <a:rPr lang="en-US" smtClean="0"/>
              <a:t>                     Employee e2=</a:t>
            </a:r>
            <a:r>
              <a:rPr lang="en-US" b="1" smtClean="0"/>
              <a:t>new</a:t>
            </a:r>
            <a:r>
              <a:rPr lang="en-US" smtClean="0"/>
              <a:t> Employee();  </a:t>
            </a:r>
          </a:p>
          <a:p>
            <a:pPr>
              <a:buFont typeface="Wingdings 2" pitchFamily="18" charset="2"/>
              <a:buNone/>
            </a:pPr>
            <a:r>
              <a:rPr lang="en-US" smtClean="0"/>
              <a:t>                     e1=e2;     //now the first object referred by e1 is </a:t>
            </a:r>
          </a:p>
          <a:p>
            <a:pPr>
              <a:buFont typeface="Wingdings 2" pitchFamily="18" charset="2"/>
              <a:buNone/>
            </a:pPr>
            <a:r>
              <a:rPr lang="en-US" smtClean="0"/>
              <a:t>                                      available for garbage collection </a:t>
            </a:r>
          </a:p>
          <a:p>
            <a:r>
              <a:rPr lang="en-US" smtClean="0"/>
              <a:t>By anonymous object etc.</a:t>
            </a:r>
          </a:p>
          <a:p>
            <a:pPr>
              <a:buFont typeface="Wingdings 2" pitchFamily="18" charset="2"/>
              <a:buNone/>
            </a:pPr>
            <a:r>
              <a:rPr lang="en-US" b="1" smtClean="0"/>
              <a:t>		eg)    new</a:t>
            </a:r>
            <a:r>
              <a:rPr lang="en-US" smtClean="0"/>
              <a:t> Employee();  </a:t>
            </a:r>
          </a:p>
        </p:txBody>
      </p:sp>
      <p:sp>
        <p:nvSpPr>
          <p:cNvPr id="114692" name="Slide Number Placeholder 3"/>
          <p:cNvSpPr>
            <a:spLocks noGrp="1"/>
          </p:cNvSpPr>
          <p:nvPr>
            <p:ph type="sldNum" sz="quarter" idx="12"/>
          </p:nvPr>
        </p:nvSpPr>
        <p:spPr bwMode="auto">
          <a:ln>
            <a:round/>
            <a:headEnd/>
            <a:tailEnd/>
          </a:ln>
        </p:spPr>
        <p:txBody>
          <a:bodyPr/>
          <a:lstStyle/>
          <a:p>
            <a:fld id="{9EF34478-CAA5-4ECD-BF72-09D7A9B0F6BB}" type="slidenum">
              <a:rPr lang="en-US"/>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sz="quarter" idx="1"/>
          </p:nvPr>
        </p:nvSpPr>
        <p:spPr>
          <a:xfrm>
            <a:off x="228600" y="381000"/>
            <a:ext cx="8458200" cy="5638800"/>
          </a:xfrm>
        </p:spPr>
        <p:txBody>
          <a:bodyPr/>
          <a:lstStyle/>
          <a:p>
            <a:r>
              <a:rPr lang="en-US" dirty="0" smtClean="0">
                <a:latin typeface="Times New Roman" pitchFamily="18" charset="0"/>
                <a:cs typeface="Times New Roman" pitchFamily="18" charset="0"/>
              </a:rPr>
              <a:t>Structure of function-oriented programming</a:t>
            </a:r>
          </a:p>
          <a:p>
            <a:endParaRPr lang="en-US" dirty="0" smtClean="0"/>
          </a:p>
        </p:txBody>
      </p:sp>
      <p:pic>
        <p:nvPicPr>
          <p:cNvPr id="11267" name="Picture 4" descr="Untitled.png"/>
          <p:cNvPicPr>
            <a:picLocks noChangeAspect="1"/>
          </p:cNvPicPr>
          <p:nvPr/>
        </p:nvPicPr>
        <p:blipFill>
          <a:blip r:embed="rId2"/>
          <a:srcRect/>
          <a:stretch>
            <a:fillRect/>
          </a:stretch>
        </p:blipFill>
        <p:spPr bwMode="auto">
          <a:xfrm>
            <a:off x="228600" y="1524000"/>
            <a:ext cx="8674100"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rgbClr val="FF0000"/>
                </a:solidFill>
                <a:latin typeface="+mn-lt"/>
              </a:rPr>
              <a:t>Lexical issues</a:t>
            </a:r>
            <a:endParaRPr lang="en-US" dirty="0">
              <a:solidFill>
                <a:srgbClr val="FF0000"/>
              </a:solidFill>
              <a:latin typeface="+mn-lt"/>
            </a:endParaRPr>
          </a:p>
        </p:txBody>
      </p:sp>
      <p:sp>
        <p:nvSpPr>
          <p:cNvPr id="115715" name="Content Placeholder 2"/>
          <p:cNvSpPr>
            <a:spLocks noGrp="1"/>
          </p:cNvSpPr>
          <p:nvPr>
            <p:ph sz="quarter" idx="1"/>
          </p:nvPr>
        </p:nvSpPr>
        <p:spPr/>
        <p:txBody>
          <a:bodyPr/>
          <a:lstStyle/>
          <a:p>
            <a:r>
              <a:rPr lang="en-US" smtClean="0"/>
              <a:t>Java programs is a collection of White spaces , Identifiers , comments , Literals , Operators , Separators and Keywords.</a:t>
            </a:r>
            <a:br>
              <a:rPr lang="en-US" smtClean="0"/>
            </a:br>
            <a:r>
              <a:rPr lang="en-US" smtClean="0">
                <a:solidFill>
                  <a:srgbClr val="FF0000"/>
                </a:solidFill>
              </a:rPr>
              <a:t>-</a:t>
            </a:r>
            <a:r>
              <a:rPr lang="en-US" b="1" smtClean="0">
                <a:solidFill>
                  <a:srgbClr val="FF0000"/>
                </a:solidFill>
              </a:rPr>
              <a:t>White Spaces</a:t>
            </a:r>
            <a:r>
              <a:rPr lang="en-US" smtClean="0"/>
              <a:t> </a:t>
            </a:r>
            <a:br>
              <a:rPr lang="en-US" smtClean="0"/>
            </a:br>
            <a:r>
              <a:rPr lang="en-US" smtClean="0"/>
              <a:t>Java is a free form language. This means that you do not need to follow any special indentation rules. In java , white spaces is a space , tab or new line.</a:t>
            </a:r>
            <a:br>
              <a:rPr lang="en-US" smtClean="0"/>
            </a:br>
            <a:r>
              <a:rPr lang="en-US" smtClean="0">
                <a:solidFill>
                  <a:srgbClr val="FF0000"/>
                </a:solidFill>
              </a:rPr>
              <a:t>-</a:t>
            </a:r>
            <a:r>
              <a:rPr lang="en-US" b="1" smtClean="0">
                <a:solidFill>
                  <a:srgbClr val="FF0000"/>
                </a:solidFill>
              </a:rPr>
              <a:t>Identifiers</a:t>
            </a:r>
            <a:r>
              <a:rPr lang="en-US" smtClean="0"/>
              <a:t/>
            </a:r>
            <a:br>
              <a:rPr lang="en-US" smtClean="0"/>
            </a:br>
            <a:r>
              <a:rPr lang="en-US" smtClean="0"/>
              <a:t>Identifiers are used for class names , method names and variable names. An identifier may be any descriptive sequence of uppercase and lowercase letters , numbers or the underscore and dollar sign design.</a:t>
            </a:r>
            <a:br>
              <a:rPr lang="en-US" smtClean="0"/>
            </a:br>
            <a:r>
              <a:rPr lang="en-US" smtClean="0"/>
              <a:t/>
            </a:r>
            <a:br>
              <a:rPr lang="en-US" smtClean="0"/>
            </a:br>
            <a:endParaRPr lang="en-US" smtClean="0"/>
          </a:p>
        </p:txBody>
      </p:sp>
      <p:sp>
        <p:nvSpPr>
          <p:cNvPr id="115716" name="Slide Number Placeholder 3"/>
          <p:cNvSpPr>
            <a:spLocks noGrp="1"/>
          </p:cNvSpPr>
          <p:nvPr>
            <p:ph type="sldNum" sz="quarter" idx="12"/>
          </p:nvPr>
        </p:nvSpPr>
        <p:spPr bwMode="auto">
          <a:ln>
            <a:round/>
            <a:headEnd/>
            <a:tailEnd/>
          </a:ln>
        </p:spPr>
        <p:txBody>
          <a:bodyPr/>
          <a:lstStyle/>
          <a:p>
            <a:fld id="{FAF74C10-11F3-4C8D-80D8-C0718A79EA8E}" type="slidenum">
              <a:rPr lang="en-US"/>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p:cNvSpPr>
            <a:spLocks noGrp="1"/>
          </p:cNvSpPr>
          <p:nvPr>
            <p:ph type="title"/>
          </p:nvPr>
        </p:nvSpPr>
        <p:spPr/>
        <p:txBody>
          <a:bodyPr/>
          <a:lstStyle/>
          <a:p>
            <a:r>
              <a:rPr lang="en-US" smtClean="0"/>
              <a:t>Contd..</a:t>
            </a:r>
          </a:p>
        </p:txBody>
      </p:sp>
      <p:sp>
        <p:nvSpPr>
          <p:cNvPr id="116739" name="Content Placeholder 2"/>
          <p:cNvSpPr>
            <a:spLocks noGrp="1"/>
          </p:cNvSpPr>
          <p:nvPr>
            <p:ph sz="quarter" idx="1"/>
          </p:nvPr>
        </p:nvSpPr>
        <p:spPr/>
        <p:txBody>
          <a:bodyPr/>
          <a:lstStyle/>
          <a:p>
            <a:pPr>
              <a:buFont typeface="Wingdings 2" pitchFamily="18" charset="2"/>
              <a:buNone/>
            </a:pPr>
            <a:r>
              <a:rPr lang="en-US" smtClean="0">
                <a:solidFill>
                  <a:srgbClr val="FF0000"/>
                </a:solidFill>
              </a:rPr>
              <a:t>-</a:t>
            </a:r>
            <a:r>
              <a:rPr lang="en-US" b="1" smtClean="0">
                <a:solidFill>
                  <a:srgbClr val="FF0000"/>
                </a:solidFill>
              </a:rPr>
              <a:t>Literals</a:t>
            </a:r>
            <a:r>
              <a:rPr lang="en-US" smtClean="0"/>
              <a:t/>
            </a:r>
            <a:br>
              <a:rPr lang="en-US" smtClean="0"/>
            </a:br>
            <a:r>
              <a:rPr lang="en-US" smtClean="0"/>
              <a:t>A constant value in java is created by using a literal representation of it. A literal can be used anywhere a value of its type is allowed.</a:t>
            </a:r>
          </a:p>
          <a:p>
            <a:pPr>
              <a:buFont typeface="Wingdings 2" pitchFamily="18" charset="2"/>
              <a:buNone/>
            </a:pPr>
            <a:r>
              <a:rPr lang="en-US" smtClean="0">
                <a:solidFill>
                  <a:srgbClr val="FF0000"/>
                </a:solidFill>
              </a:rPr>
              <a:t>-</a:t>
            </a:r>
            <a:r>
              <a:rPr lang="en-US" b="1" smtClean="0">
                <a:solidFill>
                  <a:srgbClr val="FF0000"/>
                </a:solidFill>
              </a:rPr>
              <a:t>Comments</a:t>
            </a:r>
            <a:r>
              <a:rPr lang="en-US" smtClean="0"/>
              <a:t/>
            </a:r>
            <a:br>
              <a:rPr lang="en-US" smtClean="0"/>
            </a:br>
            <a:r>
              <a:rPr lang="en-US" smtClean="0"/>
              <a:t>There are 3 types of comment in java. First is single line comment and the second one is multi line comment. The third type of comment is called documentation comment. It is used to produce an HTML file that documents your program. It begins with a/** and ends with a*/.</a:t>
            </a:r>
            <a:br>
              <a:rPr lang="en-US" smtClean="0"/>
            </a:br>
            <a:r>
              <a:rPr lang="en-US" smtClean="0"/>
              <a:t/>
            </a:r>
            <a:br>
              <a:rPr lang="en-US" smtClean="0"/>
            </a:br>
            <a:endParaRPr lang="en-US" smtClean="0"/>
          </a:p>
        </p:txBody>
      </p:sp>
      <p:sp>
        <p:nvSpPr>
          <p:cNvPr id="116740" name="Slide Number Placeholder 3"/>
          <p:cNvSpPr>
            <a:spLocks noGrp="1"/>
          </p:cNvSpPr>
          <p:nvPr>
            <p:ph type="sldNum" sz="quarter" idx="12"/>
          </p:nvPr>
        </p:nvSpPr>
        <p:spPr bwMode="auto">
          <a:ln>
            <a:round/>
            <a:headEnd/>
            <a:tailEnd/>
          </a:ln>
        </p:spPr>
        <p:txBody>
          <a:bodyPr/>
          <a:lstStyle/>
          <a:p>
            <a:fld id="{27EB1CE7-16FF-411F-B1B0-87E883A17FEF}" type="slidenum">
              <a:rPr lang="en-US"/>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p:cNvSpPr>
            <a:spLocks noGrp="1"/>
          </p:cNvSpPr>
          <p:nvPr>
            <p:ph type="title"/>
          </p:nvPr>
        </p:nvSpPr>
        <p:spPr/>
        <p:txBody>
          <a:bodyPr/>
          <a:lstStyle/>
          <a:p>
            <a:r>
              <a:rPr lang="en-US" smtClean="0"/>
              <a:t>Contd..</a:t>
            </a:r>
          </a:p>
        </p:txBody>
      </p:sp>
      <p:sp>
        <p:nvSpPr>
          <p:cNvPr id="117763" name="Slide Number Placeholder 3"/>
          <p:cNvSpPr>
            <a:spLocks noGrp="1"/>
          </p:cNvSpPr>
          <p:nvPr>
            <p:ph type="sldNum" sz="quarter" idx="12"/>
          </p:nvPr>
        </p:nvSpPr>
        <p:spPr bwMode="auto">
          <a:ln>
            <a:round/>
            <a:headEnd/>
            <a:tailEnd/>
          </a:ln>
        </p:spPr>
        <p:txBody>
          <a:bodyPr/>
          <a:lstStyle/>
          <a:p>
            <a:fld id="{64A71DCB-A0E3-4C1E-BAA6-3727DA81AEFB}" type="slidenum">
              <a:rPr lang="en-US"/>
              <a:pPr/>
              <a:t>62</a:t>
            </a:fld>
            <a:endParaRPr lang="en-US"/>
          </a:p>
        </p:txBody>
      </p:sp>
      <p:sp>
        <p:nvSpPr>
          <p:cNvPr id="117764" name="Content Placeholder 4"/>
          <p:cNvSpPr>
            <a:spLocks noGrp="1"/>
          </p:cNvSpPr>
          <p:nvPr>
            <p:ph sz="quarter" idx="1"/>
          </p:nvPr>
        </p:nvSpPr>
        <p:spPr/>
        <p:txBody>
          <a:bodyPr/>
          <a:lstStyle/>
          <a:p>
            <a:pPr>
              <a:buFont typeface="Wingdings 2" pitchFamily="18" charset="2"/>
              <a:buNone/>
            </a:pPr>
            <a:r>
              <a:rPr lang="en-US" smtClean="0">
                <a:solidFill>
                  <a:srgbClr val="FF0000"/>
                </a:solidFill>
              </a:rPr>
              <a:t>   -</a:t>
            </a:r>
            <a:r>
              <a:rPr lang="en-US" b="1" smtClean="0">
                <a:solidFill>
                  <a:srgbClr val="FF0000"/>
                </a:solidFill>
              </a:rPr>
              <a:t>Separators</a:t>
            </a:r>
            <a:r>
              <a:rPr lang="en-US" smtClean="0">
                <a:solidFill>
                  <a:srgbClr val="FF0000"/>
                </a:solidFill>
              </a:rPr>
              <a:t/>
            </a:r>
            <a:br>
              <a:rPr lang="en-US" smtClean="0">
                <a:solidFill>
                  <a:srgbClr val="FF0000"/>
                </a:solidFill>
              </a:rPr>
            </a:br>
            <a:r>
              <a:rPr lang="en-US" b="1" smtClean="0"/>
              <a:t/>
            </a:r>
            <a:br>
              <a:rPr lang="en-US" b="1" smtClean="0"/>
            </a:br>
            <a:r>
              <a:rPr lang="en-US" smtClean="0"/>
              <a:t> There are few symbols in java that are used as separators.The most commonly used separator in java is the </a:t>
            </a:r>
            <a:r>
              <a:rPr lang="en-US" b="1" smtClean="0"/>
              <a:t>semicolon</a:t>
            </a:r>
            <a:r>
              <a:rPr lang="en-US" smtClean="0"/>
              <a:t> ' ; '. some other separators are </a:t>
            </a:r>
            <a:r>
              <a:rPr lang="en-US" b="1" smtClean="0"/>
              <a:t>Parentheses </a:t>
            </a:r>
            <a:r>
              <a:rPr lang="en-US" smtClean="0"/>
              <a:t>'( )' , </a:t>
            </a:r>
            <a:r>
              <a:rPr lang="en-US" b="1" smtClean="0"/>
              <a:t>Braces</a:t>
            </a:r>
            <a:r>
              <a:rPr lang="en-US" smtClean="0"/>
              <a:t> ' {} ' , </a:t>
            </a:r>
            <a:r>
              <a:rPr lang="en-US" b="1" smtClean="0"/>
              <a:t>Bracket  </a:t>
            </a:r>
            <a:r>
              <a:rPr lang="en-US" smtClean="0"/>
              <a:t>' [] ' , </a:t>
            </a:r>
            <a:r>
              <a:rPr lang="en-US" b="1" smtClean="0"/>
              <a:t>Comma </a:t>
            </a:r>
            <a:r>
              <a:rPr lang="en-US" smtClean="0"/>
              <a:t>' , ' , </a:t>
            </a:r>
            <a:r>
              <a:rPr lang="en-US" b="1" smtClean="0"/>
              <a:t>Period</a:t>
            </a:r>
            <a:r>
              <a:rPr lang="en-US" smtClean="0"/>
              <a:t> ' . ' .</a:t>
            </a:r>
            <a:br>
              <a:rPr lang="en-US" smtClean="0"/>
            </a:br>
            <a:r>
              <a:rPr lang="en-US" smtClean="0">
                <a:solidFill>
                  <a:srgbClr val="FF0000"/>
                </a:solidFill>
              </a:rPr>
              <a:t>-</a:t>
            </a:r>
            <a:r>
              <a:rPr lang="en-US" b="1" smtClean="0">
                <a:solidFill>
                  <a:srgbClr val="FF0000"/>
                </a:solidFill>
              </a:rPr>
              <a:t> Java Keywords</a:t>
            </a:r>
            <a:r>
              <a:rPr lang="en-US" b="1" smtClean="0"/>
              <a:t/>
            </a:r>
            <a:br>
              <a:rPr lang="en-US" b="1" smtClean="0"/>
            </a:br>
            <a:r>
              <a:rPr lang="en-US" smtClean="0"/>
              <a:t>There are 49 reserved keywords currently defined in java. These keywords cannot be used as names for a variable , class or method.</a:t>
            </a:r>
            <a:br>
              <a:rPr lang="en-US" smtClean="0"/>
            </a:br>
            <a:endParaRPr lang="en-US"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
          <p:cNvSpPr>
            <a:spLocks noGrp="1"/>
          </p:cNvSpPr>
          <p:nvPr>
            <p:ph type="title"/>
          </p:nvPr>
        </p:nvSpPr>
        <p:spPr/>
        <p:txBody>
          <a:bodyPr/>
          <a:lstStyle/>
          <a:p>
            <a:r>
              <a:rPr lang="en-US" smtClean="0"/>
              <a:t>Contd..</a:t>
            </a:r>
          </a:p>
        </p:txBody>
      </p:sp>
      <p:sp>
        <p:nvSpPr>
          <p:cNvPr id="118787" name="Content Placeholder 2"/>
          <p:cNvSpPr>
            <a:spLocks noGrp="1"/>
          </p:cNvSpPr>
          <p:nvPr>
            <p:ph sz="quarter" idx="1"/>
          </p:nvPr>
        </p:nvSpPr>
        <p:spPr/>
        <p:txBody>
          <a:bodyPr/>
          <a:lstStyle/>
          <a:p>
            <a:r>
              <a:rPr lang="en-US" smtClean="0"/>
              <a:t>The </a:t>
            </a:r>
            <a:r>
              <a:rPr lang="en-US" b="1" smtClean="0">
                <a:solidFill>
                  <a:srgbClr val="FF0000"/>
                </a:solidFill>
              </a:rPr>
              <a:t>Keywords</a:t>
            </a:r>
            <a:r>
              <a:rPr lang="en-US" smtClean="0"/>
              <a:t> are : abstract , assert , boolean , break , byte , case , catch , char , class , const , continue , default , do , double , else , extends , final , finally , float , for , goto , if , implements , import , instanceof , int interface , long , native , new , package , private , protected , public , return , short , static , strictfp , super , switch , </a:t>
            </a:r>
            <a:br>
              <a:rPr lang="en-US" smtClean="0"/>
            </a:br>
            <a:r>
              <a:rPr lang="en-US" smtClean="0"/>
              <a:t>synchronized , this , throw , throws , transient , try , void , volatile, while. </a:t>
            </a:r>
          </a:p>
        </p:txBody>
      </p:sp>
      <p:sp>
        <p:nvSpPr>
          <p:cNvPr id="118788" name="Slide Number Placeholder 3"/>
          <p:cNvSpPr>
            <a:spLocks noGrp="1"/>
          </p:cNvSpPr>
          <p:nvPr>
            <p:ph type="sldNum" sz="quarter" idx="12"/>
          </p:nvPr>
        </p:nvSpPr>
        <p:spPr bwMode="auto">
          <a:ln>
            <a:round/>
            <a:headEnd/>
            <a:tailEnd/>
          </a:ln>
        </p:spPr>
        <p:txBody>
          <a:bodyPr/>
          <a:lstStyle/>
          <a:p>
            <a:fld id="{F63F9D05-DE72-4A95-8F1D-B8A5876C6C9F}" type="slidenum">
              <a:rPr lang="en-US"/>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28600" y="212725"/>
            <a:ext cx="8001000" cy="609600"/>
          </a:xfrm>
        </p:spPr>
        <p:txBody>
          <a:bodyPr>
            <a:normAutofit/>
          </a:bodyPr>
          <a:lstStyle/>
          <a:p>
            <a:pPr eaLnBrk="1" fontAlgn="auto" hangingPunct="1">
              <a:spcAft>
                <a:spcPts val="0"/>
              </a:spcAft>
              <a:defRPr/>
            </a:pPr>
            <a:r>
              <a:rPr lang="en-US" sz="2400" dirty="0" smtClean="0">
                <a:solidFill>
                  <a:srgbClr val="FF0000"/>
                </a:solidFill>
                <a:latin typeface="+mn-lt"/>
              </a:rPr>
              <a:t>A Simple Java Program – Hello.java          A simple C Program </a:t>
            </a:r>
            <a:r>
              <a:rPr lang="en-US" sz="2400" dirty="0" err="1" smtClean="0">
                <a:solidFill>
                  <a:srgbClr val="FF0000"/>
                </a:solidFill>
                <a:latin typeface="+mn-lt"/>
              </a:rPr>
              <a:t>Hello.C</a:t>
            </a:r>
            <a:endParaRPr lang="en-US" sz="2400" dirty="0" smtClean="0">
              <a:solidFill>
                <a:srgbClr val="FF0000"/>
              </a:solidFill>
              <a:latin typeface="+mn-lt"/>
            </a:endParaRPr>
          </a:p>
        </p:txBody>
      </p:sp>
      <p:sp>
        <p:nvSpPr>
          <p:cNvPr id="4" name="Content Placeholder 2"/>
          <p:cNvSpPr txBox="1">
            <a:spLocks/>
          </p:cNvSpPr>
          <p:nvPr/>
        </p:nvSpPr>
        <p:spPr bwMode="auto">
          <a:xfrm>
            <a:off x="762000" y="5029200"/>
            <a:ext cx="3276600" cy="1524000"/>
          </a:xfrm>
          <a:prstGeom prst="rect">
            <a:avLst/>
          </a:prstGeom>
          <a:noFill/>
          <a:ln w="9525">
            <a:noFill/>
            <a:miter lim="800000"/>
            <a:headEnd/>
            <a:tailEnd/>
          </a:ln>
        </p:spPr>
        <p:txBody>
          <a:bodyPr/>
          <a:lstStyle/>
          <a:p>
            <a:pPr marL="273050" indent="-273050" eaLnBrk="1" hangingPunct="1">
              <a:spcBef>
                <a:spcPts val="575"/>
              </a:spcBef>
              <a:buClr>
                <a:schemeClr val="accent1"/>
              </a:buClr>
              <a:buSzPct val="85000"/>
              <a:buFont typeface="Wingdings 2" pitchFamily="18" charset="2"/>
              <a:buChar char=""/>
            </a:pPr>
            <a:r>
              <a:rPr lang="en-US" dirty="0">
                <a:latin typeface="Perpetua" pitchFamily="18" charset="0"/>
              </a:rPr>
              <a:t>To compile:</a:t>
            </a:r>
          </a:p>
          <a:p>
            <a:pPr marL="547688" lvl="1" indent="-228600" eaLnBrk="1" hangingPunct="1">
              <a:spcBef>
                <a:spcPts val="375"/>
              </a:spcBef>
              <a:buClr>
                <a:schemeClr val="accent2"/>
              </a:buClr>
              <a:buSzPct val="85000"/>
              <a:buFont typeface="Wingdings 2" pitchFamily="18" charset="2"/>
              <a:buChar char=""/>
            </a:pPr>
            <a:r>
              <a:rPr lang="en-US" dirty="0" err="1">
                <a:latin typeface="Perpetua" pitchFamily="18" charset="0"/>
              </a:rPr>
              <a:t>javac</a:t>
            </a:r>
            <a:r>
              <a:rPr lang="en-US" dirty="0">
                <a:latin typeface="Perpetua" pitchFamily="18" charset="0"/>
              </a:rPr>
              <a:t> Hello.java</a:t>
            </a:r>
          </a:p>
          <a:p>
            <a:pPr marL="273050" indent="-273050" eaLnBrk="1" hangingPunct="1">
              <a:spcBef>
                <a:spcPts val="575"/>
              </a:spcBef>
              <a:buClr>
                <a:schemeClr val="accent1"/>
              </a:buClr>
              <a:buSzPct val="85000"/>
              <a:buFont typeface="Wingdings 2" pitchFamily="18" charset="2"/>
              <a:buChar char=""/>
            </a:pPr>
            <a:r>
              <a:rPr lang="en-US" dirty="0">
                <a:latin typeface="Perpetua" pitchFamily="18" charset="0"/>
              </a:rPr>
              <a:t>To run:</a:t>
            </a:r>
          </a:p>
          <a:p>
            <a:pPr marL="547688" lvl="1" indent="-228600" eaLnBrk="1" hangingPunct="1">
              <a:spcBef>
                <a:spcPts val="375"/>
              </a:spcBef>
              <a:buClr>
                <a:schemeClr val="accent2"/>
              </a:buClr>
              <a:buSzPct val="85000"/>
              <a:buFont typeface="Wingdings 2" pitchFamily="18" charset="2"/>
              <a:buChar char=""/>
            </a:pPr>
            <a:r>
              <a:rPr lang="en-US" dirty="0">
                <a:latin typeface="Perpetua" pitchFamily="18" charset="0"/>
              </a:rPr>
              <a:t>java Hello</a:t>
            </a:r>
          </a:p>
          <a:p>
            <a:pPr marL="273050" indent="-273050" eaLnBrk="1" hangingPunct="1">
              <a:spcBef>
                <a:spcPts val="575"/>
              </a:spcBef>
              <a:buClr>
                <a:schemeClr val="accent1"/>
              </a:buClr>
              <a:buSzPct val="85000"/>
              <a:buFont typeface="Wingdings 2" pitchFamily="18" charset="2"/>
              <a:buChar char=""/>
            </a:pPr>
            <a:endParaRPr lang="en-US" dirty="0">
              <a:latin typeface="Perpetua" pitchFamily="18" charset="0"/>
            </a:endParaRPr>
          </a:p>
        </p:txBody>
      </p:sp>
      <p:graphicFrame>
        <p:nvGraphicFramePr>
          <p:cNvPr id="5" name="Table 4"/>
          <p:cNvGraphicFramePr>
            <a:graphicFrameLocks noGrp="1"/>
          </p:cNvGraphicFramePr>
          <p:nvPr/>
        </p:nvGraphicFramePr>
        <p:xfrm>
          <a:off x="228600" y="914400"/>
          <a:ext cx="4343400" cy="7960302"/>
        </p:xfrm>
        <a:graphic>
          <a:graphicData uri="http://schemas.openxmlformats.org/drawingml/2006/table">
            <a:tbl>
              <a:tblPr/>
              <a:tblGrid>
                <a:gridCol w="4343400"/>
              </a:tblGrid>
              <a:tr h="3886200">
                <a:tc>
                  <a:txBody>
                    <a:bodyPr/>
                    <a:lstStyle/>
                    <a:p>
                      <a:pPr marL="274320" marR="0" lvl="0" indent="-274320" algn="l" defTabSz="914400" rtl="0" eaLnBrk="1" fontAlgn="auto" latinLnBrk="0" hangingPunct="1">
                        <a:lnSpc>
                          <a:spcPct val="90000"/>
                        </a:lnSpc>
                        <a:spcBef>
                          <a:spcPts val="580"/>
                        </a:spcBef>
                        <a:spcAft>
                          <a:spcPts val="0"/>
                        </a:spcAft>
                        <a:buClr>
                          <a:schemeClr val="accent1"/>
                        </a:buClr>
                        <a:buSzPct val="85000"/>
                        <a:buFontTx/>
                        <a:buNone/>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a:t>
                      </a:r>
                      <a:r>
                        <a:rPr kumimoji="0" lang="en-US" sz="16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Hello World, first program in java.</a:t>
                      </a:r>
                    </a:p>
                    <a:p>
                      <a:pPr marL="274320" marR="0" lvl="0" indent="-274320" algn="l" defTabSz="914400" rtl="0" eaLnBrk="1" fontAlgn="auto" latinLnBrk="0" hangingPunct="1">
                        <a:lnSpc>
                          <a:spcPct val="90000"/>
                        </a:lnSpc>
                        <a:spcBef>
                          <a:spcPts val="580"/>
                        </a:spcBef>
                        <a:spcAft>
                          <a:spcPts val="0"/>
                        </a:spcAft>
                        <a:buClr>
                          <a:schemeClr val="accent1"/>
                        </a:buClr>
                        <a:buSzPct val="85000"/>
                        <a:buFontTx/>
                        <a:buNone/>
                        <a:tabLst/>
                        <a:defRPr/>
                      </a:pPr>
                      <a:r>
                        <a:rPr kumimoji="0" lang="en-US" sz="16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This program prints Hello World.</a:t>
                      </a:r>
                    </a:p>
                    <a:p>
                      <a:pPr marL="274320" marR="0" lvl="0" indent="-274320" algn="l" defTabSz="914400" rtl="0" eaLnBrk="1" fontAlgn="auto" latinLnBrk="0" hangingPunct="1">
                        <a:lnSpc>
                          <a:spcPct val="90000"/>
                        </a:lnSpc>
                        <a:spcBef>
                          <a:spcPts val="580"/>
                        </a:spcBef>
                        <a:spcAft>
                          <a:spcPts val="0"/>
                        </a:spcAft>
                        <a:buClr>
                          <a:schemeClr val="accent1"/>
                        </a:buClr>
                        <a:buSzPct val="85000"/>
                        <a:buFontTx/>
                        <a:buNone/>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a:t>
                      </a:r>
                    </a:p>
                    <a:p>
                      <a:pPr marL="274320" marR="0" lvl="0" indent="-274320" algn="l" defTabSz="914400" rtl="0" eaLnBrk="1" fontAlgn="auto" latinLnBrk="0" hangingPunct="1">
                        <a:lnSpc>
                          <a:spcPct val="90000"/>
                        </a:lnSpc>
                        <a:spcBef>
                          <a:spcPts val="580"/>
                        </a:spcBef>
                        <a:spcAft>
                          <a:spcPts val="0"/>
                        </a:spcAft>
                        <a:buClr>
                          <a:schemeClr val="accent1"/>
                        </a:buClr>
                        <a:buSzPct val="85000"/>
                        <a:buFontTx/>
                        <a:buNone/>
                        <a:tabLst/>
                        <a:defRPr/>
                      </a:pPr>
                      <a:r>
                        <a:rPr kumimoji="0" lang="en-US" sz="2000" b="0"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import java.io.*;</a:t>
                      </a:r>
                    </a:p>
                    <a:p>
                      <a:pPr marL="274320" marR="0" lvl="0" indent="-274320" algn="l" defTabSz="914400" rtl="0" eaLnBrk="1" fontAlgn="auto" latinLnBrk="0" hangingPunct="1">
                        <a:lnSpc>
                          <a:spcPct val="90000"/>
                        </a:lnSpc>
                        <a:spcBef>
                          <a:spcPts val="580"/>
                        </a:spcBef>
                        <a:spcAft>
                          <a:spcPts val="0"/>
                        </a:spcAft>
                        <a:buClr>
                          <a:schemeClr val="accent1"/>
                        </a:buClr>
                        <a:buSzPct val="85000"/>
                        <a:buFontTx/>
                        <a:buNone/>
                        <a:tabLst/>
                        <a:defRPr/>
                      </a:pPr>
                      <a:r>
                        <a:rPr kumimoji="0" lang="en-US" sz="2000" b="0"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class Hello</a:t>
                      </a:r>
                    </a:p>
                    <a:p>
                      <a:pPr marL="274320" marR="0" lvl="0" indent="-274320" algn="l" defTabSz="914400" rtl="0" eaLnBrk="1" fontAlgn="auto" latinLnBrk="0" hangingPunct="1">
                        <a:lnSpc>
                          <a:spcPct val="90000"/>
                        </a:lnSpc>
                        <a:spcBef>
                          <a:spcPts val="580"/>
                        </a:spcBef>
                        <a:spcAft>
                          <a:spcPts val="0"/>
                        </a:spcAft>
                        <a:buClr>
                          <a:schemeClr val="accent1"/>
                        </a:buClr>
                        <a:buSzPct val="85000"/>
                        <a:buFontTx/>
                        <a:buNone/>
                        <a:tabLst/>
                        <a:defRPr/>
                      </a:pPr>
                      <a:r>
                        <a:rPr kumimoji="0" lang="en-US" sz="2000" b="0"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a:t>
                      </a:r>
                    </a:p>
                    <a:p>
                      <a:pPr marL="274320" marR="0" lvl="0" indent="-274320" algn="l" defTabSz="914400" rtl="0" eaLnBrk="1" fontAlgn="auto" latinLnBrk="0" hangingPunct="1">
                        <a:lnSpc>
                          <a:spcPct val="90000"/>
                        </a:lnSpc>
                        <a:spcBef>
                          <a:spcPts val="580"/>
                        </a:spcBef>
                        <a:spcAft>
                          <a:spcPts val="0"/>
                        </a:spcAft>
                        <a:buClr>
                          <a:schemeClr val="accent1"/>
                        </a:buClr>
                        <a:buSzPct val="85000"/>
                        <a:buFontTx/>
                        <a:buNone/>
                        <a:tabLst/>
                        <a:defRPr/>
                      </a:pPr>
                      <a:r>
                        <a:rPr kumimoji="0" lang="en-US" sz="2000" b="0"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  	public static void main (String </a:t>
                      </a:r>
                      <a:r>
                        <a:rPr kumimoji="0" lang="en-US" sz="2000" b="0" i="0" u="none" strike="noStrike" kern="1200" cap="none" spc="0" normalizeH="0" baseline="0" noProof="0" dirty="0" err="1" smtClean="0">
                          <a:ln>
                            <a:noFill/>
                          </a:ln>
                          <a:solidFill>
                            <a:srgbClr val="FF0000"/>
                          </a:solidFill>
                          <a:effectLst/>
                          <a:uLnTx/>
                          <a:uFillTx/>
                          <a:latin typeface="Times New Roman" pitchFamily="18" charset="0"/>
                          <a:ea typeface="+mn-ea"/>
                          <a:cs typeface="Times New Roman" pitchFamily="18" charset="0"/>
                        </a:rPr>
                        <a:t>args</a:t>
                      </a:r>
                      <a:r>
                        <a:rPr kumimoji="0" lang="en-US" sz="2000" b="0"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 []) </a:t>
                      </a:r>
                    </a:p>
                    <a:p>
                      <a:pPr marL="274320" marR="0" lvl="0" indent="-274320" algn="l" defTabSz="914400" rtl="0" eaLnBrk="1" fontAlgn="auto" latinLnBrk="0" hangingPunct="1">
                        <a:lnSpc>
                          <a:spcPct val="90000"/>
                        </a:lnSpc>
                        <a:spcBef>
                          <a:spcPts val="580"/>
                        </a:spcBef>
                        <a:spcAft>
                          <a:spcPts val="0"/>
                        </a:spcAft>
                        <a:buClr>
                          <a:schemeClr val="accent1"/>
                        </a:buClr>
                        <a:buSzPct val="85000"/>
                        <a:buFontTx/>
                        <a:buNone/>
                        <a:tabLst/>
                        <a:defRPr/>
                      </a:pPr>
                      <a:r>
                        <a:rPr kumimoji="0" lang="en-US" sz="2000" b="0"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	{</a:t>
                      </a:r>
                    </a:p>
                    <a:p>
                      <a:pPr marL="274320" marR="0" lvl="0" indent="-274320" algn="l" defTabSz="914400" rtl="0" eaLnBrk="1" fontAlgn="auto" latinLnBrk="0" hangingPunct="1">
                        <a:lnSpc>
                          <a:spcPct val="90000"/>
                        </a:lnSpc>
                        <a:spcBef>
                          <a:spcPts val="580"/>
                        </a:spcBef>
                        <a:spcAft>
                          <a:spcPts val="0"/>
                        </a:spcAft>
                        <a:buClr>
                          <a:schemeClr val="accent1"/>
                        </a:buClr>
                        <a:buSzPct val="85000"/>
                        <a:buFontTx/>
                        <a:buNone/>
                        <a:tabLst/>
                        <a:defRPr/>
                      </a:pPr>
                      <a:r>
                        <a:rPr kumimoji="0" lang="en-US" sz="2000" b="0"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		System.out.println(“Hello World\n”);</a:t>
                      </a:r>
                    </a:p>
                    <a:p>
                      <a:pPr marL="274320" marR="0" lvl="0" indent="-274320" algn="l" defTabSz="914400" rtl="0" eaLnBrk="1" fontAlgn="auto" latinLnBrk="0" hangingPunct="1">
                        <a:lnSpc>
                          <a:spcPct val="90000"/>
                        </a:lnSpc>
                        <a:spcBef>
                          <a:spcPts val="580"/>
                        </a:spcBef>
                        <a:spcAft>
                          <a:spcPts val="0"/>
                        </a:spcAft>
                        <a:buClr>
                          <a:schemeClr val="accent1"/>
                        </a:buClr>
                        <a:buSzPct val="85000"/>
                        <a:buFontTx/>
                        <a:buNone/>
                        <a:tabLst/>
                        <a:defRPr/>
                      </a:pPr>
                      <a:r>
                        <a:rPr kumimoji="0" lang="en-US" sz="2000" b="0"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	} </a:t>
                      </a: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//end main</a:t>
                      </a:r>
                    </a:p>
                    <a:p>
                      <a:pPr marL="274320" marR="0" lvl="0" indent="-274320" algn="l" defTabSz="914400" rtl="0" eaLnBrk="1" fontAlgn="auto" latinLnBrk="0" hangingPunct="1">
                        <a:lnSpc>
                          <a:spcPct val="90000"/>
                        </a:lnSpc>
                        <a:spcBef>
                          <a:spcPts val="580"/>
                        </a:spcBef>
                        <a:spcAft>
                          <a:spcPts val="0"/>
                        </a:spcAft>
                        <a:buClr>
                          <a:schemeClr val="accent1"/>
                        </a:buClr>
                        <a:buSzPct val="85000"/>
                        <a:buFontTx/>
                        <a:buNone/>
                        <a:tabLst/>
                        <a:defRPr/>
                      </a:pPr>
                      <a:r>
                        <a:rPr kumimoji="0" lang="en-US" sz="2000" b="0"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a:t>
                      </a: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//end class       </a:t>
                      </a:r>
                      <a:r>
                        <a:rPr kumimoji="0" lang="en-US" sz="2000" b="1" i="0" u="none" strike="noStrike" kern="1200" cap="none" spc="0" normalizeH="0" baseline="0" noProof="0" dirty="0" smtClean="0">
                          <a:ln>
                            <a:noFill/>
                          </a:ln>
                          <a:solidFill>
                            <a:srgbClr val="00B050"/>
                          </a:solidFill>
                          <a:effectLst/>
                          <a:uLnTx/>
                          <a:uFillTx/>
                          <a:latin typeface="Times New Roman" pitchFamily="18" charset="0"/>
                          <a:ea typeface="+mn-ea"/>
                          <a:cs typeface="Times New Roman" pitchFamily="18" charset="0"/>
                        </a:rPr>
                        <a:t>o/p: Hello World</a:t>
                      </a:r>
                    </a:p>
                  </a:txBody>
                  <a:tcPr marL="91426" marR="91426" marT="37563" marB="37563">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tr>
              <a:tr h="3886200">
                <a:tc>
                  <a:txBody>
                    <a:bodyPr/>
                    <a:lstStyle/>
                    <a:p>
                      <a:pPr marL="274320" marR="0" lvl="0" indent="-274320" algn="l" defTabSz="914400" rtl="0" eaLnBrk="1" fontAlgn="auto" latinLnBrk="0" hangingPunct="1">
                        <a:lnSpc>
                          <a:spcPct val="90000"/>
                        </a:lnSpc>
                        <a:spcBef>
                          <a:spcPts val="580"/>
                        </a:spcBef>
                        <a:spcAft>
                          <a:spcPts val="0"/>
                        </a:spcAft>
                        <a:buClr>
                          <a:schemeClr val="accent1"/>
                        </a:buClr>
                        <a:buSzPct val="85000"/>
                        <a:buFontTx/>
                        <a:buNone/>
                        <a:tabLst/>
                        <a:defRPr/>
                      </a:pPr>
                      <a:endPar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txBody>
                  <a:tcPr marL="91426" marR="91426" marT="37563" marB="37563">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graphicFrame>
        <p:nvGraphicFramePr>
          <p:cNvPr id="6" name="Table 5"/>
          <p:cNvGraphicFramePr>
            <a:graphicFrameLocks noGrp="1"/>
          </p:cNvGraphicFramePr>
          <p:nvPr/>
        </p:nvGraphicFramePr>
        <p:xfrm>
          <a:off x="4800600" y="914400"/>
          <a:ext cx="4114800" cy="3886200"/>
        </p:xfrm>
        <a:graphic>
          <a:graphicData uri="http://schemas.openxmlformats.org/drawingml/2006/table">
            <a:tbl>
              <a:tblPr/>
              <a:tblGrid>
                <a:gridCol w="4114800"/>
              </a:tblGrid>
              <a:tr h="3886200">
                <a:tc>
                  <a:txBody>
                    <a:bodyPr/>
                    <a:lstStyle/>
                    <a:p>
                      <a:pPr marL="274320" marR="0" lvl="0" indent="-274320" algn="l" defTabSz="914400" rtl="0" eaLnBrk="1" fontAlgn="auto" latinLnBrk="0" hangingPunct="1">
                        <a:lnSpc>
                          <a:spcPct val="90000"/>
                        </a:lnSpc>
                        <a:spcBef>
                          <a:spcPts val="580"/>
                        </a:spcBef>
                        <a:spcAft>
                          <a:spcPts val="0"/>
                        </a:spcAft>
                        <a:buClr>
                          <a:schemeClr val="accent1"/>
                        </a:buClr>
                        <a:buSzPct val="85000"/>
                        <a:buFontTx/>
                        <a:buNone/>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sz="16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Hello World, first program in C.</a:t>
                      </a:r>
                    </a:p>
                    <a:p>
                      <a:pPr marL="274320" marR="0" lvl="0" indent="-274320" algn="l" defTabSz="914400" rtl="0" eaLnBrk="1" fontAlgn="auto" latinLnBrk="0" hangingPunct="1">
                        <a:lnSpc>
                          <a:spcPct val="90000"/>
                        </a:lnSpc>
                        <a:spcBef>
                          <a:spcPts val="580"/>
                        </a:spcBef>
                        <a:spcAft>
                          <a:spcPts val="0"/>
                        </a:spcAft>
                        <a:buClr>
                          <a:schemeClr val="accent1"/>
                        </a:buClr>
                        <a:buSzPct val="85000"/>
                        <a:buFontTx/>
                        <a:buNone/>
                        <a:tabLst/>
                        <a:defRPr/>
                      </a:pPr>
                      <a:r>
                        <a:rPr kumimoji="0" lang="en-US" sz="16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This program prints Hello World.</a:t>
                      </a:r>
                    </a:p>
                    <a:p>
                      <a:pPr marL="274320" marR="0" lvl="0" indent="-274320" algn="l" defTabSz="914400" rtl="0" eaLnBrk="1" fontAlgn="auto" latinLnBrk="0" hangingPunct="1">
                        <a:lnSpc>
                          <a:spcPct val="90000"/>
                        </a:lnSpc>
                        <a:spcBef>
                          <a:spcPts val="580"/>
                        </a:spcBef>
                        <a:spcAft>
                          <a:spcPts val="0"/>
                        </a:spcAft>
                        <a:buClr>
                          <a:schemeClr val="accent1"/>
                        </a:buClr>
                        <a:buSzPct val="85000"/>
                        <a:buFontTx/>
                        <a:buNone/>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a:t>
                      </a:r>
                      <a:endParaRPr kumimoji="0" lang="en-US" sz="2000" b="0"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endParaRPr>
                    </a:p>
                    <a:p>
                      <a:pPr marL="274320" marR="0" lvl="0" indent="-274320" algn="l" defTabSz="914400" rtl="0" eaLnBrk="1" fontAlgn="auto" latinLnBrk="0" hangingPunct="1">
                        <a:lnSpc>
                          <a:spcPct val="90000"/>
                        </a:lnSpc>
                        <a:spcBef>
                          <a:spcPts val="580"/>
                        </a:spcBef>
                        <a:spcAft>
                          <a:spcPts val="0"/>
                        </a:spcAft>
                        <a:buClr>
                          <a:schemeClr val="accent1"/>
                        </a:buClr>
                        <a:buSzPct val="85000"/>
                        <a:buFontTx/>
                        <a:buNone/>
                        <a:tabLst/>
                        <a:defRPr/>
                      </a:pPr>
                      <a:r>
                        <a:rPr kumimoji="0" lang="en-US" sz="2000" b="0"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#include &lt;</a:t>
                      </a:r>
                      <a:r>
                        <a:rPr kumimoji="0" lang="en-US" sz="2000" b="0" i="0" u="none" strike="noStrike" kern="1200" cap="none" spc="0" normalizeH="0" baseline="0" noProof="0" dirty="0" err="1" smtClean="0">
                          <a:ln>
                            <a:noFill/>
                          </a:ln>
                          <a:solidFill>
                            <a:srgbClr val="FF0000"/>
                          </a:solidFill>
                          <a:effectLst/>
                          <a:uLnTx/>
                          <a:uFillTx/>
                          <a:latin typeface="Times New Roman" pitchFamily="18" charset="0"/>
                          <a:ea typeface="+mn-ea"/>
                          <a:cs typeface="Times New Roman" pitchFamily="18" charset="0"/>
                        </a:rPr>
                        <a:t>stdio.h</a:t>
                      </a:r>
                      <a:r>
                        <a:rPr kumimoji="0" lang="en-US" sz="2000" b="0"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&gt;</a:t>
                      </a:r>
                    </a:p>
                    <a:p>
                      <a:pPr marL="274320" marR="0" lvl="0" indent="-274320" algn="l" defTabSz="914400" rtl="0" eaLnBrk="1" fontAlgn="auto" latinLnBrk="0" hangingPunct="1">
                        <a:lnSpc>
                          <a:spcPct val="90000"/>
                        </a:lnSpc>
                        <a:spcBef>
                          <a:spcPts val="580"/>
                        </a:spcBef>
                        <a:spcAft>
                          <a:spcPts val="0"/>
                        </a:spcAft>
                        <a:buClr>
                          <a:schemeClr val="accent1"/>
                        </a:buClr>
                        <a:buSzPct val="85000"/>
                        <a:buFontTx/>
                        <a:buNone/>
                        <a:tabLst/>
                        <a:defRPr/>
                      </a:pPr>
                      <a:r>
                        <a:rPr kumimoji="0" lang="en-US" sz="2000" b="0"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void  main() </a:t>
                      </a:r>
                    </a:p>
                    <a:p>
                      <a:pPr marL="274320" marR="0" lvl="0" indent="-274320" algn="l" defTabSz="914400" rtl="0" eaLnBrk="1" fontAlgn="auto" latinLnBrk="0" hangingPunct="1">
                        <a:lnSpc>
                          <a:spcPct val="90000"/>
                        </a:lnSpc>
                        <a:spcBef>
                          <a:spcPts val="580"/>
                        </a:spcBef>
                        <a:spcAft>
                          <a:spcPts val="0"/>
                        </a:spcAft>
                        <a:buClr>
                          <a:schemeClr val="accent1"/>
                        </a:buClr>
                        <a:buSzPct val="85000"/>
                        <a:buFontTx/>
                        <a:buNone/>
                        <a:tabLst/>
                        <a:defRPr/>
                      </a:pPr>
                      <a:r>
                        <a:rPr kumimoji="0" lang="en-US" sz="2000" b="0"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 </a:t>
                      </a:r>
                    </a:p>
                    <a:p>
                      <a:pPr marL="274320" marR="0" lvl="0" indent="-274320" algn="l" defTabSz="914400" rtl="0" eaLnBrk="1" fontAlgn="auto" latinLnBrk="0" hangingPunct="1">
                        <a:lnSpc>
                          <a:spcPct val="90000"/>
                        </a:lnSpc>
                        <a:spcBef>
                          <a:spcPts val="580"/>
                        </a:spcBef>
                        <a:spcAft>
                          <a:spcPts val="0"/>
                        </a:spcAft>
                        <a:buClr>
                          <a:schemeClr val="accent1"/>
                        </a:buClr>
                        <a:buSzPct val="85000"/>
                        <a:buFontTx/>
                        <a:buNone/>
                        <a:tabLst/>
                        <a:defRPr/>
                      </a:pPr>
                      <a:r>
                        <a:rPr kumimoji="0" lang="en-US" sz="2000" b="0" i="0" u="none" strike="noStrike" kern="1200" cap="none" spc="0" normalizeH="0" baseline="0" noProof="0" dirty="0" err="1" smtClean="0">
                          <a:ln>
                            <a:noFill/>
                          </a:ln>
                          <a:solidFill>
                            <a:srgbClr val="FF0000"/>
                          </a:solidFill>
                          <a:effectLst/>
                          <a:uLnTx/>
                          <a:uFillTx/>
                          <a:latin typeface="Times New Roman" pitchFamily="18" charset="0"/>
                          <a:ea typeface="+mn-ea"/>
                          <a:cs typeface="Times New Roman" pitchFamily="18" charset="0"/>
                        </a:rPr>
                        <a:t>printf</a:t>
                      </a:r>
                      <a:r>
                        <a:rPr kumimoji="0" lang="en-US" sz="2000" b="0"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("Hello, World!"); </a:t>
                      </a:r>
                    </a:p>
                    <a:p>
                      <a:pPr marL="274320" marR="0" lvl="0" indent="-274320" algn="l" defTabSz="914400" rtl="0" eaLnBrk="1" fontAlgn="auto" latinLnBrk="0" hangingPunct="1">
                        <a:lnSpc>
                          <a:spcPct val="90000"/>
                        </a:lnSpc>
                        <a:spcBef>
                          <a:spcPts val="580"/>
                        </a:spcBef>
                        <a:spcAft>
                          <a:spcPts val="0"/>
                        </a:spcAft>
                        <a:buClr>
                          <a:schemeClr val="accent1"/>
                        </a:buClr>
                        <a:buSzPct val="85000"/>
                        <a:buFontTx/>
                        <a:buNone/>
                        <a:tabLst/>
                        <a:defRPr/>
                      </a:pPr>
                      <a:r>
                        <a:rPr kumimoji="0" lang="en-US" sz="2000" b="0"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 }</a:t>
                      </a:r>
                    </a:p>
                    <a:p>
                      <a:pPr marL="274320" marR="0" lvl="0" indent="-274320" algn="l" defTabSz="914400" rtl="0" eaLnBrk="1" fontAlgn="auto" latinLnBrk="0" hangingPunct="1">
                        <a:lnSpc>
                          <a:spcPct val="90000"/>
                        </a:lnSpc>
                        <a:spcBef>
                          <a:spcPts val="580"/>
                        </a:spcBef>
                        <a:spcAft>
                          <a:spcPts val="0"/>
                        </a:spcAft>
                        <a:buClr>
                          <a:schemeClr val="accent1"/>
                        </a:buClr>
                        <a:buSzPct val="85000"/>
                        <a:buFontTx/>
                        <a:buNone/>
                        <a:tabLst/>
                        <a:defRPr/>
                      </a:pPr>
                      <a:endParaRPr kumimoji="0" lang="en-US" sz="2000" b="0"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endParaRPr>
                    </a:p>
                    <a:p>
                      <a:pPr marL="274320" marR="0" lvl="0" indent="-274320" algn="l" defTabSz="914400" rtl="0" eaLnBrk="1" fontAlgn="auto" latinLnBrk="0" hangingPunct="1">
                        <a:lnSpc>
                          <a:spcPct val="90000"/>
                        </a:lnSpc>
                        <a:spcBef>
                          <a:spcPts val="580"/>
                        </a:spcBef>
                        <a:spcAft>
                          <a:spcPts val="0"/>
                        </a:spcAft>
                        <a:buClr>
                          <a:schemeClr val="accent1"/>
                        </a:buClr>
                        <a:buSzPct val="85000"/>
                        <a:buFontTx/>
                        <a:buNone/>
                        <a:tabLst/>
                        <a:defRPr/>
                      </a:pPr>
                      <a:endParaRPr kumimoji="0" lang="en-US" sz="2000" b="0"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endParaRPr>
                    </a:p>
                    <a:p>
                      <a:pPr marL="274320" marR="0" lvl="0" indent="-274320" algn="l" defTabSz="914400" rtl="0" eaLnBrk="1" fontAlgn="auto" latinLnBrk="0" hangingPunct="1">
                        <a:lnSpc>
                          <a:spcPct val="90000"/>
                        </a:lnSpc>
                        <a:spcBef>
                          <a:spcPts val="580"/>
                        </a:spcBef>
                        <a:spcAft>
                          <a:spcPts val="0"/>
                        </a:spcAft>
                        <a:buClr>
                          <a:schemeClr val="accent1"/>
                        </a:buClr>
                        <a:buSzPct val="85000"/>
                        <a:buFontTx/>
                        <a:buNone/>
                        <a:tabLst/>
                        <a:defRPr/>
                      </a:pPr>
                      <a:r>
                        <a:rPr kumimoji="0" lang="en-US" sz="2000" b="1" i="0" u="none" strike="noStrike" kern="1200" cap="none" spc="0" normalizeH="0" baseline="0" noProof="0" dirty="0" smtClean="0">
                          <a:ln>
                            <a:noFill/>
                          </a:ln>
                          <a:solidFill>
                            <a:srgbClr val="00B050"/>
                          </a:solidFill>
                          <a:effectLst/>
                          <a:uLnTx/>
                          <a:uFillTx/>
                          <a:latin typeface="Times New Roman" pitchFamily="18" charset="0"/>
                          <a:ea typeface="+mn-ea"/>
                          <a:cs typeface="Times New Roman" pitchFamily="18" charset="0"/>
                        </a:rPr>
                        <a:t>o/p: Hello World</a:t>
                      </a:r>
                    </a:p>
                  </a:txBody>
                  <a:tcPr marL="91426" marR="91426" marT="37563" marB="37563">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228600" y="381000"/>
            <a:ext cx="7772400" cy="579438"/>
          </a:xfrm>
        </p:spPr>
        <p:txBody>
          <a:bodyPr>
            <a:normAutofit/>
          </a:bodyPr>
          <a:lstStyle/>
          <a:p>
            <a:pPr eaLnBrk="1" fontAlgn="auto" hangingPunct="1">
              <a:spcAft>
                <a:spcPts val="0"/>
              </a:spcAft>
              <a:defRPr/>
            </a:pPr>
            <a:r>
              <a:rPr lang="en-US" sz="2800" b="1" dirty="0" smtClean="0">
                <a:solidFill>
                  <a:schemeClr val="tx1"/>
                </a:solidFill>
                <a:latin typeface="+mn-lt"/>
              </a:rPr>
              <a:t>public static void main </a:t>
            </a:r>
            <a:r>
              <a:rPr lang="en-US" sz="2800" dirty="0" smtClean="0">
                <a:solidFill>
                  <a:schemeClr val="tx1"/>
                </a:solidFill>
                <a:latin typeface="+mn-lt"/>
              </a:rPr>
              <a:t>(String </a:t>
            </a:r>
            <a:r>
              <a:rPr lang="en-US" sz="2800" dirty="0" err="1" smtClean="0">
                <a:solidFill>
                  <a:schemeClr val="tx1"/>
                </a:solidFill>
                <a:latin typeface="+mn-lt"/>
              </a:rPr>
              <a:t>args</a:t>
            </a:r>
            <a:r>
              <a:rPr lang="en-US" sz="2800" dirty="0" smtClean="0">
                <a:solidFill>
                  <a:schemeClr val="tx1"/>
                </a:solidFill>
                <a:latin typeface="+mn-lt"/>
              </a:rPr>
              <a:t> [])</a:t>
            </a:r>
          </a:p>
        </p:txBody>
      </p:sp>
      <p:sp>
        <p:nvSpPr>
          <p:cNvPr id="14339" name="Content Placeholder 2"/>
          <p:cNvSpPr>
            <a:spLocks noGrp="1"/>
          </p:cNvSpPr>
          <p:nvPr>
            <p:ph sz="quarter" idx="1"/>
          </p:nvPr>
        </p:nvSpPr>
        <p:spPr>
          <a:xfrm>
            <a:off x="152400" y="1143000"/>
            <a:ext cx="8839200" cy="5410200"/>
          </a:xfrm>
        </p:spPr>
        <p:txBody>
          <a:bodyPr/>
          <a:lstStyle/>
          <a:p>
            <a:pPr algn="just" eaLnBrk="1" hangingPunct="1"/>
            <a:r>
              <a:rPr lang="en-US" sz="2200" smtClean="0">
                <a:latin typeface="Times New Roman" pitchFamily="18" charset="0"/>
                <a:cs typeface="Times New Roman" pitchFamily="18" charset="0"/>
              </a:rPr>
              <a:t>All Java applications begin execution by calling </a:t>
            </a:r>
            <a:r>
              <a:rPr lang="en-US" sz="2200" b="1" smtClean="0">
                <a:latin typeface="Times New Roman" pitchFamily="18" charset="0"/>
                <a:cs typeface="Times New Roman" pitchFamily="18" charset="0"/>
              </a:rPr>
              <a:t>main( )</a:t>
            </a:r>
            <a:endParaRPr lang="en-US" sz="2200" smtClean="0">
              <a:latin typeface="Times New Roman" pitchFamily="18" charset="0"/>
              <a:cs typeface="Times New Roman" pitchFamily="18" charset="0"/>
            </a:endParaRPr>
          </a:p>
          <a:p>
            <a:pPr algn="just" eaLnBrk="1" hangingPunct="1"/>
            <a:r>
              <a:rPr lang="en-US" sz="2200" smtClean="0">
                <a:latin typeface="Times New Roman" pitchFamily="18" charset="0"/>
                <a:cs typeface="Times New Roman" pitchFamily="18" charset="0"/>
              </a:rPr>
              <a:t>main( ) must be declared as </a:t>
            </a:r>
            <a:r>
              <a:rPr lang="en-US" sz="2200" b="1" smtClean="0">
                <a:latin typeface="Times New Roman" pitchFamily="18" charset="0"/>
                <a:cs typeface="Times New Roman" pitchFamily="18" charset="0"/>
              </a:rPr>
              <a:t>public</a:t>
            </a:r>
            <a:r>
              <a:rPr lang="en-US" sz="2200" smtClean="0">
                <a:latin typeface="Times New Roman" pitchFamily="18" charset="0"/>
                <a:cs typeface="Times New Roman" pitchFamily="18" charset="0"/>
              </a:rPr>
              <a:t>, since it must be called by code outside of its class when the program is started. </a:t>
            </a:r>
          </a:p>
          <a:p>
            <a:pPr algn="just" eaLnBrk="1" hangingPunct="1"/>
            <a:r>
              <a:rPr lang="en-US" sz="2200" smtClean="0">
                <a:latin typeface="Times New Roman" pitchFamily="18" charset="0"/>
                <a:cs typeface="Times New Roman" pitchFamily="18" charset="0"/>
              </a:rPr>
              <a:t>The keyword </a:t>
            </a:r>
            <a:r>
              <a:rPr lang="en-US" sz="2200" b="1" smtClean="0">
                <a:latin typeface="Times New Roman" pitchFamily="18" charset="0"/>
                <a:cs typeface="Times New Roman" pitchFamily="18" charset="0"/>
              </a:rPr>
              <a:t>static</a:t>
            </a:r>
            <a:r>
              <a:rPr lang="en-US" sz="2200" smtClean="0">
                <a:latin typeface="Times New Roman" pitchFamily="18" charset="0"/>
                <a:cs typeface="Times New Roman" pitchFamily="18" charset="0"/>
              </a:rPr>
              <a:t> allows main( ) to be called without having to instantiate a particular instance of the class. This is necessary since main( ) is called by the Java interpreter before any objects are made.</a:t>
            </a:r>
          </a:p>
          <a:p>
            <a:pPr algn="just" eaLnBrk="1" hangingPunct="1"/>
            <a:r>
              <a:rPr lang="en-US" sz="2200" smtClean="0">
                <a:latin typeface="Times New Roman" pitchFamily="18" charset="0"/>
                <a:cs typeface="Times New Roman" pitchFamily="18" charset="0"/>
              </a:rPr>
              <a:t>The keyword </a:t>
            </a:r>
            <a:r>
              <a:rPr lang="en-US" sz="2200" b="1" smtClean="0">
                <a:latin typeface="Times New Roman" pitchFamily="18" charset="0"/>
                <a:cs typeface="Times New Roman" pitchFamily="18" charset="0"/>
              </a:rPr>
              <a:t>void</a:t>
            </a:r>
            <a:r>
              <a:rPr lang="en-US" sz="2200" smtClean="0">
                <a:latin typeface="Times New Roman" pitchFamily="18" charset="0"/>
                <a:cs typeface="Times New Roman" pitchFamily="18" charset="0"/>
              </a:rPr>
              <a:t> simply tells the compiler that main( ) does not return a value.</a:t>
            </a:r>
          </a:p>
          <a:p>
            <a:pPr eaLnBrk="1" hangingPunct="1"/>
            <a:r>
              <a:rPr lang="en-US" sz="2200" b="1" smtClean="0">
                <a:latin typeface="Times New Roman" pitchFamily="18" charset="0"/>
                <a:cs typeface="Times New Roman" pitchFamily="18" charset="0"/>
              </a:rPr>
              <a:t>String args[ ] </a:t>
            </a:r>
            <a:r>
              <a:rPr lang="en-US" sz="2200" smtClean="0">
                <a:latin typeface="Times New Roman" pitchFamily="18" charset="0"/>
                <a:cs typeface="Times New Roman" pitchFamily="18" charset="0"/>
              </a:rPr>
              <a:t>declares a parameter named </a:t>
            </a:r>
            <a:r>
              <a:rPr lang="en-US" sz="2200" b="1" smtClean="0">
                <a:latin typeface="Times New Roman" pitchFamily="18" charset="0"/>
                <a:cs typeface="Times New Roman" pitchFamily="18" charset="0"/>
              </a:rPr>
              <a:t>args</a:t>
            </a:r>
            <a:r>
              <a:rPr lang="en-US" sz="2200" smtClean="0">
                <a:latin typeface="Times New Roman" pitchFamily="18" charset="0"/>
                <a:cs typeface="Times New Roman" pitchFamily="18" charset="0"/>
              </a:rPr>
              <a:t>, which is an array of instances of the class </a:t>
            </a:r>
            <a:r>
              <a:rPr lang="en-US" sz="2200" b="1" smtClean="0">
                <a:latin typeface="Times New Roman" pitchFamily="18" charset="0"/>
                <a:cs typeface="Times New Roman" pitchFamily="18" charset="0"/>
              </a:rPr>
              <a:t>String</a:t>
            </a:r>
            <a:endParaRPr lang="en-US" sz="2200" smtClean="0">
              <a:latin typeface="Times New Roman" pitchFamily="18" charset="0"/>
              <a:cs typeface="Times New Roman" pitchFamily="18" charset="0"/>
            </a:endParaRPr>
          </a:p>
          <a:p>
            <a:pPr lvl="1" eaLnBrk="1" hangingPunct="1"/>
            <a:r>
              <a:rPr lang="en-US" sz="2200" smtClean="0">
                <a:latin typeface="Times New Roman" pitchFamily="18" charset="0"/>
                <a:cs typeface="Times New Roman" pitchFamily="18" charset="0"/>
              </a:rPr>
              <a:t>Objects of type </a:t>
            </a:r>
            <a:r>
              <a:rPr lang="en-US" sz="2200" b="1" smtClean="0">
                <a:latin typeface="Times New Roman" pitchFamily="18" charset="0"/>
                <a:cs typeface="Times New Roman" pitchFamily="18" charset="0"/>
              </a:rPr>
              <a:t>String </a:t>
            </a:r>
            <a:r>
              <a:rPr lang="en-US" sz="2200" smtClean="0">
                <a:latin typeface="Times New Roman" pitchFamily="18" charset="0"/>
                <a:cs typeface="Times New Roman" pitchFamily="18" charset="0"/>
              </a:rPr>
              <a:t>store character strings </a:t>
            </a:r>
          </a:p>
          <a:p>
            <a:pPr lvl="1" eaLnBrk="1" hangingPunct="1"/>
            <a:r>
              <a:rPr lang="en-US" sz="2200" smtClean="0">
                <a:latin typeface="Times New Roman" pitchFamily="18" charset="0"/>
                <a:cs typeface="Times New Roman" pitchFamily="18" charset="0"/>
              </a:rPr>
              <a:t>In this case, </a:t>
            </a:r>
            <a:r>
              <a:rPr lang="en-US" sz="2200" b="1" smtClean="0">
                <a:latin typeface="Times New Roman" pitchFamily="18" charset="0"/>
                <a:cs typeface="Times New Roman" pitchFamily="18" charset="0"/>
              </a:rPr>
              <a:t>args </a:t>
            </a:r>
            <a:r>
              <a:rPr lang="en-US" sz="2200" smtClean="0">
                <a:latin typeface="Times New Roman" pitchFamily="18" charset="0"/>
                <a:cs typeface="Times New Roman" pitchFamily="18" charset="0"/>
              </a:rPr>
              <a:t>receives any command-line arguments present when the program is executed.</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0"/>
            <a:ext cx="7772400" cy="6858000"/>
          </a:xfrm>
        </p:spPr>
        <p:txBody>
          <a:bodyPr/>
          <a:lstStyle/>
          <a:p>
            <a:pPr>
              <a:buNone/>
            </a:pPr>
            <a:r>
              <a:rPr lang="en-US" sz="2400" b="1" dirty="0" smtClean="0"/>
              <a:t>class Dog{</a:t>
            </a:r>
          </a:p>
          <a:p>
            <a:pPr>
              <a:buNone/>
            </a:pPr>
            <a:r>
              <a:rPr lang="en-US" sz="2400" b="1" dirty="0" smtClean="0"/>
              <a:t>String breed;</a:t>
            </a:r>
          </a:p>
          <a:p>
            <a:pPr>
              <a:buNone/>
            </a:pPr>
            <a:r>
              <a:rPr lang="en-US" sz="2400" b="1" dirty="0" smtClean="0"/>
              <a:t>String color;</a:t>
            </a:r>
          </a:p>
          <a:p>
            <a:pPr>
              <a:buNone/>
            </a:pPr>
            <a:r>
              <a:rPr lang="en-US" sz="2400" b="1" dirty="0" smtClean="0"/>
              <a:t>void  bark()</a:t>
            </a:r>
          </a:p>
          <a:p>
            <a:pPr>
              <a:buNone/>
            </a:pPr>
            <a:r>
              <a:rPr lang="en-US" sz="2400" b="1" dirty="0" smtClean="0"/>
              <a:t>	{</a:t>
            </a:r>
          </a:p>
          <a:p>
            <a:pPr>
              <a:buNone/>
            </a:pPr>
            <a:r>
              <a:rPr lang="en-US" sz="2400" b="1" dirty="0" smtClean="0"/>
              <a:t>	</a:t>
            </a:r>
            <a:r>
              <a:rPr lang="en-US" sz="2400" b="1" dirty="0" err="1" smtClean="0"/>
              <a:t>System.out.println</a:t>
            </a:r>
            <a:r>
              <a:rPr lang="en-US" sz="2400" b="1" dirty="0" smtClean="0"/>
              <a:t>("The " +color+" " +breed+ " is barking");</a:t>
            </a:r>
          </a:p>
          <a:p>
            <a:pPr>
              <a:buNone/>
            </a:pPr>
            <a:r>
              <a:rPr lang="en-US" sz="2400" b="1" dirty="0" smtClean="0"/>
              <a:t>	}</a:t>
            </a:r>
          </a:p>
          <a:p>
            <a:pPr>
              <a:buNone/>
            </a:pPr>
            <a:r>
              <a:rPr lang="en-US" sz="2400" b="1" dirty="0" smtClean="0"/>
              <a:t>public static void main(String </a:t>
            </a:r>
            <a:r>
              <a:rPr lang="en-US" sz="2400" b="1" dirty="0" err="1" smtClean="0"/>
              <a:t>args</a:t>
            </a:r>
            <a:r>
              <a:rPr lang="en-US" sz="2400" b="1" dirty="0" smtClean="0"/>
              <a:t>[])</a:t>
            </a:r>
          </a:p>
          <a:p>
            <a:pPr>
              <a:buNone/>
            </a:pPr>
            <a:r>
              <a:rPr lang="en-US" sz="2400" b="1" dirty="0" smtClean="0"/>
              <a:t>    {</a:t>
            </a:r>
          </a:p>
          <a:p>
            <a:pPr>
              <a:buNone/>
            </a:pPr>
            <a:r>
              <a:rPr lang="en-US" sz="2400" b="1" dirty="0" smtClean="0"/>
              <a:t>     Dog d1=new Dog();</a:t>
            </a:r>
          </a:p>
          <a:p>
            <a:pPr>
              <a:buNone/>
            </a:pPr>
            <a:r>
              <a:rPr lang="en-US" sz="2400" b="1" dirty="0" smtClean="0"/>
              <a:t>     d1.breed="Pug";</a:t>
            </a:r>
          </a:p>
          <a:p>
            <a:pPr>
              <a:buNone/>
            </a:pPr>
            <a:r>
              <a:rPr lang="en-US" sz="2400" b="1" dirty="0" smtClean="0"/>
              <a:t>     d1.color="black";</a:t>
            </a:r>
          </a:p>
          <a:p>
            <a:pPr>
              <a:buNone/>
            </a:pPr>
            <a:r>
              <a:rPr lang="en-US" sz="2400" b="1" dirty="0" smtClean="0"/>
              <a:t>     d1.bark();</a:t>
            </a:r>
          </a:p>
          <a:p>
            <a:pPr>
              <a:buNone/>
            </a:pPr>
            <a:r>
              <a:rPr lang="en-US" sz="2400" b="1" dirty="0" smtClean="0"/>
              <a:t>    }                                     </a:t>
            </a:r>
            <a:r>
              <a:rPr lang="en-US" sz="2400" b="1" dirty="0" smtClean="0">
                <a:solidFill>
                  <a:srgbClr val="00B050"/>
                </a:solidFill>
              </a:rPr>
              <a:t>o/p: The black Pug is barking</a:t>
            </a:r>
          </a:p>
          <a:p>
            <a:pPr>
              <a:buNone/>
            </a:pPr>
            <a:r>
              <a:rPr lang="en-US" sz="2400" b="1" dirty="0" smtClean="0"/>
              <a:t>}                               </a:t>
            </a:r>
            <a:endParaRPr lang="en-US" sz="2400" b="1" dirty="0"/>
          </a:p>
        </p:txBody>
      </p:sp>
      <p:sp>
        <p:nvSpPr>
          <p:cNvPr id="4" name="Slide Number Placeholder 3"/>
          <p:cNvSpPr>
            <a:spLocks noGrp="1"/>
          </p:cNvSpPr>
          <p:nvPr>
            <p:ph type="sldNum" sz="quarter" idx="12"/>
          </p:nvPr>
        </p:nvSpPr>
        <p:spPr/>
        <p:txBody>
          <a:bodyPr/>
          <a:lstStyle/>
          <a:p>
            <a:pPr>
              <a:defRPr/>
            </a:pPr>
            <a:fld id="{7F50D522-CBA4-4108-90DA-9951FACF1C08}" type="slidenum">
              <a:rPr lang="en-US" smtClean="0"/>
              <a:pPr>
                <a:defRPr/>
              </a:pPr>
              <a:t>66</a:t>
            </a:fld>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304800" y="381000"/>
            <a:ext cx="7078663" cy="609600"/>
          </a:xfrm>
        </p:spPr>
        <p:txBody>
          <a:bodyPr>
            <a:normAutofit/>
          </a:bodyPr>
          <a:lstStyle/>
          <a:p>
            <a:pPr eaLnBrk="1" fontAlgn="auto" hangingPunct="1">
              <a:spcAft>
                <a:spcPts val="0"/>
              </a:spcAft>
              <a:defRPr/>
            </a:pPr>
            <a:r>
              <a:rPr lang="en-US" sz="2800" b="1" dirty="0" smtClean="0">
                <a:solidFill>
                  <a:schemeClr val="tx1"/>
                </a:solidFill>
                <a:latin typeface="+mn-lt"/>
              </a:rPr>
              <a:t>System.out.println(“Hello World”);</a:t>
            </a:r>
            <a:endParaRPr lang="en-US" sz="2800" dirty="0" smtClean="0">
              <a:solidFill>
                <a:schemeClr val="tx1"/>
              </a:solidFill>
              <a:latin typeface="+mn-lt"/>
            </a:endParaRPr>
          </a:p>
        </p:txBody>
      </p:sp>
      <p:sp>
        <p:nvSpPr>
          <p:cNvPr id="15363" name="Content Placeholder 2"/>
          <p:cNvSpPr>
            <a:spLocks noGrp="1"/>
          </p:cNvSpPr>
          <p:nvPr>
            <p:ph sz="quarter" idx="1"/>
          </p:nvPr>
        </p:nvSpPr>
        <p:spPr>
          <a:xfrm>
            <a:off x="381000" y="1143000"/>
            <a:ext cx="8382000" cy="4953000"/>
          </a:xfrm>
        </p:spPr>
        <p:txBody>
          <a:bodyPr/>
          <a:lstStyle/>
          <a:p>
            <a:pPr algn="just" eaLnBrk="1" hangingPunct="1"/>
            <a:r>
              <a:rPr lang="en-US" smtClean="0"/>
              <a:t>This line outputs the string “Hello World” followed by a new line on the screen.</a:t>
            </a:r>
          </a:p>
          <a:p>
            <a:pPr algn="just" eaLnBrk="1" hangingPunct="1"/>
            <a:endParaRPr lang="en-US" smtClean="0"/>
          </a:p>
          <a:p>
            <a:pPr algn="just" eaLnBrk="1" hangingPunct="1"/>
            <a:r>
              <a:rPr lang="en-US" b="1" smtClean="0"/>
              <a:t>System </a:t>
            </a:r>
            <a:r>
              <a:rPr lang="en-US" smtClean="0"/>
              <a:t>is a predefined class that provides access to the system</a:t>
            </a:r>
          </a:p>
          <a:p>
            <a:pPr algn="just" eaLnBrk="1" hangingPunct="1"/>
            <a:r>
              <a:rPr lang="en-US" b="1" smtClean="0"/>
              <a:t>out </a:t>
            </a:r>
            <a:r>
              <a:rPr lang="en-US" smtClean="0"/>
              <a:t>is the output stream that is connected to the console</a:t>
            </a:r>
          </a:p>
          <a:p>
            <a:pPr algn="just" eaLnBrk="1" hangingPunct="1"/>
            <a:r>
              <a:rPr lang="en-US" b="1" smtClean="0"/>
              <a:t>println( ) </a:t>
            </a:r>
            <a:r>
              <a:rPr lang="en-US" smtClean="0"/>
              <a:t>displays the string which is passed to it</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381000" y="274638"/>
            <a:ext cx="7772400" cy="792162"/>
          </a:xfrm>
        </p:spPr>
        <p:txBody>
          <a:bodyPr>
            <a:normAutofit/>
          </a:bodyPr>
          <a:lstStyle/>
          <a:p>
            <a:pPr eaLnBrk="1" fontAlgn="auto" hangingPunct="1">
              <a:spcAft>
                <a:spcPts val="0"/>
              </a:spcAft>
              <a:defRPr/>
            </a:pPr>
            <a:r>
              <a:rPr lang="en-US" dirty="0" smtClean="0">
                <a:solidFill>
                  <a:srgbClr val="FF0000"/>
                </a:solidFill>
                <a:latin typeface="+mn-lt"/>
              </a:rPr>
              <a:t>Another Example:</a:t>
            </a:r>
          </a:p>
        </p:txBody>
      </p:sp>
      <p:sp>
        <p:nvSpPr>
          <p:cNvPr id="5" name="Content Placeholder 2"/>
          <p:cNvSpPr txBox="1">
            <a:spLocks/>
          </p:cNvSpPr>
          <p:nvPr/>
        </p:nvSpPr>
        <p:spPr bwMode="auto">
          <a:xfrm>
            <a:off x="685800" y="838200"/>
            <a:ext cx="8193087" cy="5715000"/>
          </a:xfrm>
          <a:prstGeom prst="rect">
            <a:avLst/>
          </a:prstGeom>
          <a:noFill/>
          <a:ln>
            <a:noFill/>
          </a:ln>
          <a:extLst/>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9pPr>
          </a:lstStyle>
          <a:p>
            <a:pPr marL="0" indent="0">
              <a:buFont typeface="Wingdings" panose="05000000000000000000" pitchFamily="2" charset="2"/>
              <a:buNone/>
              <a:defRPr/>
            </a:pPr>
            <a:r>
              <a:rPr lang="en-US" kern="0" dirty="0" smtClean="0"/>
              <a:t>class Example2 </a:t>
            </a:r>
          </a:p>
          <a:p>
            <a:pPr marL="0" indent="0">
              <a:buFont typeface="Wingdings" panose="05000000000000000000" pitchFamily="2" charset="2"/>
              <a:buNone/>
              <a:defRPr/>
            </a:pPr>
            <a:r>
              <a:rPr lang="en-US" kern="0" dirty="0" smtClean="0"/>
              <a:t>{</a:t>
            </a:r>
          </a:p>
          <a:p>
            <a:pPr marL="0" indent="0">
              <a:buFont typeface="Wingdings" panose="05000000000000000000" pitchFamily="2" charset="2"/>
              <a:buNone/>
              <a:defRPr/>
            </a:pPr>
            <a:r>
              <a:rPr lang="en-US" kern="0" dirty="0" smtClean="0"/>
              <a:t>  public static void main(String </a:t>
            </a:r>
            <a:r>
              <a:rPr lang="en-US" kern="0" dirty="0" err="1" smtClean="0"/>
              <a:t>args</a:t>
            </a:r>
            <a:r>
              <a:rPr lang="en-US" kern="0" dirty="0" smtClean="0"/>
              <a:t>[]) </a:t>
            </a:r>
          </a:p>
          <a:p>
            <a:pPr marL="0" indent="0">
              <a:buFont typeface="Wingdings" panose="05000000000000000000" pitchFamily="2" charset="2"/>
              <a:buNone/>
              <a:defRPr/>
            </a:pPr>
            <a:r>
              <a:rPr lang="en-US" kern="0" dirty="0" smtClean="0"/>
              <a:t>{</a:t>
            </a:r>
          </a:p>
          <a:p>
            <a:pPr marL="0" indent="0">
              <a:buFont typeface="Wingdings" panose="05000000000000000000" pitchFamily="2" charset="2"/>
              <a:buNone/>
              <a:defRPr/>
            </a:pPr>
            <a:r>
              <a:rPr lang="en-US" kern="0" dirty="0" smtClean="0"/>
              <a:t>      </a:t>
            </a:r>
            <a:r>
              <a:rPr lang="en-US" kern="0" dirty="0" err="1" smtClean="0"/>
              <a:t>int</a:t>
            </a:r>
            <a:r>
              <a:rPr lang="en-US" kern="0" dirty="0" smtClean="0"/>
              <a:t> </a:t>
            </a:r>
            <a:r>
              <a:rPr lang="en-US" kern="0" dirty="0" err="1" smtClean="0"/>
              <a:t>num</a:t>
            </a:r>
            <a:r>
              <a:rPr lang="en-US" kern="0" dirty="0" smtClean="0"/>
              <a:t>;        // this declares a variable called </a:t>
            </a:r>
            <a:r>
              <a:rPr lang="en-US" kern="0" dirty="0" err="1" smtClean="0"/>
              <a:t>num</a:t>
            </a:r>
            <a:endParaRPr lang="en-US" kern="0" dirty="0" smtClean="0"/>
          </a:p>
          <a:p>
            <a:pPr marL="0" indent="0">
              <a:buFont typeface="Wingdings" panose="05000000000000000000" pitchFamily="2" charset="2"/>
              <a:buNone/>
              <a:defRPr/>
            </a:pPr>
            <a:r>
              <a:rPr lang="en-US" kern="0" dirty="0" smtClean="0"/>
              <a:t>      </a:t>
            </a:r>
            <a:r>
              <a:rPr lang="en-US" kern="0" dirty="0" err="1" smtClean="0"/>
              <a:t>num</a:t>
            </a:r>
            <a:r>
              <a:rPr lang="en-US" kern="0" dirty="0" smtClean="0"/>
              <a:t> = 100;   // this assigns </a:t>
            </a:r>
            <a:r>
              <a:rPr lang="en-US" kern="0" dirty="0" err="1" smtClean="0"/>
              <a:t>num</a:t>
            </a:r>
            <a:r>
              <a:rPr lang="en-US" kern="0" dirty="0" smtClean="0"/>
              <a:t> the value 100</a:t>
            </a:r>
          </a:p>
          <a:p>
            <a:pPr marL="0" indent="0">
              <a:buFont typeface="Wingdings" panose="05000000000000000000" pitchFamily="2" charset="2"/>
              <a:buNone/>
              <a:defRPr/>
            </a:pPr>
            <a:r>
              <a:rPr lang="en-US" kern="0" dirty="0" smtClean="0"/>
              <a:t>      System.out.println("This is num: " + num);</a:t>
            </a:r>
          </a:p>
          <a:p>
            <a:pPr marL="0" indent="0">
              <a:buFont typeface="Wingdings" panose="05000000000000000000" pitchFamily="2" charset="2"/>
              <a:buNone/>
              <a:defRPr/>
            </a:pPr>
            <a:r>
              <a:rPr lang="en-US" kern="0" dirty="0" smtClean="0"/>
              <a:t>      </a:t>
            </a:r>
            <a:r>
              <a:rPr lang="en-US" kern="0" dirty="0" err="1" smtClean="0"/>
              <a:t>num</a:t>
            </a:r>
            <a:r>
              <a:rPr lang="en-US" kern="0" dirty="0" smtClean="0"/>
              <a:t> = </a:t>
            </a:r>
            <a:r>
              <a:rPr lang="en-US" kern="0" dirty="0" err="1" smtClean="0"/>
              <a:t>num</a:t>
            </a:r>
            <a:r>
              <a:rPr lang="en-US" kern="0" dirty="0" smtClean="0"/>
              <a:t> * 2; </a:t>
            </a:r>
          </a:p>
          <a:p>
            <a:pPr marL="0" indent="0">
              <a:buFont typeface="Wingdings" panose="05000000000000000000" pitchFamily="2" charset="2"/>
              <a:buNone/>
              <a:defRPr/>
            </a:pPr>
            <a:r>
              <a:rPr lang="en-US" kern="0" dirty="0" smtClean="0"/>
              <a:t>      System.out.println("The value of num * 2 is “ + num);</a:t>
            </a:r>
          </a:p>
          <a:p>
            <a:pPr marL="0" indent="0">
              <a:buFont typeface="Wingdings" panose="05000000000000000000" pitchFamily="2" charset="2"/>
              <a:buNone/>
              <a:defRPr/>
            </a:pPr>
            <a:r>
              <a:rPr lang="en-US" kern="0" dirty="0" smtClean="0"/>
              <a:t>   }</a:t>
            </a:r>
          </a:p>
          <a:p>
            <a:pPr marL="0" indent="0">
              <a:buFont typeface="Wingdings" panose="05000000000000000000" pitchFamily="2" charset="2"/>
              <a:buNone/>
              <a:defRPr/>
            </a:pPr>
            <a:r>
              <a:rPr lang="en-US" kern="0" dirty="0" smtClean="0"/>
              <a:t>}</a:t>
            </a:r>
          </a:p>
          <a:p>
            <a:pPr marL="0" indent="0">
              <a:buFont typeface="Wingdings" panose="05000000000000000000" pitchFamily="2" charset="2"/>
              <a:buNone/>
              <a:defRPr/>
            </a:pPr>
            <a:r>
              <a:rPr lang="en-US" b="1" kern="0" dirty="0" smtClean="0">
                <a:solidFill>
                  <a:srgbClr val="00B050"/>
                </a:solidFill>
              </a:rPr>
              <a:t>o/p   :      This is num: 100</a:t>
            </a:r>
          </a:p>
          <a:p>
            <a:pPr marL="0" indent="0">
              <a:buFont typeface="Wingdings" panose="05000000000000000000" pitchFamily="2" charset="2"/>
              <a:buNone/>
              <a:defRPr/>
            </a:pPr>
            <a:r>
              <a:rPr lang="en-US" b="1" kern="0" dirty="0" smtClean="0">
                <a:solidFill>
                  <a:srgbClr val="00B050"/>
                </a:solidFill>
              </a:rPr>
              <a:t>                  The value of num*2 is 200</a:t>
            </a:r>
          </a:p>
          <a:p>
            <a:pPr marL="0" indent="0">
              <a:buFont typeface="Wingdings" panose="05000000000000000000" pitchFamily="2" charset="2"/>
              <a:buNone/>
              <a:defRPr/>
            </a:pPr>
            <a:endParaRPr lang="en-US" kern="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7F50D522-CBA4-4108-90DA-9951FACF1C08}" type="slidenum">
              <a:rPr lang="en-US" smtClean="0"/>
              <a:pPr>
                <a:defRPr/>
              </a:pPr>
              <a:t>69</a:t>
            </a:fld>
            <a:endParaRPr lang="en-US"/>
          </a:p>
        </p:txBody>
      </p:sp>
      <p:sp>
        <p:nvSpPr>
          <p:cNvPr id="5" name="Rectangle 3"/>
          <p:cNvSpPr txBox="1">
            <a:spLocks noChangeArrowheads="1"/>
          </p:cNvSpPr>
          <p:nvPr/>
        </p:nvSpPr>
        <p:spPr bwMode="auto">
          <a:xfrm>
            <a:off x="838200" y="2209800"/>
            <a:ext cx="8305800" cy="1600200"/>
          </a:xfrm>
          <a:prstGeom prst="rect">
            <a:avLst/>
          </a:prstGeom>
          <a:noFill/>
          <a:ln>
            <a:noFill/>
          </a:ln>
          <a:extLst/>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9pPr>
          </a:lstStyle>
          <a:p>
            <a:pPr marL="0" indent="0">
              <a:buFont typeface="Wingdings" panose="05000000000000000000" pitchFamily="2" charset="2"/>
              <a:buNone/>
              <a:defRPr/>
            </a:pPr>
            <a:r>
              <a:rPr lang="en-US" sz="2000" kern="0" dirty="0" smtClean="0">
                <a:latin typeface="Times New Roman" pitchFamily="18" charset="0"/>
                <a:cs typeface="Times New Roman" pitchFamily="18" charset="0"/>
              </a:rPr>
              <a:t>Note : - </a:t>
            </a:r>
            <a:r>
              <a:rPr lang="en-US" sz="2000" b="1" kern="0" dirty="0" smtClean="0">
                <a:latin typeface="Times New Roman" pitchFamily="18" charset="0"/>
                <a:cs typeface="Times New Roman" pitchFamily="18" charset="0"/>
              </a:rPr>
              <a:t>Set Environment variables – To run java programs anywhere</a:t>
            </a:r>
          </a:p>
          <a:p>
            <a:pPr>
              <a:defRPr/>
            </a:pPr>
            <a:r>
              <a:rPr lang="en-US" sz="2000" kern="0" dirty="0" smtClean="0">
                <a:latin typeface="Times New Roman" pitchFamily="18" charset="0"/>
                <a:cs typeface="Times New Roman" pitchFamily="18" charset="0"/>
              </a:rPr>
              <a:t>Set path to JDK bin directory</a:t>
            </a:r>
          </a:p>
          <a:p>
            <a:pPr lvl="1">
              <a:defRPr/>
            </a:pPr>
            <a:r>
              <a:rPr lang="en-US" kern="0" dirty="0" smtClean="0">
                <a:latin typeface="Times New Roman" pitchFamily="18" charset="0"/>
                <a:cs typeface="Times New Roman" pitchFamily="18" charset="0"/>
              </a:rPr>
              <a:t>set </a:t>
            </a:r>
            <a:r>
              <a:rPr lang="en-US" kern="0" dirty="0">
                <a:latin typeface="Times New Roman" pitchFamily="18" charset="0"/>
                <a:cs typeface="Times New Roman" pitchFamily="18" charset="0"/>
              </a:rPr>
              <a:t>path=C:\Program </a:t>
            </a:r>
            <a:r>
              <a:rPr lang="en-US" kern="0" dirty="0" smtClean="0">
                <a:latin typeface="Times New Roman" pitchFamily="18" charset="0"/>
                <a:cs typeface="Times New Roman" pitchFamily="18" charset="0"/>
              </a:rPr>
              <a:t>Files\Java\jdk1.8.0_31\bin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sz="quarter" idx="1"/>
          </p:nvPr>
        </p:nvSpPr>
        <p:spPr>
          <a:xfrm>
            <a:off x="228600" y="0"/>
            <a:ext cx="8458200" cy="6019800"/>
          </a:xfrm>
        </p:spPr>
        <p:txBody>
          <a:bodyPr/>
          <a:lstStyle/>
          <a:p>
            <a:pPr>
              <a:buFont typeface="Wingdings 2" pitchFamily="18" charset="2"/>
              <a:buNone/>
            </a:pPr>
            <a:r>
              <a:rPr lang="en-US" dirty="0" smtClean="0">
                <a:latin typeface="Times New Roman" pitchFamily="18" charset="0"/>
                <a:cs typeface="Times New Roman" pitchFamily="18" charset="0"/>
              </a:rPr>
              <a:t>Drawback:</a:t>
            </a:r>
          </a:p>
          <a:p>
            <a:r>
              <a:rPr lang="en-US" dirty="0" smtClean="0">
                <a:latin typeface="Times New Roman" pitchFamily="18" charset="0"/>
                <a:cs typeface="Times New Roman" pitchFamily="18" charset="0"/>
              </a:rPr>
              <a:t>More importance to functions and very little attention to data that are being used by the functions.</a:t>
            </a:r>
          </a:p>
          <a:p>
            <a:r>
              <a:rPr lang="en-US" dirty="0" smtClean="0">
                <a:latin typeface="Times New Roman" pitchFamily="18" charset="0"/>
                <a:cs typeface="Times New Roman" pitchFamily="18" charset="0"/>
              </a:rPr>
              <a:t>In multi-function program many important data items are placed as global so that they may be accessed by all the functions. Each function may have its own local data.</a:t>
            </a:r>
          </a:p>
          <a:p>
            <a:r>
              <a:rPr lang="en-US" dirty="0" smtClean="0">
                <a:latin typeface="Times New Roman" pitchFamily="18" charset="0"/>
                <a:cs typeface="Times New Roman" pitchFamily="18" charset="0"/>
              </a:rPr>
              <a:t>In large program it is very difficult to identify what data is used by which function.</a:t>
            </a:r>
          </a:p>
        </p:txBody>
      </p:sp>
      <p:pic>
        <p:nvPicPr>
          <p:cNvPr id="12291" name="Picture 4" descr="Untitled.png"/>
          <p:cNvPicPr>
            <a:picLocks noChangeAspect="1"/>
          </p:cNvPicPr>
          <p:nvPr/>
        </p:nvPicPr>
        <p:blipFill>
          <a:blip r:embed="rId2"/>
          <a:srcRect/>
          <a:stretch>
            <a:fillRect/>
          </a:stretch>
        </p:blipFill>
        <p:spPr bwMode="auto">
          <a:xfrm>
            <a:off x="609600" y="3581400"/>
            <a:ext cx="7772400" cy="304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381000" y="274638"/>
            <a:ext cx="7772400" cy="792162"/>
          </a:xfrm>
        </p:spPr>
        <p:txBody>
          <a:bodyPr>
            <a:normAutofit/>
          </a:bodyPr>
          <a:lstStyle/>
          <a:p>
            <a:pPr eaLnBrk="1" fontAlgn="auto" hangingPunct="1">
              <a:spcAft>
                <a:spcPts val="0"/>
              </a:spcAft>
              <a:defRPr/>
            </a:pPr>
            <a:r>
              <a:rPr lang="en-US" dirty="0" smtClean="0">
                <a:solidFill>
                  <a:srgbClr val="FF0000"/>
                </a:solidFill>
                <a:latin typeface="+mn-lt"/>
              </a:rPr>
              <a:t>A closer look</a:t>
            </a:r>
          </a:p>
        </p:txBody>
      </p:sp>
      <p:sp>
        <p:nvSpPr>
          <p:cNvPr id="122883" name="Content Placeholder 2"/>
          <p:cNvSpPr>
            <a:spLocks noGrp="1"/>
          </p:cNvSpPr>
          <p:nvPr>
            <p:ph sz="quarter" idx="1"/>
          </p:nvPr>
        </p:nvSpPr>
        <p:spPr>
          <a:xfrm>
            <a:off x="0" y="1143000"/>
            <a:ext cx="8839200" cy="5715000"/>
          </a:xfrm>
        </p:spPr>
        <p:txBody>
          <a:bodyPr/>
          <a:lstStyle/>
          <a:p>
            <a:pPr eaLnBrk="1" hangingPunct="1">
              <a:lnSpc>
                <a:spcPct val="80000"/>
              </a:lnSpc>
              <a:buFontTx/>
              <a:buNone/>
            </a:pPr>
            <a:r>
              <a:rPr lang="en-US" sz="2200" smtClean="0">
                <a:latin typeface="Times New Roman" pitchFamily="18" charset="0"/>
                <a:cs typeface="Times New Roman" pitchFamily="18" charset="0"/>
              </a:rPr>
              <a:t>/*</a:t>
            </a:r>
          </a:p>
          <a:p>
            <a:pPr eaLnBrk="1" hangingPunct="1">
              <a:lnSpc>
                <a:spcPct val="80000"/>
              </a:lnSpc>
              <a:buFontTx/>
              <a:buNone/>
            </a:pPr>
            <a:r>
              <a:rPr lang="en-US" sz="2200" smtClean="0">
                <a:latin typeface="Times New Roman" pitchFamily="18" charset="0"/>
                <a:cs typeface="Times New Roman" pitchFamily="18" charset="0"/>
              </a:rPr>
              <a:t>  Hello World, first application, only output.</a:t>
            </a:r>
          </a:p>
          <a:p>
            <a:pPr eaLnBrk="1" hangingPunct="1">
              <a:lnSpc>
                <a:spcPct val="80000"/>
              </a:lnSpc>
              <a:buFontTx/>
              <a:buNone/>
            </a:pPr>
            <a:r>
              <a:rPr lang="en-US" sz="2200" smtClean="0">
                <a:latin typeface="Times New Roman" pitchFamily="18" charset="0"/>
                <a:cs typeface="Times New Roman" pitchFamily="18" charset="0"/>
              </a:rPr>
              <a:t>*/</a:t>
            </a:r>
          </a:p>
          <a:p>
            <a:pPr eaLnBrk="1" hangingPunct="1">
              <a:lnSpc>
                <a:spcPct val="80000"/>
              </a:lnSpc>
              <a:buFontTx/>
              <a:buNone/>
            </a:pPr>
            <a:endParaRPr lang="en-US" sz="2200" smtClean="0">
              <a:latin typeface="Times New Roman" pitchFamily="18" charset="0"/>
              <a:cs typeface="Times New Roman" pitchFamily="18" charset="0"/>
            </a:endParaRPr>
          </a:p>
          <a:p>
            <a:pPr eaLnBrk="1" hangingPunct="1">
              <a:lnSpc>
                <a:spcPct val="80000"/>
              </a:lnSpc>
              <a:buFontTx/>
              <a:buNone/>
            </a:pPr>
            <a:r>
              <a:rPr lang="en-US" sz="2200" smtClean="0">
                <a:latin typeface="Times New Roman" pitchFamily="18" charset="0"/>
                <a:cs typeface="Times New Roman" pitchFamily="18" charset="0"/>
              </a:rPr>
              <a:t>import java.io.*;</a:t>
            </a:r>
          </a:p>
          <a:p>
            <a:pPr eaLnBrk="1" hangingPunct="1">
              <a:lnSpc>
                <a:spcPct val="80000"/>
              </a:lnSpc>
              <a:buFontTx/>
              <a:buNone/>
            </a:pPr>
            <a:endParaRPr lang="en-US" sz="2200" smtClean="0">
              <a:latin typeface="Times New Roman" pitchFamily="18" charset="0"/>
              <a:cs typeface="Times New Roman" pitchFamily="18" charset="0"/>
            </a:endParaRPr>
          </a:p>
          <a:p>
            <a:pPr eaLnBrk="1" hangingPunct="1">
              <a:lnSpc>
                <a:spcPct val="80000"/>
              </a:lnSpc>
              <a:buFontTx/>
              <a:buNone/>
            </a:pPr>
            <a:endParaRPr lang="en-US" sz="2200" smtClean="0">
              <a:latin typeface="Times New Roman" pitchFamily="18" charset="0"/>
              <a:cs typeface="Times New Roman" pitchFamily="18" charset="0"/>
            </a:endParaRPr>
          </a:p>
          <a:p>
            <a:pPr eaLnBrk="1" hangingPunct="1">
              <a:lnSpc>
                <a:spcPct val="80000"/>
              </a:lnSpc>
              <a:buFontTx/>
              <a:buNone/>
            </a:pPr>
            <a:r>
              <a:rPr lang="en-US" sz="2200" smtClean="0">
                <a:latin typeface="Times New Roman" pitchFamily="18" charset="0"/>
                <a:cs typeface="Times New Roman" pitchFamily="18" charset="0"/>
              </a:rPr>
              <a:t>class Hello</a:t>
            </a:r>
          </a:p>
          <a:p>
            <a:pPr eaLnBrk="1" hangingPunct="1">
              <a:lnSpc>
                <a:spcPct val="80000"/>
              </a:lnSpc>
              <a:buFontTx/>
              <a:buNone/>
            </a:pPr>
            <a:r>
              <a:rPr lang="en-US" sz="2200" smtClean="0">
                <a:latin typeface="Times New Roman" pitchFamily="18" charset="0"/>
                <a:cs typeface="Times New Roman" pitchFamily="18" charset="0"/>
              </a:rPr>
              <a:t>{</a:t>
            </a:r>
          </a:p>
          <a:p>
            <a:pPr eaLnBrk="1" hangingPunct="1">
              <a:lnSpc>
                <a:spcPct val="80000"/>
              </a:lnSpc>
              <a:buFontTx/>
              <a:buNone/>
            </a:pPr>
            <a:r>
              <a:rPr lang="en-US" sz="2200" smtClean="0">
                <a:latin typeface="Times New Roman" pitchFamily="18" charset="0"/>
                <a:cs typeface="Times New Roman" pitchFamily="18" charset="0"/>
              </a:rPr>
              <a:t>  	public static void main (String args []) </a:t>
            </a:r>
          </a:p>
          <a:p>
            <a:pPr eaLnBrk="1" hangingPunct="1">
              <a:lnSpc>
                <a:spcPct val="80000"/>
              </a:lnSpc>
              <a:buFontTx/>
              <a:buNone/>
            </a:pPr>
            <a:r>
              <a:rPr lang="en-US" sz="2200" smtClean="0">
                <a:latin typeface="Times New Roman" pitchFamily="18" charset="0"/>
                <a:cs typeface="Times New Roman" pitchFamily="18" charset="0"/>
              </a:rPr>
              <a:t>	{</a:t>
            </a:r>
          </a:p>
          <a:p>
            <a:pPr eaLnBrk="1" hangingPunct="1">
              <a:lnSpc>
                <a:spcPct val="80000"/>
              </a:lnSpc>
              <a:buFontTx/>
              <a:buNone/>
            </a:pPr>
            <a:r>
              <a:rPr lang="en-US" sz="2200" smtClean="0">
                <a:latin typeface="Times New Roman" pitchFamily="18" charset="0"/>
                <a:cs typeface="Times New Roman" pitchFamily="18" charset="0"/>
              </a:rPr>
              <a:t>		System.out.println(“Hello World”);</a:t>
            </a:r>
          </a:p>
          <a:p>
            <a:pPr eaLnBrk="1" hangingPunct="1">
              <a:lnSpc>
                <a:spcPct val="80000"/>
              </a:lnSpc>
              <a:buFontTx/>
              <a:buNone/>
            </a:pPr>
            <a:r>
              <a:rPr lang="en-US" sz="2200" smtClean="0">
                <a:latin typeface="Times New Roman" pitchFamily="18" charset="0"/>
                <a:cs typeface="Times New Roman" pitchFamily="18" charset="0"/>
              </a:rPr>
              <a:t>	}  //end main</a:t>
            </a:r>
          </a:p>
          <a:p>
            <a:pPr eaLnBrk="1" hangingPunct="1">
              <a:lnSpc>
                <a:spcPct val="80000"/>
              </a:lnSpc>
              <a:buFontTx/>
              <a:buNone/>
            </a:pPr>
            <a:r>
              <a:rPr lang="en-US" sz="2200" smtClean="0">
                <a:latin typeface="Times New Roman" pitchFamily="18" charset="0"/>
                <a:cs typeface="Times New Roman" pitchFamily="18" charset="0"/>
              </a:rPr>
              <a:t>}//end class</a:t>
            </a:r>
          </a:p>
          <a:p>
            <a:pPr eaLnBrk="1" hangingPunct="1">
              <a:lnSpc>
                <a:spcPct val="90000"/>
              </a:lnSpc>
            </a:pPr>
            <a:endParaRPr lang="en-US" sz="2200" smtClean="0">
              <a:latin typeface="Times New Roman" pitchFamily="18" charset="0"/>
              <a:cs typeface="Times New Roman" pitchFamily="18" charset="0"/>
            </a:endParaRPr>
          </a:p>
          <a:p>
            <a:pPr eaLnBrk="1" hangingPunct="1">
              <a:lnSpc>
                <a:spcPct val="80000"/>
              </a:lnSpc>
              <a:buFontTx/>
              <a:buNone/>
            </a:pPr>
            <a:r>
              <a:rPr lang="en-US" sz="2200" smtClean="0">
                <a:latin typeface="Times New Roman" pitchFamily="18" charset="0"/>
                <a:cs typeface="Times New Roman" pitchFamily="18" charset="0"/>
              </a:rPr>
              <a:t>	</a:t>
            </a:r>
          </a:p>
        </p:txBody>
      </p:sp>
      <p:cxnSp>
        <p:nvCxnSpPr>
          <p:cNvPr id="6" name="Straight Arrow Connector 5"/>
          <p:cNvCxnSpPr/>
          <p:nvPr/>
        </p:nvCxnSpPr>
        <p:spPr bwMode="auto">
          <a:xfrm flipV="1">
            <a:off x="4572000" y="1295400"/>
            <a:ext cx="1981200" cy="290513"/>
          </a:xfrm>
          <a:prstGeom prst="straightConnector1">
            <a:avLst/>
          </a:prstGeom>
          <a:ln>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bwMode="auto">
          <a:xfrm>
            <a:off x="1905000" y="5410200"/>
            <a:ext cx="3810000" cy="76200"/>
          </a:xfrm>
          <a:prstGeom prst="straightConnector1">
            <a:avLst/>
          </a:prstGeom>
          <a:ln>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bwMode="auto">
          <a:xfrm flipV="1">
            <a:off x="1600200" y="5562600"/>
            <a:ext cx="4114800" cy="242888"/>
          </a:xfrm>
          <a:prstGeom prst="straightConnector1">
            <a:avLst/>
          </a:prstGeom>
          <a:ln>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p:cNvCxnSpPr/>
          <p:nvPr/>
        </p:nvCxnSpPr>
        <p:spPr bwMode="auto">
          <a:xfrm flipV="1">
            <a:off x="1981200" y="2362200"/>
            <a:ext cx="2971800" cy="381000"/>
          </a:xfrm>
          <a:prstGeom prst="straightConnector1">
            <a:avLst/>
          </a:prstGeom>
          <a:ln>
            <a:headEnd type="none" w="med" len="med"/>
            <a:tailEnd type="triangle"/>
          </a:ln>
        </p:spPr>
        <p:style>
          <a:lnRef idx="1">
            <a:schemeClr val="accent2"/>
          </a:lnRef>
          <a:fillRef idx="0">
            <a:schemeClr val="accent2"/>
          </a:fillRef>
          <a:effectRef idx="0">
            <a:schemeClr val="accent2"/>
          </a:effectRef>
          <a:fontRef idx="minor">
            <a:schemeClr val="tx1"/>
          </a:fontRef>
        </p:style>
      </p:cxnSp>
      <p:graphicFrame>
        <p:nvGraphicFramePr>
          <p:cNvPr id="12" name="Table 11"/>
          <p:cNvGraphicFramePr>
            <a:graphicFrameLocks noGrp="1"/>
          </p:cNvGraphicFramePr>
          <p:nvPr/>
        </p:nvGraphicFramePr>
        <p:xfrm>
          <a:off x="4953000" y="2057400"/>
          <a:ext cx="3994150" cy="685800"/>
        </p:xfrm>
        <a:graphic>
          <a:graphicData uri="http://schemas.openxmlformats.org/drawingml/2006/table">
            <a:tbl>
              <a:tblPr/>
              <a:tblGrid>
                <a:gridCol w="3994150"/>
              </a:tblGrid>
              <a:tr h="685800">
                <a:tc>
                  <a:txBody>
                    <a:bodyPr/>
                    <a:lstStyle/>
                    <a:p>
                      <a:pPr marL="342900" indent="-342900">
                        <a:buClr>
                          <a:schemeClr val="tx2"/>
                        </a:buClr>
                        <a:buFont typeface="Wingdings" pitchFamily="2" charset="2"/>
                        <a:buChar char="§"/>
                        <a:defRPr/>
                      </a:pPr>
                      <a:r>
                        <a:rPr lang="en-US" sz="1800" dirty="0" smtClean="0">
                          <a:solidFill>
                            <a:srgbClr val="FF0000"/>
                          </a:solidFill>
                          <a:latin typeface="+mn-lt"/>
                        </a:rPr>
                        <a:t>Similar to #include&lt;</a:t>
                      </a:r>
                      <a:r>
                        <a:rPr lang="en-US" sz="1800" dirty="0" err="1" smtClean="0">
                          <a:solidFill>
                            <a:srgbClr val="FF0000"/>
                          </a:solidFill>
                          <a:latin typeface="+mn-lt"/>
                        </a:rPr>
                        <a:t>stdio.h</a:t>
                      </a:r>
                      <a:r>
                        <a:rPr lang="en-US" sz="1800" dirty="0" smtClean="0">
                          <a:solidFill>
                            <a:srgbClr val="FF0000"/>
                          </a:solidFill>
                          <a:latin typeface="+mn-lt"/>
                        </a:rPr>
                        <a:t>&gt;</a:t>
                      </a:r>
                    </a:p>
                    <a:p>
                      <a:pPr marL="342900" indent="-342900">
                        <a:buClr>
                          <a:schemeClr val="tx2"/>
                        </a:buClr>
                        <a:buFont typeface="Wingdings" pitchFamily="2" charset="2"/>
                        <a:buChar char="§"/>
                        <a:defRPr/>
                      </a:pPr>
                      <a:r>
                        <a:rPr lang="en-US" sz="1800" dirty="0" smtClean="0">
                          <a:solidFill>
                            <a:srgbClr val="FF0000"/>
                          </a:solidFill>
                          <a:latin typeface="+mn-lt"/>
                        </a:rPr>
                        <a:t>Access to all the classes defined in java.io</a:t>
                      </a:r>
                    </a:p>
                  </a:txBody>
                  <a:tcPr marL="91449" marR="91449" marT="34290" marB="3429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graphicFrame>
        <p:nvGraphicFramePr>
          <p:cNvPr id="13" name="Table 12"/>
          <p:cNvGraphicFramePr>
            <a:graphicFrameLocks noGrp="1"/>
          </p:cNvGraphicFramePr>
          <p:nvPr/>
        </p:nvGraphicFramePr>
        <p:xfrm>
          <a:off x="6553200" y="1143000"/>
          <a:ext cx="2012950" cy="381000"/>
        </p:xfrm>
        <a:graphic>
          <a:graphicData uri="http://schemas.openxmlformats.org/drawingml/2006/table">
            <a:tbl>
              <a:tblPr/>
              <a:tblGrid>
                <a:gridCol w="2012950"/>
              </a:tblGrid>
              <a:tr h="381000">
                <a:tc>
                  <a:txBody>
                    <a:bodyPr/>
                    <a:lstStyle/>
                    <a:p>
                      <a:pPr>
                        <a:defRPr/>
                      </a:pPr>
                      <a:r>
                        <a:rPr lang="en-US" sz="1800" dirty="0" smtClean="0">
                          <a:solidFill>
                            <a:srgbClr val="FF0000"/>
                          </a:solidFill>
                          <a:latin typeface="+mn-lt"/>
                        </a:rPr>
                        <a:t>Multi line comment</a:t>
                      </a:r>
                      <a:endParaRPr lang="en-US" sz="1800" dirty="0">
                        <a:solidFill>
                          <a:srgbClr val="FF0000"/>
                        </a:solidFill>
                        <a:latin typeface="+mn-lt"/>
                      </a:endParaRPr>
                    </a:p>
                  </a:txBody>
                  <a:tcPr marL="91457" marR="91457" marT="27214" marB="27214">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graphicFrame>
        <p:nvGraphicFramePr>
          <p:cNvPr id="17" name="Table 16"/>
          <p:cNvGraphicFramePr>
            <a:graphicFrameLocks noGrp="1"/>
          </p:cNvGraphicFramePr>
          <p:nvPr/>
        </p:nvGraphicFramePr>
        <p:xfrm>
          <a:off x="4876800" y="2895600"/>
          <a:ext cx="3994150" cy="365132"/>
        </p:xfrm>
        <a:graphic>
          <a:graphicData uri="http://schemas.openxmlformats.org/drawingml/2006/table">
            <a:tbl>
              <a:tblPr/>
              <a:tblGrid>
                <a:gridCol w="3994150"/>
              </a:tblGrid>
              <a:tr h="365125">
                <a:tc>
                  <a:txBody>
                    <a:bodyPr/>
                    <a:lstStyle/>
                    <a:p>
                      <a:pPr marL="342900" marR="0" indent="-342900" algn="l" defTabSz="914400" rtl="0" eaLnBrk="1" fontAlgn="auto" latinLnBrk="0" hangingPunct="1">
                        <a:lnSpc>
                          <a:spcPct val="100000"/>
                        </a:lnSpc>
                        <a:spcBef>
                          <a:spcPts val="0"/>
                        </a:spcBef>
                        <a:spcAft>
                          <a:spcPts val="0"/>
                        </a:spcAft>
                        <a:buClr>
                          <a:schemeClr val="tx2"/>
                        </a:buClr>
                        <a:buSzTx/>
                        <a:buFont typeface="Wingdings" pitchFamily="2" charset="2"/>
                        <a:buNone/>
                        <a:tabLst/>
                        <a:defRPr/>
                      </a:pPr>
                      <a:r>
                        <a:rPr lang="en-US" sz="1800" dirty="0" smtClean="0">
                          <a:solidFill>
                            <a:srgbClr val="FF0000"/>
                          </a:solidFill>
                          <a:latin typeface="+mn-lt"/>
                        </a:rPr>
                        <a:t>Keyword class to declare a new class </a:t>
                      </a:r>
                    </a:p>
                  </a:txBody>
                  <a:tcPr marL="91449" marR="91449" marT="45406" marB="45406">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graphicFrame>
        <p:nvGraphicFramePr>
          <p:cNvPr id="18" name="Table 17"/>
          <p:cNvGraphicFramePr>
            <a:graphicFrameLocks noGrp="1"/>
          </p:cNvGraphicFramePr>
          <p:nvPr/>
        </p:nvGraphicFramePr>
        <p:xfrm>
          <a:off x="4876800" y="3352800"/>
          <a:ext cx="1631950" cy="381000"/>
        </p:xfrm>
        <a:graphic>
          <a:graphicData uri="http://schemas.openxmlformats.org/drawingml/2006/table">
            <a:tbl>
              <a:tblPr/>
              <a:tblGrid>
                <a:gridCol w="1631950"/>
              </a:tblGrid>
              <a:tr h="381000">
                <a:tc>
                  <a:txBody>
                    <a:bodyPr/>
                    <a:lstStyle/>
                    <a:p>
                      <a:pPr marL="342900" marR="0" indent="-342900" algn="l" defTabSz="914400" rtl="0" eaLnBrk="1" fontAlgn="auto" latinLnBrk="0" hangingPunct="1">
                        <a:lnSpc>
                          <a:spcPct val="100000"/>
                        </a:lnSpc>
                        <a:spcBef>
                          <a:spcPts val="0"/>
                        </a:spcBef>
                        <a:spcAft>
                          <a:spcPts val="0"/>
                        </a:spcAft>
                        <a:buClr>
                          <a:schemeClr val="tx2"/>
                        </a:buClr>
                        <a:buSzTx/>
                        <a:buFont typeface="Wingdings" pitchFamily="2" charset="2"/>
                        <a:buNone/>
                        <a:tabLst/>
                        <a:defRPr/>
                      </a:pPr>
                      <a:r>
                        <a:rPr lang="en-US" sz="1800" dirty="0" smtClean="0">
                          <a:solidFill>
                            <a:srgbClr val="FF0000"/>
                          </a:solidFill>
                          <a:latin typeface="+mn-lt"/>
                        </a:rPr>
                        <a:t>Name of the class</a:t>
                      </a:r>
                    </a:p>
                  </a:txBody>
                  <a:tcPr marL="91461" marR="91461" marT="27214" marB="27214">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cxnSp>
        <p:nvCxnSpPr>
          <p:cNvPr id="19" name="Straight Arrow Connector 18"/>
          <p:cNvCxnSpPr/>
          <p:nvPr/>
        </p:nvCxnSpPr>
        <p:spPr bwMode="auto">
          <a:xfrm flipV="1">
            <a:off x="304800" y="2971800"/>
            <a:ext cx="4495800" cy="609600"/>
          </a:xfrm>
          <a:prstGeom prst="straightConnector1">
            <a:avLst/>
          </a:prstGeom>
          <a:ln>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p:cNvCxnSpPr/>
          <p:nvPr/>
        </p:nvCxnSpPr>
        <p:spPr bwMode="auto">
          <a:xfrm flipV="1">
            <a:off x="1143000" y="3505200"/>
            <a:ext cx="3733800" cy="228600"/>
          </a:xfrm>
          <a:prstGeom prst="straightConnector1">
            <a:avLst/>
          </a:prstGeom>
          <a:ln>
            <a:headEnd type="none" w="med" len="med"/>
            <a:tailEnd type="triangle"/>
          </a:ln>
        </p:spPr>
        <p:style>
          <a:lnRef idx="1">
            <a:schemeClr val="accent2"/>
          </a:lnRef>
          <a:fillRef idx="0">
            <a:schemeClr val="accent2"/>
          </a:fillRef>
          <a:effectRef idx="0">
            <a:schemeClr val="accent2"/>
          </a:effectRef>
          <a:fontRef idx="minor">
            <a:schemeClr val="tx1"/>
          </a:fontRef>
        </p:style>
      </p:cxnSp>
      <p:graphicFrame>
        <p:nvGraphicFramePr>
          <p:cNvPr id="23" name="Table 22"/>
          <p:cNvGraphicFramePr>
            <a:graphicFrameLocks noGrp="1"/>
          </p:cNvGraphicFramePr>
          <p:nvPr/>
        </p:nvGraphicFramePr>
        <p:xfrm>
          <a:off x="5759450" y="4114800"/>
          <a:ext cx="1631950" cy="381000"/>
        </p:xfrm>
        <a:graphic>
          <a:graphicData uri="http://schemas.openxmlformats.org/drawingml/2006/table">
            <a:tbl>
              <a:tblPr/>
              <a:tblGrid>
                <a:gridCol w="1631950"/>
              </a:tblGrid>
              <a:tr h="381000">
                <a:tc>
                  <a:txBody>
                    <a:bodyPr/>
                    <a:lstStyle/>
                    <a:p>
                      <a:pPr marL="342900" marR="0" indent="-342900" algn="l" defTabSz="914400" rtl="0" eaLnBrk="1" fontAlgn="auto" latinLnBrk="0" hangingPunct="1">
                        <a:lnSpc>
                          <a:spcPct val="100000"/>
                        </a:lnSpc>
                        <a:spcBef>
                          <a:spcPts val="0"/>
                        </a:spcBef>
                        <a:spcAft>
                          <a:spcPts val="0"/>
                        </a:spcAft>
                        <a:buClr>
                          <a:schemeClr val="tx2"/>
                        </a:buClr>
                        <a:buSzTx/>
                        <a:buFont typeface="Wingdings" pitchFamily="2" charset="2"/>
                        <a:buNone/>
                        <a:tabLst/>
                        <a:defRPr/>
                      </a:pPr>
                      <a:r>
                        <a:rPr lang="en-US" dirty="0" smtClean="0">
                          <a:solidFill>
                            <a:srgbClr val="FF0000"/>
                          </a:solidFill>
                          <a:latin typeface="+mn-lt"/>
                        </a:rPr>
                        <a:t>Main method</a:t>
                      </a:r>
                    </a:p>
                  </a:txBody>
                  <a:tcPr marL="91461" marR="9146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cxnSp>
        <p:nvCxnSpPr>
          <p:cNvPr id="24" name="Straight Arrow Connector 23"/>
          <p:cNvCxnSpPr/>
          <p:nvPr/>
        </p:nvCxnSpPr>
        <p:spPr bwMode="auto">
          <a:xfrm flipV="1">
            <a:off x="4648200" y="4953000"/>
            <a:ext cx="1143000" cy="152400"/>
          </a:xfrm>
          <a:prstGeom prst="straightConnector1">
            <a:avLst/>
          </a:prstGeom>
          <a:ln>
            <a:headEnd type="none" w="med" len="med"/>
            <a:tailEnd type="triangle"/>
          </a:ln>
        </p:spPr>
        <p:style>
          <a:lnRef idx="1">
            <a:schemeClr val="accent2"/>
          </a:lnRef>
          <a:fillRef idx="0">
            <a:schemeClr val="accent2"/>
          </a:fillRef>
          <a:effectRef idx="0">
            <a:schemeClr val="accent2"/>
          </a:effectRef>
          <a:fontRef idx="minor">
            <a:schemeClr val="tx1"/>
          </a:fontRef>
        </p:style>
      </p:cxnSp>
      <p:graphicFrame>
        <p:nvGraphicFramePr>
          <p:cNvPr id="26" name="Table 25"/>
          <p:cNvGraphicFramePr>
            <a:graphicFrameLocks noGrp="1"/>
          </p:cNvGraphicFramePr>
          <p:nvPr/>
        </p:nvGraphicFramePr>
        <p:xfrm>
          <a:off x="5715000" y="4800600"/>
          <a:ext cx="2057400" cy="381000"/>
        </p:xfrm>
        <a:graphic>
          <a:graphicData uri="http://schemas.openxmlformats.org/drawingml/2006/table">
            <a:tbl>
              <a:tblPr/>
              <a:tblGrid>
                <a:gridCol w="2057400"/>
              </a:tblGrid>
              <a:tr h="381000">
                <a:tc>
                  <a:txBody>
                    <a:bodyPr/>
                    <a:lstStyle/>
                    <a:p>
                      <a:pPr marL="342900" marR="0" indent="-342900" algn="l" defTabSz="914400" rtl="0" eaLnBrk="1" fontAlgn="auto" latinLnBrk="0" hangingPunct="1">
                        <a:lnSpc>
                          <a:spcPct val="100000"/>
                        </a:lnSpc>
                        <a:spcBef>
                          <a:spcPts val="0"/>
                        </a:spcBef>
                        <a:spcAft>
                          <a:spcPts val="0"/>
                        </a:spcAft>
                        <a:buClr>
                          <a:schemeClr val="tx2"/>
                        </a:buClr>
                        <a:buSzTx/>
                        <a:buFont typeface="Wingdings" pitchFamily="2" charset="2"/>
                        <a:buNone/>
                        <a:tabLst/>
                        <a:defRPr/>
                      </a:pPr>
                      <a:r>
                        <a:rPr lang="en-US" sz="1800" dirty="0" err="1" smtClean="0">
                          <a:solidFill>
                            <a:srgbClr val="FF0000"/>
                          </a:solidFill>
                          <a:latin typeface="+mn-lt"/>
                        </a:rPr>
                        <a:t>Excecution</a:t>
                      </a:r>
                      <a:r>
                        <a:rPr lang="en-US" sz="1800" dirty="0" smtClean="0">
                          <a:solidFill>
                            <a:srgbClr val="FF0000"/>
                          </a:solidFill>
                          <a:latin typeface="+mn-lt"/>
                        </a:rPr>
                        <a:t> statement</a:t>
                      </a:r>
                    </a:p>
                  </a:txBody>
                  <a:tcPr marT="27214" marB="27214">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cxnSp>
        <p:nvCxnSpPr>
          <p:cNvPr id="28" name="Straight Arrow Connector 27"/>
          <p:cNvCxnSpPr/>
          <p:nvPr/>
        </p:nvCxnSpPr>
        <p:spPr bwMode="auto">
          <a:xfrm flipV="1">
            <a:off x="4191000" y="4343400"/>
            <a:ext cx="1600200" cy="76200"/>
          </a:xfrm>
          <a:prstGeom prst="straightConnector1">
            <a:avLst/>
          </a:prstGeom>
          <a:ln>
            <a:headEnd type="none" w="med" len="med"/>
            <a:tailEnd type="triangle"/>
          </a:ln>
        </p:spPr>
        <p:style>
          <a:lnRef idx="1">
            <a:schemeClr val="accent2"/>
          </a:lnRef>
          <a:fillRef idx="0">
            <a:schemeClr val="accent2"/>
          </a:fillRef>
          <a:effectRef idx="0">
            <a:schemeClr val="accent2"/>
          </a:effectRef>
          <a:fontRef idx="minor">
            <a:schemeClr val="tx1"/>
          </a:fontRef>
        </p:style>
      </p:cxnSp>
      <p:graphicFrame>
        <p:nvGraphicFramePr>
          <p:cNvPr id="31" name="Table 30"/>
          <p:cNvGraphicFramePr>
            <a:graphicFrameLocks noGrp="1"/>
          </p:cNvGraphicFramePr>
          <p:nvPr/>
        </p:nvGraphicFramePr>
        <p:xfrm>
          <a:off x="5715000" y="5334000"/>
          <a:ext cx="2012950" cy="365125"/>
        </p:xfrm>
        <a:graphic>
          <a:graphicData uri="http://schemas.openxmlformats.org/drawingml/2006/table">
            <a:tbl>
              <a:tblPr/>
              <a:tblGrid>
                <a:gridCol w="2012950"/>
              </a:tblGrid>
              <a:tr h="365125">
                <a:tc>
                  <a:txBody>
                    <a:bodyPr/>
                    <a:lstStyle/>
                    <a:p>
                      <a:pPr>
                        <a:defRPr/>
                      </a:pPr>
                      <a:r>
                        <a:rPr lang="en-US" sz="1800" dirty="0" smtClean="0">
                          <a:solidFill>
                            <a:srgbClr val="FF0000"/>
                          </a:solidFill>
                          <a:latin typeface="+mn-lt"/>
                        </a:rPr>
                        <a:t>Single line comment</a:t>
                      </a:r>
                      <a:endParaRPr lang="en-US" sz="1800" dirty="0">
                        <a:solidFill>
                          <a:srgbClr val="FF0000"/>
                        </a:solidFill>
                        <a:latin typeface="+mn-lt"/>
                      </a:endParaRPr>
                    </a:p>
                  </a:txBody>
                  <a:tcPr marL="91457" marR="91457" marT="26080" marB="2608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
          <p:cNvSpPr>
            <a:spLocks noGrp="1"/>
          </p:cNvSpPr>
          <p:nvPr>
            <p:ph type="title"/>
          </p:nvPr>
        </p:nvSpPr>
        <p:spPr>
          <a:xfrm>
            <a:off x="914400" y="274638"/>
            <a:ext cx="7772400" cy="715962"/>
          </a:xfrm>
        </p:spPr>
        <p:txBody>
          <a:bodyPr/>
          <a:lstStyle/>
          <a:p>
            <a:r>
              <a:rPr lang="en-US" dirty="0" smtClean="0">
                <a:solidFill>
                  <a:srgbClr val="FF0000"/>
                </a:solidFill>
              </a:rPr>
              <a:t>Basic Structure of Java Program</a:t>
            </a:r>
          </a:p>
        </p:txBody>
      </p:sp>
      <p:sp>
        <p:nvSpPr>
          <p:cNvPr id="119811" name="Content Placeholder 2"/>
          <p:cNvSpPr>
            <a:spLocks noGrp="1"/>
          </p:cNvSpPr>
          <p:nvPr>
            <p:ph sz="quarter" idx="1"/>
          </p:nvPr>
        </p:nvSpPr>
        <p:spPr>
          <a:xfrm>
            <a:off x="533400" y="914400"/>
            <a:ext cx="7772400" cy="5943600"/>
          </a:xfrm>
        </p:spPr>
        <p:txBody>
          <a:bodyPr/>
          <a:lstStyle/>
          <a:p>
            <a:pPr>
              <a:buFont typeface="Wingdings 2" pitchFamily="18" charset="2"/>
              <a:buNone/>
            </a:pPr>
            <a:r>
              <a:rPr lang="en-US" dirty="0" smtClean="0"/>
              <a:t>A Java program involves the following sections:</a:t>
            </a:r>
          </a:p>
          <a:p>
            <a:r>
              <a:rPr lang="en-US" dirty="0" smtClean="0"/>
              <a:t>Documentation Section</a:t>
            </a:r>
          </a:p>
          <a:p>
            <a:pPr algn="just">
              <a:buFont typeface="Wingdings 2" pitchFamily="18" charset="2"/>
              <a:buNone/>
            </a:pPr>
            <a:r>
              <a:rPr lang="en-US" dirty="0" smtClean="0"/>
              <a:t>	</a:t>
            </a:r>
            <a:r>
              <a:rPr lang="en-US" sz="2000" dirty="0" smtClean="0"/>
              <a:t>You can write a comment in this section. Comments are beneficial for the programmer because they help them understand the code.</a:t>
            </a:r>
          </a:p>
          <a:p>
            <a:r>
              <a:rPr lang="en-US" dirty="0" smtClean="0"/>
              <a:t>Package Statement</a:t>
            </a:r>
          </a:p>
          <a:p>
            <a:pPr algn="just">
              <a:buFont typeface="Wingdings 2" pitchFamily="18" charset="2"/>
              <a:buNone/>
            </a:pPr>
            <a:r>
              <a:rPr lang="en-US" dirty="0" smtClean="0"/>
              <a:t>	</a:t>
            </a:r>
            <a:r>
              <a:rPr lang="en-US" sz="2000" dirty="0" smtClean="0"/>
              <a:t>A package is a group of classes that are defined by a name. That is, if you want to declare many classes within one element, then you can declare it within a package. It is an optional part of the </a:t>
            </a:r>
            <a:r>
              <a:rPr lang="en-US" sz="2000" dirty="0" err="1" smtClean="0"/>
              <a:t>program.There</a:t>
            </a:r>
            <a:r>
              <a:rPr lang="en-US" sz="2000" dirty="0" smtClean="0"/>
              <a:t> are built in as well as user defined packages</a:t>
            </a:r>
          </a:p>
          <a:p>
            <a:pPr algn="just">
              <a:buFont typeface="Wingdings 2" pitchFamily="18" charset="2"/>
              <a:buNone/>
            </a:pPr>
            <a:r>
              <a:rPr lang="en-US" sz="2000" dirty="0" err="1" smtClean="0"/>
              <a:t>eg</a:t>
            </a:r>
            <a:r>
              <a:rPr lang="en-US" sz="2000" dirty="0" smtClean="0"/>
              <a:t>) package student;</a:t>
            </a:r>
          </a:p>
          <a:p>
            <a:r>
              <a:rPr lang="en-US" sz="2000" dirty="0" smtClean="0"/>
              <a:t>Import Statements</a:t>
            </a:r>
          </a:p>
          <a:p>
            <a:pPr>
              <a:buNone/>
            </a:pPr>
            <a:r>
              <a:rPr lang="en-US" sz="2000" dirty="0" smtClean="0"/>
              <a:t>	This line indicates that if you want to use a class of another package, then you can do this by importing it directly into your program.</a:t>
            </a:r>
          </a:p>
          <a:p>
            <a:pPr>
              <a:buNone/>
            </a:pPr>
            <a:r>
              <a:rPr lang="en-US" sz="2000" dirty="0" smtClean="0"/>
              <a:t>    </a:t>
            </a:r>
            <a:r>
              <a:rPr lang="en-US" sz="2000" dirty="0" err="1" smtClean="0"/>
              <a:t>eg</a:t>
            </a:r>
            <a:r>
              <a:rPr lang="en-US" sz="2000" dirty="0" smtClean="0"/>
              <a:t>) import </a:t>
            </a:r>
            <a:r>
              <a:rPr lang="en-US" sz="2000" dirty="0" err="1" smtClean="0"/>
              <a:t>student.MyClass</a:t>
            </a:r>
            <a:r>
              <a:rPr lang="en-US" sz="2000" dirty="0" smtClean="0"/>
              <a:t>;</a:t>
            </a:r>
          </a:p>
          <a:p>
            <a:pPr algn="just">
              <a:buFont typeface="Wingdings 2" pitchFamily="18" charset="2"/>
              <a:buNone/>
            </a:pPr>
            <a:endParaRPr lang="en-US" sz="2000" dirty="0" smtClean="0"/>
          </a:p>
          <a:p>
            <a:pPr algn="just">
              <a:buFont typeface="Wingdings 2" pitchFamily="18" charset="2"/>
              <a:buNone/>
            </a:pPr>
            <a:endParaRPr lang="en-US" sz="2000" dirty="0" smtClean="0"/>
          </a:p>
          <a:p>
            <a:pPr>
              <a:buFont typeface="Wingdings 2" pitchFamily="18" charset="2"/>
              <a:buNone/>
            </a:pPr>
            <a:endParaRPr lang="en-US" dirty="0" smtClean="0"/>
          </a:p>
        </p:txBody>
      </p:sp>
      <p:sp>
        <p:nvSpPr>
          <p:cNvPr id="119812" name="Slide Number Placeholder 3"/>
          <p:cNvSpPr>
            <a:spLocks noGrp="1"/>
          </p:cNvSpPr>
          <p:nvPr>
            <p:ph type="sldNum" sz="quarter" idx="12"/>
          </p:nvPr>
        </p:nvSpPr>
        <p:spPr bwMode="auto">
          <a:ln>
            <a:round/>
            <a:headEnd/>
            <a:tailEnd/>
          </a:ln>
        </p:spPr>
        <p:txBody>
          <a:bodyPr/>
          <a:lstStyle/>
          <a:p>
            <a:fld id="{89A4A2C8-9674-421B-932E-B4730305D525}" type="slidenum">
              <a:rPr lang="en-US"/>
              <a:pPr/>
              <a:t>71</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p:cNvSpPr>
            <a:spLocks noGrp="1"/>
          </p:cNvSpPr>
          <p:nvPr>
            <p:ph type="title"/>
          </p:nvPr>
        </p:nvSpPr>
        <p:spPr/>
        <p:txBody>
          <a:bodyPr/>
          <a:lstStyle/>
          <a:p>
            <a:r>
              <a:rPr lang="en-US" smtClean="0"/>
              <a:t>Contd..</a:t>
            </a:r>
          </a:p>
        </p:txBody>
      </p:sp>
      <p:sp>
        <p:nvSpPr>
          <p:cNvPr id="120835" name="Content Placeholder 2"/>
          <p:cNvSpPr>
            <a:spLocks noGrp="1"/>
          </p:cNvSpPr>
          <p:nvPr>
            <p:ph sz="quarter" idx="1"/>
          </p:nvPr>
        </p:nvSpPr>
        <p:spPr/>
        <p:txBody>
          <a:bodyPr/>
          <a:lstStyle/>
          <a:p>
            <a:r>
              <a:rPr lang="en-US" smtClean="0"/>
              <a:t>Interface Statement</a:t>
            </a:r>
          </a:p>
          <a:p>
            <a:pPr algn="just">
              <a:buFont typeface="Wingdings 2" pitchFamily="18" charset="2"/>
              <a:buNone/>
            </a:pPr>
            <a:r>
              <a:rPr lang="en-US" smtClean="0"/>
              <a:t>	</a:t>
            </a:r>
            <a:r>
              <a:rPr lang="en-US" sz="2000" smtClean="0"/>
              <a:t>Interfaces are like a class that includes a group of method declarations. It's an optional section and can be used when programmers want to implement multiple inheritances within a program.</a:t>
            </a:r>
          </a:p>
          <a:p>
            <a:r>
              <a:rPr lang="en-US" smtClean="0"/>
              <a:t>Class Definition</a:t>
            </a:r>
          </a:p>
          <a:p>
            <a:pPr>
              <a:buFont typeface="Wingdings 2" pitchFamily="18" charset="2"/>
              <a:buNone/>
            </a:pPr>
            <a:r>
              <a:rPr lang="en-US" smtClean="0"/>
              <a:t>	</a:t>
            </a:r>
            <a:r>
              <a:rPr lang="en-US" sz="2000" smtClean="0"/>
              <a:t>A Java program may contain several class definitions. Classes are the main and essential elements of any Java program.</a:t>
            </a:r>
          </a:p>
          <a:p>
            <a:r>
              <a:rPr lang="en-US" smtClean="0"/>
              <a:t>Main Method Class</a:t>
            </a:r>
          </a:p>
          <a:p>
            <a:pPr lvl="1" algn="just">
              <a:buFont typeface="Wingdings 2" pitchFamily="18" charset="2"/>
              <a:buNone/>
            </a:pPr>
            <a:r>
              <a:rPr lang="en-US" sz="2000" smtClean="0"/>
              <a:t> Every Java stand-alone program requires the main method as the starting pointof the program. This is an essential part of a Java program. There may be many classes in a Java program, and only one class defines the main method. Methods contain data type declaration and executable statements.</a:t>
            </a:r>
          </a:p>
          <a:p>
            <a:endParaRPr lang="en-US" smtClean="0"/>
          </a:p>
        </p:txBody>
      </p:sp>
      <p:sp>
        <p:nvSpPr>
          <p:cNvPr id="120836" name="Slide Number Placeholder 3"/>
          <p:cNvSpPr>
            <a:spLocks noGrp="1"/>
          </p:cNvSpPr>
          <p:nvPr>
            <p:ph type="sldNum" sz="quarter" idx="12"/>
          </p:nvPr>
        </p:nvSpPr>
        <p:spPr bwMode="auto">
          <a:ln>
            <a:round/>
            <a:headEnd/>
            <a:tailEnd/>
          </a:ln>
        </p:spPr>
        <p:txBody>
          <a:bodyPr/>
          <a:lstStyle/>
          <a:p>
            <a:fld id="{A707F5DB-39F7-4001-A78E-A19F795044B9}" type="slidenum">
              <a:rPr lang="en-US"/>
              <a:pPr/>
              <a:t>72</a:t>
            </a:fld>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457200" y="274638"/>
            <a:ext cx="7772400" cy="868362"/>
          </a:xfrm>
        </p:spPr>
        <p:txBody>
          <a:bodyPr>
            <a:normAutofit/>
          </a:bodyPr>
          <a:lstStyle/>
          <a:p>
            <a:pPr eaLnBrk="1" fontAlgn="auto" hangingPunct="1">
              <a:spcAft>
                <a:spcPts val="0"/>
              </a:spcAft>
              <a:defRPr/>
            </a:pPr>
            <a:r>
              <a:rPr lang="en-US" dirty="0" smtClean="0">
                <a:solidFill>
                  <a:srgbClr val="FF0000"/>
                </a:solidFill>
                <a:latin typeface="+mn-lt"/>
              </a:rPr>
              <a:t>Notice:</a:t>
            </a:r>
          </a:p>
        </p:txBody>
      </p:sp>
      <p:sp>
        <p:nvSpPr>
          <p:cNvPr id="123907" name="Content Placeholder 2"/>
          <p:cNvSpPr>
            <a:spLocks noGrp="1"/>
          </p:cNvSpPr>
          <p:nvPr>
            <p:ph sz="quarter" idx="1"/>
          </p:nvPr>
        </p:nvSpPr>
        <p:spPr>
          <a:xfrm>
            <a:off x="457200" y="1447800"/>
            <a:ext cx="8458200" cy="4572000"/>
          </a:xfrm>
        </p:spPr>
        <p:txBody>
          <a:bodyPr/>
          <a:lstStyle/>
          <a:p>
            <a:pPr eaLnBrk="1" hangingPunct="1"/>
            <a:r>
              <a:rPr lang="en-US" smtClean="0"/>
              <a:t>Java is CASE SENSITIVE!!</a:t>
            </a:r>
          </a:p>
          <a:p>
            <a:pPr eaLnBrk="1" hangingPunct="1"/>
            <a:r>
              <a:rPr lang="en-US" smtClean="0">
                <a:sym typeface="Wingdings" pitchFamily="2" charset="2"/>
              </a:rPr>
              <a:t>File name has to be the same as class name in file.</a:t>
            </a:r>
          </a:p>
          <a:p>
            <a:pPr eaLnBrk="1" hangingPunct="1"/>
            <a:r>
              <a:rPr lang="en-US" smtClean="0">
                <a:sym typeface="Wingdings" pitchFamily="2" charset="2"/>
              </a:rPr>
              <a:t>Need to import necessary class definitions</a:t>
            </a:r>
          </a:p>
          <a:p>
            <a:pPr eaLnBrk="1" hangingPunct="1"/>
            <a:r>
              <a:rPr lang="en-US" smtClean="0"/>
              <a:t>All statements in Java end with a semicolon.</a:t>
            </a:r>
          </a:p>
          <a:p>
            <a:pPr eaLnBrk="1" hangingPunct="1"/>
            <a:r>
              <a:rPr lang="en-US" smtClean="0"/>
              <a:t>Whitespace is ignored by compiler</a:t>
            </a:r>
          </a:p>
          <a:p>
            <a:pPr eaLnBrk="1" hangingPunct="1"/>
            <a:r>
              <a:rPr lang="en-US" smtClean="0">
                <a:sym typeface="Wingdings" pitchFamily="2" charset="2"/>
              </a:rPr>
              <a:t>In Java, all code must reside inside a class.</a:t>
            </a:r>
            <a:endParaRPr lang="en-US" smtClean="0"/>
          </a:p>
          <a:p>
            <a:pPr eaLnBrk="1" hangingPunct="1">
              <a:buFont typeface="Wingdings 2" pitchFamily="18" charset="2"/>
              <a:buNone/>
            </a:pPr>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914400" y="274638"/>
            <a:ext cx="7772400" cy="944562"/>
          </a:xfrm>
        </p:spPr>
        <p:txBody>
          <a:bodyPr/>
          <a:lstStyle/>
          <a:p>
            <a:r>
              <a:rPr lang="en-US" b="1" smtClean="0">
                <a:latin typeface="Times New Roman" pitchFamily="18" charset="0"/>
                <a:cs typeface="Times New Roman" pitchFamily="18" charset="0"/>
              </a:rPr>
              <a:t>Object-Oriented Programming</a:t>
            </a:r>
          </a:p>
        </p:txBody>
      </p:sp>
      <p:sp>
        <p:nvSpPr>
          <p:cNvPr id="13315" name="Content Placeholder 2"/>
          <p:cNvSpPr>
            <a:spLocks noGrp="1"/>
          </p:cNvSpPr>
          <p:nvPr>
            <p:ph sz="quarter" idx="1"/>
          </p:nvPr>
        </p:nvSpPr>
        <p:spPr>
          <a:xfrm>
            <a:off x="457200" y="1447800"/>
            <a:ext cx="8229600" cy="4572000"/>
          </a:xfrm>
        </p:spPr>
        <p:txBody>
          <a:bodyPr/>
          <a:lstStyle/>
          <a:p>
            <a:r>
              <a:rPr lang="en-US" smtClean="0">
                <a:latin typeface="Times New Roman" pitchFamily="18" charset="0"/>
                <a:cs typeface="Times New Roman" pitchFamily="18" charset="0"/>
              </a:rPr>
              <a:t>OOP treats data as a critical element in the program development and does not allow it to flow freely around the system.</a:t>
            </a:r>
          </a:p>
          <a:p>
            <a:pPr>
              <a:buFont typeface="Wingdings 2" pitchFamily="18" charset="2"/>
              <a:buNone/>
            </a:pPr>
            <a:endParaRPr lang="en-US" smtClean="0">
              <a:latin typeface="Times New Roman" pitchFamily="18" charset="0"/>
              <a:cs typeface="Times New Roman" pitchFamily="18" charset="0"/>
            </a:endParaRPr>
          </a:p>
          <a:p>
            <a:r>
              <a:rPr lang="en-US" smtClean="0">
                <a:latin typeface="Times New Roman" pitchFamily="18" charset="0"/>
                <a:cs typeface="Times New Roman" pitchFamily="18" charset="0"/>
              </a:rPr>
              <a:t>It ties data more closely to the functions that operate on it, and protects it from accidental modification from outside functions.</a:t>
            </a:r>
          </a:p>
          <a:p>
            <a:pPr>
              <a:buFont typeface="Wingdings 2" pitchFamily="18" charset="2"/>
              <a:buNone/>
            </a:pPr>
            <a:endParaRPr lang="en-US" smtClean="0">
              <a:latin typeface="Times New Roman" pitchFamily="18" charset="0"/>
              <a:cs typeface="Times New Roman" pitchFamily="18" charset="0"/>
            </a:endParaRPr>
          </a:p>
          <a:p>
            <a:r>
              <a:rPr lang="en-US" smtClean="0">
                <a:latin typeface="Times New Roman" pitchFamily="18" charset="0"/>
                <a:cs typeface="Times New Roman" pitchFamily="18" charset="0"/>
              </a:rPr>
              <a:t>OOP allows decomposition of a problem into a number of entities called objects.</a:t>
            </a:r>
          </a:p>
          <a:p>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sz="quarter" idx="1"/>
          </p:nvPr>
        </p:nvSpPr>
        <p:spPr>
          <a:xfrm>
            <a:off x="381000" y="304800"/>
            <a:ext cx="8305800" cy="5715000"/>
          </a:xfrm>
        </p:spPr>
        <p:txBody>
          <a:bodyPr/>
          <a:lstStyle/>
          <a:p>
            <a:r>
              <a:rPr lang="en-US" b="1" smtClean="0">
                <a:latin typeface="Times New Roman" pitchFamily="18" charset="0"/>
                <a:cs typeface="Times New Roman" pitchFamily="18" charset="0"/>
              </a:rPr>
              <a:t>Organization of data &amp; function in OOP </a:t>
            </a:r>
          </a:p>
          <a:p>
            <a:endParaRPr lang="en-US" smtClean="0"/>
          </a:p>
        </p:txBody>
      </p:sp>
      <p:pic>
        <p:nvPicPr>
          <p:cNvPr id="14339" name="Picture 5" descr="Untitled.png"/>
          <p:cNvPicPr>
            <a:picLocks noChangeAspect="1"/>
          </p:cNvPicPr>
          <p:nvPr/>
        </p:nvPicPr>
        <p:blipFill>
          <a:blip r:embed="rId2"/>
          <a:srcRect/>
          <a:stretch>
            <a:fillRect/>
          </a:stretch>
        </p:blipFill>
        <p:spPr bwMode="auto">
          <a:xfrm>
            <a:off x="838200" y="1066800"/>
            <a:ext cx="7348538" cy="510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1849</TotalTime>
  <Words>3690</Words>
  <Application>Microsoft Office PowerPoint</Application>
  <PresentationFormat>On-screen Show (4:3)</PresentationFormat>
  <Paragraphs>647</Paragraphs>
  <Slides>73</Slides>
  <Notes>15</Notes>
  <HiddenSlides>0</HiddenSlides>
  <MMClips>0</MMClips>
  <ScaleCrop>false</ScaleCrop>
  <HeadingPairs>
    <vt:vector size="4" baseType="variant">
      <vt:variant>
        <vt:lpstr>Theme</vt:lpstr>
      </vt:variant>
      <vt:variant>
        <vt:i4>1</vt:i4>
      </vt:variant>
      <vt:variant>
        <vt:lpstr>Slide Titles</vt:lpstr>
      </vt:variant>
      <vt:variant>
        <vt:i4>73</vt:i4>
      </vt:variant>
    </vt:vector>
  </HeadingPairs>
  <TitlesOfParts>
    <vt:vector size="74" baseType="lpstr">
      <vt:lpstr>Equity</vt:lpstr>
      <vt:lpstr>CST205: OBJECT ORIENTED DESIGN AND PROGRAMMING USING JAVA</vt:lpstr>
      <vt:lpstr>Course Objectives</vt:lpstr>
      <vt:lpstr>Slide 3</vt:lpstr>
      <vt:lpstr>Syllabus of Module 1</vt:lpstr>
      <vt:lpstr>Function-Oriented Design</vt:lpstr>
      <vt:lpstr>Slide 6</vt:lpstr>
      <vt:lpstr>Slide 7</vt:lpstr>
      <vt:lpstr>Object-Oriented Programming</vt:lpstr>
      <vt:lpstr>Slide 9</vt:lpstr>
      <vt:lpstr>Slide 10</vt:lpstr>
      <vt:lpstr>Object Oriented Concepts</vt:lpstr>
      <vt:lpstr>Slide 12</vt:lpstr>
      <vt:lpstr>Slide 13</vt:lpstr>
      <vt:lpstr>Slide 14</vt:lpstr>
      <vt:lpstr>Slide 15</vt:lpstr>
      <vt:lpstr>Slide 16</vt:lpstr>
      <vt:lpstr>Slide 17</vt:lpstr>
      <vt:lpstr>Inheritance</vt:lpstr>
      <vt:lpstr>Slide 19</vt:lpstr>
      <vt:lpstr>Slide 20</vt:lpstr>
      <vt:lpstr>Polymorphism</vt:lpstr>
      <vt:lpstr>Slide 22</vt:lpstr>
      <vt:lpstr>Slide 23</vt:lpstr>
      <vt:lpstr>Slide 24</vt:lpstr>
      <vt:lpstr>  </vt:lpstr>
      <vt:lpstr>Java’s History</vt:lpstr>
      <vt:lpstr>Java Programming Environment</vt:lpstr>
      <vt:lpstr>Java Runtime Environment(JRE)</vt:lpstr>
      <vt:lpstr>Java Programming Language Platforms</vt:lpstr>
      <vt:lpstr>w</vt:lpstr>
      <vt:lpstr>Java Programming Language Platforms</vt:lpstr>
      <vt:lpstr>The Compilation Process for Non-Java Programs</vt:lpstr>
      <vt:lpstr>The Compilation Process for Java Programs</vt:lpstr>
      <vt:lpstr>Slide 34</vt:lpstr>
      <vt:lpstr>Java Virtual Machine (JVM)</vt:lpstr>
      <vt:lpstr>Slide 36</vt:lpstr>
      <vt:lpstr>Slide 37</vt:lpstr>
      <vt:lpstr>Slide 38</vt:lpstr>
      <vt:lpstr>Slide 39</vt:lpstr>
      <vt:lpstr>Slide 40</vt:lpstr>
      <vt:lpstr>Comparison of JRE and JDK</vt:lpstr>
      <vt:lpstr>Java Applications and Applets </vt:lpstr>
      <vt:lpstr>Java buzzwords(Characteristics and Features of Java)</vt:lpstr>
      <vt:lpstr>Java buzzwords(Characteristics and Features of Java)</vt:lpstr>
      <vt:lpstr>Java buzzwords(Characteristics and Features of Java)</vt:lpstr>
      <vt:lpstr>Java buzzwords(Characteristics and Features of Java)</vt:lpstr>
      <vt:lpstr>Java buzzwords(Characteristics and Features of Java)</vt:lpstr>
      <vt:lpstr>Java buzzwords(Characteristics and Features of Java)</vt:lpstr>
      <vt:lpstr>Java buzzwords(Characteristics and Features of Java)</vt:lpstr>
      <vt:lpstr>Java buzzwords(Characteristics and Features of Java)</vt:lpstr>
      <vt:lpstr>Java buzzwords(Characteristics and Features of Java)</vt:lpstr>
      <vt:lpstr>Java buzzwords(Characteristics and Features of Java)</vt:lpstr>
      <vt:lpstr>Java buzzwords(Characteristics and Features of Java)</vt:lpstr>
      <vt:lpstr>Java Comments</vt:lpstr>
      <vt:lpstr>Slide 55</vt:lpstr>
      <vt:lpstr>  Types of Comments in Java: </vt:lpstr>
      <vt:lpstr>Slide 57</vt:lpstr>
      <vt:lpstr>Java Garbage Collection </vt:lpstr>
      <vt:lpstr>How can an object be unreferenced? </vt:lpstr>
      <vt:lpstr>Lexical issues</vt:lpstr>
      <vt:lpstr>Contd..</vt:lpstr>
      <vt:lpstr>Contd..</vt:lpstr>
      <vt:lpstr>Contd..</vt:lpstr>
      <vt:lpstr>A Simple Java Program – Hello.java          A simple C Program Hello.C</vt:lpstr>
      <vt:lpstr>public static void main (String args [])</vt:lpstr>
      <vt:lpstr>Slide 66</vt:lpstr>
      <vt:lpstr>System.out.println(“Hello World”);</vt:lpstr>
      <vt:lpstr>Another Example:</vt:lpstr>
      <vt:lpstr>Slide 69</vt:lpstr>
      <vt:lpstr>A closer look</vt:lpstr>
      <vt:lpstr>Basic Structure of Java Program</vt:lpstr>
      <vt:lpstr>Contd..</vt:lpstr>
      <vt:lpstr>Notice: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hai</dc:creator>
  <cp:lastModifiedBy>hai</cp:lastModifiedBy>
  <cp:revision>95</cp:revision>
  <dcterms:created xsi:type="dcterms:W3CDTF">2020-08-01T18:02:10Z</dcterms:created>
  <dcterms:modified xsi:type="dcterms:W3CDTF">2021-01-06T04:31:17Z</dcterms:modified>
</cp:coreProperties>
</file>