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7" r:id="rId6"/>
    <p:sldId id="282" r:id="rId7"/>
    <p:sldId id="283" r:id="rId8"/>
    <p:sldId id="258" r:id="rId9"/>
    <p:sldId id="284" r:id="rId10"/>
    <p:sldId id="285" r:id="rId11"/>
    <p:sldId id="288" r:id="rId12"/>
    <p:sldId id="259" r:id="rId13"/>
    <p:sldId id="278" r:id="rId14"/>
    <p:sldId id="261" r:id="rId15"/>
    <p:sldId id="262" r:id="rId16"/>
    <p:sldId id="263" r:id="rId17"/>
    <p:sldId id="279" r:id="rId18"/>
    <p:sldId id="270" r:id="rId19"/>
    <p:sldId id="286" r:id="rId20"/>
    <p:sldId id="264" r:id="rId21"/>
    <p:sldId id="265" r:id="rId22"/>
    <p:sldId id="287" r:id="rId23"/>
    <p:sldId id="267" r:id="rId24"/>
    <p:sldId id="268" r:id="rId25"/>
    <p:sldId id="269" r:id="rId26"/>
    <p:sldId id="266" r:id="rId27"/>
    <p:sldId id="271" r:id="rId28"/>
    <p:sldId id="272" r:id="rId29"/>
    <p:sldId id="273" r:id="rId30"/>
    <p:sldId id="274" r:id="rId31"/>
    <p:sldId id="275" r:id="rId32"/>
    <p:sldId id="276" r:id="rId33"/>
    <p:sldId id="280" r:id="rId34"/>
    <p:sldId id="281" r:id="rId35"/>
    <p:sldId id="27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78463-660E-451F-827F-E855D22D6576}" v="1" dt="2021-08-10T12:27:36.306"/>
    <p1510:client id="{B4CDA2B3-3A31-40CF-87F0-838F06D917DE}" v="1" dt="2021-08-13T06:19:37.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an Joseph" userId="S::19rr105@viswajyothicet.onmicrosoft.com::10039227-c1fa-46b1-92e2-8959069acb9a" providerId="AD" clId="Web-{67478463-660E-451F-827F-E855D22D6576}"/>
    <pc:docChg chg="sldOrd">
      <pc:chgData name="Dilan Joseph" userId="S::19rr105@viswajyothicet.onmicrosoft.com::10039227-c1fa-46b1-92e2-8959069acb9a" providerId="AD" clId="Web-{67478463-660E-451F-827F-E855D22D6576}" dt="2021-08-10T12:27:36.306" v="0"/>
      <pc:docMkLst>
        <pc:docMk/>
      </pc:docMkLst>
      <pc:sldChg chg="ord">
        <pc:chgData name="Dilan Joseph" userId="S::19rr105@viswajyothicet.onmicrosoft.com::10039227-c1fa-46b1-92e2-8959069acb9a" providerId="AD" clId="Web-{67478463-660E-451F-827F-E855D22D6576}" dt="2021-08-10T12:27:36.306" v="0"/>
        <pc:sldMkLst>
          <pc:docMk/>
          <pc:sldMk cId="0" sldId="281"/>
        </pc:sldMkLst>
      </pc:sldChg>
    </pc:docChg>
  </pc:docChgLst>
  <pc:docChgLst>
    <pc:chgData name="Diya Anna Varghese" userId="S::19rr132@viswajyothicet.onmicrosoft.com::3879f16d-b24e-473d-b088-afe8c5e68f03" providerId="AD" clId="Web-{B4CDA2B3-3A31-40CF-87F0-838F06D917DE}"/>
    <pc:docChg chg="addSld">
      <pc:chgData name="Diya Anna Varghese" userId="S::19rr132@viswajyothicet.onmicrosoft.com::3879f16d-b24e-473d-b088-afe8c5e68f03" providerId="AD" clId="Web-{B4CDA2B3-3A31-40CF-87F0-838F06D917DE}" dt="2021-08-13T06:19:37.959" v="0"/>
      <pc:docMkLst>
        <pc:docMk/>
      </pc:docMkLst>
      <pc:sldChg chg="new">
        <pc:chgData name="Diya Anna Varghese" userId="S::19rr132@viswajyothicet.onmicrosoft.com::3879f16d-b24e-473d-b088-afe8c5e68f03" providerId="AD" clId="Web-{B4CDA2B3-3A31-40CF-87F0-838F06D917DE}" dt="2021-08-13T06:19:37.959" v="0"/>
        <pc:sldMkLst>
          <pc:docMk/>
          <pc:sldMk cId="2479499963"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9EE7D-EA8C-48D3-9330-A861BA83D038}" type="datetimeFigureOut">
              <a:rPr lang="en-US" smtClean="0"/>
              <a:pPr/>
              <a:t>8/12/2021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EA885-D97D-42E2-933A-49A64A2B22A7}" type="slidenum">
              <a:rPr lang="en-US" smtClean="0"/>
              <a:pPr/>
              <a:t>‹#›</a:t>
            </a:fld>
            <a:endParaRPr lang="en-US"/>
          </a:p>
        </p:txBody>
      </p:sp>
    </p:spTree>
    <p:extLst>
      <p:ext uri="{BB962C8B-B14F-4D97-AF65-F5344CB8AC3E}">
        <p14:creationId xmlns:p14="http://schemas.microsoft.com/office/powerpoint/2010/main" val="349905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EA885-D97D-42E2-933A-49A64A2B22A7}" type="slidenum">
              <a:rPr lang="en-US" smtClean="0"/>
              <a:pPr/>
              <a:t>2</a:t>
            </a:fld>
            <a:endParaRPr lang="en-US"/>
          </a:p>
        </p:txBody>
      </p:sp>
    </p:spTree>
    <p:extLst>
      <p:ext uri="{BB962C8B-B14F-4D97-AF65-F5344CB8AC3E}">
        <p14:creationId xmlns:p14="http://schemas.microsoft.com/office/powerpoint/2010/main" val="22288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a:solidFill>
                  <a:srgbClr val="3A3A3A"/>
                </a:solidFill>
                <a:effectLst/>
                <a:latin typeface="Georgia" panose="02040502050405020303" pitchFamily="18" charset="0"/>
              </a:rPr>
              <a:t>The </a:t>
            </a:r>
            <a:r>
              <a:rPr lang="en-US" b="1" i="0">
                <a:solidFill>
                  <a:srgbClr val="3A3A3A"/>
                </a:solidFill>
                <a:effectLst/>
                <a:latin typeface="Georgia" panose="02040502050405020303" pitchFamily="18" charset="0"/>
              </a:rPr>
              <a:t>Aryans </a:t>
            </a:r>
            <a:r>
              <a:rPr lang="en-US" b="0" i="0">
                <a:solidFill>
                  <a:srgbClr val="3A3A3A"/>
                </a:solidFill>
                <a:effectLst/>
                <a:latin typeface="Georgia" panose="02040502050405020303" pitchFamily="18" charset="0"/>
              </a:rPr>
              <a:t>arrived in the Harappan civilization around 2000 BC. He used to come from the western dry region. Seeing the vast water source of the Indus and the surrounding river, Aryans called it ‘Sindhu’. The civilization around the Indus River came to be known as the ‘Sindhu Civilization’. People living in Sindh got fame in the whole world under the name ‘</a:t>
            </a:r>
            <a:r>
              <a:rPr lang="en-US" b="1" i="0">
                <a:solidFill>
                  <a:srgbClr val="3A3A3A"/>
                </a:solidFill>
                <a:effectLst/>
                <a:latin typeface="Georgia" panose="02040502050405020303" pitchFamily="18" charset="0"/>
              </a:rPr>
              <a:t>Sindhu</a:t>
            </a:r>
            <a:r>
              <a:rPr lang="en-US" b="0" i="0">
                <a:solidFill>
                  <a:srgbClr val="3A3A3A"/>
                </a:solidFill>
                <a:effectLst/>
                <a:latin typeface="Georgia" panose="02040502050405020303" pitchFamily="18" charset="0"/>
              </a:rPr>
              <a:t>‘ and the area known as ‘</a:t>
            </a:r>
            <a:r>
              <a:rPr lang="en-US" b="1" i="0" err="1">
                <a:solidFill>
                  <a:srgbClr val="3A3A3A"/>
                </a:solidFill>
                <a:effectLst/>
                <a:latin typeface="Georgia" panose="02040502050405020303" pitchFamily="18" charset="0"/>
              </a:rPr>
              <a:t>Sindhustan</a:t>
            </a:r>
            <a:r>
              <a:rPr lang="en-US" b="0" i="0">
                <a:solidFill>
                  <a:srgbClr val="3A3A3A"/>
                </a:solidFill>
                <a:effectLst/>
                <a:latin typeface="Georgia" panose="02040502050405020303" pitchFamily="18" charset="0"/>
              </a:rPr>
              <a:t>‘. Trade of the Sindhu civilization often happens with Mesopotamian and Roman civilization people, In the language of Persia and Roman, the pronunciation of Sindhu is different.</a:t>
            </a:r>
          </a:p>
          <a:p>
            <a:pPr algn="l" fontAlgn="base"/>
            <a:endParaRPr lang="en-US" b="0" i="0">
              <a:solidFill>
                <a:srgbClr val="3A3A3A"/>
              </a:solidFill>
              <a:effectLst/>
              <a:latin typeface="Georgia" panose="02040502050405020303" pitchFamily="18" charset="0"/>
            </a:endParaRPr>
          </a:p>
          <a:p>
            <a:pPr algn="l" fontAlgn="base"/>
            <a:r>
              <a:rPr lang="en-US" b="0" i="0">
                <a:solidFill>
                  <a:srgbClr val="3A3A3A"/>
                </a:solidFill>
                <a:effectLst/>
                <a:latin typeface="Georgia" panose="02040502050405020303" pitchFamily="18" charset="0"/>
              </a:rPr>
              <a:t>That’s why Sindhu and </a:t>
            </a:r>
            <a:r>
              <a:rPr lang="en-US" b="0" i="0" err="1">
                <a:solidFill>
                  <a:srgbClr val="3A3A3A"/>
                </a:solidFill>
                <a:effectLst/>
                <a:latin typeface="Georgia" panose="02040502050405020303" pitchFamily="18" charset="0"/>
              </a:rPr>
              <a:t>Sindhustan</a:t>
            </a:r>
            <a:r>
              <a:rPr lang="en-US" b="0" i="0">
                <a:solidFill>
                  <a:srgbClr val="3A3A3A"/>
                </a:solidFill>
                <a:effectLst/>
                <a:latin typeface="Georgia" panose="02040502050405020303" pitchFamily="18" charset="0"/>
              </a:rPr>
              <a:t> pronounce Hindu and Hindustan respectively.</a:t>
            </a:r>
          </a:p>
          <a:p>
            <a:pPr algn="l" fontAlgn="base"/>
            <a:r>
              <a:rPr lang="en-US" b="0" i="0">
                <a:solidFill>
                  <a:srgbClr val="3A3A3A"/>
                </a:solidFill>
                <a:effectLst/>
                <a:latin typeface="Georgia" panose="02040502050405020303" pitchFamily="18" charset="0"/>
              </a:rPr>
              <a:t>In the Mesopotamian language, only the vowel was used instead of the consonant, which led to the ‘</a:t>
            </a:r>
            <a:r>
              <a:rPr lang="en-US" b="0" i="0" err="1">
                <a:solidFill>
                  <a:srgbClr val="3A3A3A"/>
                </a:solidFill>
                <a:effectLst/>
                <a:latin typeface="Georgia" panose="02040502050405020303" pitchFamily="18" charset="0"/>
              </a:rPr>
              <a:t>Indu</a:t>
            </a:r>
            <a:r>
              <a:rPr lang="en-US" b="0" i="0">
                <a:solidFill>
                  <a:srgbClr val="3A3A3A"/>
                </a:solidFill>
                <a:effectLst/>
                <a:latin typeface="Georgia" panose="02040502050405020303" pitchFamily="18" charset="0"/>
              </a:rPr>
              <a:t>’ of Hindu and ‘</a:t>
            </a:r>
            <a:r>
              <a:rPr lang="en-US" b="0" i="0" err="1">
                <a:solidFill>
                  <a:srgbClr val="3A3A3A"/>
                </a:solidFill>
                <a:effectLst/>
                <a:latin typeface="Georgia" panose="02040502050405020303" pitchFamily="18" charset="0"/>
              </a:rPr>
              <a:t>Industaan</a:t>
            </a:r>
            <a:r>
              <a:rPr lang="en-US" b="0" i="0">
                <a:solidFill>
                  <a:srgbClr val="3A3A3A"/>
                </a:solidFill>
                <a:effectLst/>
                <a:latin typeface="Georgia" panose="02040502050405020303" pitchFamily="18" charset="0"/>
              </a:rPr>
              <a:t>’ of Hindustan.</a:t>
            </a:r>
          </a:p>
          <a:p>
            <a:pPr algn="l" fontAlgn="base"/>
            <a:r>
              <a:rPr lang="en-US" b="0" i="0">
                <a:solidFill>
                  <a:srgbClr val="3A3A3A"/>
                </a:solidFill>
                <a:effectLst/>
                <a:latin typeface="Georgia" panose="02040502050405020303" pitchFamily="18" charset="0"/>
              </a:rPr>
              <a:t>The name of the country Bharat has been written in the literature of all languages since ancient times. For thousands of years, a large part of the society has been addressing the name Bharat,</a:t>
            </a:r>
          </a:p>
          <a:p>
            <a:endParaRPr lang="en-IN"/>
          </a:p>
        </p:txBody>
      </p:sp>
      <p:sp>
        <p:nvSpPr>
          <p:cNvPr id="4" name="Slide Number Placeholder 3"/>
          <p:cNvSpPr>
            <a:spLocks noGrp="1"/>
          </p:cNvSpPr>
          <p:nvPr>
            <p:ph type="sldNum" sz="quarter" idx="5"/>
          </p:nvPr>
        </p:nvSpPr>
        <p:spPr/>
        <p:txBody>
          <a:bodyPr/>
          <a:lstStyle/>
          <a:p>
            <a:fld id="{906EA885-D97D-42E2-933A-49A64A2B22A7}" type="slidenum">
              <a:rPr lang="en-US" smtClean="0"/>
              <a:pPr/>
              <a:t>23</a:t>
            </a:fld>
            <a:endParaRPr lang="en-US"/>
          </a:p>
        </p:txBody>
      </p:sp>
    </p:spTree>
    <p:extLst>
      <p:ext uri="{BB962C8B-B14F-4D97-AF65-F5344CB8AC3E}">
        <p14:creationId xmlns:p14="http://schemas.microsoft.com/office/powerpoint/2010/main" val="343173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61712D-A258-403C-B26B-EF59553FF332}" type="datetime1">
              <a:rPr lang="en-US" smtClean="0"/>
              <a:t>8/12/2021</a:t>
            </a:fld>
            <a:endParaRPr lang="en-US"/>
          </a:p>
        </p:txBody>
      </p:sp>
      <p:sp>
        <p:nvSpPr>
          <p:cNvPr id="5" name="Footer Placeholder 4"/>
          <p:cNvSpPr>
            <a:spLocks noGrp="1"/>
          </p:cNvSpPr>
          <p:nvPr>
            <p:ph type="ftr" sz="quarter" idx="11"/>
          </p:nvPr>
        </p:nvSpPr>
        <p:spPr/>
        <p:txBody>
          <a:bodyPr/>
          <a:lstStyle/>
          <a:p>
            <a:r>
              <a:rPr lang="en-US"/>
              <a:t>Hingston  Xavier ,  AP , Christ College of Engg ,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7E6F8F-65D0-4F1F-9E5C-28F74BF5B764}" type="datetime1">
              <a:rPr lang="en-US" smtClean="0"/>
              <a:t>8/12/2021</a:t>
            </a:fld>
            <a:endParaRPr lang="en-US"/>
          </a:p>
        </p:txBody>
      </p:sp>
      <p:sp>
        <p:nvSpPr>
          <p:cNvPr id="5" name="Footer Placeholder 4"/>
          <p:cNvSpPr>
            <a:spLocks noGrp="1"/>
          </p:cNvSpPr>
          <p:nvPr>
            <p:ph type="ftr" sz="quarter" idx="11"/>
          </p:nvPr>
        </p:nvSpPr>
        <p:spPr/>
        <p:txBody>
          <a:bodyPr/>
          <a:lstStyle/>
          <a:p>
            <a:r>
              <a:rPr lang="en-US"/>
              <a:t>Hingston  Xavier ,  AP , Christ College of Engg ,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9A645-E03F-4C00-B0A9-43E4E48783CC}" type="datetime1">
              <a:rPr lang="en-US" smtClean="0"/>
              <a:t>8/12/2021</a:t>
            </a:fld>
            <a:endParaRPr lang="en-US"/>
          </a:p>
        </p:txBody>
      </p:sp>
      <p:sp>
        <p:nvSpPr>
          <p:cNvPr id="5" name="Footer Placeholder 4"/>
          <p:cNvSpPr>
            <a:spLocks noGrp="1"/>
          </p:cNvSpPr>
          <p:nvPr>
            <p:ph type="ftr" sz="quarter" idx="11"/>
          </p:nvPr>
        </p:nvSpPr>
        <p:spPr/>
        <p:txBody>
          <a:bodyPr/>
          <a:lstStyle/>
          <a:p>
            <a:r>
              <a:rPr lang="en-US"/>
              <a:t>Hingston  Xavier ,  AP , Christ College of Engg ,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D45BB-4F6C-431E-8D02-0379F7E3B6BC}" type="datetime1">
              <a:rPr lang="en-US" smtClean="0"/>
              <a:t>8/12/2021</a:t>
            </a:fld>
            <a:endParaRPr lang="en-US"/>
          </a:p>
        </p:txBody>
      </p:sp>
      <p:sp>
        <p:nvSpPr>
          <p:cNvPr id="5" name="Footer Placeholder 4"/>
          <p:cNvSpPr>
            <a:spLocks noGrp="1"/>
          </p:cNvSpPr>
          <p:nvPr>
            <p:ph type="ftr" sz="quarter" idx="11"/>
          </p:nvPr>
        </p:nvSpPr>
        <p:spPr/>
        <p:txBody>
          <a:bodyPr/>
          <a:lstStyle/>
          <a:p>
            <a:r>
              <a:rPr lang="en-US"/>
              <a:t>Hingston  Xavier ,  AP , Christ College of Engg ,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C6B24-9708-4716-B197-A7AE16B449B2}" type="datetime1">
              <a:rPr lang="en-US" smtClean="0"/>
              <a:t>8/12/2021</a:t>
            </a:fld>
            <a:endParaRPr lang="en-US"/>
          </a:p>
        </p:txBody>
      </p:sp>
      <p:sp>
        <p:nvSpPr>
          <p:cNvPr id="5" name="Footer Placeholder 4"/>
          <p:cNvSpPr>
            <a:spLocks noGrp="1"/>
          </p:cNvSpPr>
          <p:nvPr>
            <p:ph type="ftr" sz="quarter" idx="11"/>
          </p:nvPr>
        </p:nvSpPr>
        <p:spPr/>
        <p:txBody>
          <a:bodyPr/>
          <a:lstStyle/>
          <a:p>
            <a:r>
              <a:rPr lang="en-US"/>
              <a:t>Hingston  Xavier ,  AP , Christ College of Engg ,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E756FF-471D-4CF0-BF9A-79F332BF71CC}" type="datetime1">
              <a:rPr lang="en-US" smtClean="0"/>
              <a:t>8/12/2021</a:t>
            </a:fld>
            <a:endParaRPr lang="en-US"/>
          </a:p>
        </p:txBody>
      </p:sp>
      <p:sp>
        <p:nvSpPr>
          <p:cNvPr id="6" name="Footer Placeholder 5"/>
          <p:cNvSpPr>
            <a:spLocks noGrp="1"/>
          </p:cNvSpPr>
          <p:nvPr>
            <p:ph type="ftr" sz="quarter" idx="11"/>
          </p:nvPr>
        </p:nvSpPr>
        <p:spPr/>
        <p:txBody>
          <a:bodyPr/>
          <a:lstStyle/>
          <a:p>
            <a:r>
              <a:rPr lang="en-US"/>
              <a:t>Hingston  Xavier ,  AP , Christ College of Engg ,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B21E49-76DF-4C10-BE78-4A0BDE403156}" type="datetime1">
              <a:rPr lang="en-US" smtClean="0"/>
              <a:t>8/12/2021</a:t>
            </a:fld>
            <a:endParaRPr lang="en-US"/>
          </a:p>
        </p:txBody>
      </p:sp>
      <p:sp>
        <p:nvSpPr>
          <p:cNvPr id="8" name="Footer Placeholder 7"/>
          <p:cNvSpPr>
            <a:spLocks noGrp="1"/>
          </p:cNvSpPr>
          <p:nvPr>
            <p:ph type="ftr" sz="quarter" idx="11"/>
          </p:nvPr>
        </p:nvSpPr>
        <p:spPr/>
        <p:txBody>
          <a:bodyPr/>
          <a:lstStyle/>
          <a:p>
            <a:r>
              <a:rPr lang="en-US"/>
              <a:t>Hingston  Xavier ,  AP , Christ College of Engg , IJK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FC541-6A13-4F7A-8132-1FDB6E64191D}" type="datetime1">
              <a:rPr lang="en-US" smtClean="0"/>
              <a:t>8/12/2021</a:t>
            </a:fld>
            <a:endParaRPr lang="en-US"/>
          </a:p>
        </p:txBody>
      </p:sp>
      <p:sp>
        <p:nvSpPr>
          <p:cNvPr id="4" name="Footer Placeholder 3"/>
          <p:cNvSpPr>
            <a:spLocks noGrp="1"/>
          </p:cNvSpPr>
          <p:nvPr>
            <p:ph type="ftr" sz="quarter" idx="11"/>
          </p:nvPr>
        </p:nvSpPr>
        <p:spPr/>
        <p:txBody>
          <a:bodyPr/>
          <a:lstStyle/>
          <a:p>
            <a:r>
              <a:rPr lang="en-US"/>
              <a:t>Hingston  Xavier ,  AP , Christ College of Engg , IJK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2B693-95F3-4C6D-8C93-038E9F5B7BFB}" type="datetime1">
              <a:rPr lang="en-US" smtClean="0"/>
              <a:t>8/12/2021</a:t>
            </a:fld>
            <a:endParaRPr lang="en-US"/>
          </a:p>
        </p:txBody>
      </p:sp>
      <p:sp>
        <p:nvSpPr>
          <p:cNvPr id="3" name="Footer Placeholder 2"/>
          <p:cNvSpPr>
            <a:spLocks noGrp="1"/>
          </p:cNvSpPr>
          <p:nvPr>
            <p:ph type="ftr" sz="quarter" idx="11"/>
          </p:nvPr>
        </p:nvSpPr>
        <p:spPr/>
        <p:txBody>
          <a:bodyPr/>
          <a:lstStyle/>
          <a:p>
            <a:r>
              <a:rPr lang="en-US"/>
              <a:t>Hingston  Xavier ,  AP , Christ College of Engg , IJK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E149E-1538-4938-B71F-AD4E7FF20519}" type="datetime1">
              <a:rPr lang="en-US" smtClean="0"/>
              <a:t>8/12/2021</a:t>
            </a:fld>
            <a:endParaRPr lang="en-US"/>
          </a:p>
        </p:txBody>
      </p:sp>
      <p:sp>
        <p:nvSpPr>
          <p:cNvPr id="6" name="Footer Placeholder 5"/>
          <p:cNvSpPr>
            <a:spLocks noGrp="1"/>
          </p:cNvSpPr>
          <p:nvPr>
            <p:ph type="ftr" sz="quarter" idx="11"/>
          </p:nvPr>
        </p:nvSpPr>
        <p:spPr/>
        <p:txBody>
          <a:bodyPr/>
          <a:lstStyle/>
          <a:p>
            <a:r>
              <a:rPr lang="en-US"/>
              <a:t>Hingston  Xavier ,  AP , Christ College of Engg ,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3583C-6468-446B-9526-72B05DCAF204}" type="datetime1">
              <a:rPr lang="en-US" smtClean="0"/>
              <a:t>8/12/2021</a:t>
            </a:fld>
            <a:endParaRPr lang="en-US"/>
          </a:p>
        </p:txBody>
      </p:sp>
      <p:sp>
        <p:nvSpPr>
          <p:cNvPr id="6" name="Footer Placeholder 5"/>
          <p:cNvSpPr>
            <a:spLocks noGrp="1"/>
          </p:cNvSpPr>
          <p:nvPr>
            <p:ph type="ftr" sz="quarter" idx="11"/>
          </p:nvPr>
        </p:nvSpPr>
        <p:spPr/>
        <p:txBody>
          <a:bodyPr/>
          <a:lstStyle/>
          <a:p>
            <a:r>
              <a:rPr lang="en-US"/>
              <a:t>Hingston  Xavier ,  AP , Christ College of Engg ,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1B1E27-6EEA-4BE8-80AD-7F0C275D4584}" type="datetime1">
              <a:rPr lang="en-US" smtClean="0"/>
              <a:t>8/12/2021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Hingston  Xavier ,  AP , Christ College of Engg , IJK</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a:t>Constitution of India</a:t>
            </a:r>
            <a:br>
              <a:rPr lang="en-US" sz="6600" b="1"/>
            </a:br>
            <a:r>
              <a:rPr lang="en-US" sz="3100" b="1"/>
              <a:t>S4 KTU</a:t>
            </a:r>
            <a:br>
              <a:rPr lang="en-US" sz="3100" b="1"/>
            </a:br>
            <a:r>
              <a:rPr lang="en-US" sz="3100" b="1"/>
              <a:t>COMMON TO ALL BRANCHES </a:t>
            </a:r>
            <a:br>
              <a:rPr lang="en-US" sz="6600" b="1"/>
            </a:br>
            <a:r>
              <a:rPr lang="en-US" sz="6600" b="1"/>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Subtitle 6"/>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a:t> The Cripps Proposals were rejected by the Muslim League, which wanted India to be divided into two autonomous states with two separate Constituent Assemblies.</a:t>
            </a:r>
          </a:p>
          <a:p>
            <a:r>
              <a:rPr lang="en-US" b="1"/>
              <a:t>9</a:t>
            </a:r>
            <a:r>
              <a:rPr lang="en-US" b="1" baseline="30000"/>
              <a:t>th</a:t>
            </a:r>
            <a:r>
              <a:rPr lang="en-US" b="1"/>
              <a:t> Dec 1946, The constituent assembly meeting held to frame constitution under the temporary chairmanship of Dr. </a:t>
            </a:r>
            <a:r>
              <a:rPr lang="en-US" b="1" err="1"/>
              <a:t>Sachidananad</a:t>
            </a:r>
            <a:r>
              <a:rPr lang="en-US" b="1"/>
              <a:t> </a:t>
            </a:r>
            <a:r>
              <a:rPr lang="en-US" b="1" err="1"/>
              <a:t>Sinha</a:t>
            </a:r>
            <a:r>
              <a:rPr lang="en-US" b="1"/>
              <a:t>. </a:t>
            </a:r>
          </a:p>
          <a:p>
            <a:r>
              <a:rPr lang="en-US" b="1"/>
              <a:t>Later, Dr. Rajendra Prasad elected as the permanent chairman of constituent assembly.  </a:t>
            </a:r>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a:t>After 15</a:t>
            </a:r>
            <a:r>
              <a:rPr lang="en-US" b="1" baseline="30000"/>
              <a:t>th</a:t>
            </a:r>
            <a:r>
              <a:rPr lang="en-US" b="1"/>
              <a:t> AUG 1947, the constituent assembly became independent to take decisions as India got independence from British rule.</a:t>
            </a:r>
          </a:p>
          <a:p>
            <a:r>
              <a:rPr lang="en-US" b="1"/>
              <a:t>Dr. B.R. Ambedkar was appointed as the chairman of the Drafting committee which submitted their draft report to constituent assembly on 1948.</a:t>
            </a:r>
          </a:p>
          <a:p>
            <a:r>
              <a:rPr lang="en-US" b="1"/>
              <a:t>On 26</a:t>
            </a:r>
            <a:r>
              <a:rPr lang="en-US" b="1" baseline="30000"/>
              <a:t>th</a:t>
            </a:r>
            <a:r>
              <a:rPr lang="en-US" b="1"/>
              <a:t> Nov, 1949 ,  the constitution of India was adopted and was signed by Dr.Rajendra Prasad – Chairman of constituent assembly.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914900"/>
          </a:xfrm>
        </p:spPr>
        <p:txBody>
          <a:bodyPr>
            <a:normAutofit fontScale="70000" lnSpcReduction="20000"/>
          </a:bodyPr>
          <a:lstStyle/>
          <a:p>
            <a:r>
              <a:rPr lang="en-US" b="1"/>
              <a:t>In 1950, final session of constituent assembly unanimously elected Dr. Rajendra Prasad as the first president of Independent India after which constitution of India became operational.</a:t>
            </a:r>
          </a:p>
          <a:p>
            <a:pPr>
              <a:buFont typeface="Wingdings" pitchFamily="2" charset="2"/>
              <a:buChar char="ü"/>
            </a:pPr>
            <a:r>
              <a:rPr lang="en-US" b="1"/>
              <a:t>1. The constituent assembly ratified the India’s membership of the Commonwealth in May 1949. </a:t>
            </a:r>
          </a:p>
          <a:p>
            <a:pPr>
              <a:buFont typeface="Wingdings" pitchFamily="2" charset="2"/>
              <a:buChar char="ü"/>
            </a:pPr>
            <a:r>
              <a:rPr lang="en-US" b="1"/>
              <a:t>2. It adopted the national flag on July 22, 1947. </a:t>
            </a:r>
          </a:p>
          <a:p>
            <a:pPr>
              <a:buFont typeface="Wingdings" pitchFamily="2" charset="2"/>
              <a:buChar char="ü"/>
            </a:pPr>
            <a:r>
              <a:rPr lang="en-US" b="1"/>
              <a:t>3. It adopted the national anthem on January 24, 1950. </a:t>
            </a:r>
          </a:p>
          <a:p>
            <a:pPr>
              <a:buFont typeface="Wingdings" pitchFamily="2" charset="2"/>
              <a:buChar char="ü"/>
            </a:pPr>
            <a:r>
              <a:rPr lang="en-US" b="1"/>
              <a:t>4. It adopted the national song on January 24, 1950.</a:t>
            </a:r>
          </a:p>
          <a:p>
            <a:pPr>
              <a:buFont typeface="Wingdings" pitchFamily="2" charset="2"/>
              <a:buChar char="ü"/>
            </a:pPr>
            <a:r>
              <a:rPr lang="en-US" b="1"/>
              <a:t> 5. It elected Dr. Rajendra Prasad as the first President of India on January 24, 1950.</a:t>
            </a:r>
          </a:p>
          <a:p>
            <a:r>
              <a:rPr lang="en-US" b="1"/>
              <a:t>In brief, it took constituent assembly 2 years, 11 months and 17 days to finalize the constitution of India.</a:t>
            </a:r>
          </a:p>
          <a:p>
            <a:r>
              <a:rPr lang="en-US" b="1"/>
              <a:t>Originally (1949), the Constitution contained a Preamble, 395 Articles (divided into 22 Parts) and 8 Schedules</a:t>
            </a:r>
          </a:p>
          <a:p>
            <a:endParaRPr lang="en-US" b="1"/>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22672"/>
          </a:xfrm>
        </p:spPr>
        <p:txBody>
          <a:bodyPr>
            <a:noAutofit/>
          </a:bodyPr>
          <a:lstStyle/>
          <a:p>
            <a:r>
              <a:rPr lang="en-US" sz="3200" b="1" u="sng"/>
              <a:t>Salient Features of Indian Constitution </a:t>
            </a:r>
          </a:p>
        </p:txBody>
      </p:sp>
      <p:sp>
        <p:nvSpPr>
          <p:cNvPr id="3" name="Content Placeholder 2"/>
          <p:cNvSpPr>
            <a:spLocks noGrp="1"/>
          </p:cNvSpPr>
          <p:nvPr>
            <p:ph idx="1"/>
          </p:nvPr>
        </p:nvSpPr>
        <p:spPr>
          <a:xfrm>
            <a:off x="457200" y="590550"/>
            <a:ext cx="8229600" cy="4038600"/>
          </a:xfrm>
        </p:spPr>
        <p:txBody>
          <a:bodyPr>
            <a:noAutofit/>
          </a:bodyPr>
          <a:lstStyle/>
          <a:p>
            <a:pPr marL="971550" lvl="1" indent="-514350">
              <a:buFont typeface="+mj-lt"/>
              <a:buAutoNum type="arabicPeriod"/>
            </a:pPr>
            <a:r>
              <a:rPr lang="en-US" sz="2000" b="1" u="sng"/>
              <a:t>Lengthiest Written Constitution </a:t>
            </a:r>
          </a:p>
          <a:p>
            <a:pPr marL="971550" lvl="1" indent="-514350">
              <a:buFont typeface="Wingdings" pitchFamily="2" charset="2"/>
              <a:buChar char="ü"/>
            </a:pPr>
            <a:r>
              <a:rPr lang="en-US" sz="2000" b="1"/>
              <a:t>Lengthiest of all the written Constitutions of the world</a:t>
            </a:r>
          </a:p>
          <a:p>
            <a:pPr marL="971550" lvl="1" indent="-514350">
              <a:buFont typeface="Wingdings" pitchFamily="2" charset="2"/>
              <a:buChar char="ü"/>
            </a:pPr>
            <a:r>
              <a:rPr lang="en-US" sz="2000" b="1"/>
              <a:t>Presently (2019), it consists of a Preamble, about 470 Articles (divided into 25 Parts) and 12 Schedules</a:t>
            </a:r>
          </a:p>
          <a:p>
            <a:pPr marL="971550" lvl="1" indent="-514350">
              <a:buFont typeface="Wingdings" pitchFamily="2" charset="2"/>
              <a:buChar char="ü"/>
            </a:pPr>
            <a:r>
              <a:rPr lang="en-US" sz="2000" b="1"/>
              <a:t>Written, like the American Constitution. </a:t>
            </a:r>
          </a:p>
          <a:p>
            <a:pPr marL="971550" lvl="1" indent="-514350">
              <a:buNone/>
            </a:pPr>
            <a:r>
              <a:rPr lang="en-US" sz="2000" b="1"/>
              <a:t>2.     </a:t>
            </a:r>
            <a:r>
              <a:rPr lang="en-US" sz="2000" b="1" u="sng"/>
              <a:t>Sovereign, Democratic, Secular, Socialist &amp; Republic</a:t>
            </a:r>
          </a:p>
          <a:p>
            <a:pPr marL="971550" lvl="1" indent="-514350">
              <a:buNone/>
            </a:pPr>
            <a:r>
              <a:rPr lang="en-US" sz="2000" b="1"/>
              <a:t>3.     </a:t>
            </a:r>
            <a:r>
              <a:rPr lang="en-US" sz="2000" b="1" u="sng"/>
              <a:t>Parliamentary form of government </a:t>
            </a:r>
          </a:p>
          <a:p>
            <a:pPr marL="971550" lvl="1" indent="-514350">
              <a:buFont typeface="Wingdings" pitchFamily="2" charset="2"/>
              <a:buChar char="ü"/>
            </a:pPr>
            <a:r>
              <a:rPr lang="en-US" sz="2000" b="1"/>
              <a:t>The parliamentary system is based on the principle of co-operation and co-ordination between the legislative and executive organs (British Parliamentary System of Government)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914900"/>
          </a:xfrm>
        </p:spPr>
        <p:txBody>
          <a:bodyPr>
            <a:normAutofit fontScale="92500" lnSpcReduction="20000"/>
          </a:bodyPr>
          <a:lstStyle/>
          <a:p>
            <a:pPr marL="971550" lvl="1" indent="-514350">
              <a:buNone/>
            </a:pPr>
            <a:r>
              <a:rPr lang="en-US" b="1"/>
              <a:t>4.     </a:t>
            </a:r>
            <a:r>
              <a:rPr lang="en-US" b="1" u="sng"/>
              <a:t>Combination of Flexibility and Rigidity</a:t>
            </a:r>
          </a:p>
          <a:p>
            <a:pPr marL="971550" lvl="1" indent="-514350">
              <a:buFont typeface="Wingdings" pitchFamily="2" charset="2"/>
              <a:buChar char="ü"/>
            </a:pPr>
            <a:r>
              <a:rPr lang="en-US" b="1"/>
              <a:t> (Art 368) deals with amendment provision </a:t>
            </a:r>
          </a:p>
          <a:p>
            <a:pPr marL="971550" lvl="1" indent="-514350">
              <a:buNone/>
            </a:pPr>
            <a:r>
              <a:rPr lang="en-US" b="1"/>
              <a:t>5.      </a:t>
            </a:r>
            <a:r>
              <a:rPr lang="en-US" b="1" u="sng"/>
              <a:t>Single Citizenship</a:t>
            </a:r>
          </a:p>
          <a:p>
            <a:pPr marL="971550" lvl="1" indent="-514350">
              <a:buFont typeface="Wingdings" pitchFamily="2" charset="2"/>
              <a:buChar char="ü"/>
            </a:pPr>
            <a:r>
              <a:rPr lang="en-US" b="1"/>
              <a:t>In India, all citizens irrespective of the state in which they are born or reside enjoy the same political and civil rights of citizenship</a:t>
            </a:r>
          </a:p>
          <a:p>
            <a:pPr marL="971550" lvl="1" indent="-514350">
              <a:buAutoNum type="arabicPeriod" startAt="6"/>
            </a:pPr>
            <a:r>
              <a:rPr lang="en-US" b="1" u="sng"/>
              <a:t>Bi – Cameral Union government </a:t>
            </a:r>
          </a:p>
          <a:p>
            <a:pPr marL="971550" lvl="1" indent="-514350">
              <a:buFont typeface="Wingdings" pitchFamily="2" charset="2"/>
              <a:buChar char="ü"/>
            </a:pPr>
            <a:r>
              <a:rPr lang="en-US" b="1"/>
              <a:t>Upper House and Lower House </a:t>
            </a:r>
          </a:p>
          <a:p>
            <a:pPr marL="971550" lvl="1" indent="-514350">
              <a:buNone/>
            </a:pPr>
            <a:r>
              <a:rPr lang="en-US" b="1"/>
              <a:t>7.    </a:t>
            </a:r>
            <a:r>
              <a:rPr lang="en-US" b="1" u="sng"/>
              <a:t>Independent Federal Judiciary  </a:t>
            </a:r>
          </a:p>
          <a:p>
            <a:pPr marL="971550" lvl="1" indent="-514350">
              <a:buFont typeface="Wingdings" pitchFamily="2" charset="2"/>
              <a:buChar char="ü"/>
            </a:pPr>
            <a:r>
              <a:rPr lang="en-US" b="1"/>
              <a:t>Integrated as well as independent judicial system</a:t>
            </a:r>
          </a:p>
          <a:p>
            <a:pPr marL="971550" lvl="1" indent="-514350">
              <a:buFont typeface="Wingdings" pitchFamily="2" charset="2"/>
              <a:buChar char="ü"/>
            </a:pPr>
            <a:r>
              <a:rPr lang="en-US" b="1"/>
              <a:t>The Supreme Court stands at the top of the integrated judicial system in the country</a:t>
            </a:r>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857750"/>
          </a:xfrm>
        </p:spPr>
        <p:txBody>
          <a:bodyPr>
            <a:normAutofit fontScale="85000" lnSpcReduction="20000"/>
          </a:bodyPr>
          <a:lstStyle/>
          <a:p>
            <a:pPr marL="971550" lvl="1" indent="-514350">
              <a:buNone/>
            </a:pPr>
            <a:r>
              <a:rPr lang="en-US" b="1"/>
              <a:t>8.    </a:t>
            </a:r>
            <a:r>
              <a:rPr lang="en-US" b="1" u="sng"/>
              <a:t>Fundamental Rights and Duties </a:t>
            </a:r>
          </a:p>
          <a:p>
            <a:pPr marL="971550" lvl="1" indent="-514350">
              <a:buFont typeface="Wingdings" pitchFamily="2" charset="2"/>
              <a:buChar char="ü"/>
            </a:pPr>
            <a:r>
              <a:rPr lang="en-US" b="1"/>
              <a:t>Part III of the Indian Constitution guarantees six fundamental rights to all the citizens</a:t>
            </a:r>
          </a:p>
          <a:p>
            <a:pPr marL="971550" lvl="1" indent="-514350">
              <a:buFont typeface="Wingdings" pitchFamily="2" charset="2"/>
              <a:buChar char="ü"/>
            </a:pPr>
            <a:r>
              <a:rPr lang="en-US" b="1"/>
              <a:t>The Part IV-A of the Constitution specifies the eleven Fundamental Duties</a:t>
            </a:r>
          </a:p>
          <a:p>
            <a:pPr marL="971550" lvl="1" indent="-514350">
              <a:buAutoNum type="arabicPeriod" startAt="9"/>
            </a:pPr>
            <a:r>
              <a:rPr lang="en-US" b="1" u="sng"/>
              <a:t>Directive Principles of State Policy (DPSP) </a:t>
            </a:r>
          </a:p>
          <a:p>
            <a:pPr marL="971550" lvl="1" indent="-514350">
              <a:buFont typeface="Wingdings" pitchFamily="2" charset="2"/>
              <a:buChar char="ü"/>
            </a:pPr>
            <a:r>
              <a:rPr lang="en-US" b="1"/>
              <a:t>The Directive Principles are meant for promoting the idea of social and economic democracy (Welfare state)</a:t>
            </a:r>
          </a:p>
          <a:p>
            <a:pPr marL="971550" lvl="1" indent="-514350">
              <a:buNone/>
            </a:pPr>
            <a:r>
              <a:rPr lang="en-US" b="1"/>
              <a:t>10.   </a:t>
            </a:r>
            <a:r>
              <a:rPr lang="en-US" b="1" u="sng"/>
              <a:t>Single Election Commission </a:t>
            </a:r>
          </a:p>
          <a:p>
            <a:pPr marL="971550" lvl="1" indent="-514350">
              <a:buNone/>
            </a:pPr>
            <a:r>
              <a:rPr lang="en-US" b="1"/>
              <a:t>11.   </a:t>
            </a:r>
            <a:r>
              <a:rPr lang="en-US" b="1" u="sng"/>
              <a:t>State Languages </a:t>
            </a:r>
          </a:p>
          <a:p>
            <a:pPr marL="971550" lvl="1" indent="-514350">
              <a:buAutoNum type="arabicPeriod" startAt="12"/>
            </a:pPr>
            <a:r>
              <a:rPr lang="en-US" b="1" u="sng"/>
              <a:t>Emergency Provisions </a:t>
            </a:r>
          </a:p>
          <a:p>
            <a:pPr marL="971550" lvl="1" indent="-514350">
              <a:buFont typeface="Wingdings" pitchFamily="2" charset="2"/>
              <a:buChar char="ü"/>
            </a:pPr>
            <a:r>
              <a:rPr lang="en-US" b="1"/>
              <a:t>Emergency provisions to enable the President to meet any extraordinary situation effectively.  ( Art 352. 356. 360)</a:t>
            </a:r>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912609-66ED-4FD7-98BF-AC84009452B9}"/>
              </a:ext>
            </a:extLst>
          </p:cNvPr>
          <p:cNvSpPr>
            <a:spLocks noGrp="1"/>
          </p:cNvSpPr>
          <p:nvPr>
            <p:ph type="sldNum" sz="quarter" idx="12"/>
          </p:nvPr>
        </p:nvSpPr>
        <p:spPr/>
        <p:txBody>
          <a:bodyPr/>
          <a:lstStyle/>
          <a:p>
            <a:fld id="{B6F15528-21DE-4FAA-801E-634DDDAF4B2B}" type="slidenum">
              <a:rPr lang="en-US" smtClean="0"/>
              <a:pPr/>
              <a:t>16</a:t>
            </a:fld>
            <a:endParaRPr lang="en-US"/>
          </a:p>
        </p:txBody>
      </p:sp>
      <p:grpSp>
        <p:nvGrpSpPr>
          <p:cNvPr id="5" name="docshapegroup273">
            <a:extLst>
              <a:ext uri="{FF2B5EF4-FFF2-40B4-BE49-F238E27FC236}">
                <a16:creationId xmlns:a16="http://schemas.microsoft.com/office/drawing/2014/main" id="{FB70F94D-12BA-446A-8C22-B0C123830A76}"/>
              </a:ext>
            </a:extLst>
          </p:cNvPr>
          <p:cNvGrpSpPr>
            <a:grpSpLocks/>
          </p:cNvGrpSpPr>
          <p:nvPr/>
        </p:nvGrpSpPr>
        <p:grpSpPr bwMode="auto">
          <a:xfrm>
            <a:off x="1752600" y="666750"/>
            <a:ext cx="5943600" cy="3657600"/>
            <a:chOff x="1372" y="156"/>
            <a:chExt cx="5953" cy="4470"/>
          </a:xfrm>
        </p:grpSpPr>
        <p:pic>
          <p:nvPicPr>
            <p:cNvPr id="6" name="docshape274">
              <a:extLst>
                <a:ext uri="{FF2B5EF4-FFF2-40B4-BE49-F238E27FC236}">
                  <a16:creationId xmlns:a16="http://schemas.microsoft.com/office/drawing/2014/main" id="{D767D125-8695-4BD8-94E3-96E62A04D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 y="4184"/>
              <a:ext cx="500" cy="442"/>
            </a:xfrm>
            <a:prstGeom prst="rect">
              <a:avLst/>
            </a:prstGeom>
            <a:noFill/>
            <a:extLst>
              <a:ext uri="{909E8E84-426E-40DD-AFC4-6F175D3DCCD1}">
                <a14:hiddenFill xmlns:a14="http://schemas.microsoft.com/office/drawing/2010/main">
                  <a:solidFill>
                    <a:srgbClr val="FFFFFF"/>
                  </a:solidFill>
                </a14:hiddenFill>
              </a:ext>
            </a:extLst>
          </p:spPr>
        </p:pic>
        <p:pic>
          <p:nvPicPr>
            <p:cNvPr id="7" name="docshape275">
              <a:extLst>
                <a:ext uri="{FF2B5EF4-FFF2-40B4-BE49-F238E27FC236}">
                  <a16:creationId xmlns:a16="http://schemas.microsoft.com/office/drawing/2014/main" id="{9824C49C-0E9E-47DC-ADC4-24291629D7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 y="156"/>
              <a:ext cx="5914" cy="4224"/>
            </a:xfrm>
            <a:prstGeom prst="rect">
              <a:avLst/>
            </a:prstGeom>
            <a:noFill/>
            <a:extLst>
              <a:ext uri="{909E8E84-426E-40DD-AFC4-6F175D3DCCD1}">
                <a14:hiddenFill xmlns:a14="http://schemas.microsoft.com/office/drawing/2010/main">
                  <a:solidFill>
                    <a:srgbClr val="FFFFFF"/>
                  </a:solidFill>
                </a14:hiddenFill>
              </a:ext>
            </a:extLst>
          </p:spPr>
        </p:pic>
        <p:sp>
          <p:nvSpPr>
            <p:cNvPr id="8" name="docshape276">
              <a:extLst>
                <a:ext uri="{FF2B5EF4-FFF2-40B4-BE49-F238E27FC236}">
                  <a16:creationId xmlns:a16="http://schemas.microsoft.com/office/drawing/2014/main" id="{5EDB2150-71C3-447E-AA0D-2454177334E1}"/>
                </a:ext>
              </a:extLst>
            </p:cNvPr>
            <p:cNvSpPr>
              <a:spLocks noChangeArrowheads="1"/>
            </p:cNvSpPr>
            <p:nvPr/>
          </p:nvSpPr>
          <p:spPr bwMode="auto">
            <a:xfrm>
              <a:off x="1382" y="166"/>
              <a:ext cx="5943" cy="4450"/>
            </a:xfrm>
            <a:prstGeom prst="rect">
              <a:avLst/>
            </a:prstGeom>
            <a:noFill/>
            <a:ln w="1219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0" name="docshape278">
              <a:extLst>
                <a:ext uri="{FF2B5EF4-FFF2-40B4-BE49-F238E27FC236}">
                  <a16:creationId xmlns:a16="http://schemas.microsoft.com/office/drawing/2014/main" id="{441F9DAC-51BA-4B4C-BADB-13C4D48EB410}"/>
                </a:ext>
              </a:extLst>
            </p:cNvPr>
            <p:cNvSpPr txBox="1">
              <a:spLocks noChangeArrowheads="1"/>
            </p:cNvSpPr>
            <p:nvPr/>
          </p:nvSpPr>
          <p:spPr bwMode="auto">
            <a:xfrm>
              <a:off x="6864" y="4382"/>
              <a:ext cx="12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lnSpc>
                  <a:spcPts val="505"/>
                </a:lnSpc>
                <a:spcAft>
                  <a:spcPts val="1000"/>
                </a:spcAft>
              </a:pPr>
              <a:r>
                <a:rPr lang="en-US" sz="500">
                  <a:solidFill>
                    <a:srgbClr val="898989"/>
                  </a:solidFill>
                  <a:effectLst/>
                  <a:latin typeface="Calibri" panose="020F0502020204030204" pitchFamily="34" charset="0"/>
                  <a:ea typeface="Times New Roman" panose="02020603050405020304" pitchFamily="18" charset="0"/>
                  <a:cs typeface="Times New Roman" panose="02020603050405020304" pitchFamily="18" charset="0"/>
                </a:rPr>
                <a:t>15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2405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Preamble of the Constitution </a:t>
            </a:r>
          </a:p>
        </p:txBody>
      </p:sp>
      <p:sp>
        <p:nvSpPr>
          <p:cNvPr id="3" name="Content Placeholder 2"/>
          <p:cNvSpPr>
            <a:spLocks noGrp="1"/>
          </p:cNvSpPr>
          <p:nvPr>
            <p:ph idx="1"/>
          </p:nvPr>
        </p:nvSpPr>
        <p:spPr>
          <a:xfrm>
            <a:off x="457200" y="914400"/>
            <a:ext cx="8229600" cy="4000500"/>
          </a:xfrm>
        </p:spPr>
        <p:txBody>
          <a:bodyPr>
            <a:normAutofit fontScale="77500" lnSpcReduction="20000"/>
          </a:bodyPr>
          <a:lstStyle/>
          <a:p>
            <a:r>
              <a:rPr lang="en-US" b="1"/>
              <a:t>The constitution of India begins with a preamble which specifies the nature of the Indian state. </a:t>
            </a:r>
          </a:p>
          <a:p>
            <a:r>
              <a:rPr lang="en-US" b="1"/>
              <a:t>Preamble is an introduction or preface to the constitution </a:t>
            </a:r>
          </a:p>
          <a:p>
            <a:r>
              <a:rPr lang="en-US" b="1"/>
              <a:t>Acc to N.A. </a:t>
            </a:r>
            <a:r>
              <a:rPr lang="en-US" b="1" err="1"/>
              <a:t>Palkhivala</a:t>
            </a:r>
            <a:r>
              <a:rPr lang="en-US" b="1"/>
              <a:t> – “Preamble is an identity card of the constitution” </a:t>
            </a:r>
          </a:p>
          <a:p>
            <a:r>
              <a:rPr lang="en-US" b="1"/>
              <a:t>Every constitution begins with a preamble </a:t>
            </a:r>
          </a:p>
          <a:p>
            <a:r>
              <a:rPr lang="en-US" b="1"/>
              <a:t>It is the soul and key of every constitution</a:t>
            </a:r>
          </a:p>
          <a:p>
            <a:r>
              <a:rPr lang="en-US" b="1"/>
              <a:t>Preamble defines the basic structure of constitution</a:t>
            </a:r>
          </a:p>
          <a:p>
            <a:r>
              <a:rPr lang="en-US" b="1"/>
              <a:t>Preamble was adopted by constituent assembly on 26</a:t>
            </a:r>
            <a:r>
              <a:rPr lang="en-US" b="1" baseline="30000"/>
              <a:t>th</a:t>
            </a:r>
            <a:r>
              <a:rPr lang="en-US" b="1"/>
              <a:t> Nov 1949.  (Later amendments made)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b="1" u="sng"/>
              <a:t>Preamble of the Constitution </a:t>
            </a:r>
            <a:endParaRPr lang="en-US"/>
          </a:p>
        </p:txBody>
      </p:sp>
      <p:pic>
        <p:nvPicPr>
          <p:cNvPr id="1026" name="Picture 2" descr="C:\Users\user\Desktop\Capture.PNG"/>
          <p:cNvPicPr>
            <a:picLocks noGrp="1" noChangeAspect="1" noChangeArrowheads="1"/>
          </p:cNvPicPr>
          <p:nvPr>
            <p:ph idx="1"/>
          </p:nvPr>
        </p:nvPicPr>
        <p:blipFill>
          <a:blip r:embed="rId2"/>
          <a:srcRect/>
          <a:stretch>
            <a:fillRect/>
          </a:stretch>
        </p:blipFill>
        <p:spPr bwMode="auto">
          <a:xfrm>
            <a:off x="0" y="685800"/>
            <a:ext cx="9144000" cy="44577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B39F-32D2-416E-B0E5-7EC16EB00F7C}"/>
              </a:ext>
            </a:extLst>
          </p:cNvPr>
          <p:cNvSpPr>
            <a:spLocks noGrp="1"/>
          </p:cNvSpPr>
          <p:nvPr>
            <p:ph type="title"/>
          </p:nvPr>
        </p:nvSpPr>
        <p:spPr/>
        <p:txBody>
          <a:bodyPr>
            <a:normAutofit fontScale="90000"/>
          </a:bodyPr>
          <a:lstStyle/>
          <a:p>
            <a:r>
              <a:rPr lang="en-US" sz="4400" b="1">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Summary</a:t>
            </a:r>
            <a:r>
              <a:rPr lang="en-US" sz="4400" b="1" spc="-15">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4400" b="1">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of the Preamble</a:t>
            </a:r>
            <a:br>
              <a:rPr lang="en-IN" sz="4400">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105D8B9E-6B38-4BAB-B11F-F85ED43465D2}"/>
              </a:ext>
            </a:extLst>
          </p:cNvPr>
          <p:cNvSpPr>
            <a:spLocks noGrp="1"/>
          </p:cNvSpPr>
          <p:nvPr>
            <p:ph idx="1"/>
          </p:nvPr>
        </p:nvSpPr>
        <p:spPr>
          <a:xfrm>
            <a:off x="457200" y="514350"/>
            <a:ext cx="8229600" cy="4423171"/>
          </a:xfrm>
        </p:spPr>
        <p:txBody>
          <a:bodyPr>
            <a:normAutofit fontScale="70000" lnSpcReduction="20000"/>
          </a:bodyPr>
          <a:lstStyle/>
          <a:p>
            <a:pPr marL="357188" marR="11430" lvl="0" indent="-357188" algn="l">
              <a:lnSpc>
                <a:spcPct val="110000"/>
              </a:lnSpc>
              <a:spcBef>
                <a:spcPts val="275"/>
              </a:spcBef>
              <a:spcAft>
                <a:spcPts val="1000"/>
              </a:spcAft>
              <a:buSzPts val="1050"/>
              <a:buFont typeface="+mj-lt"/>
              <a:buAutoNum type="arabicPeriod"/>
              <a:tabLst>
                <a:tab pos="131445" algn="l"/>
              </a:tabLst>
            </a:pPr>
            <a:r>
              <a:rPr lang="en-US" sz="4000" b="1">
                <a:effectLst/>
                <a:ea typeface="Calibri" panose="020F0502020204030204" pitchFamily="34" charset="0"/>
                <a:cs typeface="Times New Roman" panose="02020603050405020304" pitchFamily="18" charset="0"/>
              </a:rPr>
              <a:t>Source of authority of the Constitution: The Preamble states</a:t>
            </a:r>
            <a:r>
              <a:rPr lang="en-US" sz="4000" b="1" spc="5">
                <a:effectLst/>
                <a:ea typeface="Calibri" panose="020F0502020204030204" pitchFamily="34" charset="0"/>
                <a:cs typeface="Times New Roman" panose="02020603050405020304" pitchFamily="18" charset="0"/>
              </a:rPr>
              <a:t> </a:t>
            </a:r>
            <a:r>
              <a:rPr lang="en-US" sz="4000" b="1">
                <a:effectLst/>
                <a:ea typeface="Calibri" panose="020F0502020204030204" pitchFamily="34" charset="0"/>
                <a:cs typeface="Times New Roman" panose="02020603050405020304" pitchFamily="18" charset="0"/>
              </a:rPr>
              <a:t>that the Constitution derives its authority from </a:t>
            </a:r>
            <a:r>
              <a:rPr lang="en-US" sz="4000" b="1" u="sng">
                <a:effectLst/>
                <a:ea typeface="Calibri" panose="020F0502020204030204" pitchFamily="34" charset="0"/>
                <a:cs typeface="Times New Roman" panose="02020603050405020304" pitchFamily="18" charset="0"/>
              </a:rPr>
              <a:t>the people</a:t>
            </a:r>
            <a:r>
              <a:rPr lang="en-US" sz="4000" b="1" spc="5">
                <a:effectLst/>
                <a:ea typeface="Calibri" panose="020F0502020204030204" pitchFamily="34" charset="0"/>
                <a:cs typeface="Times New Roman" panose="02020603050405020304" pitchFamily="18" charset="0"/>
              </a:rPr>
              <a:t> </a:t>
            </a:r>
            <a:r>
              <a:rPr lang="en-US" sz="4000" b="1">
                <a:effectLst/>
                <a:ea typeface="Calibri" panose="020F0502020204030204" pitchFamily="34" charset="0"/>
                <a:cs typeface="Times New Roman" panose="02020603050405020304" pitchFamily="18" charset="0"/>
              </a:rPr>
              <a:t>of</a:t>
            </a:r>
            <a:r>
              <a:rPr lang="en-US" sz="4000" b="1" spc="-55">
                <a:effectLst/>
                <a:ea typeface="Calibri" panose="020F0502020204030204" pitchFamily="34" charset="0"/>
                <a:cs typeface="Times New Roman" panose="02020603050405020304" pitchFamily="18" charset="0"/>
              </a:rPr>
              <a:t> </a:t>
            </a:r>
            <a:r>
              <a:rPr lang="en-US" sz="4000" b="1">
                <a:effectLst/>
                <a:ea typeface="Calibri" panose="020F0502020204030204" pitchFamily="34" charset="0"/>
                <a:cs typeface="Times New Roman" panose="02020603050405020304" pitchFamily="18" charset="0"/>
              </a:rPr>
              <a:t>India.</a:t>
            </a:r>
            <a:endParaRPr lang="en-IN" sz="4000" b="1">
              <a:effectLst/>
              <a:ea typeface="Calibri" panose="020F0502020204030204" pitchFamily="34" charset="0"/>
              <a:cs typeface="Times New Roman" panose="02020603050405020304" pitchFamily="18" charset="0"/>
            </a:endParaRPr>
          </a:p>
          <a:p>
            <a:pPr marL="342900" lvl="0" indent="-342900" algn="l">
              <a:lnSpc>
                <a:spcPct val="115000"/>
              </a:lnSpc>
              <a:spcBef>
                <a:spcPts val="135"/>
              </a:spcBef>
              <a:spcAft>
                <a:spcPts val="1000"/>
              </a:spcAft>
              <a:buSzPts val="1050"/>
              <a:buFont typeface="Calibri" panose="020F0502020204030204" pitchFamily="34" charset="0"/>
              <a:buAutoNum type="arabicPeriod"/>
              <a:tabLst>
                <a:tab pos="131445" algn="l"/>
              </a:tabLst>
            </a:pPr>
            <a:r>
              <a:rPr lang="en-US" sz="3600" b="1">
                <a:effectLst/>
                <a:ea typeface="Calibri" panose="020F0502020204030204" pitchFamily="34" charset="0"/>
                <a:cs typeface="Times New Roman" panose="02020603050405020304" pitchFamily="18" charset="0"/>
              </a:rPr>
              <a:t>Nature</a:t>
            </a:r>
            <a:r>
              <a:rPr lang="en-US" sz="3600" b="1" spc="-1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of</a:t>
            </a:r>
            <a:r>
              <a:rPr lang="en-US" sz="3600" b="1" spc="6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Indian</a:t>
            </a:r>
            <a:r>
              <a:rPr lang="en-US" sz="3600" b="1" spc="4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State:</a:t>
            </a:r>
            <a:r>
              <a:rPr lang="en-US" sz="3600" b="1" spc="1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It</a:t>
            </a:r>
            <a:r>
              <a:rPr lang="en-US" sz="3600" b="1" spc="4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declares</a:t>
            </a:r>
            <a:r>
              <a:rPr lang="en-US" sz="3600" b="1" spc="2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India</a:t>
            </a:r>
            <a:r>
              <a:rPr lang="en-US" sz="3600" b="1" spc="2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to</a:t>
            </a:r>
            <a:r>
              <a:rPr lang="en-US" sz="3600" b="1" spc="4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be</a:t>
            </a:r>
            <a:r>
              <a:rPr lang="en-US" sz="3600" b="1" spc="3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of</a:t>
            </a:r>
            <a:r>
              <a:rPr lang="en-US" sz="3600" b="1" spc="2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a</a:t>
            </a:r>
            <a:r>
              <a:rPr lang="en-US" sz="3600" b="1" spc="55">
                <a:effectLst/>
                <a:ea typeface="Calibri" panose="020F0502020204030204" pitchFamily="34" charset="0"/>
                <a:cs typeface="Times New Roman" panose="02020603050405020304" pitchFamily="18" charset="0"/>
              </a:rPr>
              <a:t> </a:t>
            </a:r>
            <a:r>
              <a:rPr lang="en-US" sz="3600" b="1" u="sng">
                <a:effectLst/>
                <a:ea typeface="Calibri" panose="020F0502020204030204" pitchFamily="34" charset="0"/>
                <a:cs typeface="Times New Roman" panose="02020603050405020304" pitchFamily="18" charset="0"/>
              </a:rPr>
              <a:t>sovereign,</a:t>
            </a:r>
            <a:r>
              <a:rPr lang="en-IN" sz="3600" b="1">
                <a:ea typeface="Calibri" panose="020F0502020204030204" pitchFamily="34" charset="0"/>
                <a:cs typeface="Times New Roman" panose="02020603050405020304" pitchFamily="18" charset="0"/>
              </a:rPr>
              <a:t> </a:t>
            </a:r>
            <a:r>
              <a:rPr lang="en-US" sz="3600" b="1" u="sng">
                <a:effectLst/>
                <a:ea typeface="Times New Roman" panose="02020603050405020304" pitchFamily="18" charset="0"/>
                <a:cs typeface="Times New Roman" panose="02020603050405020304" pitchFamily="18" charset="0"/>
              </a:rPr>
              <a:t>socialist,</a:t>
            </a:r>
            <a:r>
              <a:rPr lang="en-US" sz="3600" b="1" u="sng" spc="-10">
                <a:effectLst/>
                <a:ea typeface="Times New Roman" panose="02020603050405020304" pitchFamily="18" charset="0"/>
                <a:cs typeface="Times New Roman" panose="02020603050405020304" pitchFamily="18" charset="0"/>
              </a:rPr>
              <a:t> </a:t>
            </a:r>
            <a:r>
              <a:rPr lang="en-US" sz="3600" b="1" u="sng">
                <a:effectLst/>
                <a:ea typeface="Times New Roman" panose="02020603050405020304" pitchFamily="18" charset="0"/>
                <a:cs typeface="Times New Roman" panose="02020603050405020304" pitchFamily="18" charset="0"/>
              </a:rPr>
              <a:t>secular,</a:t>
            </a:r>
            <a:r>
              <a:rPr lang="en-US" sz="3600" b="1" u="sng" spc="20">
                <a:effectLst/>
                <a:ea typeface="Times New Roman" panose="02020603050405020304" pitchFamily="18" charset="0"/>
                <a:cs typeface="Times New Roman" panose="02020603050405020304" pitchFamily="18" charset="0"/>
              </a:rPr>
              <a:t> </a:t>
            </a:r>
            <a:r>
              <a:rPr lang="en-US" sz="3600" b="1" u="sng">
                <a:effectLst/>
                <a:ea typeface="Times New Roman" panose="02020603050405020304" pitchFamily="18" charset="0"/>
                <a:cs typeface="Times New Roman" panose="02020603050405020304" pitchFamily="18" charset="0"/>
              </a:rPr>
              <a:t>democratic</a:t>
            </a:r>
            <a:r>
              <a:rPr lang="en-US" sz="3600" b="1" u="sng" spc="-5">
                <a:effectLst/>
                <a:ea typeface="Times New Roman" panose="02020603050405020304" pitchFamily="18" charset="0"/>
                <a:cs typeface="Times New Roman" panose="02020603050405020304" pitchFamily="18" charset="0"/>
              </a:rPr>
              <a:t> </a:t>
            </a:r>
            <a:r>
              <a:rPr lang="en-US" sz="3600" b="1" u="sng">
                <a:effectLst/>
                <a:ea typeface="Times New Roman" panose="02020603050405020304" pitchFamily="18" charset="0"/>
                <a:cs typeface="Times New Roman" panose="02020603050405020304" pitchFamily="18" charset="0"/>
              </a:rPr>
              <a:t>and</a:t>
            </a:r>
            <a:r>
              <a:rPr lang="en-US" sz="3600" b="1" u="sng" spc="40">
                <a:effectLst/>
                <a:ea typeface="Times New Roman" panose="02020603050405020304" pitchFamily="18" charset="0"/>
                <a:cs typeface="Times New Roman" panose="02020603050405020304" pitchFamily="18" charset="0"/>
              </a:rPr>
              <a:t> </a:t>
            </a:r>
            <a:r>
              <a:rPr lang="en-US" sz="3600" b="1" u="sng">
                <a:effectLst/>
                <a:ea typeface="Times New Roman" panose="02020603050405020304" pitchFamily="18" charset="0"/>
                <a:cs typeface="Times New Roman" panose="02020603050405020304" pitchFamily="18" charset="0"/>
              </a:rPr>
              <a:t>republican</a:t>
            </a:r>
            <a:r>
              <a:rPr lang="en-US" sz="3600" b="1" spc="10">
                <a:effectLst/>
                <a:ea typeface="Times New Roman" panose="02020603050405020304" pitchFamily="18" charset="0"/>
                <a:cs typeface="Times New Roman" panose="02020603050405020304" pitchFamily="18" charset="0"/>
              </a:rPr>
              <a:t> </a:t>
            </a:r>
            <a:r>
              <a:rPr lang="en-US" sz="3600" b="1">
                <a:effectLst/>
                <a:ea typeface="Times New Roman" panose="02020603050405020304" pitchFamily="18" charset="0"/>
                <a:cs typeface="Times New Roman" panose="02020603050405020304" pitchFamily="18" charset="0"/>
              </a:rPr>
              <a:t>polity.</a:t>
            </a:r>
            <a:endParaRPr lang="en-IN" sz="3600" b="1">
              <a:effectLst/>
              <a:ea typeface="Times New Roman" panose="02020603050405020304" pitchFamily="18" charset="0"/>
              <a:cs typeface="Times New Roman" panose="02020603050405020304" pitchFamily="18" charset="0"/>
            </a:endParaRPr>
          </a:p>
          <a:p>
            <a:pPr marL="342900" marR="17780" lvl="0" indent="-342900" algn="l">
              <a:lnSpc>
                <a:spcPct val="100000"/>
              </a:lnSpc>
              <a:spcBef>
                <a:spcPts val="255"/>
              </a:spcBef>
              <a:spcAft>
                <a:spcPts val="1000"/>
              </a:spcAft>
              <a:buSzPts val="1050"/>
              <a:buFont typeface="Calibri" panose="020F0502020204030204" pitchFamily="34" charset="0"/>
              <a:buAutoNum type="arabicPeriod"/>
              <a:tabLst>
                <a:tab pos="137795" algn="l"/>
              </a:tabLst>
            </a:pPr>
            <a:r>
              <a:rPr lang="en-US" sz="3600" b="1">
                <a:effectLst/>
                <a:ea typeface="Calibri" panose="020F0502020204030204" pitchFamily="34" charset="0"/>
                <a:cs typeface="Times New Roman" panose="02020603050405020304" pitchFamily="18" charset="0"/>
              </a:rPr>
              <a:t>Objectives of the Constitution: It </a:t>
            </a:r>
            <a:r>
              <a:rPr lang="en-US" sz="3600" b="1" u="sng">
                <a:effectLst/>
                <a:ea typeface="Calibri" panose="020F0502020204030204" pitchFamily="34" charset="0"/>
                <a:cs typeface="Times New Roman" panose="02020603050405020304" pitchFamily="18" charset="0"/>
              </a:rPr>
              <a:t>specifies justice, liberty,</a:t>
            </a:r>
            <a:r>
              <a:rPr lang="en-US" sz="3600" b="1" spc="5">
                <a:effectLst/>
                <a:ea typeface="Calibri" panose="020F0502020204030204" pitchFamily="34" charset="0"/>
                <a:cs typeface="Times New Roman" panose="02020603050405020304" pitchFamily="18" charset="0"/>
              </a:rPr>
              <a:t> </a:t>
            </a:r>
            <a:r>
              <a:rPr lang="en-US" sz="3600" b="1" u="sng">
                <a:effectLst/>
                <a:ea typeface="Calibri" panose="020F0502020204030204" pitchFamily="34" charset="0"/>
                <a:cs typeface="Times New Roman" panose="02020603050405020304" pitchFamily="18" charset="0"/>
              </a:rPr>
              <a:t>equality</a:t>
            </a:r>
            <a:r>
              <a:rPr lang="en-US" sz="3600" b="1" u="sng" spc="-30">
                <a:effectLst/>
                <a:ea typeface="Calibri" panose="020F0502020204030204" pitchFamily="34" charset="0"/>
                <a:cs typeface="Times New Roman" panose="02020603050405020304" pitchFamily="18" charset="0"/>
              </a:rPr>
              <a:t> </a:t>
            </a:r>
            <a:r>
              <a:rPr lang="en-US" sz="3600" b="1" u="sng">
                <a:effectLst/>
                <a:ea typeface="Calibri" panose="020F0502020204030204" pitchFamily="34" charset="0"/>
                <a:cs typeface="Times New Roman" panose="02020603050405020304" pitchFamily="18" charset="0"/>
              </a:rPr>
              <a:t>and</a:t>
            </a:r>
            <a:r>
              <a:rPr lang="en-US" sz="3600" b="1" u="sng" spc="-30">
                <a:effectLst/>
                <a:ea typeface="Calibri" panose="020F0502020204030204" pitchFamily="34" charset="0"/>
                <a:cs typeface="Times New Roman" panose="02020603050405020304" pitchFamily="18" charset="0"/>
              </a:rPr>
              <a:t> </a:t>
            </a:r>
            <a:r>
              <a:rPr lang="en-US" sz="3600" b="1" u="sng">
                <a:effectLst/>
                <a:ea typeface="Calibri" panose="020F0502020204030204" pitchFamily="34" charset="0"/>
                <a:cs typeface="Times New Roman" panose="02020603050405020304" pitchFamily="18" charset="0"/>
              </a:rPr>
              <a:t>fraternity</a:t>
            </a:r>
            <a:r>
              <a:rPr lang="en-US" sz="3600" b="1" spc="-5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as</a:t>
            </a:r>
            <a:r>
              <a:rPr lang="en-US" sz="3600" b="1" spc="2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the</a:t>
            </a:r>
            <a:r>
              <a:rPr lang="en-US" sz="3600" b="1" spc="-2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objectives.</a:t>
            </a:r>
            <a:endParaRPr lang="en-IN" sz="3600" b="1">
              <a:effectLst/>
              <a:ea typeface="Calibri" panose="020F0502020204030204" pitchFamily="34" charset="0"/>
              <a:cs typeface="Times New Roman" panose="02020603050405020304" pitchFamily="18" charset="0"/>
            </a:endParaRPr>
          </a:p>
          <a:p>
            <a:pPr marL="342900" marR="13335" lvl="0" indent="-342900" algn="l">
              <a:lnSpc>
                <a:spcPct val="100000"/>
              </a:lnSpc>
              <a:spcBef>
                <a:spcPts val="220"/>
              </a:spcBef>
              <a:spcAft>
                <a:spcPts val="1000"/>
              </a:spcAft>
              <a:buSzPts val="1050"/>
              <a:buFont typeface="Calibri" panose="020F0502020204030204" pitchFamily="34" charset="0"/>
              <a:buAutoNum type="arabicPeriod"/>
              <a:tabLst>
                <a:tab pos="195580" algn="l"/>
              </a:tabLst>
            </a:pPr>
            <a:r>
              <a:rPr lang="en-US" sz="3600" b="1">
                <a:effectLst/>
                <a:ea typeface="Calibri" panose="020F0502020204030204" pitchFamily="34" charset="0"/>
                <a:cs typeface="Times New Roman" panose="02020603050405020304" pitchFamily="18" charset="0"/>
              </a:rPr>
              <a:t>Date</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of</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adoption</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of</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the</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Constitution:</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It</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stipulates</a:t>
            </a:r>
            <a:r>
              <a:rPr lang="en-US" sz="3600" b="1" spc="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November</a:t>
            </a:r>
            <a:r>
              <a:rPr lang="en-US" sz="3600" b="1" spc="-6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26,</a:t>
            </a:r>
            <a:r>
              <a:rPr lang="en-US" sz="3600" b="1" spc="-4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1949,</a:t>
            </a:r>
            <a:r>
              <a:rPr lang="en-US" sz="3600" b="1" spc="-45">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as</a:t>
            </a:r>
            <a:r>
              <a:rPr lang="en-US" sz="3600" b="1" spc="-3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the</a:t>
            </a:r>
            <a:r>
              <a:rPr lang="en-US" sz="3600" b="1" spc="-30">
                <a:effectLst/>
                <a:ea typeface="Calibri" panose="020F0502020204030204" pitchFamily="34" charset="0"/>
                <a:cs typeface="Times New Roman" panose="02020603050405020304" pitchFamily="18" charset="0"/>
              </a:rPr>
              <a:t> </a:t>
            </a:r>
            <a:r>
              <a:rPr lang="en-US" sz="3600" b="1">
                <a:effectLst/>
                <a:ea typeface="Calibri" panose="020F0502020204030204" pitchFamily="34" charset="0"/>
                <a:cs typeface="Times New Roman" panose="02020603050405020304" pitchFamily="18" charset="0"/>
              </a:rPr>
              <a:t>date.</a:t>
            </a:r>
            <a:endParaRPr lang="en-IN" sz="3600" b="1">
              <a:effectLst/>
              <a:ea typeface="Calibri" panose="020F0502020204030204" pitchFamily="34" charset="0"/>
              <a:cs typeface="Times New Roman" panose="02020603050405020304" pitchFamily="18" charset="0"/>
            </a:endParaRPr>
          </a:p>
          <a:p>
            <a:endParaRPr lang="en-IN"/>
          </a:p>
        </p:txBody>
      </p:sp>
      <p:sp>
        <p:nvSpPr>
          <p:cNvPr id="4" name="Slide Number Placeholder 3">
            <a:extLst>
              <a:ext uri="{FF2B5EF4-FFF2-40B4-BE49-F238E27FC236}">
                <a16:creationId xmlns:a16="http://schemas.microsoft.com/office/drawing/2014/main" id="{018E4B45-A8C9-4764-B439-BB7FC996BBBF}"/>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170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79822"/>
          </a:xfrm>
        </p:spPr>
        <p:txBody>
          <a:bodyPr>
            <a:normAutofit fontScale="90000"/>
          </a:bodyPr>
          <a:lstStyle/>
          <a:p>
            <a:pPr algn="l"/>
            <a:r>
              <a:rPr lang="en-US" b="1" u="sng"/>
              <a:t>Syllabus</a:t>
            </a:r>
            <a:r>
              <a:rPr lang="en-US"/>
              <a:t> </a:t>
            </a:r>
          </a:p>
        </p:txBody>
      </p:sp>
      <p:sp>
        <p:nvSpPr>
          <p:cNvPr id="3" name="Content Placeholder 2"/>
          <p:cNvSpPr>
            <a:spLocks noGrp="1"/>
          </p:cNvSpPr>
          <p:nvPr>
            <p:ph idx="1"/>
          </p:nvPr>
        </p:nvSpPr>
        <p:spPr>
          <a:xfrm>
            <a:off x="457200" y="742950"/>
            <a:ext cx="8229600" cy="4229100"/>
          </a:xfrm>
        </p:spPr>
        <p:txBody>
          <a:bodyPr>
            <a:normAutofit fontScale="85000" lnSpcReduction="20000"/>
          </a:bodyPr>
          <a:lstStyle/>
          <a:p>
            <a:r>
              <a:rPr lang="en-US" b="1"/>
              <a:t>Module – 1 &gt; Constitution of India </a:t>
            </a:r>
          </a:p>
          <a:p>
            <a:r>
              <a:rPr lang="en-US" b="1"/>
              <a:t>Module – 2 &gt; DPSP, Fund. Rights &amp; Duties </a:t>
            </a:r>
          </a:p>
          <a:p>
            <a:r>
              <a:rPr lang="en-US" b="1"/>
              <a:t>Module – 3 &gt; Union Govt</a:t>
            </a:r>
          </a:p>
          <a:p>
            <a:r>
              <a:rPr lang="en-US" b="1"/>
              <a:t>Module – 4 &gt; State Govt </a:t>
            </a:r>
          </a:p>
          <a:p>
            <a:r>
              <a:rPr lang="en-US" b="1"/>
              <a:t>Module – 5 &gt; Federal System </a:t>
            </a:r>
          </a:p>
          <a:p>
            <a:endParaRPr lang="en-US" b="1"/>
          </a:p>
          <a:p>
            <a:pPr>
              <a:buNone/>
            </a:pPr>
            <a:r>
              <a:rPr lang="en-US" b="1" u="sng"/>
              <a:t>Other Facts </a:t>
            </a:r>
          </a:p>
          <a:p>
            <a:r>
              <a:rPr lang="en-US" b="1"/>
              <a:t>It is mandatory non – credit paper ( MNC)</a:t>
            </a:r>
          </a:p>
          <a:p>
            <a:r>
              <a:rPr lang="en-US" b="1"/>
              <a:t>150 Marks paper – 100 ESE exam and 50 Marks Internal assessment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
            <a:ext cx="8229600" cy="4800600"/>
          </a:xfrm>
        </p:spPr>
        <p:txBody>
          <a:bodyPr>
            <a:normAutofit lnSpcReduction="10000"/>
          </a:bodyPr>
          <a:lstStyle/>
          <a:p>
            <a:r>
              <a:rPr lang="en-US" b="1" u="sng"/>
              <a:t>Sovereign</a:t>
            </a:r>
            <a:r>
              <a:rPr lang="en-US" b="1"/>
              <a:t>:  The word ‘sovereign’ implies that India is neither a dependency nor a dominion of any other nation, but an independent state</a:t>
            </a:r>
          </a:p>
          <a:p>
            <a:r>
              <a:rPr lang="en-US" b="1" u="sng"/>
              <a:t>Socialist: T</a:t>
            </a:r>
            <a:r>
              <a:rPr lang="en-US" b="1"/>
              <a:t>he Indian brand of socialism is a ‘democratic socialism’ and not a ‘communistic socialism’ ( Mixed Economy)  </a:t>
            </a:r>
          </a:p>
          <a:p>
            <a:r>
              <a:rPr lang="en-US" b="1" u="sng"/>
              <a:t>Democratic</a:t>
            </a:r>
            <a:r>
              <a:rPr lang="en-US" b="1"/>
              <a:t>:  The term ‘democratic’ is used in the Preamble in the broader sense embracing not only political democracy but also social and economic democracy.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400550"/>
          </a:xfrm>
        </p:spPr>
        <p:txBody>
          <a:bodyPr>
            <a:normAutofit fontScale="92500" lnSpcReduction="20000"/>
          </a:bodyPr>
          <a:lstStyle/>
          <a:p>
            <a:r>
              <a:rPr lang="en-US" b="1" u="sng"/>
              <a:t>Republic</a:t>
            </a:r>
            <a:r>
              <a:rPr lang="en-US" b="1"/>
              <a:t>: Therefore, the term ‘republic’ in our Preamble indicates that India has an elected head called the president. He is elected indirectly for a fixed period of five years.</a:t>
            </a:r>
          </a:p>
          <a:p>
            <a:r>
              <a:rPr lang="en-US" b="1" u="sng"/>
              <a:t>Justice</a:t>
            </a:r>
            <a:r>
              <a:rPr lang="en-US" b="1"/>
              <a:t>: The term ‘justice’ in the Preamble embraces three distinct forms– social, economic and political</a:t>
            </a:r>
          </a:p>
          <a:p>
            <a:r>
              <a:rPr lang="en-US" b="1" u="sng"/>
              <a:t>Liberty</a:t>
            </a:r>
            <a:r>
              <a:rPr lang="en-US" b="1"/>
              <a:t>: The term ‘liberty’ means the absence of restraints on the activities of individuals, and at the same time, providing opportunities for the development of individual personalities.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14850"/>
          </a:xfrm>
        </p:spPr>
        <p:txBody>
          <a:bodyPr>
            <a:normAutofit lnSpcReduction="10000"/>
          </a:bodyPr>
          <a:lstStyle/>
          <a:p>
            <a:r>
              <a:rPr lang="en-US" b="1" u="sng"/>
              <a:t>Equality:</a:t>
            </a:r>
            <a:r>
              <a:rPr lang="en-US" b="1"/>
              <a:t> The term ‘equality’ means the absence of special privileges to any section of the society, and the provision of adequate opportunities for all individuals without any discrimination.</a:t>
            </a:r>
          </a:p>
          <a:p>
            <a:r>
              <a:rPr lang="en-US" b="1" u="sng"/>
              <a:t>Fraternity:</a:t>
            </a:r>
            <a:r>
              <a:rPr lang="en-US" b="1"/>
              <a:t> Fraternity means a sense of brotherhood. The Constitution promotes this feeling of fraternity by the system of single citizenship.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Union and its Territory</a:t>
            </a:r>
          </a:p>
        </p:txBody>
      </p:sp>
      <p:sp>
        <p:nvSpPr>
          <p:cNvPr id="3" name="Content Placeholder 2"/>
          <p:cNvSpPr>
            <a:spLocks noGrp="1"/>
          </p:cNvSpPr>
          <p:nvPr>
            <p:ph idx="1"/>
          </p:nvPr>
        </p:nvSpPr>
        <p:spPr/>
        <p:txBody>
          <a:bodyPr>
            <a:noAutofit/>
          </a:bodyPr>
          <a:lstStyle/>
          <a:p>
            <a:r>
              <a:rPr lang="en-US" sz="2600" b="1"/>
              <a:t>Articles 1 to 4 under Part-I of the Constitution deal with the Union and its territory.</a:t>
            </a:r>
          </a:p>
          <a:p>
            <a:r>
              <a:rPr lang="en-US" sz="2600" b="1"/>
              <a:t>Article 1 describes India, that is, Bharat as a ‘Union of States’</a:t>
            </a:r>
          </a:p>
          <a:p>
            <a:r>
              <a:rPr lang="en-US" sz="2600" b="1"/>
              <a:t>The Constituent Assembly had to adopt a mix of both (‘India, that is, Bharat’) </a:t>
            </a:r>
          </a:p>
          <a:p>
            <a:r>
              <a:rPr lang="en-US" sz="2600" b="1"/>
              <a:t>The country is an integral whole and divided into different states only for the convenience of administration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1"/>
            <a:ext cx="8229600" cy="4080272"/>
          </a:xfrm>
        </p:spPr>
        <p:txBody>
          <a:bodyPr>
            <a:normAutofit fontScale="85000" lnSpcReduction="10000"/>
          </a:bodyPr>
          <a:lstStyle/>
          <a:p>
            <a:r>
              <a:rPr lang="en-US" b="1"/>
              <a:t>According to </a:t>
            </a:r>
            <a:r>
              <a:rPr lang="en-US" b="1" u="sng"/>
              <a:t>Article 1,</a:t>
            </a:r>
            <a:r>
              <a:rPr lang="en-US" b="1"/>
              <a:t> the territory of India can be classified into three categories: </a:t>
            </a:r>
          </a:p>
          <a:p>
            <a:pPr>
              <a:buNone/>
            </a:pPr>
            <a:r>
              <a:rPr lang="en-US" b="1"/>
              <a:t>1. Territories of the states </a:t>
            </a:r>
          </a:p>
          <a:p>
            <a:pPr>
              <a:buNone/>
            </a:pPr>
            <a:r>
              <a:rPr lang="en-US" b="1"/>
              <a:t>2. Union territories </a:t>
            </a:r>
          </a:p>
          <a:p>
            <a:pPr>
              <a:buNone/>
            </a:pPr>
            <a:r>
              <a:rPr lang="en-US" b="1"/>
              <a:t>3. Territories that may be acquired by the Government of India at any time.</a:t>
            </a:r>
          </a:p>
          <a:p>
            <a:r>
              <a:rPr lang="en-US" b="1"/>
              <a:t>At present, there are 28 states and 9 union territories. The states are the members of the federal system and share a distribution of powers with the Centre. </a:t>
            </a:r>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050"/>
            <a:ext cx="8229600" cy="4572000"/>
          </a:xfrm>
        </p:spPr>
        <p:txBody>
          <a:bodyPr>
            <a:normAutofit fontScale="70000" lnSpcReduction="20000"/>
          </a:bodyPr>
          <a:lstStyle/>
          <a:p>
            <a:pPr algn="just"/>
            <a:r>
              <a:rPr lang="en-US" b="1" u="sng"/>
              <a:t>Article 2 </a:t>
            </a:r>
            <a:r>
              <a:rPr lang="en-US" b="1"/>
              <a:t>grants two powers to the Parliament: (a) the power to admit into the Union of India new states; and (b) the power to establish new states.</a:t>
            </a:r>
          </a:p>
          <a:p>
            <a:pPr marL="0" indent="0" algn="just">
              <a:buNone/>
            </a:pPr>
            <a:endParaRPr lang="en-US" b="1"/>
          </a:p>
          <a:p>
            <a:pPr algn="just"/>
            <a:r>
              <a:rPr lang="en-US" b="1" u="sng"/>
              <a:t>Article 3</a:t>
            </a:r>
            <a:r>
              <a:rPr lang="en-US" b="1"/>
              <a:t>, on the other hand, relates to the formation of or changes in the existing states of the Union of India. In other words, Article 3 deals with the internal re-adjustment of the territories of the constituent states of the Union of India</a:t>
            </a:r>
          </a:p>
          <a:p>
            <a:pPr marL="0" indent="0" algn="just">
              <a:buNone/>
            </a:pPr>
            <a:endParaRPr lang="en-US" b="1"/>
          </a:p>
          <a:p>
            <a:pPr algn="just"/>
            <a:r>
              <a:rPr lang="en-US" b="1" u="sng"/>
              <a:t>Article 3 </a:t>
            </a:r>
            <a:r>
              <a:rPr lang="en-US" b="1"/>
              <a:t>authorizes the Parliament to: (a) form a new state by separation of territory from any state or by uniting two or more states or parts of states or by uniting any territory to a part of any state; (b) increase the area of any state; (c) diminish the area of any state; (d) alter the boundaries of any state; and (e) alter the name of any state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650"/>
            <a:ext cx="8229600" cy="4229100"/>
          </a:xfrm>
        </p:spPr>
        <p:txBody>
          <a:bodyPr>
            <a:normAutofit fontScale="92500"/>
          </a:bodyPr>
          <a:lstStyle/>
          <a:p>
            <a:pPr algn="just"/>
            <a:r>
              <a:rPr lang="en-US" b="1"/>
              <a:t>Moreover, the Constitution </a:t>
            </a:r>
            <a:r>
              <a:rPr lang="en-US" b="1" u="sng"/>
              <a:t>(Article 4) </a:t>
            </a:r>
            <a:r>
              <a:rPr lang="en-US" b="1"/>
              <a:t>itself declares that laws made for admission or establishment of new states and formation of new states and alteration of areas, boundaries or names of existing states are not to be considered as amendments of the Constitution under Article 368. This means that such laws can be passed by a simple majority and by the ordinary legislative process.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Citizenship</a:t>
            </a:r>
          </a:p>
        </p:txBody>
      </p:sp>
      <p:sp>
        <p:nvSpPr>
          <p:cNvPr id="3" name="Content Placeholder 2"/>
          <p:cNvSpPr>
            <a:spLocks noGrp="1"/>
          </p:cNvSpPr>
          <p:nvPr>
            <p:ph idx="1"/>
          </p:nvPr>
        </p:nvSpPr>
        <p:spPr>
          <a:xfrm>
            <a:off x="457200" y="1200150"/>
            <a:ext cx="8229600" cy="3771900"/>
          </a:xfrm>
        </p:spPr>
        <p:txBody>
          <a:bodyPr>
            <a:normAutofit fontScale="85000" lnSpcReduction="10000"/>
          </a:bodyPr>
          <a:lstStyle/>
          <a:p>
            <a:r>
              <a:rPr lang="en-US" b="1"/>
              <a:t>Citizenship is the status of a person recognized under the law of a country of belonging to thereof. </a:t>
            </a:r>
          </a:p>
          <a:p>
            <a:r>
              <a:rPr lang="en-US" b="1"/>
              <a:t>Citizens are full members of the Indian State who enjoys all civil and political rights.</a:t>
            </a:r>
          </a:p>
          <a:p>
            <a:r>
              <a:rPr lang="en-US" b="1"/>
              <a:t>The Constitution deals with the citizenship from Articles 5 to 11 under Part II</a:t>
            </a:r>
          </a:p>
          <a:p>
            <a:r>
              <a:rPr lang="en-US" b="1"/>
              <a:t>Single citizenship: The citizens in India owe allegiance only to the Union. There is no separate state citizenship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137422"/>
          </a:xfrm>
        </p:spPr>
        <p:txBody>
          <a:bodyPr>
            <a:normAutofit fontScale="92500"/>
          </a:bodyPr>
          <a:lstStyle/>
          <a:p>
            <a:r>
              <a:rPr lang="en-US" b="1"/>
              <a:t>According to the Constitution, the following four categories of persons became the citizens of India at its commencement i.e., on January 26, 1950:</a:t>
            </a:r>
          </a:p>
          <a:p>
            <a:pPr>
              <a:buNone/>
            </a:pPr>
            <a:r>
              <a:rPr lang="en-US" b="1"/>
              <a:t>(a) Persons domiciled in India</a:t>
            </a:r>
          </a:p>
          <a:p>
            <a:pPr>
              <a:buNone/>
            </a:pPr>
            <a:r>
              <a:rPr lang="en-US" b="1"/>
              <a:t>(b) Persons migrated from Pakistan</a:t>
            </a:r>
          </a:p>
          <a:p>
            <a:pPr>
              <a:buNone/>
            </a:pPr>
            <a:r>
              <a:rPr lang="en-US" b="1"/>
              <a:t>(c) Persons migrated to Pakistan but later returned</a:t>
            </a:r>
          </a:p>
          <a:p>
            <a:pPr>
              <a:buNone/>
            </a:pPr>
            <a:r>
              <a:rPr lang="en-US" b="1"/>
              <a:t>(d) Persons of Indian origin residing outside India.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CITIZENSHIP ACT, 1955</a:t>
            </a:r>
          </a:p>
        </p:txBody>
      </p:sp>
      <p:sp>
        <p:nvSpPr>
          <p:cNvPr id="3" name="Content Placeholder 2"/>
          <p:cNvSpPr>
            <a:spLocks noGrp="1"/>
          </p:cNvSpPr>
          <p:nvPr>
            <p:ph idx="1"/>
          </p:nvPr>
        </p:nvSpPr>
        <p:spPr/>
        <p:txBody>
          <a:bodyPr>
            <a:normAutofit fontScale="70000" lnSpcReduction="20000"/>
          </a:bodyPr>
          <a:lstStyle/>
          <a:p>
            <a:r>
              <a:rPr lang="en-US" b="1"/>
              <a:t>The Citizenship Act (1955) provides for acquisition and loss of citizenship after the commencement of the Constitution. </a:t>
            </a:r>
          </a:p>
          <a:p>
            <a:pPr>
              <a:buNone/>
            </a:pPr>
            <a:r>
              <a:rPr lang="en-US" b="1" u="sng"/>
              <a:t>Acquisition of Citizenship ( Types )</a:t>
            </a:r>
          </a:p>
          <a:p>
            <a:pPr marL="514350" indent="-514350">
              <a:buFont typeface="+mj-lt"/>
              <a:buAutoNum type="arabicPeriod"/>
            </a:pPr>
            <a:r>
              <a:rPr lang="en-US" b="1" u="sng"/>
              <a:t>Birth</a:t>
            </a:r>
            <a:r>
              <a:rPr lang="en-US" b="1"/>
              <a:t> </a:t>
            </a:r>
          </a:p>
          <a:p>
            <a:pPr marL="514350" indent="-514350">
              <a:buFont typeface="Wingdings" pitchFamily="2" charset="2"/>
              <a:buChar char="ü"/>
            </a:pPr>
            <a:r>
              <a:rPr lang="en-US" b="1"/>
              <a:t>Citizenship by birth </a:t>
            </a:r>
          </a:p>
          <a:p>
            <a:pPr marL="514350" indent="-514350">
              <a:buNone/>
            </a:pPr>
            <a:r>
              <a:rPr lang="en-US" b="1"/>
              <a:t>2.    </a:t>
            </a:r>
            <a:r>
              <a:rPr lang="en-US" b="1" u="sng"/>
              <a:t>Descent : A person born outside India</a:t>
            </a:r>
          </a:p>
          <a:p>
            <a:pPr marL="514350" indent="-514350" algn="just">
              <a:buFont typeface="Wingdings" pitchFamily="2" charset="2"/>
              <a:buChar char="ü"/>
            </a:pPr>
            <a:r>
              <a:rPr lang="en-US" b="1"/>
              <a:t>A person born outside India shall not be a citizen of India by descent, unless his birth is registered at an Indian consulate within one year of the date of birth or with the permission of the Central Government, after the expiry of the said period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828675" y="1450777"/>
            <a:ext cx="7486650" cy="3100388"/>
          </a:xfrm>
          <a:prstGeom prst="rect">
            <a:avLst/>
          </a:prstGeom>
        </p:spPr>
      </p:pic>
    </p:spTree>
    <p:extLst>
      <p:ext uri="{BB962C8B-B14F-4D97-AF65-F5344CB8AC3E}">
        <p14:creationId xmlns:p14="http://schemas.microsoft.com/office/powerpoint/2010/main" val="3337243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1"/>
            <a:ext cx="8229600" cy="4400549"/>
          </a:xfrm>
        </p:spPr>
        <p:txBody>
          <a:bodyPr>
            <a:normAutofit fontScale="85000" lnSpcReduction="20000"/>
          </a:bodyPr>
          <a:lstStyle/>
          <a:p>
            <a:pPr marL="514350" indent="-514350">
              <a:buNone/>
            </a:pPr>
            <a:r>
              <a:rPr lang="en-US" b="1"/>
              <a:t>3.  </a:t>
            </a:r>
            <a:r>
              <a:rPr lang="en-US" b="1" u="sng"/>
              <a:t> Registration </a:t>
            </a:r>
          </a:p>
          <a:p>
            <a:pPr marL="514350" indent="-514350">
              <a:buFont typeface="Wingdings" pitchFamily="2" charset="2"/>
              <a:buChar char="ü"/>
            </a:pPr>
            <a:r>
              <a:rPr lang="en-US" b="1"/>
              <a:t>The Central Government may, on an application, register as a citizen of India any person </a:t>
            </a:r>
          </a:p>
          <a:p>
            <a:pPr marL="514350" indent="-514350">
              <a:buNone/>
            </a:pPr>
            <a:r>
              <a:rPr lang="en-US" b="1"/>
              <a:t>4.   </a:t>
            </a:r>
            <a:r>
              <a:rPr lang="en-US" b="1" u="sng"/>
              <a:t>Naturalisation </a:t>
            </a:r>
          </a:p>
          <a:p>
            <a:pPr marL="514350" indent="-514350">
              <a:buFont typeface="Wingdings" pitchFamily="2" charset="2"/>
              <a:buChar char="ü"/>
            </a:pPr>
            <a:r>
              <a:rPr lang="en-US" b="1"/>
              <a:t>The Central Government may, on an application, grant a certificate of </a:t>
            </a:r>
            <a:r>
              <a:rPr lang="en-US" b="1" err="1"/>
              <a:t>naturalisation</a:t>
            </a:r>
            <a:r>
              <a:rPr lang="en-US" b="1"/>
              <a:t> to any person </a:t>
            </a:r>
          </a:p>
          <a:p>
            <a:pPr marL="514350" indent="-514350">
              <a:buNone/>
            </a:pPr>
            <a:r>
              <a:rPr lang="en-US" b="1"/>
              <a:t>5.    </a:t>
            </a:r>
            <a:r>
              <a:rPr lang="en-US" b="1" u="sng"/>
              <a:t>Incorporation of territory</a:t>
            </a:r>
          </a:p>
          <a:p>
            <a:pPr marL="514350" indent="-514350">
              <a:buFont typeface="Wingdings" pitchFamily="2" charset="2"/>
              <a:buChar char="ü"/>
            </a:pPr>
            <a:r>
              <a:rPr lang="en-US" b="1"/>
              <a:t>If any foreign territory becomes a part of India, the Government of India specifies the persons who among the people of the territory shall be the citizens of India.</a:t>
            </a:r>
          </a:p>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4137423"/>
          </a:xfrm>
        </p:spPr>
        <p:txBody>
          <a:bodyPr>
            <a:normAutofit fontScale="70000" lnSpcReduction="20000"/>
          </a:bodyPr>
          <a:lstStyle/>
          <a:p>
            <a:pPr>
              <a:buNone/>
            </a:pPr>
            <a:r>
              <a:rPr lang="en-US" b="1"/>
              <a:t>3. </a:t>
            </a:r>
            <a:r>
              <a:rPr lang="en-US" b="1" u="sng"/>
              <a:t>By Deprivation</a:t>
            </a:r>
          </a:p>
          <a:p>
            <a:pPr>
              <a:buNone/>
            </a:pPr>
            <a:r>
              <a:rPr lang="en-US" b="1"/>
              <a:t>       It is a compulsory termination of Indian citizenship by the Central government, if:</a:t>
            </a:r>
          </a:p>
          <a:p>
            <a:pPr>
              <a:buNone/>
            </a:pPr>
            <a:r>
              <a:rPr lang="en-US" b="1"/>
              <a:t>(a) The citizen has obtained the citizenship by fraud:</a:t>
            </a:r>
          </a:p>
          <a:p>
            <a:pPr>
              <a:buNone/>
            </a:pPr>
            <a:r>
              <a:rPr lang="en-US" b="1"/>
              <a:t>(b) The citizen has shown disloyalty to the Constitution of India:</a:t>
            </a:r>
          </a:p>
          <a:p>
            <a:pPr>
              <a:buNone/>
            </a:pPr>
            <a:r>
              <a:rPr lang="en-US" b="1"/>
              <a:t>(c)  The citizen has unlawfully traded or communicated with the  enemy during a war;</a:t>
            </a:r>
          </a:p>
          <a:p>
            <a:pPr>
              <a:buNone/>
            </a:pPr>
            <a:r>
              <a:rPr lang="en-US" b="1"/>
              <a:t>(d) The citizen has, within five years after registration or naturalization, been imprisoned in any country for two years; and </a:t>
            </a:r>
          </a:p>
          <a:p>
            <a:pPr>
              <a:buNone/>
            </a:pPr>
            <a:r>
              <a:rPr lang="en-US" b="1"/>
              <a:t>(e) The citizen has been ordinarily resident out of India for seven years continuously</a:t>
            </a:r>
          </a:p>
          <a:p>
            <a:pPr algn="r">
              <a:buNone/>
            </a:pP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rmAutofit fontScale="90000"/>
          </a:bodyPr>
          <a:lstStyle/>
          <a:p>
            <a:r>
              <a:rPr lang="en-US" b="1" u="sng"/>
              <a:t>Loss of Citizenship</a:t>
            </a:r>
          </a:p>
        </p:txBody>
      </p:sp>
      <p:sp>
        <p:nvSpPr>
          <p:cNvPr id="3" name="Content Placeholder 2"/>
          <p:cNvSpPr>
            <a:spLocks noGrp="1"/>
          </p:cNvSpPr>
          <p:nvPr>
            <p:ph idx="1"/>
          </p:nvPr>
        </p:nvSpPr>
        <p:spPr>
          <a:xfrm>
            <a:off x="457200" y="742950"/>
            <a:ext cx="8229600" cy="4400550"/>
          </a:xfrm>
        </p:spPr>
        <p:txBody>
          <a:bodyPr>
            <a:normAutofit fontScale="92500" lnSpcReduction="10000"/>
          </a:bodyPr>
          <a:lstStyle/>
          <a:p>
            <a:pPr>
              <a:buNone/>
            </a:pPr>
            <a:r>
              <a:rPr lang="en-US" b="1"/>
              <a:t>1. </a:t>
            </a:r>
            <a:r>
              <a:rPr lang="en-US" b="1" u="sng"/>
              <a:t>By Renunciation </a:t>
            </a:r>
          </a:p>
          <a:p>
            <a:pPr>
              <a:buNone/>
            </a:pPr>
            <a:r>
              <a:rPr lang="en-US" b="1"/>
              <a:t>     Any citizen of India of full age and capacity can make a declaration renouncing his Indian citizenship</a:t>
            </a:r>
          </a:p>
          <a:p>
            <a:pPr>
              <a:buNone/>
            </a:pPr>
            <a:endParaRPr lang="en-US" b="1"/>
          </a:p>
          <a:p>
            <a:pPr>
              <a:buNone/>
            </a:pPr>
            <a:r>
              <a:rPr lang="en-US" b="1"/>
              <a:t>2. </a:t>
            </a:r>
            <a:r>
              <a:rPr lang="en-US" b="1" u="sng"/>
              <a:t>By Termination </a:t>
            </a:r>
          </a:p>
          <a:p>
            <a:pPr>
              <a:buNone/>
            </a:pPr>
            <a:r>
              <a:rPr lang="en-US" b="1"/>
              <a:t>     When an Indian citizen voluntarily acquires the citizenship of another country, his Indian citizenship automatically terminates.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141391"/>
            <a:ext cx="6553200" cy="5249759"/>
          </a:xfrm>
          <a:prstGeom prst="rect">
            <a:avLst/>
          </a:prstGeom>
        </p:spPr>
      </p:pic>
    </p:spTree>
    <p:extLst>
      <p:ext uri="{BB962C8B-B14F-4D97-AF65-F5344CB8AC3E}">
        <p14:creationId xmlns:p14="http://schemas.microsoft.com/office/powerpoint/2010/main" val="38244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Module – 1</a:t>
            </a:r>
            <a:br>
              <a:rPr lang="en-US" b="1" u="sng"/>
            </a:br>
            <a:r>
              <a:rPr lang="en-US" b="1" u="sng"/>
              <a:t>Constitution of India </a:t>
            </a:r>
          </a:p>
        </p:txBody>
      </p:sp>
      <p:sp>
        <p:nvSpPr>
          <p:cNvPr id="3" name="Content Placeholder 2"/>
          <p:cNvSpPr>
            <a:spLocks noGrp="1"/>
          </p:cNvSpPr>
          <p:nvPr>
            <p:ph idx="1"/>
          </p:nvPr>
        </p:nvSpPr>
        <p:spPr>
          <a:xfrm>
            <a:off x="457200" y="1200150"/>
            <a:ext cx="8229600" cy="3714750"/>
          </a:xfrm>
        </p:spPr>
        <p:txBody>
          <a:bodyPr>
            <a:normAutofit fontScale="92500" lnSpcReduction="20000"/>
          </a:bodyPr>
          <a:lstStyle/>
          <a:p>
            <a:pPr>
              <a:buNone/>
            </a:pPr>
            <a:r>
              <a:rPr lang="en-US" b="1" u="sng"/>
              <a:t>Definition of Constitution</a:t>
            </a:r>
          </a:p>
          <a:p>
            <a:pPr>
              <a:buNone/>
            </a:pPr>
            <a:r>
              <a:rPr lang="en-US" b="1"/>
              <a:t>    A constitution is the basic design of the structure and powers of the government and the rights and duties if its citizens.  </a:t>
            </a:r>
          </a:p>
          <a:p>
            <a:r>
              <a:rPr lang="en-US" b="1"/>
              <a:t>There can be no nation without a constitution.</a:t>
            </a:r>
          </a:p>
          <a:p>
            <a:r>
              <a:rPr lang="en-US" b="1"/>
              <a:t>Constitution need not to be written in nature </a:t>
            </a:r>
          </a:p>
          <a:p>
            <a:r>
              <a:rPr lang="en-US" b="1"/>
              <a:t>Based on amendment nature, constitution has divided into 2 &gt; Rigid and Flexible constitution.</a:t>
            </a:r>
          </a:p>
          <a:p>
            <a:pPr>
              <a:buNone/>
            </a:pP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00150"/>
            <a:ext cx="7467599" cy="3657600"/>
          </a:xfrm>
        </p:spPr>
      </p:pic>
    </p:spTree>
    <p:extLst>
      <p:ext uri="{BB962C8B-B14F-4D97-AF65-F5344CB8AC3E}">
        <p14:creationId xmlns:p14="http://schemas.microsoft.com/office/powerpoint/2010/main" val="356053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7" name="Content Placeholder 6"/>
          <p:cNvPicPr>
            <a:picLocks noGrp="1" noChangeAspect="1"/>
          </p:cNvPicPr>
          <p:nvPr>
            <p:ph idx="4294967295"/>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96955"/>
            <a:ext cx="8534400" cy="5235159"/>
          </a:xfrm>
          <a:ln>
            <a:solidFill>
              <a:schemeClr val="bg1"/>
            </a:solidFill>
          </a:ln>
        </p:spPr>
      </p:pic>
    </p:spTree>
    <p:extLst>
      <p:ext uri="{BB962C8B-B14F-4D97-AF65-F5344CB8AC3E}">
        <p14:creationId xmlns:p14="http://schemas.microsoft.com/office/powerpoint/2010/main" val="316578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CA0973-39D3-42E9-A4D1-9415316DC591}"/>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7949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304800"/>
          </a:xfrm>
        </p:spPr>
        <p:txBody>
          <a:bodyPr>
            <a:noAutofit/>
          </a:bodyPr>
          <a:lstStyle/>
          <a:p>
            <a:r>
              <a:rPr lang="en-US" sz="5400" b="1" u="sng"/>
              <a:t>Historical Background of Indian Constitution </a:t>
            </a:r>
          </a:p>
        </p:txBody>
      </p:sp>
      <p:sp>
        <p:nvSpPr>
          <p:cNvPr id="3" name="Content Placeholder 2"/>
          <p:cNvSpPr>
            <a:spLocks noGrp="1"/>
          </p:cNvSpPr>
          <p:nvPr>
            <p:ph idx="1"/>
          </p:nvPr>
        </p:nvSpPr>
        <p:spPr>
          <a:xfrm>
            <a:off x="457200" y="1428750"/>
            <a:ext cx="8229600" cy="3714750"/>
          </a:xfrm>
        </p:spPr>
        <p:txBody>
          <a:bodyPr>
            <a:normAutofit fontScale="70000" lnSpcReduction="20000"/>
          </a:bodyPr>
          <a:lstStyle/>
          <a:p>
            <a:r>
              <a:rPr lang="en-US" b="1"/>
              <a:t>As early as in Dec 1918, in the 33</a:t>
            </a:r>
            <a:r>
              <a:rPr lang="en-US" b="1" baseline="30000"/>
              <a:t>rd</a:t>
            </a:r>
            <a:r>
              <a:rPr lang="en-US" b="1"/>
              <a:t> session of the Indian National Congress held in Delhi, a resolution was unanimously adopted demanding for free will and right for India.</a:t>
            </a:r>
          </a:p>
          <a:p>
            <a:r>
              <a:rPr lang="en-US" b="1"/>
              <a:t>In 1928, Jawaharlal Nehru presented a draft for the constitution of India. </a:t>
            </a:r>
          </a:p>
          <a:p>
            <a:r>
              <a:rPr lang="en-US" b="1"/>
              <a:t>It was in 1934 that the idea of a Constituent Assembly for India was put forward for the first time by M.N. Roy, a pioneer of communist movement in India. </a:t>
            </a:r>
          </a:p>
          <a:p>
            <a:r>
              <a:rPr lang="en-US" b="1"/>
              <a:t>In 1942, Sir Stafford Cripps, a Member of the Cabinet, came to India with a draft proposal of the British Government on the framing of an independent Constitution to be adopted after the World War 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7E05F0F230141BF3D73FC6DCA9766" ma:contentTypeVersion="6" ma:contentTypeDescription="Create a new document." ma:contentTypeScope="" ma:versionID="485aa46ac5b11c04ec72588a51d4f524">
  <xsd:schema xmlns:xsd="http://www.w3.org/2001/XMLSchema" xmlns:xs="http://www.w3.org/2001/XMLSchema" xmlns:p="http://schemas.microsoft.com/office/2006/metadata/properties" xmlns:ns2="fca83e87-a2ae-48e4-97a7-59b6501c6c0a" targetNamespace="http://schemas.microsoft.com/office/2006/metadata/properties" ma:root="true" ma:fieldsID="88a77ba109b09ab710b04bb2a66e920d" ns2:_="">
    <xsd:import namespace="fca83e87-a2ae-48e4-97a7-59b6501c6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83e87-a2ae-48e4-97a7-59b6501c6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83A558-B401-4084-A409-D81BAFD16E83}"/>
</file>

<file path=customXml/itemProps2.xml><?xml version="1.0" encoding="utf-8"?>
<ds:datastoreItem xmlns:ds="http://schemas.openxmlformats.org/officeDocument/2006/customXml" ds:itemID="{73F5FC4E-EA51-4C8D-98DB-212FA2C7F98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A448AE-AF31-415B-A4A4-BEE8DEA8BD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2</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Constitution of India S4 KTU COMMON TO ALL BRANCHES   </vt:lpstr>
      <vt:lpstr>Syllabus </vt:lpstr>
      <vt:lpstr>PowerPoint Presentation</vt:lpstr>
      <vt:lpstr>PowerPoint Presentation</vt:lpstr>
      <vt:lpstr>Module – 1 Constitution of India </vt:lpstr>
      <vt:lpstr>PowerPoint Presentation</vt:lpstr>
      <vt:lpstr>PowerPoint Presentation</vt:lpstr>
      <vt:lpstr>PowerPoint Presentation</vt:lpstr>
      <vt:lpstr>Historical Background of Indian Constitution </vt:lpstr>
      <vt:lpstr>PowerPoint Presentation</vt:lpstr>
      <vt:lpstr>PowerPoint Presentation</vt:lpstr>
      <vt:lpstr>PowerPoint Presentation</vt:lpstr>
      <vt:lpstr>Salient Features of Indian Constitution </vt:lpstr>
      <vt:lpstr>PowerPoint Presentation</vt:lpstr>
      <vt:lpstr>PowerPoint Presentation</vt:lpstr>
      <vt:lpstr>PowerPoint Presentation</vt:lpstr>
      <vt:lpstr>Preamble of the Constitution </vt:lpstr>
      <vt:lpstr>Preamble of the Constitution </vt:lpstr>
      <vt:lpstr>Summary of the Preamble </vt:lpstr>
      <vt:lpstr>PowerPoint Presentation</vt:lpstr>
      <vt:lpstr>PowerPoint Presentation</vt:lpstr>
      <vt:lpstr>PowerPoint Presentation</vt:lpstr>
      <vt:lpstr>Union and its Territory</vt:lpstr>
      <vt:lpstr>PowerPoint Presentation</vt:lpstr>
      <vt:lpstr>PowerPoint Presentation</vt:lpstr>
      <vt:lpstr>PowerPoint Presentation</vt:lpstr>
      <vt:lpstr>Citizenship</vt:lpstr>
      <vt:lpstr>PowerPoint Presentation</vt:lpstr>
      <vt:lpstr>CITIZENSHIP ACT, 1955</vt:lpstr>
      <vt:lpstr>PowerPoint Presentation</vt:lpstr>
      <vt:lpstr>PowerPoint Presentation</vt:lpstr>
      <vt:lpstr>Loss of Citizenship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HX</dc:creator>
  <cp:revision>1</cp:revision>
  <dcterms:created xsi:type="dcterms:W3CDTF">2006-08-16T00:00:00Z</dcterms:created>
  <dcterms:modified xsi:type="dcterms:W3CDTF">2021-08-13T06:19:39Z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0x010100B5F7E05F0F230141BF3D73FC6DCA9766</vt:lpwstr>
  </property>
</Properties>
</file>