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80" r:id="rId5"/>
    <p:sldId id="281" r:id="rId6"/>
    <p:sldId id="259" r:id="rId7"/>
    <p:sldId id="282" r:id="rId8"/>
    <p:sldId id="283" r:id="rId9"/>
    <p:sldId id="260" r:id="rId10"/>
    <p:sldId id="261" r:id="rId11"/>
    <p:sldId id="262" r:id="rId12"/>
    <p:sldId id="263" r:id="rId13"/>
    <p:sldId id="277" r:id="rId14"/>
    <p:sldId id="264" r:id="rId15"/>
    <p:sldId id="265" r:id="rId16"/>
    <p:sldId id="266" r:id="rId17"/>
    <p:sldId id="267" r:id="rId18"/>
    <p:sldId id="278" r:id="rId19"/>
    <p:sldId id="268" r:id="rId20"/>
    <p:sldId id="269" r:id="rId21"/>
    <p:sldId id="270" r:id="rId22"/>
    <p:sldId id="271" r:id="rId23"/>
    <p:sldId id="272" r:id="rId24"/>
    <p:sldId id="273" r:id="rId25"/>
    <p:sldId id="274" r:id="rId26"/>
    <p:sldId id="275" r:id="rId27"/>
    <p:sldId id="276" r:id="rId28"/>
    <p:sldId id="279"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78"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20DAE-280D-48B9-805D-3A92938AF1B1}" type="datetimeFigureOut">
              <a:rPr lang="en-US" smtClean="0"/>
              <a:t>5/28/2021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7E6E3A-1E83-4405-8754-7DF2FF4D6A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7E6E3A-1E83-4405-8754-7DF2FF4D6AF2}"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solidFill>
                  <a:srgbClr val="000000"/>
                </a:solidFill>
                <a:latin typeface="Calibri,Bold"/>
              </a:rPr>
              <a:t>General Nature (features) of Fundamental Rights</a:t>
            </a:r>
          </a:p>
          <a:p>
            <a:pPr algn="l"/>
            <a:r>
              <a:rPr lang="en-US" sz="1200" b="0" i="0" u="none" strike="noStrike" baseline="0" dirty="0">
                <a:solidFill>
                  <a:srgbClr val="000000"/>
                </a:solidFill>
                <a:latin typeface="Calibri" panose="020F0502020204030204" pitchFamily="34" charset="0"/>
              </a:rPr>
              <a:t>1. Some of them are available </a:t>
            </a:r>
            <a:r>
              <a:rPr lang="en-US" sz="1200" b="0" i="0" u="none" strike="noStrike" baseline="0" dirty="0">
                <a:solidFill>
                  <a:srgbClr val="C10000"/>
                </a:solidFill>
                <a:latin typeface="Calibri" panose="020F0502020204030204" pitchFamily="34" charset="0"/>
              </a:rPr>
              <a:t>only for citizens, some are for aliens </a:t>
            </a:r>
            <a:r>
              <a:rPr lang="en-US" sz="1200" b="0" i="0" u="none" strike="noStrike" baseline="0" dirty="0">
                <a:solidFill>
                  <a:srgbClr val="000000"/>
                </a:solidFill>
                <a:latin typeface="Calibri" panose="020F0502020204030204" pitchFamily="34" charset="0"/>
              </a:rPr>
              <a:t>too.</a:t>
            </a:r>
          </a:p>
          <a:p>
            <a:pPr algn="l"/>
            <a:r>
              <a:rPr lang="en-US" sz="1200" b="0" i="0" u="none" strike="noStrike" baseline="0" dirty="0">
                <a:solidFill>
                  <a:srgbClr val="000000"/>
                </a:solidFill>
                <a:latin typeface="Calibri" panose="020F0502020204030204" pitchFamily="34" charset="0"/>
              </a:rPr>
              <a:t>2. The state can </a:t>
            </a:r>
            <a:r>
              <a:rPr lang="en-US" sz="1200" b="0" i="0" u="none" strike="noStrike" baseline="0" dirty="0">
                <a:solidFill>
                  <a:srgbClr val="C10000"/>
                </a:solidFill>
                <a:latin typeface="Calibri" panose="020F0502020204030204" pitchFamily="34" charset="0"/>
              </a:rPr>
              <a:t>impose reasonable restrictions </a:t>
            </a:r>
            <a:r>
              <a:rPr lang="en-US" sz="1200" b="0" i="0" u="none" strike="noStrike" baseline="0" dirty="0">
                <a:solidFill>
                  <a:srgbClr val="000000"/>
                </a:solidFill>
                <a:latin typeface="Calibri" panose="020F0502020204030204" pitchFamily="34" charset="0"/>
              </a:rPr>
              <a:t>on them. However,</a:t>
            </a:r>
          </a:p>
          <a:p>
            <a:pPr algn="l"/>
            <a:r>
              <a:rPr lang="en-US" sz="1200" b="0" i="0" u="none" strike="noStrike" baseline="0" dirty="0">
                <a:solidFill>
                  <a:srgbClr val="000000"/>
                </a:solidFill>
                <a:latin typeface="Calibri" panose="020F0502020204030204" pitchFamily="34" charset="0"/>
              </a:rPr>
              <a:t>reasonability of restrictions is to be decided by the Judiciary.</a:t>
            </a:r>
          </a:p>
          <a:p>
            <a:pPr algn="l"/>
            <a:r>
              <a:rPr lang="en-US" sz="1200" b="0" i="0" u="none" strike="noStrike" baseline="0" dirty="0">
                <a:solidFill>
                  <a:srgbClr val="000000"/>
                </a:solidFill>
                <a:latin typeface="Calibri" panose="020F0502020204030204" pitchFamily="34" charset="0"/>
              </a:rPr>
              <a:t>3. They are </a:t>
            </a:r>
            <a:r>
              <a:rPr lang="en-US" sz="1200" b="0" i="0" u="none" strike="noStrike" baseline="0" dirty="0">
                <a:solidFill>
                  <a:srgbClr val="C10000"/>
                </a:solidFill>
                <a:latin typeface="Calibri" panose="020F0502020204030204" pitchFamily="34" charset="0"/>
              </a:rPr>
              <a:t>justiciable</a:t>
            </a:r>
            <a:r>
              <a:rPr lang="en-US" sz="1200" b="0" i="0" u="none" strike="noStrike" baseline="0" dirty="0">
                <a:solidFill>
                  <a:srgbClr val="000000"/>
                </a:solidFill>
                <a:latin typeface="Calibri" panose="020F0502020204030204" pitchFamily="34" charset="0"/>
              </a:rPr>
              <a:t>, i.e., allow persons to approach the judiciary if</a:t>
            </a:r>
          </a:p>
          <a:p>
            <a:pPr algn="l"/>
            <a:r>
              <a:rPr lang="en-US" sz="1200" b="0" i="0" u="none" strike="noStrike" baseline="0" dirty="0">
                <a:solidFill>
                  <a:srgbClr val="000000"/>
                </a:solidFill>
                <a:latin typeface="Calibri" panose="020F0502020204030204" pitchFamily="34" charset="0"/>
              </a:rPr>
              <a:t>violated. (directly approach Supreme Court).</a:t>
            </a:r>
          </a:p>
          <a:p>
            <a:pPr algn="l"/>
            <a:r>
              <a:rPr lang="en-US" sz="1200" b="0" i="0" u="none" strike="noStrike" baseline="0" dirty="0">
                <a:solidFill>
                  <a:srgbClr val="000000"/>
                </a:solidFill>
                <a:latin typeface="Calibri" panose="020F0502020204030204" pitchFamily="34" charset="0"/>
              </a:rPr>
              <a:t>4. They can me curtailed or </a:t>
            </a:r>
            <a:r>
              <a:rPr lang="en-US" sz="1200" b="0" i="0" u="none" strike="noStrike" baseline="0" dirty="0">
                <a:solidFill>
                  <a:srgbClr val="C10000"/>
                </a:solidFill>
                <a:latin typeface="Calibri" panose="020F0502020204030204" pitchFamily="34" charset="0"/>
              </a:rPr>
              <a:t>changed only by “Constitution Amendment</a:t>
            </a:r>
          </a:p>
          <a:p>
            <a:pPr algn="l"/>
            <a:r>
              <a:rPr lang="en-IN" sz="1200" b="0" i="0" u="none" strike="noStrike" baseline="0" dirty="0">
                <a:solidFill>
                  <a:srgbClr val="C10000"/>
                </a:solidFill>
                <a:latin typeface="Calibri" panose="020F0502020204030204" pitchFamily="34" charset="0"/>
              </a:rPr>
              <a:t>Acts”</a:t>
            </a:r>
          </a:p>
          <a:p>
            <a:pPr algn="l"/>
            <a:r>
              <a:rPr lang="en-US" sz="1200" b="0" i="0" u="none" strike="noStrike" baseline="0" dirty="0">
                <a:solidFill>
                  <a:srgbClr val="000000"/>
                </a:solidFill>
                <a:latin typeface="Calibri" panose="020F0502020204030204" pitchFamily="34" charset="0"/>
              </a:rPr>
              <a:t>5. The six rights can be </a:t>
            </a:r>
            <a:r>
              <a:rPr lang="en-US" sz="1200" b="0" i="0" u="none" strike="noStrike" baseline="0" dirty="0">
                <a:solidFill>
                  <a:srgbClr val="C10000"/>
                </a:solidFill>
                <a:latin typeface="Calibri" panose="020F0502020204030204" pitchFamily="34" charset="0"/>
              </a:rPr>
              <a:t>suspended only </a:t>
            </a:r>
            <a:r>
              <a:rPr lang="en-US" sz="1200" b="0" i="0" u="none" strike="noStrike" baseline="0" dirty="0">
                <a:solidFill>
                  <a:srgbClr val="000000"/>
                </a:solidFill>
                <a:latin typeface="Calibri" panose="020F0502020204030204" pitchFamily="34" charset="0"/>
              </a:rPr>
              <a:t>when emergency is declared</a:t>
            </a:r>
          </a:p>
          <a:p>
            <a:pPr algn="l"/>
            <a:r>
              <a:rPr lang="en-US" sz="1200" b="0" i="0" u="none" strike="noStrike" baseline="0" dirty="0">
                <a:solidFill>
                  <a:srgbClr val="000000"/>
                </a:solidFill>
                <a:latin typeface="Calibri" panose="020F0502020204030204" pitchFamily="34" charset="0"/>
              </a:rPr>
              <a:t>on the grounds of war or external aggression (i.e., </a:t>
            </a:r>
            <a:r>
              <a:rPr lang="en-US" sz="1200" b="0" i="0" u="none" strike="noStrike" baseline="0" dirty="0">
                <a:solidFill>
                  <a:srgbClr val="C10000"/>
                </a:solidFill>
                <a:latin typeface="Calibri" panose="020F0502020204030204" pitchFamily="34" charset="0"/>
              </a:rPr>
              <a:t>external</a:t>
            </a:r>
          </a:p>
          <a:p>
            <a:pPr algn="l"/>
            <a:r>
              <a:rPr lang="en-US" sz="1200" b="0" i="0" u="none" strike="noStrike" baseline="0" dirty="0">
                <a:solidFill>
                  <a:srgbClr val="C10000"/>
                </a:solidFill>
                <a:latin typeface="Calibri" panose="020F0502020204030204" pitchFamily="34" charset="0"/>
              </a:rPr>
              <a:t>emergency</a:t>
            </a:r>
            <a:r>
              <a:rPr lang="en-US" sz="1200" b="0" i="0" u="none" strike="noStrike" baseline="0" dirty="0">
                <a:solidFill>
                  <a:srgbClr val="000000"/>
                </a:solidFill>
                <a:latin typeface="Calibri" panose="020F0502020204030204" pitchFamily="34" charset="0"/>
              </a:rPr>
              <a:t>) and not on the ground of armed rebellion (i.e.,</a:t>
            </a:r>
          </a:p>
          <a:p>
            <a:pPr algn="l"/>
            <a:r>
              <a:rPr lang="en-IN" sz="1200" b="0" i="0" u="none" strike="noStrike" baseline="0" dirty="0">
                <a:solidFill>
                  <a:srgbClr val="000000"/>
                </a:solidFill>
                <a:latin typeface="Calibri" panose="020F0502020204030204" pitchFamily="34" charset="0"/>
              </a:rPr>
              <a:t>internal emergency).</a:t>
            </a:r>
          </a:p>
          <a:p>
            <a:pPr algn="l"/>
            <a:r>
              <a:rPr lang="en-US" sz="1200" b="0" i="0" u="none" strike="noStrike" baseline="0" dirty="0">
                <a:solidFill>
                  <a:srgbClr val="000000"/>
                </a:solidFill>
                <a:latin typeface="Calibri" panose="020F0502020204030204" pitchFamily="34" charset="0"/>
              </a:rPr>
              <a:t>6. Their application can be </a:t>
            </a:r>
            <a:r>
              <a:rPr lang="en-US" sz="1200" b="0" i="0" u="none" strike="noStrike" baseline="0" dirty="0">
                <a:solidFill>
                  <a:srgbClr val="C10000"/>
                </a:solidFill>
                <a:latin typeface="Calibri" panose="020F0502020204030204" pitchFamily="34" charset="0"/>
              </a:rPr>
              <a:t>restricted while martial law </a:t>
            </a:r>
            <a:r>
              <a:rPr lang="en-US" sz="1200" b="0" i="0" u="none" strike="noStrike" baseline="0" dirty="0">
                <a:solidFill>
                  <a:srgbClr val="000000"/>
                </a:solidFill>
                <a:latin typeface="Calibri" panose="020F0502020204030204" pitchFamily="34" charset="0"/>
              </a:rPr>
              <a:t>(Military rule) is</a:t>
            </a:r>
          </a:p>
          <a:p>
            <a:pPr algn="l"/>
            <a:r>
              <a:rPr lang="en-US" sz="1200" b="0" i="0" u="none" strike="noStrike" baseline="0" dirty="0">
                <a:solidFill>
                  <a:srgbClr val="000000"/>
                </a:solidFill>
                <a:latin typeface="Calibri" panose="020F0502020204030204" pitchFamily="34" charset="0"/>
              </a:rPr>
              <a:t>in force in any area.</a:t>
            </a:r>
            <a:endParaRPr lang="en-IN" dirty="0"/>
          </a:p>
          <a:p>
            <a:endParaRPr lang="en-IN" dirty="0"/>
          </a:p>
        </p:txBody>
      </p:sp>
      <p:sp>
        <p:nvSpPr>
          <p:cNvPr id="4" name="Slide Number Placeholder 3"/>
          <p:cNvSpPr>
            <a:spLocks noGrp="1"/>
          </p:cNvSpPr>
          <p:nvPr>
            <p:ph type="sldNum" sz="quarter" idx="5"/>
          </p:nvPr>
        </p:nvSpPr>
        <p:spPr/>
        <p:txBody>
          <a:bodyPr/>
          <a:lstStyle/>
          <a:p>
            <a:fld id="{927E6E3A-1E83-4405-8754-7DF2FF4D6AF2}" type="slidenum">
              <a:rPr lang="en-US" smtClean="0"/>
              <a:t>6</a:t>
            </a:fld>
            <a:endParaRPr lang="en-US"/>
          </a:p>
        </p:txBody>
      </p:sp>
    </p:spTree>
    <p:extLst>
      <p:ext uri="{BB962C8B-B14F-4D97-AF65-F5344CB8AC3E}">
        <p14:creationId xmlns:p14="http://schemas.microsoft.com/office/powerpoint/2010/main" val="217898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CE148D-0B53-4322-96FA-42D70B50DC74}" type="datetime1">
              <a:rPr lang="en-US" smtClean="0"/>
              <a:t>5/28/2021</a:t>
            </a:fld>
            <a:endParaRPr lang="en-US"/>
          </a:p>
        </p:txBody>
      </p:sp>
      <p:sp>
        <p:nvSpPr>
          <p:cNvPr id="5" name="Footer Placeholder 4"/>
          <p:cNvSpPr>
            <a:spLocks noGrp="1"/>
          </p:cNvSpPr>
          <p:nvPr>
            <p:ph type="ftr" sz="quarter" idx="11"/>
          </p:nvPr>
        </p:nvSpPr>
        <p:spPr/>
        <p:txBody>
          <a:bodyPr/>
          <a:lstStyle/>
          <a:p>
            <a:r>
              <a:rPr lang="en-US"/>
              <a:t>Hingston Xavier, Asst. Prof, Christ College of Engg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6CF339-92E1-45EE-9F74-15017CD95703}" type="datetime1">
              <a:rPr lang="en-US" smtClean="0"/>
              <a:t>5/28/2021</a:t>
            </a:fld>
            <a:endParaRPr lang="en-US"/>
          </a:p>
        </p:txBody>
      </p:sp>
      <p:sp>
        <p:nvSpPr>
          <p:cNvPr id="5" name="Footer Placeholder 4"/>
          <p:cNvSpPr>
            <a:spLocks noGrp="1"/>
          </p:cNvSpPr>
          <p:nvPr>
            <p:ph type="ftr" sz="quarter" idx="11"/>
          </p:nvPr>
        </p:nvSpPr>
        <p:spPr/>
        <p:txBody>
          <a:bodyPr/>
          <a:lstStyle/>
          <a:p>
            <a:r>
              <a:rPr lang="en-US"/>
              <a:t>Hingston Xavier, Asst. Prof, Christ College of Engg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028A1-1A3C-4104-9C31-4E4779F6A6AF}" type="datetime1">
              <a:rPr lang="en-US" smtClean="0"/>
              <a:t>5/28/2021</a:t>
            </a:fld>
            <a:endParaRPr lang="en-US"/>
          </a:p>
        </p:txBody>
      </p:sp>
      <p:sp>
        <p:nvSpPr>
          <p:cNvPr id="5" name="Footer Placeholder 4"/>
          <p:cNvSpPr>
            <a:spLocks noGrp="1"/>
          </p:cNvSpPr>
          <p:nvPr>
            <p:ph type="ftr" sz="quarter" idx="11"/>
          </p:nvPr>
        </p:nvSpPr>
        <p:spPr/>
        <p:txBody>
          <a:bodyPr/>
          <a:lstStyle/>
          <a:p>
            <a:r>
              <a:rPr lang="en-US"/>
              <a:t>Hingston Xavier, Asst. Prof, Christ College of Engg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5CAE4B-0A5F-4AA8-B7BB-D37C7BDDF41F}" type="datetime1">
              <a:rPr lang="en-US" smtClean="0"/>
              <a:t>5/28/2021</a:t>
            </a:fld>
            <a:endParaRPr lang="en-US"/>
          </a:p>
        </p:txBody>
      </p:sp>
      <p:sp>
        <p:nvSpPr>
          <p:cNvPr id="5" name="Footer Placeholder 4"/>
          <p:cNvSpPr>
            <a:spLocks noGrp="1"/>
          </p:cNvSpPr>
          <p:nvPr>
            <p:ph type="ftr" sz="quarter" idx="11"/>
          </p:nvPr>
        </p:nvSpPr>
        <p:spPr/>
        <p:txBody>
          <a:bodyPr/>
          <a:lstStyle/>
          <a:p>
            <a:r>
              <a:rPr lang="en-US"/>
              <a:t>Hingston Xavier, Asst. Prof, Christ College of Engg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27893-F22E-42C4-92CF-3E65B3E97C47}" type="datetime1">
              <a:rPr lang="en-US" smtClean="0"/>
              <a:t>5/28/2021</a:t>
            </a:fld>
            <a:endParaRPr lang="en-US"/>
          </a:p>
        </p:txBody>
      </p:sp>
      <p:sp>
        <p:nvSpPr>
          <p:cNvPr id="5" name="Footer Placeholder 4"/>
          <p:cNvSpPr>
            <a:spLocks noGrp="1"/>
          </p:cNvSpPr>
          <p:nvPr>
            <p:ph type="ftr" sz="quarter" idx="11"/>
          </p:nvPr>
        </p:nvSpPr>
        <p:spPr/>
        <p:txBody>
          <a:bodyPr/>
          <a:lstStyle/>
          <a:p>
            <a:r>
              <a:rPr lang="en-US"/>
              <a:t>Hingston Xavier, Asst. Prof, Christ College of Engg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EB2020-9950-42F1-B025-7DFFA5EE4274}" type="datetime1">
              <a:rPr lang="en-US" smtClean="0"/>
              <a:t>5/28/2021</a:t>
            </a:fld>
            <a:endParaRPr lang="en-US"/>
          </a:p>
        </p:txBody>
      </p:sp>
      <p:sp>
        <p:nvSpPr>
          <p:cNvPr id="6" name="Footer Placeholder 5"/>
          <p:cNvSpPr>
            <a:spLocks noGrp="1"/>
          </p:cNvSpPr>
          <p:nvPr>
            <p:ph type="ftr" sz="quarter" idx="11"/>
          </p:nvPr>
        </p:nvSpPr>
        <p:spPr/>
        <p:txBody>
          <a:bodyPr/>
          <a:lstStyle/>
          <a:p>
            <a:r>
              <a:rPr lang="en-US"/>
              <a:t>Hingston Xavier, Asst. Prof, Christ College of Engg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C4D23B-8C0C-4B7C-99B6-D72A73DD60F6}" type="datetime1">
              <a:rPr lang="en-US" smtClean="0"/>
              <a:t>5/28/2021</a:t>
            </a:fld>
            <a:endParaRPr lang="en-US"/>
          </a:p>
        </p:txBody>
      </p:sp>
      <p:sp>
        <p:nvSpPr>
          <p:cNvPr id="8" name="Footer Placeholder 7"/>
          <p:cNvSpPr>
            <a:spLocks noGrp="1"/>
          </p:cNvSpPr>
          <p:nvPr>
            <p:ph type="ftr" sz="quarter" idx="11"/>
          </p:nvPr>
        </p:nvSpPr>
        <p:spPr/>
        <p:txBody>
          <a:bodyPr/>
          <a:lstStyle/>
          <a:p>
            <a:r>
              <a:rPr lang="en-US"/>
              <a:t>Hingston Xavier, Asst. Prof, Christ College of Engg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883DEA-CE7A-444C-9B70-9FAD2697DB9E}" type="datetime1">
              <a:rPr lang="en-US" smtClean="0"/>
              <a:t>5/28/2021</a:t>
            </a:fld>
            <a:endParaRPr lang="en-US"/>
          </a:p>
        </p:txBody>
      </p:sp>
      <p:sp>
        <p:nvSpPr>
          <p:cNvPr id="4" name="Footer Placeholder 3"/>
          <p:cNvSpPr>
            <a:spLocks noGrp="1"/>
          </p:cNvSpPr>
          <p:nvPr>
            <p:ph type="ftr" sz="quarter" idx="11"/>
          </p:nvPr>
        </p:nvSpPr>
        <p:spPr/>
        <p:txBody>
          <a:bodyPr/>
          <a:lstStyle/>
          <a:p>
            <a:r>
              <a:rPr lang="en-US"/>
              <a:t>Hingston Xavier, Asst. Prof, Christ College of Engg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ABCD7-9043-4676-A75A-3DEC58EBC54B}" type="datetime1">
              <a:rPr lang="en-US" smtClean="0"/>
              <a:t>5/28/2021</a:t>
            </a:fld>
            <a:endParaRPr lang="en-US"/>
          </a:p>
        </p:txBody>
      </p:sp>
      <p:sp>
        <p:nvSpPr>
          <p:cNvPr id="3" name="Footer Placeholder 2"/>
          <p:cNvSpPr>
            <a:spLocks noGrp="1"/>
          </p:cNvSpPr>
          <p:nvPr>
            <p:ph type="ftr" sz="quarter" idx="11"/>
          </p:nvPr>
        </p:nvSpPr>
        <p:spPr/>
        <p:txBody>
          <a:bodyPr/>
          <a:lstStyle/>
          <a:p>
            <a:r>
              <a:rPr lang="en-US"/>
              <a:t>Hingston Xavier, Asst. Prof, Christ College of Engg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E764C-292C-490D-AC04-2EAAC9F99889}" type="datetime1">
              <a:rPr lang="en-US" smtClean="0"/>
              <a:t>5/28/2021</a:t>
            </a:fld>
            <a:endParaRPr lang="en-US"/>
          </a:p>
        </p:txBody>
      </p:sp>
      <p:sp>
        <p:nvSpPr>
          <p:cNvPr id="6" name="Footer Placeholder 5"/>
          <p:cNvSpPr>
            <a:spLocks noGrp="1"/>
          </p:cNvSpPr>
          <p:nvPr>
            <p:ph type="ftr" sz="quarter" idx="11"/>
          </p:nvPr>
        </p:nvSpPr>
        <p:spPr/>
        <p:txBody>
          <a:bodyPr/>
          <a:lstStyle/>
          <a:p>
            <a:r>
              <a:rPr lang="en-US"/>
              <a:t>Hingston Xavier, Asst. Prof, Christ College of Engg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5C1C3-197B-424F-B0AE-31A7087C2505}" type="datetime1">
              <a:rPr lang="en-US" smtClean="0"/>
              <a:t>5/28/2021</a:t>
            </a:fld>
            <a:endParaRPr lang="en-US"/>
          </a:p>
        </p:txBody>
      </p:sp>
      <p:sp>
        <p:nvSpPr>
          <p:cNvPr id="6" name="Footer Placeholder 5"/>
          <p:cNvSpPr>
            <a:spLocks noGrp="1"/>
          </p:cNvSpPr>
          <p:nvPr>
            <p:ph type="ftr" sz="quarter" idx="11"/>
          </p:nvPr>
        </p:nvSpPr>
        <p:spPr/>
        <p:txBody>
          <a:bodyPr/>
          <a:lstStyle/>
          <a:p>
            <a:r>
              <a:rPr lang="en-US"/>
              <a:t>Hingston Xavier, Asst. Prof, Christ College of Engg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D957385-8B77-46A4-B6CF-E195A920FA0D}" type="datetime1">
              <a:rPr lang="en-US" smtClean="0"/>
              <a:t>5/28/2021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Hingston Xavier, Asst. Prof, Christ College of Engg</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00101"/>
            <a:ext cx="7772400" cy="1900238"/>
          </a:xfrm>
        </p:spPr>
        <p:txBody>
          <a:bodyPr>
            <a:normAutofit fontScale="90000"/>
          </a:bodyPr>
          <a:lstStyle/>
          <a:p>
            <a:r>
              <a:rPr lang="en-US" b="1" u="sng" dirty="0"/>
              <a:t>MODULE – 2</a:t>
            </a:r>
            <a:br>
              <a:rPr lang="en-US" b="1" dirty="0"/>
            </a:br>
            <a:r>
              <a:rPr lang="en-US" b="1" dirty="0"/>
              <a:t>Fundamental Rights &amp; Duties,</a:t>
            </a:r>
            <a:br>
              <a:rPr lang="en-US" b="1" dirty="0"/>
            </a:br>
            <a:r>
              <a:rPr lang="en-US" b="1" dirty="0"/>
              <a:t>Directive Principles of State Policy (DPSP)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7" name="Subtitle 6">
            <a:extLst>
              <a:ext uri="{FF2B5EF4-FFF2-40B4-BE49-F238E27FC236}">
                <a16:creationId xmlns:a16="http://schemas.microsoft.com/office/drawing/2014/main" id="{051AE4F6-6F22-4BB7-A951-9D7C4B91AA6A}"/>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171950"/>
          </a:xfrm>
        </p:spPr>
        <p:txBody>
          <a:bodyPr/>
          <a:lstStyle/>
          <a:p>
            <a:r>
              <a:rPr lang="en-US" b="1" dirty="0"/>
              <a:t>However, the </a:t>
            </a:r>
            <a:r>
              <a:rPr lang="en-US" b="1" u="sng" dirty="0"/>
              <a:t>right to property </a:t>
            </a:r>
            <a:r>
              <a:rPr lang="en-US" b="1" dirty="0"/>
              <a:t>was deleted from the list of Fundamental Rights by the 44th Amendment Act, 1978.</a:t>
            </a:r>
          </a:p>
          <a:p>
            <a:r>
              <a:rPr lang="en-US" b="1" dirty="0"/>
              <a:t> It is made a legal right under Article 300-A in Part XII of the Constitution. </a:t>
            </a:r>
          </a:p>
          <a:p>
            <a:r>
              <a:rPr lang="en-US" b="1" dirty="0"/>
              <a:t>So at present, there are only six Fundamental Rights.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Right to Equality (Articles 14–18)</a:t>
            </a:r>
          </a:p>
        </p:txBody>
      </p:sp>
      <p:sp>
        <p:nvSpPr>
          <p:cNvPr id="3" name="Content Placeholder 2"/>
          <p:cNvSpPr>
            <a:spLocks noGrp="1"/>
          </p:cNvSpPr>
          <p:nvPr>
            <p:ph idx="1"/>
          </p:nvPr>
        </p:nvSpPr>
        <p:spPr>
          <a:xfrm>
            <a:off x="152400" y="971550"/>
            <a:ext cx="8839200" cy="4171950"/>
          </a:xfrm>
        </p:spPr>
        <p:txBody>
          <a:bodyPr>
            <a:normAutofit fontScale="70000" lnSpcReduction="20000"/>
          </a:bodyPr>
          <a:lstStyle/>
          <a:p>
            <a:pPr>
              <a:buNone/>
            </a:pPr>
            <a:r>
              <a:rPr lang="en-US" b="1" dirty="0"/>
              <a:t>It implies: </a:t>
            </a:r>
          </a:p>
          <a:p>
            <a:pPr marL="514350" indent="-514350">
              <a:buFont typeface="+mj-lt"/>
              <a:buAutoNum type="arabicPeriod"/>
            </a:pPr>
            <a:r>
              <a:rPr lang="en-US" b="1" dirty="0"/>
              <a:t>Equality before law and equal protection of laws (Article 14) : It means absence of any special privileges in favour of any person.</a:t>
            </a:r>
          </a:p>
          <a:p>
            <a:pPr marL="514350" indent="-514350">
              <a:buFont typeface="+mj-lt"/>
              <a:buAutoNum type="arabicPeriod"/>
            </a:pPr>
            <a:r>
              <a:rPr lang="en-US" b="1" dirty="0"/>
              <a:t>Prohibition of discrimination on grounds of religion, race, caste, sex or place of birth (Article 15)</a:t>
            </a:r>
          </a:p>
          <a:p>
            <a:pPr marL="514350" indent="-514350">
              <a:buFont typeface="+mj-lt"/>
              <a:buAutoNum type="arabicPeriod"/>
            </a:pPr>
            <a:r>
              <a:rPr lang="en-US" b="1" dirty="0"/>
              <a:t>Equality of opportunity in matters of public employment (Article 16): It means equality of opportunity for all citizens in matters of employment or appointment to any office under the State. </a:t>
            </a:r>
          </a:p>
          <a:p>
            <a:pPr marL="514350" indent="-514350">
              <a:buFont typeface="+mj-lt"/>
              <a:buAutoNum type="arabicPeriod"/>
            </a:pPr>
            <a:r>
              <a:rPr lang="en-US" b="1" dirty="0"/>
              <a:t>Abolition of untouchability and prohibition of its practice (Article 17).</a:t>
            </a:r>
          </a:p>
          <a:p>
            <a:pPr marL="514350" indent="-514350">
              <a:buFont typeface="+mj-lt"/>
              <a:buAutoNum type="arabicPeriod"/>
            </a:pPr>
            <a:r>
              <a:rPr lang="en-US" b="1" dirty="0"/>
              <a:t>Abolition of titles except military and academic (Article 18).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Right to Freedom (Articles 19–22)</a:t>
            </a:r>
          </a:p>
        </p:txBody>
      </p:sp>
      <p:sp>
        <p:nvSpPr>
          <p:cNvPr id="3" name="Content Placeholder 2"/>
          <p:cNvSpPr>
            <a:spLocks noGrp="1"/>
          </p:cNvSpPr>
          <p:nvPr>
            <p:ph idx="1"/>
          </p:nvPr>
        </p:nvSpPr>
        <p:spPr>
          <a:xfrm>
            <a:off x="457200" y="971550"/>
            <a:ext cx="8229600" cy="3943350"/>
          </a:xfrm>
        </p:spPr>
        <p:txBody>
          <a:bodyPr>
            <a:normAutofit fontScale="70000" lnSpcReduction="20000"/>
          </a:bodyPr>
          <a:lstStyle/>
          <a:p>
            <a:pPr marL="514350" indent="-514350">
              <a:buNone/>
            </a:pPr>
            <a:r>
              <a:rPr lang="en-US" b="1" dirty="0"/>
              <a:t>It implies: </a:t>
            </a:r>
          </a:p>
          <a:p>
            <a:pPr marL="514350" indent="-514350">
              <a:buFont typeface="+mj-lt"/>
              <a:buAutoNum type="arabicPeriod"/>
            </a:pPr>
            <a:r>
              <a:rPr lang="en-US" b="1" dirty="0"/>
              <a:t>(Article 19) guarantees to all citizens the six rights: </a:t>
            </a:r>
          </a:p>
          <a:p>
            <a:pPr marL="571500" indent="-571500">
              <a:buAutoNum type="romanLcParenBoth"/>
            </a:pPr>
            <a:r>
              <a:rPr lang="en-US" b="1" dirty="0"/>
              <a:t>Right to freedom of speech and expression. </a:t>
            </a:r>
          </a:p>
          <a:p>
            <a:pPr marL="571500" indent="-571500">
              <a:buAutoNum type="romanLcParenBoth"/>
            </a:pPr>
            <a:r>
              <a:rPr lang="en-US" b="1" dirty="0"/>
              <a:t>Right to assemble peaceably and without arms. </a:t>
            </a:r>
          </a:p>
          <a:p>
            <a:pPr marL="571500" indent="-571500">
              <a:buAutoNum type="romanLcParenBoth"/>
            </a:pPr>
            <a:r>
              <a:rPr lang="en-US" b="1" dirty="0"/>
              <a:t>Right to form associations or unions or co-operative societies.</a:t>
            </a:r>
          </a:p>
          <a:p>
            <a:pPr marL="571500" indent="-571500">
              <a:buAutoNum type="romanLcParenBoth"/>
            </a:pPr>
            <a:r>
              <a:rPr lang="en-US" b="1" dirty="0"/>
              <a:t>Right to move freely throughout the territory of India.</a:t>
            </a:r>
          </a:p>
          <a:p>
            <a:pPr marL="571500" indent="-571500">
              <a:buAutoNum type="romanLcParenBoth"/>
            </a:pPr>
            <a:r>
              <a:rPr lang="en-US" b="1" dirty="0"/>
              <a:t>Right to reside and settle in any part of the territory of India. </a:t>
            </a:r>
          </a:p>
          <a:p>
            <a:pPr marL="571500" indent="-571500">
              <a:buAutoNum type="romanLcParenBoth"/>
            </a:pPr>
            <a:r>
              <a:rPr lang="en-US" b="1" dirty="0"/>
              <a:t>Right to practice any profession or to carry on any occupation, trade or business.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00051"/>
            <a:ext cx="8763000" cy="4423172"/>
          </a:xfrm>
        </p:spPr>
        <p:txBody>
          <a:bodyPr>
            <a:normAutofit fontScale="92500" lnSpcReduction="10000"/>
          </a:bodyPr>
          <a:lstStyle/>
          <a:p>
            <a:pPr marL="514350" indent="-514350">
              <a:buNone/>
            </a:pPr>
            <a:r>
              <a:rPr lang="en-US" b="1" dirty="0"/>
              <a:t>2.   Protection in respect of conviction for offences (Article 20). </a:t>
            </a:r>
          </a:p>
          <a:p>
            <a:pPr marL="514350" indent="-514350">
              <a:buNone/>
            </a:pPr>
            <a:r>
              <a:rPr lang="en-US" b="1" dirty="0"/>
              <a:t>3.   Protection of life and personal liberty (Article 21).</a:t>
            </a:r>
          </a:p>
          <a:p>
            <a:pPr marL="514350" indent="-514350">
              <a:buNone/>
            </a:pPr>
            <a:r>
              <a:rPr lang="en-US" b="1" dirty="0"/>
              <a:t>4.   Right to elementary education (Article 21A): It implies that state shall provide free and compulsory education to all children of the age of 6 - 14 years</a:t>
            </a:r>
          </a:p>
          <a:p>
            <a:pPr marL="514350" indent="-514350">
              <a:buNone/>
            </a:pPr>
            <a:r>
              <a:rPr lang="en-US" b="1" dirty="0"/>
              <a:t>5.   Protection against arrest and detention in certain cases (Article 22).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1550"/>
          </a:xfrm>
        </p:spPr>
        <p:txBody>
          <a:bodyPr>
            <a:normAutofit fontScale="90000"/>
          </a:bodyPr>
          <a:lstStyle/>
          <a:p>
            <a:r>
              <a:rPr lang="en-US" b="1" u="sng" dirty="0"/>
              <a:t>Right against Exploitation                     (Articles 23–24)</a:t>
            </a:r>
          </a:p>
        </p:txBody>
      </p:sp>
      <p:sp>
        <p:nvSpPr>
          <p:cNvPr id="3" name="Content Placeholder 2"/>
          <p:cNvSpPr>
            <a:spLocks noGrp="1"/>
          </p:cNvSpPr>
          <p:nvPr>
            <p:ph idx="1"/>
          </p:nvPr>
        </p:nvSpPr>
        <p:spPr>
          <a:xfrm>
            <a:off x="457200" y="1085850"/>
            <a:ext cx="8229600" cy="3886200"/>
          </a:xfrm>
        </p:spPr>
        <p:txBody>
          <a:bodyPr>
            <a:normAutofit fontScale="70000" lnSpcReduction="20000"/>
          </a:bodyPr>
          <a:lstStyle/>
          <a:p>
            <a:pPr marL="514350" indent="-514350">
              <a:buAutoNum type="alphaLcParenBoth"/>
            </a:pPr>
            <a:r>
              <a:rPr lang="en-US" b="1" dirty="0"/>
              <a:t>Prohibition of traffic in human beings and forced </a:t>
            </a:r>
            <a:r>
              <a:rPr lang="en-US" b="1" dirty="0" err="1"/>
              <a:t>labour</a:t>
            </a:r>
            <a:r>
              <a:rPr lang="en-US" b="1" dirty="0"/>
              <a:t> (Article 23): It prohibits traffic in human beings, forced </a:t>
            </a:r>
            <a:r>
              <a:rPr lang="en-US" b="1" dirty="0" err="1"/>
              <a:t>labour</a:t>
            </a:r>
            <a:r>
              <a:rPr lang="en-US" b="1" dirty="0"/>
              <a:t>. The ‘traffic in human beings’ include</a:t>
            </a:r>
          </a:p>
          <a:p>
            <a:pPr marL="514350" indent="-514350">
              <a:buFont typeface="Wingdings" pitchFamily="2" charset="2"/>
              <a:buChar char="Ø"/>
            </a:pPr>
            <a:r>
              <a:rPr lang="en-US" b="1" dirty="0"/>
              <a:t>Selling and buying of men, women and children like goods; </a:t>
            </a:r>
          </a:p>
          <a:p>
            <a:pPr marL="514350" indent="-514350">
              <a:buFont typeface="Wingdings" pitchFamily="2" charset="2"/>
              <a:buChar char="Ø"/>
            </a:pPr>
            <a:r>
              <a:rPr lang="en-US" b="1" dirty="0"/>
              <a:t>Immoral traffic in women and children, including prostitution; </a:t>
            </a:r>
          </a:p>
          <a:p>
            <a:pPr marL="514350" indent="-514350">
              <a:buFont typeface="Wingdings" pitchFamily="2" charset="2"/>
              <a:buChar char="Ø"/>
            </a:pPr>
            <a:r>
              <a:rPr lang="en-US" b="1" dirty="0" err="1"/>
              <a:t>Devadasis</a:t>
            </a:r>
            <a:r>
              <a:rPr lang="en-US" b="1" dirty="0"/>
              <a:t> and</a:t>
            </a:r>
          </a:p>
          <a:p>
            <a:pPr marL="514350" indent="-514350">
              <a:buFont typeface="Wingdings" pitchFamily="2" charset="2"/>
              <a:buChar char="Ø"/>
            </a:pPr>
            <a:r>
              <a:rPr lang="en-US" b="1" dirty="0"/>
              <a:t>Slavery</a:t>
            </a:r>
          </a:p>
          <a:p>
            <a:pPr marL="514350" indent="-514350">
              <a:buNone/>
            </a:pPr>
            <a:endParaRPr lang="en-US" b="1" dirty="0"/>
          </a:p>
          <a:p>
            <a:pPr marL="514350" indent="-514350">
              <a:buNone/>
            </a:pPr>
            <a:r>
              <a:rPr lang="en-US" b="1" dirty="0"/>
              <a:t>(b) Prohibition of employment of children in factories, etc. (Article 24). Article 24 prohibits the employment of children below the age of 14 years in any factory, mine or other hazardous activities like construction work or railway.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fontScale="90000"/>
          </a:bodyPr>
          <a:lstStyle/>
          <a:p>
            <a:r>
              <a:rPr lang="en-US" b="1" u="sng" dirty="0"/>
              <a:t>Right to freedom of religion</a:t>
            </a:r>
            <a:br>
              <a:rPr lang="en-US" b="1" u="sng" dirty="0"/>
            </a:br>
            <a:r>
              <a:rPr lang="en-US" b="1" u="sng" dirty="0"/>
              <a:t> (Article 25–28)</a:t>
            </a:r>
          </a:p>
        </p:txBody>
      </p:sp>
      <p:sp>
        <p:nvSpPr>
          <p:cNvPr id="3" name="Content Placeholder 2"/>
          <p:cNvSpPr>
            <a:spLocks noGrp="1"/>
          </p:cNvSpPr>
          <p:nvPr>
            <p:ph idx="1"/>
          </p:nvPr>
        </p:nvSpPr>
        <p:spPr>
          <a:xfrm>
            <a:off x="457200" y="914400"/>
            <a:ext cx="8229600" cy="4057650"/>
          </a:xfrm>
        </p:spPr>
        <p:txBody>
          <a:bodyPr>
            <a:normAutofit fontScale="77500" lnSpcReduction="20000"/>
          </a:bodyPr>
          <a:lstStyle/>
          <a:p>
            <a:pPr marL="514350" indent="-514350">
              <a:buFont typeface="+mj-lt"/>
              <a:buAutoNum type="arabicPeriod"/>
            </a:pPr>
            <a:r>
              <a:rPr lang="en-US" b="1" dirty="0"/>
              <a:t>Freedom of conscience and free profession, practice and propagation of religion (Article 25): It implies the inner freedom of an individual to declare one’s religious beliefs and faith openly and freely.</a:t>
            </a:r>
          </a:p>
          <a:p>
            <a:pPr marL="514350" indent="-514350">
              <a:buFont typeface="+mj-lt"/>
              <a:buAutoNum type="arabicPeriod"/>
            </a:pPr>
            <a:r>
              <a:rPr lang="en-US" b="1" dirty="0"/>
              <a:t>Freedom to manage religious affairs (Article 26). </a:t>
            </a:r>
          </a:p>
          <a:p>
            <a:pPr marL="514350" indent="-514350">
              <a:buFont typeface="+mj-lt"/>
              <a:buAutoNum type="arabicPeriod"/>
            </a:pPr>
            <a:r>
              <a:rPr lang="en-US" b="1" dirty="0"/>
              <a:t>Freedom from payment of taxes for promotion of any religion (Article 27). It means that no person shall be compelled to pay any taxes for the promotion or maintenance of any particular religion or religious denomination.</a:t>
            </a:r>
          </a:p>
          <a:p>
            <a:pPr marL="514350" indent="-514350">
              <a:buFont typeface="+mj-lt"/>
              <a:buAutoNum type="arabicPeriod"/>
            </a:pPr>
            <a:r>
              <a:rPr lang="en-US" b="1" dirty="0"/>
              <a:t>Freedom for attending religious instruction or worship in certain educational institutions (Article 28)</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Cultural and Educational Rights (Articles 29–30)</a:t>
            </a:r>
          </a:p>
        </p:txBody>
      </p:sp>
      <p:sp>
        <p:nvSpPr>
          <p:cNvPr id="3" name="Content Placeholder 2"/>
          <p:cNvSpPr>
            <a:spLocks noGrp="1"/>
          </p:cNvSpPr>
          <p:nvPr>
            <p:ph idx="1"/>
          </p:nvPr>
        </p:nvSpPr>
        <p:spPr>
          <a:xfrm>
            <a:off x="457200" y="1085850"/>
            <a:ext cx="8229600" cy="3886200"/>
          </a:xfrm>
        </p:spPr>
        <p:txBody>
          <a:bodyPr>
            <a:normAutofit fontScale="92500"/>
          </a:bodyPr>
          <a:lstStyle/>
          <a:p>
            <a:pPr>
              <a:buNone/>
            </a:pPr>
            <a:r>
              <a:rPr lang="en-US" b="1" dirty="0"/>
              <a:t>(a) Protection of language, script and culture of minorities (Article 29): Article 29 provides that any section of the citizens residing in any part of India having a distinct language, script or culture of its own, shall have the right to conserve the same.</a:t>
            </a:r>
          </a:p>
          <a:p>
            <a:pPr>
              <a:buNone/>
            </a:pPr>
            <a:r>
              <a:rPr lang="en-US" b="1" dirty="0"/>
              <a:t>(b) Right of minorities to establish and administer educational institutions (Article 30).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Right to constitutional remedies (Article 32)</a:t>
            </a:r>
          </a:p>
        </p:txBody>
      </p:sp>
      <p:sp>
        <p:nvSpPr>
          <p:cNvPr id="3" name="Content Placeholder 2"/>
          <p:cNvSpPr>
            <a:spLocks noGrp="1"/>
          </p:cNvSpPr>
          <p:nvPr>
            <p:ph idx="1"/>
          </p:nvPr>
        </p:nvSpPr>
        <p:spPr>
          <a:xfrm>
            <a:off x="457200" y="1200150"/>
            <a:ext cx="8229600" cy="3943350"/>
          </a:xfrm>
        </p:spPr>
        <p:txBody>
          <a:bodyPr>
            <a:normAutofit fontScale="77500" lnSpcReduction="20000"/>
          </a:bodyPr>
          <a:lstStyle/>
          <a:p>
            <a:r>
              <a:rPr lang="en-US" b="1" dirty="0"/>
              <a:t>Right to move the Supreme Court for the enforcement of fundamental rights including the writs (writs as extraordinary remedies to uphold the rights and liberties) of</a:t>
            </a:r>
          </a:p>
          <a:p>
            <a:pPr marL="514350" indent="-514350">
              <a:buFont typeface="+mj-lt"/>
              <a:buAutoNum type="arabicPeriod"/>
            </a:pPr>
            <a:r>
              <a:rPr lang="en-US" b="1" u="sng" dirty="0"/>
              <a:t>Habeas corpus</a:t>
            </a:r>
            <a:r>
              <a:rPr lang="en-US" b="1" dirty="0"/>
              <a:t>: It is a Latin term which literally means ‘to have the body of’. It is an order issued by the court to a person who has detained another person, to produce the body of the latter before it. </a:t>
            </a:r>
          </a:p>
          <a:p>
            <a:pPr marL="514350" indent="-514350">
              <a:buFont typeface="+mj-lt"/>
              <a:buAutoNum type="arabicPeriod"/>
            </a:pPr>
            <a:r>
              <a:rPr lang="en-US" b="1" u="sng" dirty="0"/>
              <a:t>Mandamus</a:t>
            </a:r>
            <a:r>
              <a:rPr lang="en-US" b="1" dirty="0"/>
              <a:t> : It literally means ‘we command’. It is a command issued by the court to a public official asking him to perform his official duties that he/she has failed or refused to perform.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4572000"/>
          </a:xfrm>
        </p:spPr>
        <p:txBody>
          <a:bodyPr>
            <a:normAutofit fontScale="85000" lnSpcReduction="20000"/>
          </a:bodyPr>
          <a:lstStyle/>
          <a:p>
            <a:pPr marL="514350" indent="-514350">
              <a:buAutoNum type="arabicPeriod" startAt="3"/>
            </a:pPr>
            <a:r>
              <a:rPr lang="en-US" b="1" u="sng" dirty="0"/>
              <a:t>Prohibition</a:t>
            </a:r>
            <a:r>
              <a:rPr lang="en-US" b="1" dirty="0"/>
              <a:t> : Literally, it means ‘to forbid’. It is issued by a higher court to a lower court or tribunal to prevent the latter from exceeding its jurisdiction that it does not possess</a:t>
            </a:r>
          </a:p>
          <a:p>
            <a:pPr marL="514350" indent="-514350">
              <a:buAutoNum type="arabicPeriod" startAt="3"/>
            </a:pPr>
            <a:r>
              <a:rPr lang="en-US" b="1" u="sng" dirty="0"/>
              <a:t>Certiorari</a:t>
            </a:r>
            <a:r>
              <a:rPr lang="en-US" b="1" dirty="0"/>
              <a:t>: It means ‘to be certified’ or ‘to be informed’. It is issued by a higher court to a lower court or tribunal either to transfer a case pending with the latter to itself or to squash the order of the latter in a case. </a:t>
            </a:r>
          </a:p>
          <a:p>
            <a:pPr marL="514350" indent="-514350">
              <a:buAutoNum type="arabicPeriod" startAt="3"/>
            </a:pPr>
            <a:r>
              <a:rPr lang="en-US" b="1" u="sng" dirty="0"/>
              <a:t>Quo </a:t>
            </a:r>
            <a:r>
              <a:rPr lang="en-US" b="1" u="sng" dirty="0" err="1"/>
              <a:t>warranto</a:t>
            </a:r>
            <a:r>
              <a:rPr lang="en-US" b="1" u="sng" dirty="0"/>
              <a:t>  </a:t>
            </a:r>
            <a:r>
              <a:rPr lang="en-US" b="1" dirty="0"/>
              <a:t>(Article 32): In the literal sense, it means ‘by what authority or warrant’. It is issued by the court to enquire into the legality of claim of a person to a public office.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Directive Principles of State Policy </a:t>
            </a:r>
            <a:br>
              <a:rPr lang="en-US" b="1" u="sng" dirty="0"/>
            </a:br>
            <a:r>
              <a:rPr lang="en-US" b="1" u="sng" dirty="0"/>
              <a:t>(DPSP)</a:t>
            </a:r>
          </a:p>
        </p:txBody>
      </p:sp>
      <p:sp>
        <p:nvSpPr>
          <p:cNvPr id="3" name="Content Placeholder 2"/>
          <p:cNvSpPr>
            <a:spLocks noGrp="1"/>
          </p:cNvSpPr>
          <p:nvPr>
            <p:ph idx="1"/>
          </p:nvPr>
        </p:nvSpPr>
        <p:spPr/>
        <p:txBody>
          <a:bodyPr>
            <a:normAutofit fontScale="92500" lnSpcReduction="20000"/>
          </a:bodyPr>
          <a:lstStyle/>
          <a:p>
            <a:r>
              <a:rPr lang="en-US" b="1" dirty="0"/>
              <a:t>The Directive Principles of State Policy are enumerated in Part IV of the Constitution from Articles 36 to 51. </a:t>
            </a:r>
          </a:p>
          <a:p>
            <a:r>
              <a:rPr lang="en-US" b="1" dirty="0"/>
              <a:t>The framers of the Constitution borrowed this idea from the Irish Constitution of 1937, which had copied it from the Spanish Constitution.</a:t>
            </a:r>
          </a:p>
          <a:p>
            <a:r>
              <a:rPr lang="en-US" b="1" dirty="0"/>
              <a:t>Dr. B.R. Ambedkar described these principles as ‘novel features’ of the Indian Constitution.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DEFINITION OF STATE</a:t>
            </a:r>
          </a:p>
        </p:txBody>
      </p:sp>
      <p:sp>
        <p:nvSpPr>
          <p:cNvPr id="3" name="Content Placeholder 2"/>
          <p:cNvSpPr>
            <a:spLocks noGrp="1"/>
          </p:cNvSpPr>
          <p:nvPr>
            <p:ph idx="1"/>
          </p:nvPr>
        </p:nvSpPr>
        <p:spPr>
          <a:xfrm>
            <a:off x="457200" y="1200150"/>
            <a:ext cx="8229600" cy="3771900"/>
          </a:xfrm>
        </p:spPr>
        <p:txBody>
          <a:bodyPr>
            <a:normAutofit fontScale="92500" lnSpcReduction="20000"/>
          </a:bodyPr>
          <a:lstStyle/>
          <a:p>
            <a:r>
              <a:rPr lang="en-US" b="1" dirty="0"/>
              <a:t>Article 12 has defined the term ‘State’. According to it, the State includes the following: </a:t>
            </a:r>
          </a:p>
          <a:p>
            <a:pPr marL="514350" indent="-514350">
              <a:buFont typeface="+mj-lt"/>
              <a:buAutoNum type="arabicPeriod"/>
            </a:pPr>
            <a:r>
              <a:rPr lang="en-US" b="1" dirty="0"/>
              <a:t>Government and Parliament of India.</a:t>
            </a:r>
          </a:p>
          <a:p>
            <a:pPr marL="514350" indent="-514350">
              <a:buFont typeface="+mj-lt"/>
              <a:buAutoNum type="arabicPeriod"/>
            </a:pPr>
            <a:r>
              <a:rPr lang="en-US" b="1" dirty="0"/>
              <a:t>Government and legislature of states.</a:t>
            </a:r>
          </a:p>
          <a:p>
            <a:pPr marL="514350" indent="-514350">
              <a:buFont typeface="+mj-lt"/>
              <a:buAutoNum type="arabicPeriod"/>
            </a:pPr>
            <a:r>
              <a:rPr lang="en-US" b="1" dirty="0"/>
              <a:t>All local authorities, that is, municipalities, </a:t>
            </a:r>
            <a:r>
              <a:rPr lang="en-US" b="1" dirty="0" err="1"/>
              <a:t>panchayats</a:t>
            </a:r>
            <a:r>
              <a:rPr lang="en-US" b="1" dirty="0"/>
              <a:t>, district boards, improvement trusts, etc.</a:t>
            </a:r>
          </a:p>
          <a:p>
            <a:pPr marL="514350" indent="-514350">
              <a:buFont typeface="+mj-lt"/>
              <a:buAutoNum type="arabicPeriod"/>
            </a:pPr>
            <a:r>
              <a:rPr lang="en-US" b="1" dirty="0"/>
              <a:t>All other authorities, that is, statutory or non-statutory authorities like LIC, ONGC, SAIL, etc.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FEATURES OF THE DPSP</a:t>
            </a:r>
          </a:p>
        </p:txBody>
      </p:sp>
      <p:sp>
        <p:nvSpPr>
          <p:cNvPr id="3" name="Content Placeholder 2"/>
          <p:cNvSpPr>
            <a:spLocks noGrp="1"/>
          </p:cNvSpPr>
          <p:nvPr>
            <p:ph idx="1"/>
          </p:nvPr>
        </p:nvSpPr>
        <p:spPr/>
        <p:txBody>
          <a:bodyPr>
            <a:normAutofit fontScale="92500" lnSpcReduction="20000"/>
          </a:bodyPr>
          <a:lstStyle/>
          <a:p>
            <a:r>
              <a:rPr lang="en-US" b="1" dirty="0"/>
              <a:t>It denotes the ideals that the State should keep in mind while formulating policies and enacting laws.</a:t>
            </a:r>
          </a:p>
          <a:p>
            <a:r>
              <a:rPr lang="en-US" b="1" dirty="0"/>
              <a:t>The Directive Principles resemble the ‘Instrument of Instructions’</a:t>
            </a:r>
          </a:p>
          <a:p>
            <a:r>
              <a:rPr lang="en-US" b="1" dirty="0"/>
              <a:t>It promotes the concept of a ‘welfare state’ and not that of a ‘police state’</a:t>
            </a:r>
          </a:p>
          <a:p>
            <a:r>
              <a:rPr lang="en-US" b="1" dirty="0"/>
              <a:t>They are not legally enforceable by the courts.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CLASSIFICATION OF THE DPSP</a:t>
            </a:r>
          </a:p>
        </p:txBody>
      </p:sp>
      <p:sp>
        <p:nvSpPr>
          <p:cNvPr id="3" name="Content Placeholder 2"/>
          <p:cNvSpPr>
            <a:spLocks noGrp="1"/>
          </p:cNvSpPr>
          <p:nvPr>
            <p:ph idx="1"/>
          </p:nvPr>
        </p:nvSpPr>
        <p:spPr/>
        <p:txBody>
          <a:bodyPr/>
          <a:lstStyle/>
          <a:p>
            <a:pPr>
              <a:buNone/>
            </a:pPr>
            <a:r>
              <a:rPr lang="en-US" b="1" dirty="0"/>
              <a:t>3 broad categories</a:t>
            </a:r>
          </a:p>
          <a:p>
            <a:pPr marL="514350" indent="-514350">
              <a:buFont typeface="+mj-lt"/>
              <a:buAutoNum type="arabicPeriod"/>
            </a:pPr>
            <a:r>
              <a:rPr lang="en-US" b="1" dirty="0"/>
              <a:t>Socialistic Principles </a:t>
            </a:r>
          </a:p>
          <a:p>
            <a:pPr marL="514350" indent="-514350">
              <a:buFont typeface="+mj-lt"/>
              <a:buAutoNum type="arabicPeriod"/>
            </a:pPr>
            <a:r>
              <a:rPr lang="en-US" b="1" dirty="0"/>
              <a:t>Gandhian Principles </a:t>
            </a:r>
          </a:p>
          <a:p>
            <a:pPr marL="514350" indent="-514350">
              <a:buFont typeface="+mj-lt"/>
              <a:buAutoNum type="arabicPeriod"/>
            </a:pPr>
            <a:r>
              <a:rPr lang="en-US" b="1" dirty="0"/>
              <a:t>Liberal-intellectual Principles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2950"/>
          </a:xfrm>
        </p:spPr>
        <p:txBody>
          <a:bodyPr>
            <a:normAutofit fontScale="90000"/>
          </a:bodyPr>
          <a:lstStyle/>
          <a:p>
            <a:r>
              <a:rPr lang="en-US" b="1" u="sng" dirty="0"/>
              <a:t>Socialistic Principles</a:t>
            </a:r>
          </a:p>
        </p:txBody>
      </p:sp>
      <p:sp>
        <p:nvSpPr>
          <p:cNvPr id="3" name="Content Placeholder 2"/>
          <p:cNvSpPr>
            <a:spLocks noGrp="1"/>
          </p:cNvSpPr>
          <p:nvPr>
            <p:ph idx="1"/>
          </p:nvPr>
        </p:nvSpPr>
        <p:spPr>
          <a:xfrm>
            <a:off x="457200" y="742950"/>
            <a:ext cx="8686800" cy="4400550"/>
          </a:xfrm>
        </p:spPr>
        <p:txBody>
          <a:bodyPr>
            <a:normAutofit fontScale="85000" lnSpcReduction="20000"/>
          </a:bodyPr>
          <a:lstStyle/>
          <a:p>
            <a:r>
              <a:rPr lang="en-US" b="1" dirty="0"/>
              <a:t>These principles reflect the ideology of socialism.</a:t>
            </a:r>
          </a:p>
          <a:p>
            <a:r>
              <a:rPr lang="en-US" b="1" dirty="0"/>
              <a:t>Aims at providing social and economic justice</a:t>
            </a:r>
          </a:p>
          <a:p>
            <a:r>
              <a:rPr lang="en-US" b="1" dirty="0"/>
              <a:t>To promote the welfare of the people (Article 38)</a:t>
            </a:r>
          </a:p>
          <a:p>
            <a:r>
              <a:rPr lang="en-US" b="1" dirty="0"/>
              <a:t>To promote equal justice and to provide free legal aid to the poor (Art 39)</a:t>
            </a:r>
          </a:p>
          <a:p>
            <a:r>
              <a:rPr lang="en-US" b="1" dirty="0"/>
              <a:t>Equitable distribution of material resources of the community for the common good (Art 39)</a:t>
            </a:r>
          </a:p>
          <a:p>
            <a:r>
              <a:rPr lang="en-US" b="1" dirty="0"/>
              <a:t>Prevention of concentration of wealth (Art 39)</a:t>
            </a:r>
          </a:p>
          <a:p>
            <a:r>
              <a:rPr lang="en-US" b="1" dirty="0"/>
              <a:t>Equal pay for equal work for men and women (Art 39)</a:t>
            </a:r>
          </a:p>
          <a:p>
            <a:r>
              <a:rPr lang="en-US" b="1" dirty="0"/>
              <a:t>To secure a living wage, a decent standard of life (Art 43)</a:t>
            </a:r>
          </a:p>
          <a:p>
            <a:r>
              <a:rPr lang="en-US" b="1" dirty="0"/>
              <a:t>To secure the right to work, to education (Art 43)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Gandhian Principles</a:t>
            </a:r>
          </a:p>
        </p:txBody>
      </p:sp>
      <p:sp>
        <p:nvSpPr>
          <p:cNvPr id="3" name="Content Placeholder 2"/>
          <p:cNvSpPr>
            <a:spLocks noGrp="1"/>
          </p:cNvSpPr>
          <p:nvPr>
            <p:ph idx="1"/>
          </p:nvPr>
        </p:nvSpPr>
        <p:spPr>
          <a:xfrm>
            <a:off x="228600" y="1200150"/>
            <a:ext cx="8915400" cy="3714750"/>
          </a:xfrm>
        </p:spPr>
        <p:txBody>
          <a:bodyPr>
            <a:normAutofit fontScale="85000" lnSpcReduction="10000"/>
          </a:bodyPr>
          <a:lstStyle/>
          <a:p>
            <a:r>
              <a:rPr lang="en-US" b="1" dirty="0"/>
              <a:t>These principles are based on Gandhian ideology.</a:t>
            </a:r>
          </a:p>
          <a:p>
            <a:r>
              <a:rPr lang="en-US" b="1" dirty="0"/>
              <a:t>To </a:t>
            </a:r>
            <a:r>
              <a:rPr lang="en-US" b="1" dirty="0" err="1"/>
              <a:t>organise</a:t>
            </a:r>
            <a:r>
              <a:rPr lang="en-US" b="1" dirty="0"/>
              <a:t> village </a:t>
            </a:r>
            <a:r>
              <a:rPr lang="en-US" b="1" dirty="0" err="1"/>
              <a:t>panchayats</a:t>
            </a:r>
            <a:r>
              <a:rPr lang="en-US" b="1" dirty="0"/>
              <a:t> to function as units of self-government (Article 40)</a:t>
            </a:r>
          </a:p>
          <a:p>
            <a:r>
              <a:rPr lang="en-US" b="1" dirty="0"/>
              <a:t>To promote Village and cottage industries (Art 43)</a:t>
            </a:r>
          </a:p>
          <a:p>
            <a:r>
              <a:rPr lang="en-US" b="1" dirty="0"/>
              <a:t>To promote the educational and economic interests of SCs, STs, and other weaker sections of the society (Art 46)</a:t>
            </a:r>
          </a:p>
          <a:p>
            <a:r>
              <a:rPr lang="en-US" b="1" dirty="0"/>
              <a:t>To prohibit the consumption of intoxicating drinks and drugs which are injurious to health (Article 47)</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Liberal-Intellectual Principles</a:t>
            </a:r>
          </a:p>
        </p:txBody>
      </p:sp>
      <p:sp>
        <p:nvSpPr>
          <p:cNvPr id="3" name="Content Placeholder 2"/>
          <p:cNvSpPr>
            <a:spLocks noGrp="1"/>
          </p:cNvSpPr>
          <p:nvPr>
            <p:ph idx="1"/>
          </p:nvPr>
        </p:nvSpPr>
        <p:spPr>
          <a:xfrm>
            <a:off x="228600" y="1028700"/>
            <a:ext cx="8686800" cy="3886200"/>
          </a:xfrm>
        </p:spPr>
        <p:txBody>
          <a:bodyPr>
            <a:normAutofit fontScale="77500" lnSpcReduction="20000"/>
          </a:bodyPr>
          <a:lstStyle/>
          <a:p>
            <a:r>
              <a:rPr lang="en-US" b="1" dirty="0"/>
              <a:t>This principles represent the ideology of liberalism. </a:t>
            </a:r>
          </a:p>
          <a:p>
            <a:r>
              <a:rPr lang="en-US" b="1" dirty="0"/>
              <a:t>Uniform Civil Code throughout the country (Article 44)</a:t>
            </a:r>
          </a:p>
          <a:p>
            <a:r>
              <a:rPr lang="en-US" b="1" dirty="0"/>
              <a:t>To provide early childhood care and education for all children until they complete the age of six years (Article 45)</a:t>
            </a:r>
          </a:p>
          <a:p>
            <a:r>
              <a:rPr lang="en-US" b="1" dirty="0"/>
              <a:t>To protect and improve the environment and to safeguard forests and wild life (Article 48 A)</a:t>
            </a:r>
          </a:p>
          <a:p>
            <a:r>
              <a:rPr lang="en-US" b="1" dirty="0"/>
              <a:t>To protect monuments, places and objects of artistic or historic interest (Article 49) </a:t>
            </a:r>
          </a:p>
          <a:p>
            <a:r>
              <a:rPr lang="en-US" b="1" dirty="0"/>
              <a:t>To promote international peace and security and maintain just and honourable relations between nations (Article 51)</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NEW DPSP</a:t>
            </a:r>
          </a:p>
        </p:txBody>
      </p:sp>
      <p:sp>
        <p:nvSpPr>
          <p:cNvPr id="3" name="Content Placeholder 2"/>
          <p:cNvSpPr>
            <a:spLocks noGrp="1"/>
          </p:cNvSpPr>
          <p:nvPr>
            <p:ph idx="1"/>
          </p:nvPr>
        </p:nvSpPr>
        <p:spPr>
          <a:xfrm>
            <a:off x="457200" y="1028700"/>
            <a:ext cx="8229600" cy="3886200"/>
          </a:xfrm>
        </p:spPr>
        <p:txBody>
          <a:bodyPr>
            <a:normAutofit fontScale="77500" lnSpcReduction="20000"/>
          </a:bodyPr>
          <a:lstStyle/>
          <a:p>
            <a:r>
              <a:rPr lang="en-US" b="1" dirty="0"/>
              <a:t>The 42nd Amendment Act of 1976 added four new Directive Principles to the original list.</a:t>
            </a:r>
          </a:p>
          <a:p>
            <a:pPr>
              <a:buNone/>
            </a:pPr>
            <a:r>
              <a:rPr lang="en-US" b="1" u="sng" dirty="0"/>
              <a:t>They require the State:</a:t>
            </a:r>
          </a:p>
          <a:p>
            <a:pPr marL="514350" indent="-514350">
              <a:buFont typeface="+mj-lt"/>
              <a:buAutoNum type="arabicPeriod"/>
            </a:pPr>
            <a:r>
              <a:rPr lang="en-US" b="1" dirty="0"/>
              <a:t>To secure opportunities for healthy development of children (Article 39). </a:t>
            </a:r>
          </a:p>
          <a:p>
            <a:pPr marL="514350" indent="-514350">
              <a:buFont typeface="+mj-lt"/>
              <a:buAutoNum type="arabicPeriod"/>
            </a:pPr>
            <a:r>
              <a:rPr lang="en-US" b="1" dirty="0"/>
              <a:t>To promote equal justice and to provide free legal aid to the poor (Article 39 A). </a:t>
            </a:r>
          </a:p>
          <a:p>
            <a:pPr marL="514350" indent="-514350">
              <a:buFont typeface="+mj-lt"/>
              <a:buAutoNum type="arabicPeriod"/>
            </a:pPr>
            <a:r>
              <a:rPr lang="en-US" b="1" dirty="0"/>
              <a:t> To take steps to secure the participation of workers in the management of industries (Article 43 A).</a:t>
            </a:r>
          </a:p>
          <a:p>
            <a:pPr marL="514350" indent="-514350">
              <a:buFont typeface="+mj-lt"/>
              <a:buAutoNum type="arabicPeriod"/>
            </a:pPr>
            <a:r>
              <a:rPr lang="en-US" b="1" dirty="0"/>
              <a:t> To protect and improve the environment and to safeguard forests and wild life (Article 48 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229"/>
          </a:xfrm>
        </p:spPr>
        <p:txBody>
          <a:bodyPr/>
          <a:lstStyle/>
          <a:p>
            <a:r>
              <a:rPr lang="en-US" b="1" u="sng" dirty="0"/>
              <a:t>Fundamental Duties</a:t>
            </a:r>
          </a:p>
        </p:txBody>
      </p:sp>
      <p:sp>
        <p:nvSpPr>
          <p:cNvPr id="3" name="Content Placeholder 2"/>
          <p:cNvSpPr>
            <a:spLocks noGrp="1"/>
          </p:cNvSpPr>
          <p:nvPr>
            <p:ph idx="1"/>
          </p:nvPr>
        </p:nvSpPr>
        <p:spPr>
          <a:xfrm>
            <a:off x="457200" y="914400"/>
            <a:ext cx="8229600" cy="4229100"/>
          </a:xfrm>
        </p:spPr>
        <p:txBody>
          <a:bodyPr>
            <a:normAutofit fontScale="85000" lnSpcReduction="20000"/>
          </a:bodyPr>
          <a:lstStyle/>
          <a:p>
            <a:r>
              <a:rPr lang="en-US" b="1" dirty="0"/>
              <a:t>The original constitution contained only the fundamental rights and not the fundamental duties.</a:t>
            </a:r>
          </a:p>
          <a:p>
            <a:r>
              <a:rPr lang="en-US" b="1" dirty="0"/>
              <a:t>Later in 1976, the fundamental duties of citizens were added in the Constitution. In 2002, one more Fundamental Duty was added.</a:t>
            </a:r>
          </a:p>
          <a:p>
            <a:r>
              <a:rPr lang="en-US" b="1" dirty="0"/>
              <a:t>The Fundamental Duties in the Indian Constitution are inspired by the Constitution of USSR.</a:t>
            </a:r>
          </a:p>
          <a:p>
            <a:r>
              <a:rPr lang="en-US" b="1" dirty="0" err="1"/>
              <a:t>Swaran</a:t>
            </a:r>
            <a:r>
              <a:rPr lang="en-US" b="1" dirty="0"/>
              <a:t> Singh Committee suggested the incorporation of eight Fundamental Duties in the Constitution, the 42nd Constitutional Amendment Act (1976) included ten Fundamental Duties.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LIST OF FUNDAMENTAL DUTIES</a:t>
            </a:r>
          </a:p>
        </p:txBody>
      </p:sp>
      <p:sp>
        <p:nvSpPr>
          <p:cNvPr id="3" name="Content Placeholder 2"/>
          <p:cNvSpPr>
            <a:spLocks noGrp="1"/>
          </p:cNvSpPr>
          <p:nvPr>
            <p:ph idx="1"/>
          </p:nvPr>
        </p:nvSpPr>
        <p:spPr>
          <a:xfrm>
            <a:off x="457200" y="971550"/>
            <a:ext cx="8229600" cy="4000500"/>
          </a:xfrm>
        </p:spPr>
        <p:txBody>
          <a:bodyPr>
            <a:normAutofit fontScale="70000" lnSpcReduction="20000"/>
          </a:bodyPr>
          <a:lstStyle/>
          <a:p>
            <a:r>
              <a:rPr lang="en-US" b="1" dirty="0"/>
              <a:t>According to Article 51A, it shall be the duty of every citizen of India:</a:t>
            </a:r>
          </a:p>
          <a:p>
            <a:pPr marL="514350" indent="-514350">
              <a:buFont typeface="+mj-lt"/>
              <a:buAutoNum type="arabicPeriod"/>
            </a:pPr>
            <a:r>
              <a:rPr lang="en-US" b="1" dirty="0"/>
              <a:t>To abide by the Constitution and respect its ideals and institutions, the National Flag and the National Anthem.</a:t>
            </a:r>
          </a:p>
          <a:p>
            <a:pPr marL="514350" indent="-514350">
              <a:buFont typeface="+mj-lt"/>
              <a:buAutoNum type="arabicPeriod"/>
            </a:pPr>
            <a:r>
              <a:rPr lang="en-US" b="1" dirty="0"/>
              <a:t>To cherish and follow the noble ideals that inspired the national struggle for freedom.</a:t>
            </a:r>
          </a:p>
          <a:p>
            <a:pPr marL="514350" indent="-514350">
              <a:buFont typeface="+mj-lt"/>
              <a:buAutoNum type="arabicPeriod"/>
            </a:pPr>
            <a:r>
              <a:rPr lang="en-US" b="1" dirty="0"/>
              <a:t>To uphold and protect the sovereignty, unity and integrity of India.</a:t>
            </a:r>
          </a:p>
          <a:p>
            <a:pPr marL="514350" indent="-514350">
              <a:buFont typeface="+mj-lt"/>
              <a:buAutoNum type="arabicPeriod"/>
            </a:pPr>
            <a:r>
              <a:rPr lang="en-US" b="1" dirty="0"/>
              <a:t>To defend the country and render national service when called upon to do so.</a:t>
            </a:r>
          </a:p>
          <a:p>
            <a:pPr marL="514350" indent="-514350">
              <a:buFont typeface="+mj-lt"/>
              <a:buAutoNum type="arabicPeriod"/>
            </a:pPr>
            <a:r>
              <a:rPr lang="en-US" b="1" dirty="0"/>
              <a:t>To promote harmony and the spirit of common brotherhood amongst all the people of India.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0050"/>
            <a:ext cx="8229600" cy="4457700"/>
          </a:xfrm>
        </p:spPr>
        <p:txBody>
          <a:bodyPr>
            <a:normAutofit fontScale="77500" lnSpcReduction="20000"/>
          </a:bodyPr>
          <a:lstStyle/>
          <a:p>
            <a:pPr marL="514350" indent="-514350">
              <a:buAutoNum type="arabicPeriod" startAt="6"/>
            </a:pPr>
            <a:r>
              <a:rPr lang="en-US" b="1" dirty="0"/>
              <a:t>To value and preserve the rich heritage of the country’s composite culture.</a:t>
            </a:r>
          </a:p>
          <a:p>
            <a:pPr marL="514350" indent="-514350">
              <a:buAutoNum type="arabicPeriod" startAt="6"/>
            </a:pPr>
            <a:r>
              <a:rPr lang="en-US" b="1" dirty="0"/>
              <a:t>To protect and improve the natural environment including forests, lakes, rivers and wildlife.</a:t>
            </a:r>
          </a:p>
          <a:p>
            <a:pPr marL="514350" indent="-514350">
              <a:buAutoNum type="arabicPeriod" startAt="6"/>
            </a:pPr>
            <a:r>
              <a:rPr lang="en-US" b="1" dirty="0"/>
              <a:t>To develop scientific temper, humanism and the spirit of inquiry and reform.</a:t>
            </a:r>
          </a:p>
          <a:p>
            <a:pPr marL="514350" indent="-514350">
              <a:buAutoNum type="arabicPeriod" startAt="6"/>
            </a:pPr>
            <a:r>
              <a:rPr lang="en-US" b="1" dirty="0"/>
              <a:t>To safeguard public property and to abjure violence.</a:t>
            </a:r>
          </a:p>
          <a:p>
            <a:pPr marL="514350" indent="-514350">
              <a:buAutoNum type="arabicPeriod" startAt="6"/>
            </a:pPr>
            <a:r>
              <a:rPr lang="en-US" b="1" dirty="0"/>
              <a:t>To strive towards excellence in all spheres of individual and collective activity so that the nation constantly rises to higher levels of </a:t>
            </a:r>
            <a:r>
              <a:rPr lang="en-US" b="1" dirty="0" err="1"/>
              <a:t>endeavour</a:t>
            </a:r>
            <a:r>
              <a:rPr lang="en-US" b="1" dirty="0"/>
              <a:t> and achievement. </a:t>
            </a:r>
          </a:p>
          <a:p>
            <a:pPr marL="514350" indent="-514350">
              <a:buAutoNum type="arabicPeriod" startAt="6"/>
            </a:pPr>
            <a:r>
              <a:rPr lang="en-US" b="1" dirty="0"/>
              <a:t>To provide opportunities for education to his child or ward between the age of 6 - 14 years. This duty was added by the 86th Constitutional Amendment Act, 2002.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Fundamental Rights </a:t>
            </a:r>
          </a:p>
        </p:txBody>
      </p:sp>
      <p:sp>
        <p:nvSpPr>
          <p:cNvPr id="3" name="Content Placeholder 2"/>
          <p:cNvSpPr>
            <a:spLocks noGrp="1"/>
          </p:cNvSpPr>
          <p:nvPr>
            <p:ph idx="1"/>
          </p:nvPr>
        </p:nvSpPr>
        <p:spPr>
          <a:xfrm>
            <a:off x="457200" y="1028700"/>
            <a:ext cx="8229600" cy="3829050"/>
          </a:xfrm>
        </p:spPr>
        <p:txBody>
          <a:bodyPr>
            <a:normAutofit/>
          </a:bodyPr>
          <a:lstStyle/>
          <a:p>
            <a:r>
              <a:rPr lang="en-US" sz="1800" dirty="0">
                <a:latin typeface="+mj-lt"/>
              </a:rPr>
              <a:t>The Fundamental Rights are enshrined in Part III of the Constitution from Articles 12 to 35.</a:t>
            </a:r>
          </a:p>
          <a:p>
            <a:pPr algn="just"/>
            <a:r>
              <a:rPr lang="en-US" sz="1800" dirty="0">
                <a:latin typeface="+mj-lt"/>
              </a:rPr>
              <a:t>Part III of the Constitution is rightly described as the </a:t>
            </a:r>
            <a:r>
              <a:rPr lang="en-US" sz="1800" i="1" u="sng" dirty="0">
                <a:latin typeface="+mj-lt"/>
              </a:rPr>
              <a:t>Magna Carta </a:t>
            </a:r>
            <a:r>
              <a:rPr lang="en-US" sz="1800" dirty="0">
                <a:latin typeface="+mj-lt"/>
              </a:rPr>
              <a:t>of India. </a:t>
            </a:r>
          </a:p>
          <a:p>
            <a:pPr algn="just"/>
            <a:r>
              <a:rPr lang="en-US" sz="1800" dirty="0">
                <a:latin typeface="+mj-lt"/>
              </a:rPr>
              <a:t>It contains a very long and comprehensive list of ‘</a:t>
            </a:r>
            <a:r>
              <a:rPr lang="en-US" sz="1800" dirty="0" err="1">
                <a:latin typeface="+mj-lt"/>
              </a:rPr>
              <a:t>justiciable</a:t>
            </a:r>
            <a:r>
              <a:rPr lang="en-US" sz="1800" dirty="0">
                <a:latin typeface="+mj-lt"/>
              </a:rPr>
              <a:t>’ Fundamental Rights.</a:t>
            </a:r>
          </a:p>
          <a:p>
            <a:pPr algn="l"/>
            <a:r>
              <a:rPr lang="en-US" sz="1800" b="0" i="0" u="none" strike="noStrike" baseline="0" dirty="0">
                <a:latin typeface="+mj-lt"/>
              </a:rPr>
              <a:t>They prevent the establishment of an authoritarian rule in the country, and protect the liberty of the people.</a:t>
            </a:r>
          </a:p>
          <a:p>
            <a:pPr marL="361950" indent="-361950" algn="l">
              <a:buNone/>
            </a:pPr>
            <a:r>
              <a:rPr lang="en-US" sz="1800" b="0" i="0" u="none" strike="noStrike" baseline="0" dirty="0">
                <a:latin typeface="+mj-lt"/>
              </a:rPr>
              <a:t>•   	The Fundamental Rights are named so because they are the fundamental law of the land.</a:t>
            </a:r>
          </a:p>
          <a:p>
            <a:pPr marL="361950" indent="-361950" algn="l">
              <a:buNone/>
            </a:pPr>
            <a:r>
              <a:rPr lang="en-US" sz="1800" b="0" i="0" u="none" strike="noStrike" baseline="0" dirty="0">
                <a:latin typeface="+mj-lt"/>
              </a:rPr>
              <a:t>•    The Rights have their origins in many sources, including </a:t>
            </a:r>
            <a:r>
              <a:rPr lang="en-US" sz="1800" b="0" i="1" u="none" strike="noStrike" baseline="0" dirty="0">
                <a:latin typeface="+mj-lt"/>
              </a:rPr>
              <a:t>England’s</a:t>
            </a:r>
          </a:p>
          <a:p>
            <a:pPr marL="361950" indent="-361950" algn="l">
              <a:buNone/>
            </a:pPr>
            <a:r>
              <a:rPr lang="en-US" sz="1800" b="0" i="1" u="none" strike="noStrike" baseline="0" dirty="0">
                <a:latin typeface="+mj-lt"/>
              </a:rPr>
              <a:t>      Bill of Rights</a:t>
            </a:r>
            <a:r>
              <a:rPr lang="en-US" sz="1800" b="0" i="0" u="none" strike="noStrike" baseline="0" dirty="0">
                <a:latin typeface="+mj-lt"/>
              </a:rPr>
              <a:t>, the </a:t>
            </a:r>
            <a:r>
              <a:rPr lang="en-US" sz="1800" b="0" i="1" u="none" strike="noStrike" baseline="0" dirty="0">
                <a:latin typeface="+mj-lt"/>
              </a:rPr>
              <a:t>United States Bill of Rights </a:t>
            </a:r>
            <a:r>
              <a:rPr lang="en-US" sz="1800" b="0" i="0" u="none" strike="noStrike" baseline="0" dirty="0">
                <a:latin typeface="+mj-lt"/>
              </a:rPr>
              <a:t>and </a:t>
            </a:r>
            <a:r>
              <a:rPr lang="en-US" sz="1800" b="0" i="1" u="none" strike="noStrike" baseline="0" dirty="0">
                <a:latin typeface="+mj-lt"/>
              </a:rPr>
              <a:t>France’s Declaration of the Rights of Man</a:t>
            </a:r>
            <a:r>
              <a:rPr lang="en-US" sz="1800" b="0" i="0" u="none" strike="noStrike" baseline="0" dirty="0">
                <a:latin typeface="+mj-lt"/>
              </a:rPr>
              <a:t>.</a:t>
            </a:r>
            <a:endParaRPr lang="en-US" sz="1800" b="1"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8B9D-5E80-4686-A1B7-231D6E3BB62B}"/>
              </a:ext>
            </a:extLst>
          </p:cNvPr>
          <p:cNvSpPr>
            <a:spLocks noGrp="1"/>
          </p:cNvSpPr>
          <p:nvPr>
            <p:ph type="title"/>
          </p:nvPr>
        </p:nvSpPr>
        <p:spPr/>
        <p:txBody>
          <a:bodyPr/>
          <a:lstStyle/>
          <a:p>
            <a:r>
              <a:rPr lang="en-US" b="1" u="sng" dirty="0"/>
              <a:t>Fundamental Rights </a:t>
            </a:r>
            <a:endParaRPr lang="en-IN" dirty="0"/>
          </a:p>
        </p:txBody>
      </p:sp>
      <p:sp>
        <p:nvSpPr>
          <p:cNvPr id="3" name="Content Placeholder 2">
            <a:extLst>
              <a:ext uri="{FF2B5EF4-FFF2-40B4-BE49-F238E27FC236}">
                <a16:creationId xmlns:a16="http://schemas.microsoft.com/office/drawing/2014/main" id="{40C062C7-BAB8-4B52-B573-7DC828865810}"/>
              </a:ext>
            </a:extLst>
          </p:cNvPr>
          <p:cNvSpPr>
            <a:spLocks noGrp="1"/>
          </p:cNvSpPr>
          <p:nvPr>
            <p:ph idx="1"/>
          </p:nvPr>
        </p:nvSpPr>
        <p:spPr/>
        <p:txBody>
          <a:bodyPr/>
          <a:lstStyle/>
          <a:p>
            <a:pPr algn="l"/>
            <a:r>
              <a:rPr lang="en-US" sz="1800" b="0" i="0" u="none" strike="noStrike" baseline="0" dirty="0">
                <a:solidFill>
                  <a:srgbClr val="000000"/>
                </a:solidFill>
                <a:latin typeface="Calibri" panose="020F0502020204030204" pitchFamily="34" charset="0"/>
              </a:rPr>
              <a:t>The fundamental rights were included in the constitution because they were considered </a:t>
            </a:r>
            <a:r>
              <a:rPr lang="en-US" sz="1800" b="0" i="0" u="none" strike="noStrike" baseline="0" dirty="0">
                <a:solidFill>
                  <a:srgbClr val="C10000"/>
                </a:solidFill>
                <a:latin typeface="Calibri" panose="020F0502020204030204" pitchFamily="34" charset="0"/>
              </a:rPr>
              <a:t>essential for the development of the personality </a:t>
            </a:r>
            <a:r>
              <a:rPr lang="en-US" sz="1800" b="0" i="0" u="none" strike="noStrike" baseline="0" dirty="0">
                <a:solidFill>
                  <a:srgbClr val="000000"/>
                </a:solidFill>
                <a:latin typeface="Calibri" panose="020F0502020204030204" pitchFamily="34" charset="0"/>
              </a:rPr>
              <a:t>of every individual and to preserve human dignity.</a:t>
            </a:r>
          </a:p>
          <a:p>
            <a:pPr marL="361950" indent="-361950" algn="l">
              <a:buNone/>
            </a:pPr>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Calibri" panose="020F0502020204030204" pitchFamily="34" charset="0"/>
              </a:rPr>
              <a:t>Poor people may not have the means to do so and therefore, in the public interest, </a:t>
            </a:r>
            <a:r>
              <a:rPr lang="en-US" sz="1800" b="0" i="0" u="none" strike="noStrike" baseline="0" dirty="0">
                <a:solidFill>
                  <a:srgbClr val="C10000"/>
                </a:solidFill>
                <a:latin typeface="Calibri" panose="020F0502020204030204" pitchFamily="34" charset="0"/>
              </a:rPr>
              <a:t>anyone can commence litigation in the court </a:t>
            </a:r>
            <a:r>
              <a:rPr lang="en-US" sz="1800" b="0" i="0" u="none" strike="noStrike" baseline="0" dirty="0">
                <a:solidFill>
                  <a:srgbClr val="000000"/>
                </a:solidFill>
                <a:latin typeface="Calibri" panose="020F0502020204030204" pitchFamily="34" charset="0"/>
              </a:rPr>
              <a:t>on their behalf. This is known as "public interest litigation".</a:t>
            </a:r>
          </a:p>
          <a:p>
            <a:pPr marL="361950" indent="-361950" algn="l">
              <a:buNone/>
            </a:pPr>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Calibri" panose="020F0502020204030204" pitchFamily="34" charset="0"/>
              </a:rPr>
              <a:t>Judiciary have acted </a:t>
            </a:r>
            <a:r>
              <a:rPr lang="en-US" sz="1800" b="0" i="1" u="none" strike="noStrike" baseline="0" dirty="0" err="1">
                <a:solidFill>
                  <a:srgbClr val="000000"/>
                </a:solidFill>
                <a:latin typeface="Calibri,Italic"/>
              </a:rPr>
              <a:t>suo</a:t>
            </a:r>
            <a:r>
              <a:rPr lang="en-US" sz="1800" b="0" i="1" u="none" strike="noStrike" baseline="0" dirty="0">
                <a:solidFill>
                  <a:srgbClr val="000000"/>
                </a:solidFill>
                <a:latin typeface="Calibri,Italic"/>
              </a:rPr>
              <a:t> moto </a:t>
            </a:r>
            <a:r>
              <a:rPr lang="en-US" sz="1800" b="0" i="0" u="none" strike="noStrike" baseline="0" dirty="0">
                <a:solidFill>
                  <a:srgbClr val="000000"/>
                </a:solidFill>
                <a:latin typeface="Calibri" panose="020F0502020204030204" pitchFamily="34" charset="0"/>
              </a:rPr>
              <a:t>on their own on the basis of media </a:t>
            </a:r>
            <a:r>
              <a:rPr lang="en-IN" sz="1800" b="0" i="0" u="none" strike="noStrike" baseline="0" dirty="0">
                <a:solidFill>
                  <a:srgbClr val="000000"/>
                </a:solidFill>
                <a:latin typeface="Calibri" panose="020F0502020204030204" pitchFamily="34" charset="0"/>
              </a:rPr>
              <a:t>reports.</a:t>
            </a:r>
            <a:endParaRPr lang="en-IN" dirty="0"/>
          </a:p>
        </p:txBody>
      </p:sp>
      <p:sp>
        <p:nvSpPr>
          <p:cNvPr id="4" name="Slide Number Placeholder 3">
            <a:extLst>
              <a:ext uri="{FF2B5EF4-FFF2-40B4-BE49-F238E27FC236}">
                <a16:creationId xmlns:a16="http://schemas.microsoft.com/office/drawing/2014/main" id="{267153F9-11B2-49DE-B190-8FA75AD9FCFE}"/>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82244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5E7D-8026-40A7-9973-70EEC0DA36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4171AF-6133-4B31-879C-BE5AA07D33CD}"/>
              </a:ext>
            </a:extLst>
          </p:cNvPr>
          <p:cNvSpPr>
            <a:spLocks noGrp="1"/>
          </p:cNvSpPr>
          <p:nvPr>
            <p:ph idx="1"/>
          </p:nvPr>
        </p:nvSpPr>
        <p:spPr/>
        <p:txBody>
          <a:bodyPr/>
          <a:lstStyle/>
          <a:p>
            <a:pPr marL="0" indent="0" algn="l">
              <a:buNone/>
            </a:pPr>
            <a:r>
              <a:rPr lang="en-IN" sz="1800" b="1" i="0" u="none" strike="noStrike" baseline="0" dirty="0">
                <a:latin typeface="Calibri,Bold"/>
              </a:rPr>
              <a:t>Classifications</a:t>
            </a:r>
          </a:p>
          <a:p>
            <a:pPr marL="0" indent="0" algn="l">
              <a:buNone/>
            </a:pPr>
            <a:r>
              <a:rPr lang="en-IN" sz="1800" b="0" i="0" u="none" strike="noStrike" baseline="0" dirty="0">
                <a:latin typeface="Arial" panose="020B0604020202020204" pitchFamily="34" charset="0"/>
              </a:rPr>
              <a:t>• </a:t>
            </a:r>
            <a:r>
              <a:rPr lang="en-IN" sz="1800" b="0" i="0" u="none" strike="noStrike" baseline="0" dirty="0">
                <a:latin typeface="Calibri" panose="020F0502020204030204" pitchFamily="34" charset="0"/>
              </a:rPr>
              <a:t>Based on nature</a:t>
            </a:r>
          </a:p>
          <a:p>
            <a:pPr marL="0" indent="0" algn="l">
              <a:buNone/>
            </a:pPr>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Natural rights (like the right to live, right to self protection)</a:t>
            </a:r>
          </a:p>
          <a:p>
            <a:pPr marL="0" indent="0" algn="l">
              <a:buNone/>
            </a:pPr>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Legal rights (like right to equality, right to education).</a:t>
            </a:r>
          </a:p>
          <a:p>
            <a:pPr marL="0" indent="0" algn="l">
              <a:buNone/>
            </a:pPr>
            <a:r>
              <a:rPr lang="en-IN" sz="1800" b="0" i="0" u="none" strike="noStrike" baseline="0" dirty="0">
                <a:latin typeface="Arial" panose="020B0604020202020204" pitchFamily="34" charset="0"/>
              </a:rPr>
              <a:t>• </a:t>
            </a:r>
            <a:r>
              <a:rPr lang="en-IN" sz="1800" b="0" i="0" u="none" strike="noStrike" baseline="0" dirty="0">
                <a:latin typeface="Calibri" panose="020F0502020204030204" pitchFamily="34" charset="0"/>
              </a:rPr>
              <a:t>Based on availability</a:t>
            </a:r>
          </a:p>
          <a:p>
            <a:pPr marL="0" indent="0" algn="l">
              <a:buNone/>
            </a:pPr>
            <a:r>
              <a:rPr lang="en-IN" sz="1800" b="0" i="0" u="none" strike="noStrike" baseline="0" dirty="0">
                <a:latin typeface="Arial" panose="020B0604020202020204" pitchFamily="34" charset="0"/>
              </a:rPr>
              <a:t>– </a:t>
            </a:r>
            <a:r>
              <a:rPr lang="en-IN" sz="1800" b="0" i="0" u="none" strike="noStrike" baseline="0" dirty="0">
                <a:latin typeface="Calibri" panose="020F0502020204030204" pitchFamily="34" charset="0"/>
              </a:rPr>
              <a:t>For Citizens only</a:t>
            </a:r>
          </a:p>
          <a:p>
            <a:pPr marL="0" indent="0" algn="l">
              <a:buNone/>
            </a:pPr>
            <a:r>
              <a:rPr lang="en-IN" sz="1800" b="0" i="0" u="none" strike="noStrike" baseline="0" dirty="0">
                <a:latin typeface="Arial" panose="020B0604020202020204" pitchFamily="34" charset="0"/>
              </a:rPr>
              <a:t>– </a:t>
            </a:r>
            <a:r>
              <a:rPr lang="en-IN" sz="1800" b="0" i="0" u="none" strike="noStrike" baseline="0" dirty="0">
                <a:latin typeface="Calibri" panose="020F0502020204030204" pitchFamily="34" charset="0"/>
              </a:rPr>
              <a:t>For Citizens and aliens</a:t>
            </a:r>
          </a:p>
          <a:p>
            <a:pPr marL="0" indent="0" algn="l">
              <a:buNone/>
            </a:pPr>
            <a:r>
              <a:rPr lang="en-IN" sz="1800" b="0" i="0" u="none" strike="noStrike" baseline="0" dirty="0">
                <a:latin typeface="Arial" panose="020B0604020202020204" pitchFamily="34" charset="0"/>
              </a:rPr>
              <a:t>• </a:t>
            </a:r>
            <a:r>
              <a:rPr lang="en-IN" sz="1800" b="0" i="0" u="none" strike="noStrike" baseline="0" dirty="0">
                <a:latin typeface="Calibri" panose="020F0502020204030204" pitchFamily="34" charset="0"/>
              </a:rPr>
              <a:t>Character</a:t>
            </a:r>
          </a:p>
          <a:p>
            <a:pPr marL="0" indent="0" algn="l">
              <a:buNone/>
            </a:pPr>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Negative (limiting the authority of state)</a:t>
            </a:r>
          </a:p>
          <a:p>
            <a:pPr marL="0" indent="0" algn="l">
              <a:buNone/>
            </a:pPr>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Positive (</a:t>
            </a:r>
            <a:r>
              <a:rPr lang="en-US" sz="1800" b="0" i="0" u="none" strike="noStrike" baseline="0" dirty="0" err="1">
                <a:latin typeface="Calibri" panose="020F0502020204030204" pitchFamily="34" charset="0"/>
              </a:rPr>
              <a:t>confering</a:t>
            </a:r>
            <a:r>
              <a:rPr lang="en-US" sz="1800" b="0" i="0" u="none" strike="noStrike" baseline="0" dirty="0">
                <a:latin typeface="Calibri" panose="020F0502020204030204" pitchFamily="34" charset="0"/>
              </a:rPr>
              <a:t> privileges to persons)</a:t>
            </a:r>
            <a:endParaRPr lang="en-IN" dirty="0"/>
          </a:p>
        </p:txBody>
      </p:sp>
      <p:sp>
        <p:nvSpPr>
          <p:cNvPr id="4" name="Slide Number Placeholder 3">
            <a:extLst>
              <a:ext uri="{FF2B5EF4-FFF2-40B4-BE49-F238E27FC236}">
                <a16:creationId xmlns:a16="http://schemas.microsoft.com/office/drawing/2014/main" id="{861A5C0A-5CE8-4521-938D-ABC48DE088B8}"/>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0444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u="sng" dirty="0"/>
              <a:t>Nature of Fundamental Rights</a:t>
            </a:r>
          </a:p>
        </p:txBody>
      </p:sp>
      <p:sp>
        <p:nvSpPr>
          <p:cNvPr id="3" name="Content Placeholder 2"/>
          <p:cNvSpPr>
            <a:spLocks noGrp="1"/>
          </p:cNvSpPr>
          <p:nvPr>
            <p:ph idx="1"/>
          </p:nvPr>
        </p:nvSpPr>
        <p:spPr>
          <a:xfrm>
            <a:off x="457200" y="628650"/>
            <a:ext cx="8229600" cy="4514850"/>
          </a:xfrm>
        </p:spPr>
        <p:txBody>
          <a:bodyPr>
            <a:normAutofit fontScale="70000" lnSpcReduction="20000"/>
          </a:bodyPr>
          <a:lstStyle/>
          <a:p>
            <a:r>
              <a:rPr lang="en-US" b="1" dirty="0"/>
              <a:t>The Fundamental Rights are guaranteed by the Constitution to all persons without any discrimination.</a:t>
            </a:r>
          </a:p>
          <a:p>
            <a:r>
              <a:rPr lang="en-US" b="1" dirty="0"/>
              <a:t>They uphold the equality of all individuals.</a:t>
            </a:r>
          </a:p>
          <a:p>
            <a:r>
              <a:rPr lang="en-US" b="1" dirty="0"/>
              <a:t>The dignity of the individual.</a:t>
            </a:r>
          </a:p>
          <a:p>
            <a:r>
              <a:rPr lang="en-US" b="1" dirty="0"/>
              <a:t>The larger public interest.</a:t>
            </a:r>
          </a:p>
          <a:p>
            <a:r>
              <a:rPr lang="en-US" b="1" dirty="0"/>
              <a:t>Unity of the nation.</a:t>
            </a:r>
          </a:p>
          <a:p>
            <a:r>
              <a:rPr lang="en-US" b="1" dirty="0"/>
              <a:t>Prevent the establishment of an authoritarian and despotic rule in the country.</a:t>
            </a:r>
          </a:p>
          <a:p>
            <a:r>
              <a:rPr lang="en-US" b="1" dirty="0"/>
              <a:t>They are defended and guaranteed by the Supreme Court.</a:t>
            </a:r>
          </a:p>
          <a:p>
            <a:r>
              <a:rPr lang="en-US" b="1" dirty="0"/>
              <a:t>They are ‘fundamental’ also in the sense that they are most essential for the all-round development of the individuals.</a:t>
            </a:r>
          </a:p>
          <a:p>
            <a:r>
              <a:rPr lang="en-US" b="1" dirty="0"/>
              <a:t>They can be suspended during the operation of a National Emergency.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58C6-B608-4065-BB83-86F72785809F}"/>
              </a:ext>
            </a:extLst>
          </p:cNvPr>
          <p:cNvSpPr>
            <a:spLocks noGrp="1"/>
          </p:cNvSpPr>
          <p:nvPr>
            <p:ph type="title"/>
          </p:nvPr>
        </p:nvSpPr>
        <p:spPr/>
        <p:txBody>
          <a:bodyPr>
            <a:normAutofit fontScale="90000"/>
          </a:bodyPr>
          <a:lstStyle/>
          <a:p>
            <a:r>
              <a:rPr lang="en-US" sz="3100" b="1" i="0" u="none" strike="noStrike" baseline="0" dirty="0">
                <a:solidFill>
                  <a:srgbClr val="000000"/>
                </a:solidFill>
                <a:latin typeface="Calibri,Bold"/>
              </a:rPr>
              <a:t>General Nature (features) of Fundamental Rights</a:t>
            </a:r>
            <a:br>
              <a:rPr lang="en-US" sz="4400" b="1" i="0" u="none" strike="noStrike" baseline="0" dirty="0">
                <a:solidFill>
                  <a:srgbClr val="000000"/>
                </a:solidFill>
                <a:latin typeface="Calibri,Bold"/>
              </a:rPr>
            </a:br>
            <a:endParaRPr lang="en-IN" dirty="0"/>
          </a:p>
        </p:txBody>
      </p:sp>
      <p:sp>
        <p:nvSpPr>
          <p:cNvPr id="3" name="Content Placeholder 2">
            <a:extLst>
              <a:ext uri="{FF2B5EF4-FFF2-40B4-BE49-F238E27FC236}">
                <a16:creationId xmlns:a16="http://schemas.microsoft.com/office/drawing/2014/main" id="{011EA261-FCEF-4B39-A4F9-37098F2BFBCA}"/>
              </a:ext>
            </a:extLst>
          </p:cNvPr>
          <p:cNvSpPr>
            <a:spLocks noGrp="1"/>
          </p:cNvSpPr>
          <p:nvPr>
            <p:ph idx="1"/>
          </p:nvPr>
        </p:nvSpPr>
        <p:spPr>
          <a:xfrm>
            <a:off x="457200" y="895350"/>
            <a:ext cx="8229600" cy="3699273"/>
          </a:xfrm>
        </p:spPr>
        <p:txBody>
          <a:bodyPr>
            <a:normAutofit fontScale="55000" lnSpcReduction="20000"/>
          </a:bodyPr>
          <a:lstStyle/>
          <a:p>
            <a:r>
              <a:rPr lang="en-US" sz="3200" b="1" i="0" u="none" strike="noStrike" baseline="0" dirty="0">
                <a:latin typeface="Arial" panose="020B0604020202020204" pitchFamily="34" charset="0"/>
                <a:cs typeface="Arial" panose="020B0604020202020204" pitchFamily="34" charset="0"/>
              </a:rPr>
              <a:t> Some of them are available only for citizens, some are for aliens too.</a:t>
            </a:r>
          </a:p>
          <a:p>
            <a:r>
              <a:rPr lang="en-US" sz="3200" b="1" i="0" u="none" strike="noStrike" baseline="0" dirty="0">
                <a:latin typeface="Arial" panose="020B0604020202020204" pitchFamily="34" charset="0"/>
                <a:cs typeface="Arial" panose="020B0604020202020204" pitchFamily="34" charset="0"/>
              </a:rPr>
              <a:t> The state can impose reasonable restrictions on them. However, reasonability of restrictions is to be decided by the Judiciary.</a:t>
            </a:r>
          </a:p>
          <a:p>
            <a:r>
              <a:rPr lang="en-US" sz="3200" b="1" i="0" u="none" strike="noStrike" baseline="0" dirty="0">
                <a:latin typeface="Arial" panose="020B0604020202020204" pitchFamily="34" charset="0"/>
                <a:cs typeface="Arial" panose="020B0604020202020204" pitchFamily="34" charset="0"/>
              </a:rPr>
              <a:t> They are justiciable, i.e., allow persons to approach the judiciary if violated. (directly approach Supreme Court).</a:t>
            </a:r>
          </a:p>
          <a:p>
            <a:r>
              <a:rPr lang="en-US" sz="3200" b="1" i="0" u="none" strike="noStrike" baseline="0" dirty="0">
                <a:latin typeface="Arial" panose="020B0604020202020204" pitchFamily="34" charset="0"/>
                <a:cs typeface="Arial" panose="020B0604020202020204" pitchFamily="34" charset="0"/>
              </a:rPr>
              <a:t>They can me curtailed or changed only by “Constitution Amendment </a:t>
            </a:r>
            <a:r>
              <a:rPr lang="en-IN" sz="3200" b="1" i="0" u="none" strike="noStrike" baseline="0" dirty="0">
                <a:latin typeface="Arial" panose="020B0604020202020204" pitchFamily="34" charset="0"/>
                <a:cs typeface="Arial" panose="020B0604020202020204" pitchFamily="34" charset="0"/>
              </a:rPr>
              <a:t>Acts”</a:t>
            </a:r>
          </a:p>
          <a:p>
            <a:r>
              <a:rPr lang="en-US" sz="3200" b="1" i="0" u="none" strike="noStrike" baseline="0" dirty="0">
                <a:latin typeface="Arial" panose="020B0604020202020204" pitchFamily="34" charset="0"/>
                <a:cs typeface="Arial" panose="020B0604020202020204" pitchFamily="34" charset="0"/>
              </a:rPr>
              <a:t> The six rights can be suspended only when emergency is declared on the grounds of war or external aggression (i.e., external emergency) and not on the ground of armed rebellion (i.e.,</a:t>
            </a:r>
            <a:r>
              <a:rPr lang="en-IN" sz="3200" b="1" i="0" u="none" strike="noStrike" baseline="0" dirty="0">
                <a:latin typeface="Arial" panose="020B0604020202020204" pitchFamily="34" charset="0"/>
                <a:cs typeface="Arial" panose="020B0604020202020204" pitchFamily="34" charset="0"/>
              </a:rPr>
              <a:t>internal emergency).</a:t>
            </a:r>
          </a:p>
          <a:p>
            <a:r>
              <a:rPr lang="en-US" sz="3200" b="1" i="0" u="none" strike="noStrike" baseline="0" dirty="0">
                <a:latin typeface="Arial" panose="020B0604020202020204" pitchFamily="34" charset="0"/>
                <a:cs typeface="Arial" panose="020B0604020202020204" pitchFamily="34" charset="0"/>
              </a:rPr>
              <a:t> Their application can be restricted while martial law (Military rule) is in force in any area.</a:t>
            </a:r>
            <a:endParaRPr lang="en-IN" b="1" dirty="0">
              <a:latin typeface="Arial" panose="020B0604020202020204" pitchFamily="34" charset="0"/>
              <a:cs typeface="Arial" panose="020B0604020202020204" pitchFamily="34" charset="0"/>
            </a:endParaRPr>
          </a:p>
          <a:p>
            <a:pPr algn="l"/>
            <a:endParaRPr lang="en-IN" dirty="0"/>
          </a:p>
        </p:txBody>
      </p:sp>
      <p:sp>
        <p:nvSpPr>
          <p:cNvPr id="4" name="Slide Number Placeholder 3">
            <a:extLst>
              <a:ext uri="{FF2B5EF4-FFF2-40B4-BE49-F238E27FC236}">
                <a16:creationId xmlns:a16="http://schemas.microsoft.com/office/drawing/2014/main" id="{9C31943B-5D69-4266-9519-F719B1CAB722}"/>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18153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5E7D-8026-40A7-9973-70EEC0DA36A3}"/>
              </a:ext>
            </a:extLst>
          </p:cNvPr>
          <p:cNvSpPr>
            <a:spLocks noGrp="1"/>
          </p:cNvSpPr>
          <p:nvPr>
            <p:ph type="title"/>
          </p:nvPr>
        </p:nvSpPr>
        <p:spPr/>
        <p:txBody>
          <a:bodyPr>
            <a:normAutofit fontScale="90000"/>
          </a:bodyPr>
          <a:lstStyle/>
          <a:p>
            <a:r>
              <a:rPr lang="en-IN" sz="4400" b="1" i="0" u="none" strike="noStrike" baseline="0" dirty="0">
                <a:latin typeface="Calibri,Bold"/>
              </a:rPr>
              <a:t>Classifications</a:t>
            </a:r>
            <a:br>
              <a:rPr lang="en-IN" sz="4400" b="1" i="0" u="none" strike="noStrike" baseline="0" dirty="0">
                <a:latin typeface="Calibri,Bold"/>
              </a:rPr>
            </a:br>
            <a:endParaRPr lang="en-IN" dirty="0"/>
          </a:p>
        </p:txBody>
      </p:sp>
      <p:sp>
        <p:nvSpPr>
          <p:cNvPr id="3" name="Content Placeholder 2">
            <a:extLst>
              <a:ext uri="{FF2B5EF4-FFF2-40B4-BE49-F238E27FC236}">
                <a16:creationId xmlns:a16="http://schemas.microsoft.com/office/drawing/2014/main" id="{2F4171AF-6133-4B31-879C-BE5AA07D33CD}"/>
              </a:ext>
            </a:extLst>
          </p:cNvPr>
          <p:cNvSpPr>
            <a:spLocks noGrp="1"/>
          </p:cNvSpPr>
          <p:nvPr>
            <p:ph idx="1"/>
          </p:nvPr>
        </p:nvSpPr>
        <p:spPr/>
        <p:txBody>
          <a:bodyPr/>
          <a:lstStyle/>
          <a:p>
            <a:pPr marL="0" indent="0" algn="l">
              <a:buNone/>
            </a:pPr>
            <a:r>
              <a:rPr lang="en-IN" sz="1800" b="0" i="0" u="none" strike="noStrike" baseline="0" dirty="0">
                <a:latin typeface="Arial" panose="020B0604020202020204" pitchFamily="34" charset="0"/>
              </a:rPr>
              <a:t>• </a:t>
            </a:r>
            <a:r>
              <a:rPr lang="en-IN" sz="1800" b="0" i="0" u="none" strike="noStrike" baseline="0" dirty="0">
                <a:latin typeface="Calibri" panose="020F0502020204030204" pitchFamily="34" charset="0"/>
              </a:rPr>
              <a:t>Based on nature</a:t>
            </a:r>
          </a:p>
          <a:p>
            <a:pPr marL="0" indent="0" algn="l">
              <a:buNone/>
            </a:pPr>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Natural rights (like the right to live, right to self protection)</a:t>
            </a:r>
          </a:p>
          <a:p>
            <a:pPr marL="0" indent="0" algn="l">
              <a:buNone/>
            </a:pPr>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Legal rights (like right to equality, right to education).</a:t>
            </a:r>
          </a:p>
          <a:p>
            <a:pPr marL="0" indent="0" algn="l">
              <a:buNone/>
            </a:pPr>
            <a:r>
              <a:rPr lang="en-IN" sz="1800" b="0" i="0" u="none" strike="noStrike" baseline="0" dirty="0">
                <a:latin typeface="Arial" panose="020B0604020202020204" pitchFamily="34" charset="0"/>
              </a:rPr>
              <a:t>• </a:t>
            </a:r>
            <a:r>
              <a:rPr lang="en-IN" sz="1800" b="0" i="0" u="none" strike="noStrike" baseline="0" dirty="0">
                <a:latin typeface="Calibri" panose="020F0502020204030204" pitchFamily="34" charset="0"/>
              </a:rPr>
              <a:t>Based on availability</a:t>
            </a:r>
          </a:p>
          <a:p>
            <a:pPr marL="0" indent="0" algn="l">
              <a:buNone/>
            </a:pPr>
            <a:r>
              <a:rPr lang="en-IN" sz="1800" b="0" i="0" u="none" strike="noStrike" baseline="0" dirty="0">
                <a:latin typeface="Arial" panose="020B0604020202020204" pitchFamily="34" charset="0"/>
              </a:rPr>
              <a:t>– </a:t>
            </a:r>
            <a:r>
              <a:rPr lang="en-IN" sz="1800" b="0" i="0" u="none" strike="noStrike" baseline="0" dirty="0">
                <a:latin typeface="Calibri" panose="020F0502020204030204" pitchFamily="34" charset="0"/>
              </a:rPr>
              <a:t>For Citizens only</a:t>
            </a:r>
          </a:p>
          <a:p>
            <a:pPr marL="0" indent="0" algn="l">
              <a:buNone/>
            </a:pPr>
            <a:r>
              <a:rPr lang="en-IN" sz="1800" b="0" i="0" u="none" strike="noStrike" baseline="0" dirty="0">
                <a:latin typeface="Arial" panose="020B0604020202020204" pitchFamily="34" charset="0"/>
              </a:rPr>
              <a:t>– </a:t>
            </a:r>
            <a:r>
              <a:rPr lang="en-IN" sz="1800" b="0" i="0" u="none" strike="noStrike" baseline="0" dirty="0">
                <a:latin typeface="Calibri" panose="020F0502020204030204" pitchFamily="34" charset="0"/>
              </a:rPr>
              <a:t>For Citizens and aliens</a:t>
            </a:r>
          </a:p>
          <a:p>
            <a:pPr marL="0" indent="0" algn="l">
              <a:buNone/>
            </a:pPr>
            <a:r>
              <a:rPr lang="en-IN" sz="1800" b="0" i="0" u="none" strike="noStrike" baseline="0" dirty="0">
                <a:latin typeface="Arial" panose="020B0604020202020204" pitchFamily="34" charset="0"/>
              </a:rPr>
              <a:t>• </a:t>
            </a:r>
            <a:r>
              <a:rPr lang="en-IN" sz="1800" b="0" i="0" u="none" strike="noStrike" baseline="0" dirty="0">
                <a:latin typeface="Calibri" panose="020F0502020204030204" pitchFamily="34" charset="0"/>
              </a:rPr>
              <a:t>Character</a:t>
            </a:r>
          </a:p>
          <a:p>
            <a:pPr marL="0" indent="0" algn="l">
              <a:buNone/>
            </a:pPr>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Negative (limiting the authority of state)</a:t>
            </a:r>
          </a:p>
          <a:p>
            <a:pPr marL="0" indent="0" algn="l">
              <a:buNone/>
            </a:pPr>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Positive (</a:t>
            </a:r>
            <a:r>
              <a:rPr lang="en-US" sz="1800" b="0" i="0" u="none" strike="noStrike" baseline="0" dirty="0" err="1">
                <a:latin typeface="Calibri" panose="020F0502020204030204" pitchFamily="34" charset="0"/>
              </a:rPr>
              <a:t>confering</a:t>
            </a:r>
            <a:r>
              <a:rPr lang="en-US" sz="1800" b="0" i="0" u="none" strike="noStrike" baseline="0" dirty="0">
                <a:latin typeface="Calibri" panose="020F0502020204030204" pitchFamily="34" charset="0"/>
              </a:rPr>
              <a:t> privileges to persons)</a:t>
            </a:r>
            <a:endParaRPr lang="en-IN" dirty="0"/>
          </a:p>
        </p:txBody>
      </p:sp>
      <p:sp>
        <p:nvSpPr>
          <p:cNvPr id="4" name="Slide Number Placeholder 3">
            <a:extLst>
              <a:ext uri="{FF2B5EF4-FFF2-40B4-BE49-F238E27FC236}">
                <a16:creationId xmlns:a16="http://schemas.microsoft.com/office/drawing/2014/main" id="{861A5C0A-5CE8-4521-938D-ABC48DE088B8}"/>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119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Classification of Fundamental Rights </a:t>
            </a:r>
          </a:p>
        </p:txBody>
      </p:sp>
      <p:sp>
        <p:nvSpPr>
          <p:cNvPr id="3" name="Content Placeholder 2"/>
          <p:cNvSpPr>
            <a:spLocks noGrp="1"/>
          </p:cNvSpPr>
          <p:nvPr>
            <p:ph idx="1"/>
          </p:nvPr>
        </p:nvSpPr>
        <p:spPr>
          <a:xfrm>
            <a:off x="457200" y="971550"/>
            <a:ext cx="8458200" cy="3886200"/>
          </a:xfrm>
        </p:spPr>
        <p:txBody>
          <a:bodyPr>
            <a:normAutofit fontScale="85000" lnSpcReduction="20000"/>
          </a:bodyPr>
          <a:lstStyle/>
          <a:p>
            <a:r>
              <a:rPr lang="en-US" b="1" dirty="0"/>
              <a:t>Originally, the Constitution of India provided for seven Fundamental Rights, </a:t>
            </a:r>
          </a:p>
          <a:p>
            <a:pPr>
              <a:buNone/>
            </a:pPr>
            <a:r>
              <a:rPr lang="en-US" b="1" dirty="0"/>
              <a:t>1. Right to Equality (Articles 14–18) </a:t>
            </a:r>
          </a:p>
          <a:p>
            <a:pPr>
              <a:buNone/>
            </a:pPr>
            <a:r>
              <a:rPr lang="en-US" b="1" dirty="0"/>
              <a:t>2. Right to Freedom (Articles 19–22)</a:t>
            </a:r>
          </a:p>
          <a:p>
            <a:pPr>
              <a:buNone/>
            </a:pPr>
            <a:r>
              <a:rPr lang="en-US" b="1" dirty="0"/>
              <a:t>3. Right against Exploitation (Articles 23–24)</a:t>
            </a:r>
          </a:p>
          <a:p>
            <a:pPr>
              <a:buNone/>
            </a:pPr>
            <a:r>
              <a:rPr lang="en-US" b="1" dirty="0"/>
              <a:t>4. Right to Freedom of Religion (Articles 25–28)</a:t>
            </a:r>
          </a:p>
          <a:p>
            <a:pPr>
              <a:buNone/>
            </a:pPr>
            <a:r>
              <a:rPr lang="en-US" b="1" dirty="0"/>
              <a:t>5.Cultural and Educational Rights(Articles 29-30)</a:t>
            </a:r>
          </a:p>
          <a:p>
            <a:pPr>
              <a:buNone/>
            </a:pPr>
            <a:r>
              <a:rPr lang="en-US" b="1" dirty="0"/>
              <a:t>6. Right to Property (Article 31)</a:t>
            </a:r>
          </a:p>
          <a:p>
            <a:pPr>
              <a:buNone/>
            </a:pPr>
            <a:r>
              <a:rPr lang="en-US" b="1" dirty="0"/>
              <a:t>7. Right to Constitutional Remedies (Article 32)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F7E05F0F230141BF3D73FC6DCA9766" ma:contentTypeVersion="4" ma:contentTypeDescription="Create a new document." ma:contentTypeScope="" ma:versionID="893340b3dc76272c0f6db5d6eac793b1">
  <xsd:schema xmlns:xsd="http://www.w3.org/2001/XMLSchema" xmlns:xs="http://www.w3.org/2001/XMLSchema" xmlns:p="http://schemas.microsoft.com/office/2006/metadata/properties" xmlns:ns2="fca83e87-a2ae-48e4-97a7-59b6501c6c0a" targetNamespace="http://schemas.microsoft.com/office/2006/metadata/properties" ma:root="true" ma:fieldsID="bcc5be3e717aef857598886c03450ae2" ns2:_="">
    <xsd:import namespace="fca83e87-a2ae-48e4-97a7-59b6501c6c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a83e87-a2ae-48e4-97a7-59b6501c6c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FD736D-0D7A-458B-8946-B51159ACA4C1}"/>
</file>

<file path=customXml/itemProps2.xml><?xml version="1.0" encoding="utf-8"?>
<ds:datastoreItem xmlns:ds="http://schemas.openxmlformats.org/officeDocument/2006/customXml" ds:itemID="{EDAEBC5C-4809-4FE7-97C0-009AB16BA248}"/>
</file>

<file path=customXml/itemProps3.xml><?xml version="1.0" encoding="utf-8"?>
<ds:datastoreItem xmlns:ds="http://schemas.openxmlformats.org/officeDocument/2006/customXml" ds:itemID="{623D7D30-F7AF-4F5A-8F98-526538F9A78F}"/>
</file>

<file path=docProps/app.xml><?xml version="1.0" encoding="utf-8"?>
<Properties xmlns="http://schemas.openxmlformats.org/officeDocument/2006/extended-properties" xmlns:vt="http://schemas.openxmlformats.org/officeDocument/2006/docPropsVTypes">
  <TotalTime>748</TotalTime>
  <Words>2615</Words>
  <Application>Microsoft Office PowerPoint</Application>
  <PresentationFormat>On-screen Show (16:9)</PresentationFormat>
  <Paragraphs>218</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Calibri,Bold</vt:lpstr>
      <vt:lpstr>Calibri,Italic</vt:lpstr>
      <vt:lpstr>Wingdings</vt:lpstr>
      <vt:lpstr>Office Theme</vt:lpstr>
      <vt:lpstr>MODULE – 2 Fundamental Rights &amp; Duties, Directive Principles of State Policy (DPSP) </vt:lpstr>
      <vt:lpstr>DEFINITION OF STATE</vt:lpstr>
      <vt:lpstr>Fundamental Rights </vt:lpstr>
      <vt:lpstr>Fundamental Rights </vt:lpstr>
      <vt:lpstr>PowerPoint Presentation</vt:lpstr>
      <vt:lpstr>Nature of Fundamental Rights</vt:lpstr>
      <vt:lpstr>General Nature (features) of Fundamental Rights </vt:lpstr>
      <vt:lpstr>Classifications </vt:lpstr>
      <vt:lpstr>Classification of Fundamental Rights </vt:lpstr>
      <vt:lpstr>PowerPoint Presentation</vt:lpstr>
      <vt:lpstr>Right to Equality (Articles 14–18)</vt:lpstr>
      <vt:lpstr>Right to Freedom (Articles 19–22)</vt:lpstr>
      <vt:lpstr>PowerPoint Presentation</vt:lpstr>
      <vt:lpstr>Right against Exploitation                     (Articles 23–24)</vt:lpstr>
      <vt:lpstr>Right to freedom of religion  (Article 25–28)</vt:lpstr>
      <vt:lpstr>Cultural and Educational Rights (Articles 29–30)</vt:lpstr>
      <vt:lpstr>Right to constitutional remedies (Article 32)</vt:lpstr>
      <vt:lpstr>PowerPoint Presentation</vt:lpstr>
      <vt:lpstr>Directive Principles of State Policy  (DPSP)</vt:lpstr>
      <vt:lpstr>FEATURES OF THE DPSP</vt:lpstr>
      <vt:lpstr>CLASSIFICATION OF THE DPSP</vt:lpstr>
      <vt:lpstr>Socialistic Principles</vt:lpstr>
      <vt:lpstr>Gandhian Principles</vt:lpstr>
      <vt:lpstr>Liberal-Intellectual Principles</vt:lpstr>
      <vt:lpstr>NEW DPSP</vt:lpstr>
      <vt:lpstr>Fundamental Duties</vt:lpstr>
      <vt:lpstr>LIST OF FUNDAMENTAL DUTIES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HX</dc:creator>
  <cp:lastModifiedBy>Ms. Mili Els Jose</cp:lastModifiedBy>
  <cp:revision>106</cp:revision>
  <dcterms:created xsi:type="dcterms:W3CDTF">2006-08-16T00:00:00Z</dcterms:created>
  <dcterms:modified xsi:type="dcterms:W3CDTF">2021-05-28T03:28:58Z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0x010100B5F7E05F0F230141BF3D73FC6DCA9766</vt:lpwstr>
  </property>
</Properties>
</file>