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6"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8751D-0F08-4E62-9FC7-CCF55B8D857E}" type="datetimeFigureOut">
              <a:rPr lang="en-US" smtClean="0"/>
              <a:pPr/>
              <a:t>9/3/2021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EEB6EB-F5E3-4AD5-9C60-A35510E6E6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EEB6EB-F5E3-4AD5-9C60-A35510E6E67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C40B97-5E9F-44D1-ACB9-C8913A3C8CB8}" type="datetime1">
              <a:rPr lang="en-US" smtClean="0"/>
              <a:t>9/3/2021</a:t>
            </a:fld>
            <a:endParaRPr lang="en-US"/>
          </a:p>
        </p:txBody>
      </p:sp>
      <p:sp>
        <p:nvSpPr>
          <p:cNvPr id="5" name="Footer Placeholder 4"/>
          <p:cNvSpPr>
            <a:spLocks noGrp="1"/>
          </p:cNvSpPr>
          <p:nvPr>
            <p:ph type="ftr" sz="quarter" idx="11"/>
          </p:nvPr>
        </p:nvSpPr>
        <p:spPr/>
        <p:txBody>
          <a:bodyPr/>
          <a:lstStyle/>
          <a:p>
            <a:r>
              <a:rPr lang="en-US" smtClean="0"/>
              <a:t>Hingston Xavier, AP, Christ College of Engg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CBF76E-09B7-4C24-954C-C21EB72745A9}" type="datetime1">
              <a:rPr lang="en-US" smtClean="0"/>
              <a:t>9/3/2021</a:t>
            </a:fld>
            <a:endParaRPr lang="en-US"/>
          </a:p>
        </p:txBody>
      </p:sp>
      <p:sp>
        <p:nvSpPr>
          <p:cNvPr id="5" name="Footer Placeholder 4"/>
          <p:cNvSpPr>
            <a:spLocks noGrp="1"/>
          </p:cNvSpPr>
          <p:nvPr>
            <p:ph type="ftr" sz="quarter" idx="11"/>
          </p:nvPr>
        </p:nvSpPr>
        <p:spPr/>
        <p:txBody>
          <a:bodyPr/>
          <a:lstStyle/>
          <a:p>
            <a:r>
              <a:rPr lang="en-US" smtClean="0"/>
              <a:t>Hingston Xavier, AP, Christ College of Engg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2BD1E3-8079-45A2-98DD-3C9EC9EE5AB2}" type="datetime1">
              <a:rPr lang="en-US" smtClean="0"/>
              <a:t>9/3/2021</a:t>
            </a:fld>
            <a:endParaRPr lang="en-US"/>
          </a:p>
        </p:txBody>
      </p:sp>
      <p:sp>
        <p:nvSpPr>
          <p:cNvPr id="5" name="Footer Placeholder 4"/>
          <p:cNvSpPr>
            <a:spLocks noGrp="1"/>
          </p:cNvSpPr>
          <p:nvPr>
            <p:ph type="ftr" sz="quarter" idx="11"/>
          </p:nvPr>
        </p:nvSpPr>
        <p:spPr/>
        <p:txBody>
          <a:bodyPr/>
          <a:lstStyle/>
          <a:p>
            <a:r>
              <a:rPr lang="en-US" smtClean="0"/>
              <a:t>Hingston Xavier, AP, Christ College of Engg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FCA7D-0992-46C8-8F88-971B844FC4C4}" type="datetime1">
              <a:rPr lang="en-US" smtClean="0"/>
              <a:t>9/3/2021</a:t>
            </a:fld>
            <a:endParaRPr lang="en-US"/>
          </a:p>
        </p:txBody>
      </p:sp>
      <p:sp>
        <p:nvSpPr>
          <p:cNvPr id="5" name="Footer Placeholder 4"/>
          <p:cNvSpPr>
            <a:spLocks noGrp="1"/>
          </p:cNvSpPr>
          <p:nvPr>
            <p:ph type="ftr" sz="quarter" idx="11"/>
          </p:nvPr>
        </p:nvSpPr>
        <p:spPr/>
        <p:txBody>
          <a:bodyPr/>
          <a:lstStyle/>
          <a:p>
            <a:r>
              <a:rPr lang="en-US" smtClean="0"/>
              <a:t>Hingston Xavier, AP, Christ College of Engg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9890E-7AAD-4F0C-9960-222C7DE024F1}" type="datetime1">
              <a:rPr lang="en-US" smtClean="0"/>
              <a:t>9/3/2021</a:t>
            </a:fld>
            <a:endParaRPr lang="en-US"/>
          </a:p>
        </p:txBody>
      </p:sp>
      <p:sp>
        <p:nvSpPr>
          <p:cNvPr id="5" name="Footer Placeholder 4"/>
          <p:cNvSpPr>
            <a:spLocks noGrp="1"/>
          </p:cNvSpPr>
          <p:nvPr>
            <p:ph type="ftr" sz="quarter" idx="11"/>
          </p:nvPr>
        </p:nvSpPr>
        <p:spPr/>
        <p:txBody>
          <a:bodyPr/>
          <a:lstStyle/>
          <a:p>
            <a:r>
              <a:rPr lang="en-US" smtClean="0"/>
              <a:t>Hingston Xavier, AP, Christ College of Engg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DD052C-B2BA-48A4-8B75-A17C0124FB9E}" type="datetime1">
              <a:rPr lang="en-US" smtClean="0"/>
              <a:t>9/3/2021</a:t>
            </a:fld>
            <a:endParaRPr lang="en-US"/>
          </a:p>
        </p:txBody>
      </p:sp>
      <p:sp>
        <p:nvSpPr>
          <p:cNvPr id="6" name="Footer Placeholder 5"/>
          <p:cNvSpPr>
            <a:spLocks noGrp="1"/>
          </p:cNvSpPr>
          <p:nvPr>
            <p:ph type="ftr" sz="quarter" idx="11"/>
          </p:nvPr>
        </p:nvSpPr>
        <p:spPr/>
        <p:txBody>
          <a:bodyPr/>
          <a:lstStyle/>
          <a:p>
            <a:r>
              <a:rPr lang="en-US" smtClean="0"/>
              <a:t>Hingston Xavier, AP, Christ College of Engg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F7C28-26D0-49FC-B18F-316845305032}" type="datetime1">
              <a:rPr lang="en-US" smtClean="0"/>
              <a:t>9/3/2021</a:t>
            </a:fld>
            <a:endParaRPr lang="en-US"/>
          </a:p>
        </p:txBody>
      </p:sp>
      <p:sp>
        <p:nvSpPr>
          <p:cNvPr id="8" name="Footer Placeholder 7"/>
          <p:cNvSpPr>
            <a:spLocks noGrp="1"/>
          </p:cNvSpPr>
          <p:nvPr>
            <p:ph type="ftr" sz="quarter" idx="11"/>
          </p:nvPr>
        </p:nvSpPr>
        <p:spPr/>
        <p:txBody>
          <a:bodyPr/>
          <a:lstStyle/>
          <a:p>
            <a:r>
              <a:rPr lang="en-US" smtClean="0"/>
              <a:t>Hingston Xavier, AP, Christ College of Engg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9799A9-2E2D-4FD9-B5B1-CB4688B081C6}" type="datetime1">
              <a:rPr lang="en-US" smtClean="0"/>
              <a:t>9/3/2021</a:t>
            </a:fld>
            <a:endParaRPr lang="en-US"/>
          </a:p>
        </p:txBody>
      </p:sp>
      <p:sp>
        <p:nvSpPr>
          <p:cNvPr id="4" name="Footer Placeholder 3"/>
          <p:cNvSpPr>
            <a:spLocks noGrp="1"/>
          </p:cNvSpPr>
          <p:nvPr>
            <p:ph type="ftr" sz="quarter" idx="11"/>
          </p:nvPr>
        </p:nvSpPr>
        <p:spPr/>
        <p:txBody>
          <a:bodyPr/>
          <a:lstStyle/>
          <a:p>
            <a:r>
              <a:rPr lang="en-US" smtClean="0"/>
              <a:t>Hingston Xavier, AP, Christ College of Engg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995E-B20D-4ACA-BFF9-D1A551529927}" type="datetime1">
              <a:rPr lang="en-US" smtClean="0"/>
              <a:t>9/3/2021</a:t>
            </a:fld>
            <a:endParaRPr lang="en-US"/>
          </a:p>
        </p:txBody>
      </p:sp>
      <p:sp>
        <p:nvSpPr>
          <p:cNvPr id="3" name="Footer Placeholder 2"/>
          <p:cNvSpPr>
            <a:spLocks noGrp="1"/>
          </p:cNvSpPr>
          <p:nvPr>
            <p:ph type="ftr" sz="quarter" idx="11"/>
          </p:nvPr>
        </p:nvSpPr>
        <p:spPr/>
        <p:txBody>
          <a:bodyPr/>
          <a:lstStyle/>
          <a:p>
            <a:r>
              <a:rPr lang="en-US" smtClean="0"/>
              <a:t>Hingston Xavier, AP, Christ College of Engg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79ACE9-CCB3-4AD4-920E-A5327F44F5D7}" type="datetime1">
              <a:rPr lang="en-US" smtClean="0"/>
              <a:t>9/3/2021</a:t>
            </a:fld>
            <a:endParaRPr lang="en-US"/>
          </a:p>
        </p:txBody>
      </p:sp>
      <p:sp>
        <p:nvSpPr>
          <p:cNvPr id="6" name="Footer Placeholder 5"/>
          <p:cNvSpPr>
            <a:spLocks noGrp="1"/>
          </p:cNvSpPr>
          <p:nvPr>
            <p:ph type="ftr" sz="quarter" idx="11"/>
          </p:nvPr>
        </p:nvSpPr>
        <p:spPr/>
        <p:txBody>
          <a:bodyPr/>
          <a:lstStyle/>
          <a:p>
            <a:r>
              <a:rPr lang="en-US" smtClean="0"/>
              <a:t>Hingston Xavier, AP, Christ College of Engg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9CDE85-045F-467D-B1D8-DCF5BF3BB91A}" type="datetime1">
              <a:rPr lang="en-US" smtClean="0"/>
              <a:t>9/3/2021</a:t>
            </a:fld>
            <a:endParaRPr lang="en-US"/>
          </a:p>
        </p:txBody>
      </p:sp>
      <p:sp>
        <p:nvSpPr>
          <p:cNvPr id="6" name="Footer Placeholder 5"/>
          <p:cNvSpPr>
            <a:spLocks noGrp="1"/>
          </p:cNvSpPr>
          <p:nvPr>
            <p:ph type="ftr" sz="quarter" idx="11"/>
          </p:nvPr>
        </p:nvSpPr>
        <p:spPr/>
        <p:txBody>
          <a:bodyPr/>
          <a:lstStyle/>
          <a:p>
            <a:r>
              <a:rPr lang="en-US" smtClean="0"/>
              <a:t>Hingston Xavier, AP, Christ College of Engg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50836CA-7CE8-4544-BFB8-E0B73AD4A888}" type="datetime1">
              <a:rPr lang="en-US" smtClean="0"/>
              <a:t>9/3/2021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Hingston Xavier, AP, Christ College of Engg</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951"/>
            <a:ext cx="7620000" cy="1957388"/>
          </a:xfrm>
        </p:spPr>
        <p:txBody>
          <a:bodyPr>
            <a:normAutofit fontScale="90000"/>
          </a:bodyPr>
          <a:lstStyle/>
          <a:p>
            <a:r>
              <a:rPr lang="en-US" b="1" u="sng" dirty="0" smtClean="0"/>
              <a:t>Module – 3</a:t>
            </a:r>
            <a:r>
              <a:rPr lang="en-US" b="1" dirty="0" smtClean="0"/>
              <a:t/>
            </a:r>
            <a:br>
              <a:rPr lang="en-US" b="1" dirty="0" smtClean="0"/>
            </a:br>
            <a:r>
              <a:rPr lang="en-US" b="1" dirty="0" smtClean="0"/>
              <a:t>The Union Executive,                      The Parliament &amp; </a:t>
            </a:r>
            <a:br>
              <a:rPr lang="en-US" b="1" dirty="0" smtClean="0"/>
            </a:br>
            <a:r>
              <a:rPr lang="en-US" b="1" dirty="0" smtClean="0"/>
              <a:t>The Union Judiciary</a:t>
            </a:r>
            <a:endParaRPr lang="en-US" b="1" dirty="0"/>
          </a:p>
        </p:txBody>
      </p:sp>
      <p:sp>
        <p:nvSpPr>
          <p:cNvPr id="3" name="Subtitle 2"/>
          <p:cNvSpPr>
            <a:spLocks noGrp="1"/>
          </p:cNvSpPr>
          <p:nvPr>
            <p:ph type="subTitle" idx="1"/>
          </p:nvPr>
        </p:nvSpPr>
        <p:spPr>
          <a:xfrm>
            <a:off x="1371600" y="3314700"/>
            <a:ext cx="6400800" cy="131445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Prime Minister</a:t>
            </a:r>
            <a:endParaRPr lang="en-US" b="1" u="sng" dirty="0"/>
          </a:p>
        </p:txBody>
      </p:sp>
      <p:sp>
        <p:nvSpPr>
          <p:cNvPr id="3" name="Content Placeholder 2"/>
          <p:cNvSpPr>
            <a:spLocks noGrp="1"/>
          </p:cNvSpPr>
          <p:nvPr>
            <p:ph idx="1"/>
          </p:nvPr>
        </p:nvSpPr>
        <p:spPr>
          <a:xfrm>
            <a:off x="457200" y="1047750"/>
            <a:ext cx="8229600" cy="3809999"/>
          </a:xfrm>
        </p:spPr>
        <p:txBody>
          <a:bodyPr>
            <a:normAutofit fontScale="92500" lnSpcReduction="10000"/>
          </a:bodyPr>
          <a:lstStyle/>
          <a:p>
            <a:r>
              <a:rPr lang="en-US" b="1" dirty="0" smtClean="0"/>
              <a:t>Acc to Indian constitution, president is the head of the State while Prime Minister is the head of the government. </a:t>
            </a:r>
          </a:p>
          <a:p>
            <a:r>
              <a:rPr lang="en-US" b="1" dirty="0" smtClean="0"/>
              <a:t>The President has to appoint the leader of the majority party in the </a:t>
            </a:r>
            <a:r>
              <a:rPr lang="en-US" b="1" dirty="0" err="1" smtClean="0"/>
              <a:t>Lok</a:t>
            </a:r>
            <a:r>
              <a:rPr lang="en-US" b="1" dirty="0" smtClean="0"/>
              <a:t> </a:t>
            </a:r>
            <a:r>
              <a:rPr lang="en-US" b="1" dirty="0" err="1" smtClean="0"/>
              <a:t>Sabha</a:t>
            </a:r>
            <a:r>
              <a:rPr lang="en-US" b="1" dirty="0" smtClean="0"/>
              <a:t> as the Prime Minister. (Article 75)</a:t>
            </a:r>
          </a:p>
          <a:p>
            <a:r>
              <a:rPr lang="en-US" b="1" dirty="0" smtClean="0"/>
              <a:t>Constitutionally, the Prime Minister may be a member of any of the two Houses of parliament.</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5979"/>
            <a:ext cx="8839200" cy="460771"/>
          </a:xfrm>
        </p:spPr>
        <p:txBody>
          <a:bodyPr>
            <a:noAutofit/>
          </a:bodyPr>
          <a:lstStyle/>
          <a:p>
            <a:r>
              <a:rPr lang="en-US" sz="2800" b="1" u="sng" dirty="0" smtClean="0"/>
              <a:t>POWERS AND FUNCTIONS OF THE PRIME MINISTER</a:t>
            </a:r>
            <a:br>
              <a:rPr lang="en-US" sz="2800" b="1" u="sng" dirty="0" smtClean="0"/>
            </a:br>
            <a:r>
              <a:rPr lang="en-US" sz="2800" b="1" u="sng" dirty="0" smtClean="0"/>
              <a:t> (Art 78)</a:t>
            </a:r>
            <a:endParaRPr lang="en-US" sz="2800" b="1" u="sng" dirty="0"/>
          </a:p>
        </p:txBody>
      </p:sp>
      <p:sp>
        <p:nvSpPr>
          <p:cNvPr id="3" name="Content Placeholder 2"/>
          <p:cNvSpPr>
            <a:spLocks noGrp="1"/>
          </p:cNvSpPr>
          <p:nvPr>
            <p:ph idx="1"/>
          </p:nvPr>
        </p:nvSpPr>
        <p:spPr>
          <a:xfrm>
            <a:off x="152400" y="742950"/>
            <a:ext cx="8839200" cy="4400550"/>
          </a:xfrm>
        </p:spPr>
        <p:txBody>
          <a:bodyPr>
            <a:noAutofit/>
          </a:bodyPr>
          <a:lstStyle/>
          <a:p>
            <a:pPr>
              <a:buNone/>
            </a:pPr>
            <a:r>
              <a:rPr lang="en-US" sz="2000" b="1" u="sng" dirty="0" smtClean="0"/>
              <a:t>In Relation to Council of Ministers </a:t>
            </a:r>
          </a:p>
          <a:p>
            <a:pPr marL="514350" indent="-514350">
              <a:buFont typeface="+mj-lt"/>
              <a:buAutoNum type="arabicPeriod"/>
            </a:pPr>
            <a:r>
              <a:rPr lang="en-US" sz="2000" b="1" dirty="0" smtClean="0"/>
              <a:t>Head of the Union council of ministers</a:t>
            </a:r>
          </a:p>
          <a:p>
            <a:pPr marL="514350" indent="-514350">
              <a:buFont typeface="+mj-lt"/>
              <a:buAutoNum type="arabicPeriod"/>
            </a:pPr>
            <a:r>
              <a:rPr lang="en-US" sz="2000" b="1" dirty="0" smtClean="0"/>
              <a:t>Recommends ministers to be appointed by the president</a:t>
            </a:r>
          </a:p>
          <a:p>
            <a:pPr marL="514350" indent="-514350">
              <a:buFont typeface="+mj-lt"/>
              <a:buAutoNum type="arabicPeriod"/>
            </a:pPr>
            <a:r>
              <a:rPr lang="en-US" sz="2000" b="1" dirty="0" smtClean="0"/>
              <a:t>Allocates and reshuffles various portfolios</a:t>
            </a:r>
          </a:p>
          <a:p>
            <a:pPr marL="514350" indent="-514350">
              <a:buFont typeface="+mj-lt"/>
              <a:buAutoNum type="arabicPeriod"/>
            </a:pPr>
            <a:r>
              <a:rPr lang="en-US" sz="2000" b="1" dirty="0" smtClean="0"/>
              <a:t>He guides, directs, controls, and coordinates the activities of all the ministers.</a:t>
            </a:r>
          </a:p>
          <a:p>
            <a:pPr>
              <a:buNone/>
            </a:pPr>
            <a:r>
              <a:rPr lang="en-US" sz="2000" b="1" u="sng" dirty="0" smtClean="0"/>
              <a:t>In Relation to the President </a:t>
            </a:r>
          </a:p>
          <a:p>
            <a:pPr marL="514350" indent="-514350">
              <a:buFont typeface="+mj-lt"/>
              <a:buAutoNum type="arabicPeriod"/>
            </a:pPr>
            <a:r>
              <a:rPr lang="en-US" sz="2000" b="1" dirty="0" smtClean="0"/>
              <a:t>To communicate to the President all decisions of the council of ministers relating to the administration.</a:t>
            </a:r>
          </a:p>
          <a:p>
            <a:pPr marL="514350" indent="-514350">
              <a:buFont typeface="+mj-lt"/>
              <a:buAutoNum type="arabicPeriod"/>
            </a:pPr>
            <a:r>
              <a:rPr lang="en-US" sz="2000" b="1" dirty="0" smtClean="0"/>
              <a:t>Advises the president with regard to the appointment of important officials like attorney general of India, Comptroller and Auditor General of India, chairman and members of the UPSC, election commissioners etc., </a:t>
            </a:r>
            <a:endParaRPr lang="en-US"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86800" cy="4800600"/>
          </a:xfrm>
        </p:spPr>
        <p:txBody>
          <a:bodyPr>
            <a:normAutofit fontScale="92500" lnSpcReduction="10000"/>
          </a:bodyPr>
          <a:lstStyle/>
          <a:p>
            <a:pPr>
              <a:buNone/>
            </a:pPr>
            <a:r>
              <a:rPr lang="en-US" b="1" u="sng" dirty="0" smtClean="0"/>
              <a:t>In Relation to Parliament</a:t>
            </a:r>
          </a:p>
          <a:p>
            <a:r>
              <a:rPr lang="en-US" b="1" dirty="0" smtClean="0"/>
              <a:t>Prime Minister is the leader of the Lower House</a:t>
            </a:r>
          </a:p>
          <a:p>
            <a:r>
              <a:rPr lang="en-US" b="1" dirty="0" smtClean="0"/>
              <a:t>Summoning and dissolution of the </a:t>
            </a:r>
            <a:r>
              <a:rPr lang="en-US" b="1" dirty="0" err="1" smtClean="0"/>
              <a:t>Lok</a:t>
            </a:r>
            <a:r>
              <a:rPr lang="en-US" b="1" dirty="0" smtClean="0"/>
              <a:t> </a:t>
            </a:r>
            <a:r>
              <a:rPr lang="en-US" b="1" dirty="0" err="1" smtClean="0"/>
              <a:t>Sabha</a:t>
            </a:r>
            <a:r>
              <a:rPr lang="en-US" b="1" dirty="0" smtClean="0"/>
              <a:t>, </a:t>
            </a:r>
          </a:p>
          <a:p>
            <a:pPr>
              <a:buNone/>
            </a:pPr>
            <a:r>
              <a:rPr lang="en-US" b="1" u="sng" dirty="0" smtClean="0"/>
              <a:t>Other Powers &amp; Functions</a:t>
            </a:r>
          </a:p>
          <a:p>
            <a:r>
              <a:rPr lang="en-US" b="1" dirty="0" smtClean="0"/>
              <a:t>Chairman of the NITI </a:t>
            </a:r>
            <a:r>
              <a:rPr lang="en-US" b="1" dirty="0" err="1" smtClean="0"/>
              <a:t>Ayog</a:t>
            </a:r>
            <a:r>
              <a:rPr lang="en-US" b="1" dirty="0" smtClean="0"/>
              <a:t>, National Integration Council, Interstate Council, National Water Resources Council and some other bodies.</a:t>
            </a:r>
          </a:p>
          <a:p>
            <a:r>
              <a:rPr lang="en-US" b="1" dirty="0" smtClean="0"/>
              <a:t>Chief spokesman of the Union government, leader of the party in power, crisis manager-in-chief during emergencies etc., </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fontScale="90000"/>
          </a:bodyPr>
          <a:lstStyle/>
          <a:p>
            <a:r>
              <a:rPr lang="en-US" b="1" u="sng" dirty="0" smtClean="0"/>
              <a:t>Central Council of Ministers</a:t>
            </a:r>
            <a:endParaRPr lang="en-US" b="1" u="sng" dirty="0"/>
          </a:p>
        </p:txBody>
      </p:sp>
      <p:sp>
        <p:nvSpPr>
          <p:cNvPr id="3" name="Content Placeholder 2"/>
          <p:cNvSpPr>
            <a:spLocks noGrp="1"/>
          </p:cNvSpPr>
          <p:nvPr>
            <p:ph idx="1"/>
          </p:nvPr>
        </p:nvSpPr>
        <p:spPr>
          <a:xfrm>
            <a:off x="152400" y="895350"/>
            <a:ext cx="8839200" cy="4114800"/>
          </a:xfrm>
        </p:spPr>
        <p:txBody>
          <a:bodyPr>
            <a:normAutofit fontScale="92500" lnSpcReduction="20000"/>
          </a:bodyPr>
          <a:lstStyle/>
          <a:p>
            <a:r>
              <a:rPr lang="en-US" b="1" dirty="0" smtClean="0"/>
              <a:t>The Prime Minister is appointed by the President, while the other ministers are appointed by the President on the advice of the Prime Minister.</a:t>
            </a:r>
          </a:p>
          <a:p>
            <a:r>
              <a:rPr lang="en-US" b="1" dirty="0" smtClean="0"/>
              <a:t>The council of ministers consists of three categories of ministers, namely,</a:t>
            </a:r>
          </a:p>
          <a:p>
            <a:pPr marL="514350" indent="-514350">
              <a:buFont typeface="+mj-lt"/>
              <a:buAutoNum type="arabicPeriod"/>
            </a:pPr>
            <a:r>
              <a:rPr lang="en-US" b="1" dirty="0" smtClean="0"/>
              <a:t>Cabinet ministers (Important ministries)</a:t>
            </a:r>
          </a:p>
          <a:p>
            <a:pPr marL="514350" indent="-514350">
              <a:buFont typeface="+mj-lt"/>
              <a:buAutoNum type="arabicPeriod"/>
            </a:pPr>
            <a:r>
              <a:rPr lang="en-US" b="1" dirty="0" smtClean="0"/>
              <a:t>Ministers of state (Independent charge of ministries)</a:t>
            </a:r>
          </a:p>
          <a:p>
            <a:pPr marL="514350" indent="-514350">
              <a:buFont typeface="+mj-lt"/>
              <a:buAutoNum type="arabicPeriod"/>
            </a:pPr>
            <a:r>
              <a:rPr lang="en-US" b="1" dirty="0" smtClean="0"/>
              <a:t>Deputy ministers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979"/>
            <a:ext cx="8991600" cy="857250"/>
          </a:xfrm>
        </p:spPr>
        <p:txBody>
          <a:bodyPr>
            <a:noAutofit/>
          </a:bodyPr>
          <a:lstStyle/>
          <a:p>
            <a:r>
              <a:rPr lang="en-US" sz="3200" b="1" u="sng" dirty="0" smtClean="0"/>
              <a:t>CONSTITUTIONAL STATUS OF </a:t>
            </a:r>
            <a:br>
              <a:rPr lang="en-US" sz="3200" b="1" u="sng" dirty="0" smtClean="0"/>
            </a:br>
            <a:r>
              <a:rPr lang="en-US" sz="3200" b="1" u="sng" dirty="0" smtClean="0"/>
              <a:t>COUNCIL OF MINISTERS (Role)</a:t>
            </a:r>
            <a:endParaRPr lang="en-US" sz="3200" b="1" u="sng" dirty="0"/>
          </a:p>
        </p:txBody>
      </p:sp>
      <p:sp>
        <p:nvSpPr>
          <p:cNvPr id="3" name="Content Placeholder 2"/>
          <p:cNvSpPr>
            <a:spLocks noGrp="1"/>
          </p:cNvSpPr>
          <p:nvPr>
            <p:ph idx="1"/>
          </p:nvPr>
        </p:nvSpPr>
        <p:spPr>
          <a:xfrm>
            <a:off x="152400" y="1047750"/>
            <a:ext cx="8763000" cy="3886199"/>
          </a:xfrm>
        </p:spPr>
        <p:txBody>
          <a:bodyPr>
            <a:normAutofit/>
          </a:bodyPr>
          <a:lstStyle/>
          <a:p>
            <a:r>
              <a:rPr lang="en-US" b="1" dirty="0" smtClean="0"/>
              <a:t>Article 74 &amp; 75 deals with the status of the council of ministers. </a:t>
            </a:r>
          </a:p>
          <a:p>
            <a:r>
              <a:rPr lang="en-US" b="1" dirty="0" smtClean="0"/>
              <a:t>Article 74 - Council of Ministers to aid and advise President </a:t>
            </a:r>
          </a:p>
          <a:p>
            <a:r>
              <a:rPr lang="en-US" b="1" dirty="0" smtClean="0"/>
              <a:t>Article 75: Total number of ministers, including the Prime Minister shall not exceed 15% of the total strength of the </a:t>
            </a:r>
            <a:r>
              <a:rPr lang="en-US" b="1" dirty="0" err="1" smtClean="0"/>
              <a:t>Lok</a:t>
            </a:r>
            <a:r>
              <a:rPr lang="en-US" b="1" dirty="0" smtClean="0"/>
              <a:t> </a:t>
            </a:r>
            <a:r>
              <a:rPr lang="en-US" b="1" dirty="0" err="1" smtClean="0"/>
              <a:t>Sabha</a:t>
            </a:r>
            <a:r>
              <a:rPr lang="en-US" b="1"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Attorney General of India</a:t>
            </a:r>
            <a:endParaRPr lang="en-US" b="1" u="sng" dirty="0"/>
          </a:p>
        </p:txBody>
      </p:sp>
      <p:sp>
        <p:nvSpPr>
          <p:cNvPr id="3" name="Content Placeholder 2"/>
          <p:cNvSpPr>
            <a:spLocks noGrp="1"/>
          </p:cNvSpPr>
          <p:nvPr>
            <p:ph idx="1"/>
          </p:nvPr>
        </p:nvSpPr>
        <p:spPr>
          <a:xfrm>
            <a:off x="152400" y="971550"/>
            <a:ext cx="8839200" cy="4038600"/>
          </a:xfrm>
        </p:spPr>
        <p:txBody>
          <a:bodyPr>
            <a:normAutofit fontScale="85000" lnSpcReduction="10000"/>
          </a:bodyPr>
          <a:lstStyle/>
          <a:p>
            <a:r>
              <a:rPr lang="en-US" b="1" dirty="0" smtClean="0"/>
              <a:t>The Constitution (Article 76) has provided for the office of the Attorney General for India. </a:t>
            </a:r>
          </a:p>
          <a:p>
            <a:r>
              <a:rPr lang="en-US" b="1" dirty="0" smtClean="0"/>
              <a:t>He is the highest law officer in the country.</a:t>
            </a:r>
          </a:p>
          <a:p>
            <a:r>
              <a:rPr lang="en-US" b="1" dirty="0" smtClean="0"/>
              <a:t>The Attorney General (AG) is appointed by the president.</a:t>
            </a:r>
          </a:p>
          <a:p>
            <a:r>
              <a:rPr lang="en-US" b="1" dirty="0" smtClean="0"/>
              <a:t>He must be a citizen of India and he must have been a judge of some high court for five years or an advocate of some high court for ten years or an eminent jurist.</a:t>
            </a:r>
          </a:p>
          <a:p>
            <a:r>
              <a:rPr lang="en-US" b="1" dirty="0" smtClean="0"/>
              <a:t>He holds office during the pleasure of the president.            ( No fixed term)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DUTIES AND FUNCTIONS OF AG</a:t>
            </a:r>
            <a:endParaRPr lang="en-US" b="1" u="sng" dirty="0"/>
          </a:p>
        </p:txBody>
      </p:sp>
      <p:sp>
        <p:nvSpPr>
          <p:cNvPr id="3" name="Content Placeholder 2"/>
          <p:cNvSpPr>
            <a:spLocks noGrp="1"/>
          </p:cNvSpPr>
          <p:nvPr>
            <p:ph idx="1"/>
          </p:nvPr>
        </p:nvSpPr>
        <p:spPr>
          <a:xfrm>
            <a:off x="152400" y="971550"/>
            <a:ext cx="8534400" cy="3962399"/>
          </a:xfrm>
        </p:spPr>
        <p:txBody>
          <a:bodyPr>
            <a:normAutofit fontScale="92500" lnSpcReduction="20000"/>
          </a:bodyPr>
          <a:lstStyle/>
          <a:p>
            <a:r>
              <a:rPr lang="en-US" b="1" dirty="0" smtClean="0"/>
              <a:t>To give advice to the Government of India upon legal matters.</a:t>
            </a:r>
          </a:p>
          <a:p>
            <a:r>
              <a:rPr lang="en-US" b="1" dirty="0" smtClean="0"/>
              <a:t>To perform duties of a legal character that are assigned to him by the president.</a:t>
            </a:r>
          </a:p>
          <a:p>
            <a:r>
              <a:rPr lang="en-US" b="1" dirty="0" smtClean="0"/>
              <a:t>To appear on behalf of the Government of India in all cases in the Supreme Court in which the Government of India is concerned.</a:t>
            </a:r>
          </a:p>
          <a:p>
            <a:r>
              <a:rPr lang="en-US" b="1" dirty="0" smtClean="0"/>
              <a:t>He has the right to speak and to take part in the proceedings of both the Houses of Parliament</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95350"/>
          </a:xfrm>
        </p:spPr>
        <p:txBody>
          <a:bodyPr>
            <a:normAutofit/>
          </a:bodyPr>
          <a:lstStyle/>
          <a:p>
            <a:r>
              <a:rPr lang="en-US" b="1" u="sng" dirty="0" smtClean="0"/>
              <a:t>The Parliament</a:t>
            </a:r>
            <a:endParaRPr lang="en-US" b="1" u="sng" dirty="0"/>
          </a:p>
        </p:txBody>
      </p:sp>
      <p:sp>
        <p:nvSpPr>
          <p:cNvPr id="3" name="Content Placeholder 2"/>
          <p:cNvSpPr>
            <a:spLocks noGrp="1"/>
          </p:cNvSpPr>
          <p:nvPr>
            <p:ph idx="1"/>
          </p:nvPr>
        </p:nvSpPr>
        <p:spPr>
          <a:xfrm>
            <a:off x="228600" y="742950"/>
            <a:ext cx="8686800" cy="4267199"/>
          </a:xfrm>
        </p:spPr>
        <p:txBody>
          <a:bodyPr>
            <a:normAutofit fontScale="55000" lnSpcReduction="20000"/>
          </a:bodyPr>
          <a:lstStyle/>
          <a:p>
            <a:r>
              <a:rPr lang="en-US" sz="3600" b="1" dirty="0" smtClean="0"/>
              <a:t>The Parliament is the legislative organ of the Union government.</a:t>
            </a:r>
          </a:p>
          <a:p>
            <a:r>
              <a:rPr lang="en-US" sz="3600" b="1" dirty="0" smtClean="0"/>
              <a:t>Articles 79 to 122 in Part V of the Constitution deal with the organisation, composition, duration, officers, procedures, privileges, powers  of the Parliament</a:t>
            </a:r>
          </a:p>
          <a:p>
            <a:endParaRPr lang="en-US" sz="4400" b="1" dirty="0" smtClean="0"/>
          </a:p>
          <a:p>
            <a:pPr>
              <a:buNone/>
            </a:pPr>
            <a:r>
              <a:rPr lang="en-US" sz="4400" b="1" u="sng" dirty="0" smtClean="0"/>
              <a:t>ORGANISATION/COMPOSTION OF PARLIAMENT</a:t>
            </a:r>
          </a:p>
          <a:p>
            <a:r>
              <a:rPr lang="en-US" sz="3600" b="1" dirty="0" smtClean="0"/>
              <a:t>Under the Constitution, the Parliament of India consists of three parts: the President, the Council of States(‘</a:t>
            </a:r>
            <a:r>
              <a:rPr lang="en-US" sz="3600" b="1" dirty="0" err="1" smtClean="0"/>
              <a:t>Rajya</a:t>
            </a:r>
            <a:r>
              <a:rPr lang="en-US" sz="3600" b="1" dirty="0" smtClean="0"/>
              <a:t> </a:t>
            </a:r>
            <a:r>
              <a:rPr lang="en-US" sz="3600" b="1" dirty="0" err="1" smtClean="0"/>
              <a:t>Sabha</a:t>
            </a:r>
            <a:r>
              <a:rPr lang="en-US" sz="3600" b="1" dirty="0" smtClean="0"/>
              <a:t>’) and the House of the People (‘</a:t>
            </a:r>
            <a:r>
              <a:rPr lang="en-US" sz="3600" b="1" dirty="0" err="1" smtClean="0"/>
              <a:t>Lok</a:t>
            </a:r>
            <a:r>
              <a:rPr lang="en-US" sz="3600" b="1" dirty="0" smtClean="0"/>
              <a:t> </a:t>
            </a:r>
            <a:r>
              <a:rPr lang="en-US" sz="3600" b="1" dirty="0" err="1" smtClean="0"/>
              <a:t>Sabha</a:t>
            </a:r>
            <a:r>
              <a:rPr lang="en-US" sz="3600" b="1" dirty="0" smtClean="0"/>
              <a:t>’)</a:t>
            </a:r>
          </a:p>
          <a:p>
            <a:r>
              <a:rPr lang="en-US" sz="3600" b="1" dirty="0" smtClean="0"/>
              <a:t>The </a:t>
            </a:r>
            <a:r>
              <a:rPr lang="en-US" sz="3600" b="1" dirty="0" err="1" smtClean="0"/>
              <a:t>Rajya</a:t>
            </a:r>
            <a:r>
              <a:rPr lang="en-US" sz="3600" b="1" dirty="0" smtClean="0"/>
              <a:t> </a:t>
            </a:r>
            <a:r>
              <a:rPr lang="en-US" sz="3600" b="1" dirty="0" err="1" smtClean="0"/>
              <a:t>Sabha</a:t>
            </a:r>
            <a:r>
              <a:rPr lang="en-US" sz="3600" b="1" dirty="0" smtClean="0"/>
              <a:t> is the Upper House (Second Chamber or House of Elders) and the </a:t>
            </a:r>
            <a:r>
              <a:rPr lang="en-US" sz="3600" b="1" dirty="0" err="1" smtClean="0"/>
              <a:t>Lok</a:t>
            </a:r>
            <a:r>
              <a:rPr lang="en-US" sz="3600" b="1" dirty="0" smtClean="0"/>
              <a:t> </a:t>
            </a:r>
            <a:r>
              <a:rPr lang="en-US" sz="3600" b="1" dirty="0" err="1" smtClean="0"/>
              <a:t>Sabha</a:t>
            </a:r>
            <a:r>
              <a:rPr lang="en-US" sz="3600" b="1" dirty="0" smtClean="0"/>
              <a:t> is the Lower House (First Chamber or Popular House).</a:t>
            </a:r>
          </a:p>
          <a:p>
            <a:r>
              <a:rPr lang="en-US" sz="3600" b="1" dirty="0" smtClean="0"/>
              <a:t>Though the President of India is not a member of either House of Parliament, he is an integral part of the Parliament. This is because a bill passed by both the Houses of Parliament cannot become law without the President’s assent</a:t>
            </a:r>
            <a:r>
              <a:rPr lang="en-US" b="1" dirty="0" smtClean="0"/>
              <a:t>. </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95350"/>
          </a:xfrm>
        </p:spPr>
        <p:txBody>
          <a:bodyPr>
            <a:normAutofit/>
          </a:bodyPr>
          <a:lstStyle/>
          <a:p>
            <a:r>
              <a:rPr lang="en-US" dirty="0" smtClean="0"/>
              <a:t> </a:t>
            </a:r>
            <a:r>
              <a:rPr lang="en-US" b="1" u="sng" dirty="0" err="1" smtClean="0"/>
              <a:t>Rajya</a:t>
            </a:r>
            <a:r>
              <a:rPr lang="en-US" b="1" u="sng" dirty="0" smtClean="0"/>
              <a:t> </a:t>
            </a:r>
            <a:r>
              <a:rPr lang="en-US" b="1" u="sng" dirty="0" err="1" smtClean="0"/>
              <a:t>Sabha</a:t>
            </a:r>
            <a:r>
              <a:rPr lang="en-US" b="1" u="sng" dirty="0" smtClean="0"/>
              <a:t> (Upper House)</a:t>
            </a:r>
            <a:endParaRPr lang="en-US" b="1" u="sng" dirty="0"/>
          </a:p>
        </p:txBody>
      </p:sp>
      <p:sp>
        <p:nvSpPr>
          <p:cNvPr id="3" name="Content Placeholder 2"/>
          <p:cNvSpPr>
            <a:spLocks noGrp="1"/>
          </p:cNvSpPr>
          <p:nvPr>
            <p:ph idx="1"/>
          </p:nvPr>
        </p:nvSpPr>
        <p:spPr>
          <a:xfrm>
            <a:off x="228600" y="819150"/>
            <a:ext cx="8763000" cy="4324350"/>
          </a:xfrm>
        </p:spPr>
        <p:txBody>
          <a:bodyPr>
            <a:normAutofit fontScale="55000" lnSpcReduction="20000"/>
          </a:bodyPr>
          <a:lstStyle/>
          <a:p>
            <a:pPr>
              <a:buNone/>
            </a:pPr>
            <a:r>
              <a:rPr lang="en-US" sz="5100" b="1" u="sng" dirty="0" smtClean="0"/>
              <a:t>Composition of </a:t>
            </a:r>
            <a:r>
              <a:rPr lang="en-US" sz="5100" b="1" u="sng" dirty="0" err="1" smtClean="0"/>
              <a:t>Rajya</a:t>
            </a:r>
            <a:r>
              <a:rPr lang="en-US" sz="5100" b="1" u="sng" dirty="0" smtClean="0"/>
              <a:t> </a:t>
            </a:r>
            <a:r>
              <a:rPr lang="en-US" sz="5100" b="1" u="sng" dirty="0" err="1" smtClean="0"/>
              <a:t>Sabha</a:t>
            </a:r>
            <a:endParaRPr lang="en-US" sz="5100" b="1" u="sng" dirty="0" smtClean="0"/>
          </a:p>
          <a:p>
            <a:r>
              <a:rPr lang="en-US" b="1" dirty="0" smtClean="0"/>
              <a:t>The maximum strength of the </a:t>
            </a:r>
            <a:r>
              <a:rPr lang="en-US" b="1" dirty="0" err="1" smtClean="0"/>
              <a:t>Rajya</a:t>
            </a:r>
            <a:r>
              <a:rPr lang="en-US" b="1" dirty="0" smtClean="0"/>
              <a:t> </a:t>
            </a:r>
            <a:r>
              <a:rPr lang="en-US" b="1" dirty="0" err="1" smtClean="0"/>
              <a:t>Sabha</a:t>
            </a:r>
            <a:r>
              <a:rPr lang="en-US" b="1" dirty="0" smtClean="0"/>
              <a:t>(Fourth Schedule of the Constitution) is fixed at 250, out of which, 238 are to be the representatives of the states and union territories (elected indirectly) and 12 are nominated by the president.</a:t>
            </a:r>
          </a:p>
          <a:p>
            <a:pPr>
              <a:buNone/>
            </a:pPr>
            <a:r>
              <a:rPr lang="en-US" b="1" dirty="0" smtClean="0"/>
              <a:t>1. </a:t>
            </a:r>
            <a:r>
              <a:rPr lang="en-US" b="1" u="sng" dirty="0" smtClean="0"/>
              <a:t>Representation of States:</a:t>
            </a:r>
            <a:r>
              <a:rPr lang="en-US" b="1" dirty="0" smtClean="0"/>
              <a:t> The representatives of states in the </a:t>
            </a:r>
            <a:r>
              <a:rPr lang="en-US" b="1" dirty="0" err="1" smtClean="0"/>
              <a:t>Rajya</a:t>
            </a:r>
            <a:r>
              <a:rPr lang="en-US" b="1" dirty="0" smtClean="0"/>
              <a:t> </a:t>
            </a:r>
            <a:r>
              <a:rPr lang="en-US" b="1" dirty="0" err="1" smtClean="0"/>
              <a:t>Sabha</a:t>
            </a:r>
            <a:r>
              <a:rPr lang="en-US" b="1" dirty="0" smtClean="0"/>
              <a:t> are elected by the elected members of state legislative assemblies. The seats are allotted to the states in the </a:t>
            </a:r>
            <a:r>
              <a:rPr lang="en-US" b="1" dirty="0" err="1" smtClean="0"/>
              <a:t>Rajya</a:t>
            </a:r>
            <a:r>
              <a:rPr lang="en-US" b="1" dirty="0" smtClean="0"/>
              <a:t> </a:t>
            </a:r>
            <a:r>
              <a:rPr lang="en-US" b="1" dirty="0" err="1" smtClean="0"/>
              <a:t>Sabha</a:t>
            </a:r>
            <a:r>
              <a:rPr lang="en-US" b="1" dirty="0" smtClean="0"/>
              <a:t> on the basis of population. </a:t>
            </a:r>
          </a:p>
          <a:p>
            <a:pPr>
              <a:buNone/>
            </a:pPr>
            <a:r>
              <a:rPr lang="en-US" b="1" dirty="0" smtClean="0"/>
              <a:t>2. </a:t>
            </a:r>
            <a:r>
              <a:rPr lang="en-US" b="1" u="sng" dirty="0" smtClean="0"/>
              <a:t>Representation of Union Territories</a:t>
            </a:r>
            <a:r>
              <a:rPr lang="en-US" b="1" dirty="0" smtClean="0"/>
              <a:t>: The representatives of each union territory in the </a:t>
            </a:r>
            <a:r>
              <a:rPr lang="en-US" b="1" dirty="0" err="1" smtClean="0"/>
              <a:t>Rajya</a:t>
            </a:r>
            <a:r>
              <a:rPr lang="en-US" b="1" dirty="0" smtClean="0"/>
              <a:t> </a:t>
            </a:r>
            <a:r>
              <a:rPr lang="en-US" b="1" dirty="0" err="1" smtClean="0"/>
              <a:t>Sabha</a:t>
            </a:r>
            <a:r>
              <a:rPr lang="en-US" b="1" dirty="0" smtClean="0"/>
              <a:t> are indirectly elected by members of an electoral college specially constituted for the purpose.</a:t>
            </a:r>
          </a:p>
          <a:p>
            <a:pPr>
              <a:buNone/>
            </a:pPr>
            <a:r>
              <a:rPr lang="en-US" b="1" dirty="0" smtClean="0"/>
              <a:t>3. </a:t>
            </a:r>
            <a:r>
              <a:rPr lang="en-US" b="1" u="sng" dirty="0" smtClean="0"/>
              <a:t>Nominated </a:t>
            </a:r>
            <a:r>
              <a:rPr lang="en-US" b="1" u="sng" dirty="0" err="1" smtClean="0"/>
              <a:t>Members:</a:t>
            </a:r>
            <a:r>
              <a:rPr lang="en-US" b="1" dirty="0" err="1" smtClean="0"/>
              <a:t>The</a:t>
            </a:r>
            <a:r>
              <a:rPr lang="en-US" b="1" dirty="0" smtClean="0"/>
              <a:t> president nominates 12 members to the </a:t>
            </a:r>
            <a:r>
              <a:rPr lang="en-US" b="1" dirty="0" err="1" smtClean="0"/>
              <a:t>Rajya</a:t>
            </a:r>
            <a:r>
              <a:rPr lang="en-US" b="1" dirty="0" smtClean="0"/>
              <a:t> </a:t>
            </a:r>
            <a:r>
              <a:rPr lang="en-US" b="1" dirty="0" err="1" smtClean="0"/>
              <a:t>Sabha</a:t>
            </a:r>
            <a:r>
              <a:rPr lang="en-US" b="1" dirty="0" smtClean="0"/>
              <a:t> from people who have special knowledge or practical experience in art, literature, science and social service. </a:t>
            </a:r>
          </a:p>
          <a:p>
            <a:r>
              <a:rPr lang="en-US" b="1" dirty="0" smtClean="0"/>
              <a:t>The tenure of upper house is 6 years. </a:t>
            </a:r>
          </a:p>
          <a:p>
            <a:r>
              <a:rPr lang="en-US" b="1" dirty="0" smtClean="0"/>
              <a:t>The </a:t>
            </a:r>
            <a:r>
              <a:rPr lang="en-US" b="1" dirty="0" err="1" smtClean="0"/>
              <a:t>Rajya</a:t>
            </a:r>
            <a:r>
              <a:rPr lang="en-US" b="1" dirty="0" smtClean="0"/>
              <a:t> </a:t>
            </a:r>
            <a:r>
              <a:rPr lang="en-US" b="1" dirty="0" err="1" smtClean="0"/>
              <a:t>Sabha</a:t>
            </a:r>
            <a:r>
              <a:rPr lang="en-US" b="1" dirty="0" smtClean="0"/>
              <a:t> (first constituted in 1952) is a continuing and permanent body and not subject to dissolution.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u="sng" dirty="0" err="1" smtClean="0"/>
              <a:t>Lok</a:t>
            </a:r>
            <a:r>
              <a:rPr lang="en-US" b="1" u="sng" dirty="0" smtClean="0"/>
              <a:t> </a:t>
            </a:r>
            <a:r>
              <a:rPr lang="en-US" b="1" u="sng" dirty="0" err="1" smtClean="0"/>
              <a:t>Sabha</a:t>
            </a:r>
            <a:r>
              <a:rPr lang="en-US" b="1" u="sng" dirty="0" smtClean="0"/>
              <a:t> (Lower House)</a:t>
            </a:r>
            <a:endParaRPr lang="en-US" b="1" u="sng" dirty="0"/>
          </a:p>
        </p:txBody>
      </p:sp>
      <p:sp>
        <p:nvSpPr>
          <p:cNvPr id="3" name="Content Placeholder 2"/>
          <p:cNvSpPr>
            <a:spLocks noGrp="1"/>
          </p:cNvSpPr>
          <p:nvPr>
            <p:ph idx="1"/>
          </p:nvPr>
        </p:nvSpPr>
        <p:spPr>
          <a:xfrm>
            <a:off x="457200" y="971550"/>
            <a:ext cx="8229600" cy="3962399"/>
          </a:xfrm>
        </p:spPr>
        <p:txBody>
          <a:bodyPr>
            <a:normAutofit fontScale="55000" lnSpcReduction="20000"/>
          </a:bodyPr>
          <a:lstStyle/>
          <a:p>
            <a:pPr>
              <a:buNone/>
            </a:pPr>
            <a:r>
              <a:rPr lang="en-US" sz="5100" b="1" u="sng" dirty="0" smtClean="0"/>
              <a:t>Composition of </a:t>
            </a:r>
            <a:r>
              <a:rPr lang="en-US" sz="5100" b="1" u="sng" dirty="0" err="1" smtClean="0"/>
              <a:t>Lok</a:t>
            </a:r>
            <a:r>
              <a:rPr lang="en-US" sz="5100" b="1" u="sng" dirty="0" smtClean="0"/>
              <a:t> </a:t>
            </a:r>
            <a:r>
              <a:rPr lang="en-US" sz="5100" b="1" u="sng" dirty="0" err="1" smtClean="0"/>
              <a:t>Sabha</a:t>
            </a:r>
            <a:r>
              <a:rPr lang="en-US" sz="5100" b="1" u="sng" dirty="0" smtClean="0"/>
              <a:t> </a:t>
            </a:r>
          </a:p>
          <a:p>
            <a:r>
              <a:rPr lang="en-US" b="1" dirty="0" smtClean="0"/>
              <a:t>The maximum strength of the </a:t>
            </a:r>
            <a:r>
              <a:rPr lang="en-US" b="1" dirty="0" err="1" smtClean="0"/>
              <a:t>Lok</a:t>
            </a:r>
            <a:r>
              <a:rPr lang="en-US" b="1" dirty="0" smtClean="0"/>
              <a:t> </a:t>
            </a:r>
            <a:r>
              <a:rPr lang="en-US" b="1" dirty="0" err="1" smtClean="0"/>
              <a:t>Sabha</a:t>
            </a:r>
            <a:r>
              <a:rPr lang="en-US" b="1" dirty="0" smtClean="0"/>
              <a:t> is fixed at 552. Out of this, 530 members are to be the representatives of the states, 20 members are to be the representatives of the union territories and 2 members are to be nominated by the president from the </a:t>
            </a:r>
            <a:r>
              <a:rPr lang="en-US" b="1" dirty="0" err="1" smtClean="0"/>
              <a:t>AngloIndian</a:t>
            </a:r>
            <a:r>
              <a:rPr lang="en-US" b="1" dirty="0" smtClean="0"/>
              <a:t> community.</a:t>
            </a:r>
          </a:p>
          <a:p>
            <a:r>
              <a:rPr lang="en-US" b="1" dirty="0" smtClean="0"/>
              <a:t> Its normal term is five years from the date of its first meeting after the general elections</a:t>
            </a:r>
          </a:p>
          <a:p>
            <a:pPr>
              <a:buNone/>
            </a:pPr>
            <a:r>
              <a:rPr lang="en-US" b="1" dirty="0" smtClean="0"/>
              <a:t>1. </a:t>
            </a:r>
            <a:r>
              <a:rPr lang="en-US" b="1" u="sng" dirty="0" smtClean="0"/>
              <a:t>Representation of States:</a:t>
            </a:r>
            <a:r>
              <a:rPr lang="en-US" b="1" dirty="0" smtClean="0"/>
              <a:t> The representatives of states in the </a:t>
            </a:r>
            <a:r>
              <a:rPr lang="en-US" b="1" dirty="0" err="1" smtClean="0"/>
              <a:t>Lok</a:t>
            </a:r>
            <a:r>
              <a:rPr lang="en-US" b="1" dirty="0" smtClean="0"/>
              <a:t> </a:t>
            </a:r>
            <a:r>
              <a:rPr lang="en-US" b="1" dirty="0" err="1" smtClean="0"/>
              <a:t>Sabha</a:t>
            </a:r>
            <a:r>
              <a:rPr lang="en-US" b="1" dirty="0" smtClean="0"/>
              <a:t> are directly elected by the people from the territorial constituencies in the states. (Universal Adult Franchise)</a:t>
            </a:r>
          </a:p>
          <a:p>
            <a:pPr>
              <a:buNone/>
            </a:pPr>
            <a:r>
              <a:rPr lang="en-US" b="1" dirty="0" smtClean="0"/>
              <a:t>2. </a:t>
            </a:r>
            <a:r>
              <a:rPr lang="en-US" b="1" u="sng" dirty="0" smtClean="0"/>
              <a:t>Representation of Union Territories: </a:t>
            </a:r>
            <a:r>
              <a:rPr lang="en-US" b="1" dirty="0" smtClean="0"/>
              <a:t>The Constitution has empowered the Parliament to choose the representatives of the union territories in the </a:t>
            </a:r>
            <a:r>
              <a:rPr lang="en-US" b="1" dirty="0" err="1" smtClean="0"/>
              <a:t>Lok</a:t>
            </a:r>
            <a:r>
              <a:rPr lang="en-US" b="1" dirty="0" smtClean="0"/>
              <a:t> </a:t>
            </a:r>
            <a:r>
              <a:rPr lang="en-US" b="1" dirty="0" err="1" smtClean="0"/>
              <a:t>Sabha</a:t>
            </a:r>
            <a:r>
              <a:rPr lang="en-US" b="1" dirty="0" smtClean="0"/>
              <a:t>. </a:t>
            </a:r>
          </a:p>
          <a:p>
            <a:pPr>
              <a:buNone/>
            </a:pPr>
            <a:r>
              <a:rPr lang="en-US" b="1" dirty="0" smtClean="0"/>
              <a:t>3. </a:t>
            </a:r>
            <a:r>
              <a:rPr lang="en-US" b="1" u="sng" dirty="0" smtClean="0"/>
              <a:t>Nominated Members</a:t>
            </a:r>
            <a:r>
              <a:rPr lang="en-US" b="1" dirty="0" smtClean="0"/>
              <a:t>: The president can nominate two members from the Anglo-Indian community.</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The Union Executive</a:t>
            </a:r>
            <a:endParaRPr lang="en-US" b="1" u="sng" dirty="0"/>
          </a:p>
        </p:txBody>
      </p:sp>
      <p:sp>
        <p:nvSpPr>
          <p:cNvPr id="3" name="Content Placeholder 2"/>
          <p:cNvSpPr>
            <a:spLocks noGrp="1"/>
          </p:cNvSpPr>
          <p:nvPr>
            <p:ph idx="1"/>
          </p:nvPr>
        </p:nvSpPr>
        <p:spPr/>
        <p:txBody>
          <a:bodyPr>
            <a:normAutofit lnSpcReduction="10000"/>
          </a:bodyPr>
          <a:lstStyle/>
          <a:p>
            <a:pPr>
              <a:buNone/>
            </a:pPr>
            <a:endParaRPr lang="en-US" b="1" dirty="0" smtClean="0"/>
          </a:p>
          <a:p>
            <a:r>
              <a:rPr lang="en-US" b="1" dirty="0" smtClean="0"/>
              <a:t>Articles 52 to 78 in Part V of the Constitution deal with the Union executive.</a:t>
            </a:r>
          </a:p>
          <a:p>
            <a:pPr algn="just"/>
            <a:r>
              <a:rPr lang="en-US" b="1" dirty="0" smtClean="0"/>
              <a:t>The Union executive consists of the President, the Vice President, the Prime Minister, the council of ministers and the Attorney General of India.</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0"/>
            <a:ext cx="8229600" cy="396478"/>
          </a:xfrm>
        </p:spPr>
        <p:txBody>
          <a:bodyPr>
            <a:normAutofit fontScale="90000"/>
          </a:bodyPr>
          <a:lstStyle/>
          <a:p>
            <a:r>
              <a:rPr lang="en-US" b="1" dirty="0" smtClean="0"/>
              <a:t>MEMBERSHIP OF PARLIAMENT</a:t>
            </a:r>
            <a:br>
              <a:rPr lang="en-US" b="1" dirty="0" smtClean="0"/>
            </a:br>
            <a:r>
              <a:rPr lang="en-US" b="1" dirty="0" smtClean="0"/>
              <a:t> (</a:t>
            </a:r>
            <a:r>
              <a:rPr lang="en-US" b="1" dirty="0" err="1" smtClean="0"/>
              <a:t>Rajya</a:t>
            </a:r>
            <a:r>
              <a:rPr lang="en-US" b="1" dirty="0" smtClean="0"/>
              <a:t> </a:t>
            </a:r>
            <a:r>
              <a:rPr lang="en-US" b="1" dirty="0" err="1" smtClean="0"/>
              <a:t>Sabha</a:t>
            </a:r>
            <a:r>
              <a:rPr lang="en-US" b="1" dirty="0" smtClean="0"/>
              <a:t> &amp; </a:t>
            </a:r>
            <a:r>
              <a:rPr lang="en-US" b="1" dirty="0" err="1" smtClean="0"/>
              <a:t>Lok</a:t>
            </a:r>
            <a:r>
              <a:rPr lang="en-US" b="1" dirty="0" smtClean="0"/>
              <a:t> </a:t>
            </a:r>
            <a:r>
              <a:rPr lang="en-US" b="1" dirty="0" err="1" smtClean="0"/>
              <a:t>Sabha</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152400" y="1047750"/>
            <a:ext cx="8839200" cy="4095749"/>
          </a:xfrm>
        </p:spPr>
        <p:txBody>
          <a:bodyPr>
            <a:normAutofit fontScale="85000" lnSpcReduction="20000"/>
          </a:bodyPr>
          <a:lstStyle/>
          <a:p>
            <a:pPr>
              <a:buNone/>
            </a:pPr>
            <a:r>
              <a:rPr lang="en-US" b="1" u="sng" dirty="0" smtClean="0"/>
              <a:t>Qualifications </a:t>
            </a:r>
          </a:p>
          <a:p>
            <a:pPr>
              <a:buNone/>
            </a:pPr>
            <a:r>
              <a:rPr lang="en-US" b="1" dirty="0" smtClean="0"/>
              <a:t>      The Constitution lays down the following qualifications for a person to be chosen a member of the Parliament (MP)</a:t>
            </a:r>
          </a:p>
          <a:p>
            <a:r>
              <a:rPr lang="en-US" b="1" dirty="0" smtClean="0"/>
              <a:t>He must be a citizen of India.</a:t>
            </a:r>
          </a:p>
          <a:p>
            <a:r>
              <a:rPr lang="en-US" b="1" dirty="0" smtClean="0"/>
              <a:t>He must be not less than 30 years of age in the case of the </a:t>
            </a:r>
            <a:r>
              <a:rPr lang="en-US" b="1" dirty="0" err="1" smtClean="0"/>
              <a:t>Rajya</a:t>
            </a:r>
            <a:r>
              <a:rPr lang="en-US" b="1" dirty="0" smtClean="0"/>
              <a:t> </a:t>
            </a:r>
            <a:r>
              <a:rPr lang="en-US" b="1" dirty="0" err="1" smtClean="0"/>
              <a:t>Sabha</a:t>
            </a:r>
            <a:r>
              <a:rPr lang="en-US" b="1" dirty="0" smtClean="0"/>
              <a:t> and not less than 25 years of age in the case of the </a:t>
            </a:r>
            <a:r>
              <a:rPr lang="en-US" b="1" dirty="0" err="1" smtClean="0"/>
              <a:t>Lok</a:t>
            </a:r>
            <a:r>
              <a:rPr lang="en-US" b="1" dirty="0" smtClean="0"/>
              <a:t> </a:t>
            </a:r>
            <a:r>
              <a:rPr lang="en-US" b="1" dirty="0" err="1" smtClean="0"/>
              <a:t>Sabha</a:t>
            </a:r>
            <a:r>
              <a:rPr lang="en-US" b="1" dirty="0" smtClean="0"/>
              <a:t>.</a:t>
            </a:r>
          </a:p>
          <a:p>
            <a:r>
              <a:rPr lang="en-US" b="1" dirty="0" smtClean="0"/>
              <a:t>He must be a member of a scheduled caste or scheduled tribe in any state or union territory, if he wants to contest a seat reserved for them.</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Disqualifications</a:t>
            </a:r>
            <a:endParaRPr lang="en-US" b="1" u="sng" dirty="0"/>
          </a:p>
        </p:txBody>
      </p:sp>
      <p:sp>
        <p:nvSpPr>
          <p:cNvPr id="3" name="Content Placeholder 2"/>
          <p:cNvSpPr>
            <a:spLocks noGrp="1"/>
          </p:cNvSpPr>
          <p:nvPr>
            <p:ph idx="1"/>
          </p:nvPr>
        </p:nvSpPr>
        <p:spPr>
          <a:xfrm>
            <a:off x="228600" y="971550"/>
            <a:ext cx="8686800" cy="3962400"/>
          </a:xfrm>
        </p:spPr>
        <p:txBody>
          <a:bodyPr>
            <a:normAutofit fontScale="70000" lnSpcReduction="20000"/>
          </a:bodyPr>
          <a:lstStyle/>
          <a:p>
            <a:pPr>
              <a:buNone/>
            </a:pPr>
            <a:r>
              <a:rPr lang="en-US" dirty="0" smtClean="0"/>
              <a:t>      </a:t>
            </a:r>
            <a:r>
              <a:rPr lang="en-US" sz="3800" b="1" dirty="0" smtClean="0"/>
              <a:t>Under the Constitution, a person shall be disqualified for being elected as a member of Parliament:</a:t>
            </a:r>
          </a:p>
          <a:p>
            <a:pPr>
              <a:buFont typeface="Wingdings" pitchFamily="2" charset="2"/>
              <a:buChar char="Ø"/>
            </a:pPr>
            <a:r>
              <a:rPr lang="en-US" b="1" dirty="0" smtClean="0"/>
              <a:t>If he is of unsound mind and stands so declared by a court. </a:t>
            </a:r>
          </a:p>
          <a:p>
            <a:pPr>
              <a:buFont typeface="Wingdings" pitchFamily="2" charset="2"/>
              <a:buChar char="Ø"/>
            </a:pPr>
            <a:r>
              <a:rPr lang="en-US" b="1" dirty="0" smtClean="0"/>
              <a:t>If he is not a citizen of India or has voluntarily acquired the citizenship of a foreign state</a:t>
            </a:r>
          </a:p>
          <a:p>
            <a:pPr>
              <a:buFont typeface="Wingdings" pitchFamily="2" charset="2"/>
              <a:buChar char="Ø"/>
            </a:pPr>
            <a:r>
              <a:rPr lang="en-US" b="1" dirty="0" smtClean="0"/>
              <a:t>If he is so disqualified under any law made by Parliament.</a:t>
            </a:r>
          </a:p>
          <a:p>
            <a:pPr>
              <a:buFont typeface="Wingdings" pitchFamily="2" charset="2"/>
              <a:buChar char="Ø"/>
            </a:pPr>
            <a:r>
              <a:rPr lang="en-US" b="1" dirty="0" smtClean="0"/>
              <a:t>He must not have been found guilty of certain election offences or corrupt practices in the elections.</a:t>
            </a:r>
          </a:p>
          <a:p>
            <a:pPr>
              <a:buFont typeface="Wingdings" pitchFamily="2" charset="2"/>
              <a:buChar char="Ø"/>
            </a:pPr>
            <a:r>
              <a:rPr lang="en-US" b="1" dirty="0" smtClean="0"/>
              <a:t>He must not have been convicted for any offence resulting in imprisonment for two or more years.</a:t>
            </a:r>
          </a:p>
          <a:p>
            <a:pPr>
              <a:buFont typeface="Wingdings" pitchFamily="2" charset="2"/>
              <a:buChar char="Ø"/>
            </a:pPr>
            <a:r>
              <a:rPr lang="en-US" b="1" dirty="0" smtClean="0"/>
              <a:t>He must not have been dismissed from government service for corruption or disloyalty to the State etc.,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5750"/>
            <a:ext cx="8458200" cy="4495800"/>
          </a:xfrm>
        </p:spPr>
        <p:txBody>
          <a:bodyPr>
            <a:normAutofit fontScale="92500" lnSpcReduction="20000"/>
          </a:bodyPr>
          <a:lstStyle/>
          <a:p>
            <a:pPr>
              <a:buNone/>
            </a:pPr>
            <a:r>
              <a:rPr lang="en-US" b="1" u="sng" dirty="0" smtClean="0"/>
              <a:t>Note: Facts </a:t>
            </a:r>
          </a:p>
          <a:p>
            <a:r>
              <a:rPr lang="en-US" b="1" dirty="0" smtClean="0"/>
              <a:t>There is a Speaker and a Deputy Speaker for the </a:t>
            </a:r>
            <a:r>
              <a:rPr lang="en-US" b="1" dirty="0" err="1" smtClean="0"/>
              <a:t>Lok</a:t>
            </a:r>
            <a:r>
              <a:rPr lang="en-US" b="1" dirty="0" smtClean="0"/>
              <a:t> </a:t>
            </a:r>
            <a:r>
              <a:rPr lang="en-US" b="1" dirty="0" err="1" smtClean="0"/>
              <a:t>Sabha</a:t>
            </a:r>
            <a:r>
              <a:rPr lang="en-US" b="1" dirty="0" smtClean="0"/>
              <a:t> and a Chairman and a Deputy Chairman for the </a:t>
            </a:r>
            <a:r>
              <a:rPr lang="en-US" b="1" dirty="0" err="1" smtClean="0"/>
              <a:t>Rajya</a:t>
            </a:r>
            <a:r>
              <a:rPr lang="en-US" b="1" dirty="0" smtClean="0"/>
              <a:t> </a:t>
            </a:r>
            <a:r>
              <a:rPr lang="en-US" b="1" dirty="0" err="1" smtClean="0"/>
              <a:t>Sabha</a:t>
            </a:r>
            <a:r>
              <a:rPr lang="en-US" b="1" dirty="0" smtClean="0"/>
              <a:t>.</a:t>
            </a:r>
          </a:p>
          <a:p>
            <a:r>
              <a:rPr lang="en-US" b="1" dirty="0" smtClean="0"/>
              <a:t>The Speaker and Deputy Speaker is elected by the </a:t>
            </a:r>
            <a:r>
              <a:rPr lang="en-US" b="1" dirty="0" err="1" smtClean="0"/>
              <a:t>Lok</a:t>
            </a:r>
            <a:r>
              <a:rPr lang="en-US" b="1" dirty="0" smtClean="0"/>
              <a:t> </a:t>
            </a:r>
            <a:r>
              <a:rPr lang="en-US" b="1" dirty="0" err="1" smtClean="0"/>
              <a:t>Sabha</a:t>
            </a:r>
            <a:r>
              <a:rPr lang="en-US" b="1" dirty="0" smtClean="0"/>
              <a:t> from amongst its members</a:t>
            </a:r>
          </a:p>
          <a:p>
            <a:r>
              <a:rPr lang="en-US" b="1" dirty="0" smtClean="0"/>
              <a:t>The presiding officer of the </a:t>
            </a:r>
            <a:r>
              <a:rPr lang="en-US" b="1" dirty="0" err="1" smtClean="0"/>
              <a:t>Rajya</a:t>
            </a:r>
            <a:r>
              <a:rPr lang="en-US" b="1" dirty="0" smtClean="0"/>
              <a:t> </a:t>
            </a:r>
            <a:r>
              <a:rPr lang="en-US" b="1" dirty="0" err="1" smtClean="0"/>
              <a:t>Sabha</a:t>
            </a:r>
            <a:r>
              <a:rPr lang="en-US" b="1" dirty="0" smtClean="0"/>
              <a:t> is known as the Chairman. The vice-president of India is the ex-officio Chairman of the </a:t>
            </a:r>
            <a:r>
              <a:rPr lang="en-US" b="1" dirty="0" err="1" smtClean="0"/>
              <a:t>Rajya</a:t>
            </a:r>
            <a:r>
              <a:rPr lang="en-US" b="1" dirty="0" smtClean="0"/>
              <a:t> </a:t>
            </a:r>
            <a:r>
              <a:rPr lang="en-US" b="1" dirty="0" err="1" smtClean="0"/>
              <a:t>Sabha</a:t>
            </a:r>
            <a:endParaRPr lang="en-US" b="1" dirty="0" smtClean="0"/>
          </a:p>
          <a:p>
            <a:r>
              <a:rPr lang="en-US" b="1" dirty="0" smtClean="0"/>
              <a:t>The Deputy Chairman is elected by the </a:t>
            </a:r>
            <a:r>
              <a:rPr lang="en-US" b="1" dirty="0" err="1" smtClean="0"/>
              <a:t>Rajya</a:t>
            </a:r>
            <a:r>
              <a:rPr lang="en-US" b="1" dirty="0" smtClean="0"/>
              <a:t> </a:t>
            </a:r>
            <a:r>
              <a:rPr lang="en-US" b="1" dirty="0" err="1" smtClean="0"/>
              <a:t>Sabha</a:t>
            </a:r>
            <a:r>
              <a:rPr lang="en-US" b="1" dirty="0" smtClean="0"/>
              <a:t> itself from amongst its members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590549"/>
          </a:xfrm>
        </p:spPr>
        <p:txBody>
          <a:bodyPr>
            <a:normAutofit fontScale="90000"/>
          </a:bodyPr>
          <a:lstStyle/>
          <a:p>
            <a:r>
              <a:rPr lang="en-US" b="1" u="sng" dirty="0" smtClean="0"/>
              <a:t>FUNCTIONS OF PARLIAMENT</a:t>
            </a:r>
            <a:endParaRPr lang="en-US" b="1" u="sng" dirty="0"/>
          </a:p>
        </p:txBody>
      </p:sp>
      <p:sp>
        <p:nvSpPr>
          <p:cNvPr id="3" name="Content Placeholder 2"/>
          <p:cNvSpPr>
            <a:spLocks noGrp="1"/>
          </p:cNvSpPr>
          <p:nvPr>
            <p:ph idx="1"/>
          </p:nvPr>
        </p:nvSpPr>
        <p:spPr>
          <a:xfrm>
            <a:off x="228600" y="514350"/>
            <a:ext cx="8763000" cy="4629150"/>
          </a:xfrm>
        </p:spPr>
        <p:txBody>
          <a:bodyPr>
            <a:normAutofit fontScale="62500" lnSpcReduction="20000"/>
          </a:bodyPr>
          <a:lstStyle/>
          <a:p>
            <a:pPr>
              <a:buNone/>
            </a:pPr>
            <a:r>
              <a:rPr lang="en-US" b="1" u="sng" dirty="0" smtClean="0"/>
              <a:t>1. Legislative Powers and Functions</a:t>
            </a:r>
            <a:r>
              <a:rPr lang="en-US" b="1" dirty="0" smtClean="0"/>
              <a:t>: The primary function of Parliament is to make laws for the governance of the country</a:t>
            </a:r>
          </a:p>
          <a:p>
            <a:pPr>
              <a:buNone/>
            </a:pPr>
            <a:r>
              <a:rPr lang="en-US" b="1" u="sng" dirty="0" smtClean="0"/>
              <a:t>2. Executive Powers and Functions</a:t>
            </a:r>
            <a:r>
              <a:rPr lang="en-US" b="1" dirty="0" smtClean="0"/>
              <a:t>: It also supervises the activities of the Executive with the help of its committees like committee on government assurance, committee on subordinate legislation, committee on petitions, etc. </a:t>
            </a:r>
          </a:p>
          <a:p>
            <a:pPr>
              <a:buNone/>
            </a:pPr>
            <a:r>
              <a:rPr lang="en-US" b="1" u="sng" dirty="0" smtClean="0"/>
              <a:t>3. Financial Powers and Functions</a:t>
            </a:r>
            <a:r>
              <a:rPr lang="en-US" b="1" dirty="0" smtClean="0"/>
              <a:t>: The enactment of the budget, Tax Matters etc.,</a:t>
            </a:r>
          </a:p>
          <a:p>
            <a:pPr>
              <a:buNone/>
            </a:pPr>
            <a:r>
              <a:rPr lang="en-US" b="1" u="sng" dirty="0" smtClean="0"/>
              <a:t>4. Constituent Powers and Functions</a:t>
            </a:r>
            <a:r>
              <a:rPr lang="en-US" b="1" dirty="0" smtClean="0"/>
              <a:t>: Amendment of the Constitution requires consent from parliament</a:t>
            </a:r>
          </a:p>
          <a:p>
            <a:pPr>
              <a:buNone/>
            </a:pPr>
            <a:r>
              <a:rPr lang="en-US" b="1" u="sng" dirty="0" smtClean="0"/>
              <a:t>5. Judicial Powers and Functions </a:t>
            </a:r>
            <a:r>
              <a:rPr lang="en-US" b="1" dirty="0" smtClean="0"/>
              <a:t>: Impeach the President, Removal of the Vice-President etc.,</a:t>
            </a:r>
          </a:p>
          <a:p>
            <a:pPr>
              <a:buNone/>
            </a:pPr>
            <a:r>
              <a:rPr lang="en-US" b="1" u="sng" dirty="0" smtClean="0"/>
              <a:t>6. Electoral Powers and Functions:</a:t>
            </a:r>
            <a:r>
              <a:rPr lang="en-US" b="1" dirty="0" smtClean="0"/>
              <a:t> Election of the President and Vice-president. The </a:t>
            </a:r>
            <a:r>
              <a:rPr lang="en-US" b="1" dirty="0" err="1" smtClean="0"/>
              <a:t>Lok</a:t>
            </a:r>
            <a:r>
              <a:rPr lang="en-US" b="1" dirty="0" smtClean="0"/>
              <a:t> </a:t>
            </a:r>
            <a:r>
              <a:rPr lang="en-US" b="1" dirty="0" err="1" smtClean="0"/>
              <a:t>Sabha</a:t>
            </a:r>
            <a:r>
              <a:rPr lang="en-US" b="1" dirty="0" smtClean="0"/>
              <a:t> elects its Speaker and Deputy Speaker, while the </a:t>
            </a:r>
            <a:r>
              <a:rPr lang="en-US" b="1" dirty="0" err="1" smtClean="0"/>
              <a:t>Rajya</a:t>
            </a:r>
            <a:r>
              <a:rPr lang="en-US" b="1" dirty="0" smtClean="0"/>
              <a:t> </a:t>
            </a:r>
            <a:r>
              <a:rPr lang="en-US" b="1" dirty="0" err="1" smtClean="0"/>
              <a:t>Sabha</a:t>
            </a:r>
            <a:r>
              <a:rPr lang="en-US" b="1" dirty="0" smtClean="0"/>
              <a:t> elects its Deputy Chairman.</a:t>
            </a:r>
          </a:p>
          <a:p>
            <a:pPr>
              <a:buNone/>
            </a:pPr>
            <a:r>
              <a:rPr lang="en-US" b="1" dirty="0" smtClean="0"/>
              <a:t> </a:t>
            </a:r>
            <a:r>
              <a:rPr lang="en-US" b="1" u="sng" dirty="0" smtClean="0"/>
              <a:t>7. Other powers and functions</a:t>
            </a:r>
            <a:r>
              <a:rPr lang="en-US" b="1" dirty="0" smtClean="0"/>
              <a:t>: Approves all the three types of emergencies, It can increase or decrease the area, alter the boundaries and change the names of states of the Indian Union etc., </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5349"/>
          </a:xfrm>
        </p:spPr>
        <p:txBody>
          <a:bodyPr>
            <a:normAutofit/>
          </a:bodyPr>
          <a:lstStyle/>
          <a:p>
            <a:r>
              <a:rPr lang="en-US" b="1" u="sng" dirty="0" smtClean="0"/>
              <a:t>Union Judiciary </a:t>
            </a:r>
            <a:endParaRPr lang="en-US" b="1" u="sng" dirty="0"/>
          </a:p>
        </p:txBody>
      </p:sp>
      <p:sp>
        <p:nvSpPr>
          <p:cNvPr id="3" name="Content Placeholder 2"/>
          <p:cNvSpPr>
            <a:spLocks noGrp="1"/>
          </p:cNvSpPr>
          <p:nvPr>
            <p:ph idx="1"/>
          </p:nvPr>
        </p:nvSpPr>
        <p:spPr>
          <a:xfrm>
            <a:off x="457200" y="895350"/>
            <a:ext cx="8229600" cy="4114800"/>
          </a:xfrm>
        </p:spPr>
        <p:txBody>
          <a:bodyPr>
            <a:normAutofit/>
          </a:bodyPr>
          <a:lstStyle/>
          <a:p>
            <a:r>
              <a:rPr lang="en-US" b="1" dirty="0" smtClean="0"/>
              <a:t>The Indian Constitution has established an integrated judicial system with the Supreme Court at the top and the high courts below it.</a:t>
            </a:r>
          </a:p>
          <a:p>
            <a:r>
              <a:rPr lang="en-US" b="1" dirty="0" smtClean="0"/>
              <a:t>Under a high court (and below the state level), there is a hierarchy of subordinate courts, that is, district courts and other lower courts.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41771"/>
          </a:xfrm>
        </p:spPr>
        <p:txBody>
          <a:bodyPr>
            <a:normAutofit/>
          </a:bodyPr>
          <a:lstStyle/>
          <a:p>
            <a:r>
              <a:rPr lang="en-US" b="1" u="sng" dirty="0" smtClean="0"/>
              <a:t>Supreme Court of India</a:t>
            </a:r>
            <a:endParaRPr lang="en-US" b="1" u="sng" dirty="0"/>
          </a:p>
        </p:txBody>
      </p:sp>
      <p:sp>
        <p:nvSpPr>
          <p:cNvPr id="3" name="Content Placeholder 2"/>
          <p:cNvSpPr>
            <a:spLocks noGrp="1"/>
          </p:cNvSpPr>
          <p:nvPr>
            <p:ph idx="1"/>
          </p:nvPr>
        </p:nvSpPr>
        <p:spPr>
          <a:xfrm>
            <a:off x="457200" y="1047750"/>
            <a:ext cx="8229600" cy="4095750"/>
          </a:xfrm>
        </p:spPr>
        <p:txBody>
          <a:bodyPr/>
          <a:lstStyle/>
          <a:p>
            <a:r>
              <a:rPr lang="en-US" b="1" dirty="0" smtClean="0"/>
              <a:t>The Supreme Court of India was inaugurated on January 28, 1950.</a:t>
            </a:r>
          </a:p>
          <a:p>
            <a:r>
              <a:rPr lang="en-US" b="1" dirty="0" smtClean="0"/>
              <a:t>Articles 124 to 147 in Part V of the Constitution deal with the organisation, independence, jurisdiction, powers, procedures and so on of the Supreme Court.</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smtClean="0"/>
              <a:t>COMPOSITION AND APPOINTMENT OF JUDGES</a:t>
            </a:r>
            <a:endParaRPr lang="en-US" sz="3200" b="1" u="sng" dirty="0"/>
          </a:p>
        </p:txBody>
      </p:sp>
      <p:sp>
        <p:nvSpPr>
          <p:cNvPr id="3" name="Content Placeholder 2"/>
          <p:cNvSpPr>
            <a:spLocks noGrp="1"/>
          </p:cNvSpPr>
          <p:nvPr>
            <p:ph idx="1"/>
          </p:nvPr>
        </p:nvSpPr>
        <p:spPr>
          <a:xfrm>
            <a:off x="457200" y="971550"/>
            <a:ext cx="8229600" cy="3962399"/>
          </a:xfrm>
        </p:spPr>
        <p:txBody>
          <a:bodyPr>
            <a:normAutofit fontScale="85000" lnSpcReduction="20000"/>
          </a:bodyPr>
          <a:lstStyle/>
          <a:p>
            <a:r>
              <a:rPr lang="en-US" b="1" dirty="0" smtClean="0"/>
              <a:t>At present, the Supreme Court consists of thirty-four judges (one chief justice and thirty three other judges).</a:t>
            </a:r>
          </a:p>
          <a:p>
            <a:pPr>
              <a:buNone/>
            </a:pPr>
            <a:r>
              <a:rPr lang="en-US" b="1" u="sng" dirty="0" smtClean="0"/>
              <a:t>Appointment of Judges</a:t>
            </a:r>
          </a:p>
          <a:p>
            <a:r>
              <a:rPr lang="en-US" b="1" dirty="0" smtClean="0"/>
              <a:t>The judges of the Supreme Court are appointed by the president. The chief justice is appointed by the president after consultation with such judges of the Supreme Court and high courts as he deems necessary.</a:t>
            </a:r>
          </a:p>
          <a:p>
            <a:r>
              <a:rPr lang="en-US" b="1" dirty="0" smtClean="0"/>
              <a:t>The other judges are appointed by president after consultation with the chief justice</a:t>
            </a:r>
            <a:r>
              <a:rPr lang="en-US" b="1" dirty="0"/>
              <a:t>.</a:t>
            </a:r>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3350"/>
            <a:ext cx="8686800" cy="4800600"/>
          </a:xfrm>
        </p:spPr>
        <p:txBody>
          <a:bodyPr>
            <a:normAutofit lnSpcReduction="10000"/>
          </a:bodyPr>
          <a:lstStyle/>
          <a:p>
            <a:pPr>
              <a:buNone/>
            </a:pPr>
            <a:r>
              <a:rPr lang="en-US" b="1" u="sng" dirty="0" smtClean="0"/>
              <a:t>Qualifications of Judges</a:t>
            </a:r>
          </a:p>
          <a:p>
            <a:r>
              <a:rPr lang="en-US" dirty="0" smtClean="0"/>
              <a:t> </a:t>
            </a:r>
            <a:r>
              <a:rPr lang="en-US" b="1" dirty="0" smtClean="0"/>
              <a:t>A person to be appointed as a judge of the Supreme Court should have the following qualifications: </a:t>
            </a:r>
          </a:p>
          <a:p>
            <a:pPr>
              <a:buNone/>
            </a:pPr>
            <a:r>
              <a:rPr lang="en-US" b="1" dirty="0" smtClean="0"/>
              <a:t>1. He should be a citizen of India.</a:t>
            </a:r>
          </a:p>
          <a:p>
            <a:pPr>
              <a:buNone/>
            </a:pPr>
            <a:r>
              <a:rPr lang="en-US" b="1" dirty="0" smtClean="0"/>
              <a:t>2. (a) He should have been a judge of a High Court for five years; or (b) He should have been an advocate of a High Court for ten years; or (c) He should be a distinguished jurist in the opinion of the president.</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42950"/>
          </a:xfrm>
        </p:spPr>
        <p:txBody>
          <a:bodyPr>
            <a:normAutofit/>
          </a:bodyPr>
          <a:lstStyle/>
          <a:p>
            <a:r>
              <a:rPr lang="en-US" sz="2800" b="1" u="sng" dirty="0" smtClean="0"/>
              <a:t>JURISDICTION AND POWERS OF SUPREME COURT</a:t>
            </a:r>
            <a:endParaRPr lang="en-US" sz="2800" b="1" u="sng" dirty="0"/>
          </a:p>
        </p:txBody>
      </p:sp>
      <p:sp>
        <p:nvSpPr>
          <p:cNvPr id="3" name="Content Placeholder 2"/>
          <p:cNvSpPr>
            <a:spLocks noGrp="1"/>
          </p:cNvSpPr>
          <p:nvPr>
            <p:ph idx="1"/>
          </p:nvPr>
        </p:nvSpPr>
        <p:spPr>
          <a:xfrm>
            <a:off x="457200" y="590550"/>
            <a:ext cx="8229600" cy="4552949"/>
          </a:xfrm>
        </p:spPr>
        <p:txBody>
          <a:bodyPr>
            <a:normAutofit fontScale="70000" lnSpcReduction="20000"/>
          </a:bodyPr>
          <a:lstStyle/>
          <a:p>
            <a:pPr>
              <a:buNone/>
            </a:pPr>
            <a:r>
              <a:rPr lang="en-US" b="1" dirty="0" smtClean="0"/>
              <a:t> The jurisdiction and powers of the Supreme Court can be classified into the following:</a:t>
            </a:r>
          </a:p>
          <a:p>
            <a:pPr>
              <a:buNone/>
            </a:pPr>
            <a:r>
              <a:rPr lang="en-US" sz="3400" b="1" dirty="0" smtClean="0"/>
              <a:t>1</a:t>
            </a:r>
            <a:r>
              <a:rPr lang="en-US" sz="3400" b="1" u="sng" dirty="0" smtClean="0"/>
              <a:t>. Original Jurisdiction</a:t>
            </a:r>
            <a:r>
              <a:rPr lang="en-US" sz="3400" b="1" dirty="0" smtClean="0"/>
              <a:t>: The Supreme Court decides the disputes between different units of the Indian Federation</a:t>
            </a:r>
          </a:p>
          <a:p>
            <a:pPr>
              <a:buNone/>
            </a:pPr>
            <a:r>
              <a:rPr lang="en-US" sz="3400" b="1" dirty="0" smtClean="0"/>
              <a:t>2. </a:t>
            </a:r>
            <a:r>
              <a:rPr lang="en-US" sz="3400" b="1" u="sng" dirty="0" smtClean="0"/>
              <a:t>Writ Jurisdiction</a:t>
            </a:r>
            <a:r>
              <a:rPr lang="en-US" sz="3400" b="1" dirty="0" smtClean="0"/>
              <a:t>: The Supreme Court is empowered to issue writs including habeas corpus, mandamus, prohibition, quo warranto and certiorari for the enforcement of the fundamental rights.</a:t>
            </a:r>
          </a:p>
          <a:p>
            <a:pPr>
              <a:buNone/>
            </a:pPr>
            <a:r>
              <a:rPr lang="en-US" sz="3400" b="1" dirty="0" smtClean="0"/>
              <a:t>3. </a:t>
            </a:r>
            <a:r>
              <a:rPr lang="en-US" sz="3400" b="1" u="sng" dirty="0" smtClean="0"/>
              <a:t>Appellate Jurisdiction:</a:t>
            </a:r>
            <a:r>
              <a:rPr lang="en-US" sz="3400" b="1" dirty="0" smtClean="0"/>
              <a:t> The Supreme Court is primarily a court of appeal and hears appeals against the judgments of the lower courts.</a:t>
            </a:r>
          </a:p>
          <a:p>
            <a:pPr>
              <a:buNone/>
            </a:pPr>
            <a:r>
              <a:rPr lang="en-US" sz="3400" b="1" dirty="0" smtClean="0"/>
              <a:t>4</a:t>
            </a:r>
            <a:r>
              <a:rPr lang="en-US" sz="3400" b="1" u="sng" dirty="0" smtClean="0"/>
              <a:t>. Advisory Jurisdiction</a:t>
            </a:r>
            <a:r>
              <a:rPr lang="en-US" sz="3400" b="1" dirty="0" smtClean="0"/>
              <a:t>: The Constitution (Article 143) authorizes the president to seek the opinion of the Supreme Court.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3350"/>
            <a:ext cx="8686800" cy="4876800"/>
          </a:xfrm>
        </p:spPr>
        <p:txBody>
          <a:bodyPr>
            <a:normAutofit fontScale="32500" lnSpcReduction="20000"/>
          </a:bodyPr>
          <a:lstStyle/>
          <a:p>
            <a:pPr>
              <a:buNone/>
            </a:pPr>
            <a:r>
              <a:rPr lang="en-US" sz="7400" b="1" dirty="0" smtClean="0"/>
              <a:t>5. </a:t>
            </a:r>
            <a:r>
              <a:rPr lang="en-US" sz="7400" b="1" u="sng" dirty="0" smtClean="0"/>
              <a:t>A Court of Record</a:t>
            </a:r>
            <a:r>
              <a:rPr lang="en-US" sz="7400" b="1" dirty="0" smtClean="0"/>
              <a:t>: The judgments, proceedings and acts of the Supreme Court are recorded for perpetual memory and testimony</a:t>
            </a:r>
          </a:p>
          <a:p>
            <a:pPr>
              <a:buNone/>
            </a:pPr>
            <a:r>
              <a:rPr lang="en-US" sz="7400" b="1" dirty="0" smtClean="0"/>
              <a:t>6. </a:t>
            </a:r>
            <a:r>
              <a:rPr lang="en-US" sz="7400" b="1" u="sng" dirty="0" smtClean="0"/>
              <a:t>Power of Judicial Review:</a:t>
            </a:r>
            <a:r>
              <a:rPr lang="en-US" sz="7400" b="1" dirty="0" smtClean="0"/>
              <a:t> It is the power of the Supreme Court to examine the constitutionality of legislative enactments and executive orders of both the Central and state governments</a:t>
            </a:r>
          </a:p>
          <a:p>
            <a:pPr>
              <a:buNone/>
            </a:pPr>
            <a:r>
              <a:rPr lang="en-US" sz="7400" b="1" dirty="0" smtClean="0"/>
              <a:t>7. </a:t>
            </a:r>
            <a:r>
              <a:rPr lang="en-US" sz="7400" b="1" u="sng" dirty="0" smtClean="0"/>
              <a:t>Constitutional Interpretation </a:t>
            </a:r>
            <a:r>
              <a:rPr lang="en-US" sz="7400" b="1" dirty="0" smtClean="0"/>
              <a:t>: The Supreme Court is the ultimate and final interpreter of the Constitution. It is the guardian of the Constitution and guarantor of the fundamental rights of the citizens.</a:t>
            </a:r>
          </a:p>
          <a:p>
            <a:pPr>
              <a:buNone/>
            </a:pPr>
            <a:r>
              <a:rPr lang="en-US" sz="7400" b="1" dirty="0" smtClean="0"/>
              <a:t>8. </a:t>
            </a:r>
            <a:r>
              <a:rPr lang="en-US" sz="7400" b="1" u="sng" dirty="0" smtClean="0"/>
              <a:t>Other Powers: </a:t>
            </a:r>
            <a:r>
              <a:rPr lang="en-US" sz="7400" b="1" dirty="0" smtClean="0"/>
              <a:t>It decides the disputes regarding the election of the president and the vice-president. It enquires into the conduct and </a:t>
            </a:r>
            <a:r>
              <a:rPr lang="en-US" sz="7400" b="1" dirty="0" err="1" smtClean="0"/>
              <a:t>behaviour</a:t>
            </a:r>
            <a:r>
              <a:rPr lang="en-US" sz="7400" b="1" dirty="0" smtClean="0"/>
              <a:t> of the chairman and members of the Union Public Service Commission on a reference made by the president. Its law is binding on all courts in India</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14350"/>
          </a:xfrm>
        </p:spPr>
        <p:txBody>
          <a:bodyPr>
            <a:normAutofit fontScale="90000"/>
          </a:bodyPr>
          <a:lstStyle/>
          <a:p>
            <a:r>
              <a:rPr lang="en-US" b="1" u="sng" dirty="0" smtClean="0"/>
              <a:t>The President</a:t>
            </a:r>
            <a:endParaRPr lang="en-US" b="1" u="sng" dirty="0"/>
          </a:p>
        </p:txBody>
      </p:sp>
      <p:sp>
        <p:nvSpPr>
          <p:cNvPr id="3" name="Content Placeholder 2"/>
          <p:cNvSpPr>
            <a:spLocks noGrp="1"/>
          </p:cNvSpPr>
          <p:nvPr>
            <p:ph idx="1"/>
          </p:nvPr>
        </p:nvSpPr>
        <p:spPr>
          <a:xfrm>
            <a:off x="152400" y="514350"/>
            <a:ext cx="8534400" cy="4629150"/>
          </a:xfrm>
        </p:spPr>
        <p:txBody>
          <a:bodyPr>
            <a:normAutofit fontScale="77500" lnSpcReduction="20000"/>
          </a:bodyPr>
          <a:lstStyle/>
          <a:p>
            <a:r>
              <a:rPr lang="en-US" b="1" dirty="0" smtClean="0"/>
              <a:t>The President is the head of the Indian State. </a:t>
            </a:r>
          </a:p>
          <a:p>
            <a:r>
              <a:rPr lang="en-US" b="1" dirty="0" smtClean="0"/>
              <a:t>He is the first citizen of India and acts as the symbol of unity, integrity and solidarity of the nation.</a:t>
            </a:r>
          </a:p>
          <a:p>
            <a:pPr>
              <a:buNone/>
            </a:pPr>
            <a:r>
              <a:rPr lang="en-US" b="1" u="sng" dirty="0" smtClean="0"/>
              <a:t>ELECTION OF THE PRESIDENT</a:t>
            </a:r>
          </a:p>
          <a:p>
            <a:r>
              <a:rPr lang="en-US" b="1" dirty="0" smtClean="0"/>
              <a:t>The President is elected not directly by the people but by members of electoral college consisting of:</a:t>
            </a:r>
          </a:p>
          <a:p>
            <a:pPr>
              <a:buNone/>
            </a:pPr>
            <a:r>
              <a:rPr lang="en-US" b="1" dirty="0" smtClean="0"/>
              <a:t> 1. The elected members of both the Houses of Parliament.</a:t>
            </a:r>
          </a:p>
          <a:p>
            <a:pPr>
              <a:buNone/>
            </a:pPr>
            <a:r>
              <a:rPr lang="en-US" b="1" dirty="0" smtClean="0"/>
              <a:t>2.  The elected members of the legislative assemblies of the states.</a:t>
            </a:r>
          </a:p>
          <a:p>
            <a:pPr>
              <a:buNone/>
            </a:pPr>
            <a:r>
              <a:rPr lang="en-US" b="1" dirty="0" smtClean="0"/>
              <a:t>3.  The elected members of the legislative assemblies of the Union Territories of Delhi and </a:t>
            </a:r>
            <a:r>
              <a:rPr lang="en-US" b="1" dirty="0" err="1" smtClean="0"/>
              <a:t>Puducherry</a:t>
            </a:r>
            <a:r>
              <a:rPr lang="en-US" b="1" dirty="0" smtClean="0"/>
              <a:t>.</a:t>
            </a:r>
          </a:p>
          <a:p>
            <a:r>
              <a:rPr lang="en-US" b="1" i="1" u="sng" dirty="0" smtClean="0"/>
              <a:t>Veto power</a:t>
            </a:r>
            <a:r>
              <a:rPr lang="en-US" b="1" dirty="0" smtClean="0"/>
              <a:t>: A bill passed by the Parliament can become an act only if it receives the assent of the President.</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19150"/>
          </a:xfrm>
        </p:spPr>
        <p:txBody>
          <a:bodyPr/>
          <a:lstStyle/>
          <a:p>
            <a:r>
              <a:rPr lang="en-US" b="1" u="sng" dirty="0" smtClean="0"/>
              <a:t>Appeal by Special Leave</a:t>
            </a:r>
            <a:endParaRPr lang="en-US" b="1" u="sng" dirty="0"/>
          </a:p>
        </p:txBody>
      </p:sp>
      <p:sp>
        <p:nvSpPr>
          <p:cNvPr id="3" name="Content Placeholder 2"/>
          <p:cNvSpPr>
            <a:spLocks noGrp="1"/>
          </p:cNvSpPr>
          <p:nvPr>
            <p:ph idx="1"/>
          </p:nvPr>
        </p:nvSpPr>
        <p:spPr>
          <a:xfrm>
            <a:off x="228600" y="819150"/>
            <a:ext cx="8763000" cy="4324350"/>
          </a:xfrm>
        </p:spPr>
        <p:txBody>
          <a:bodyPr>
            <a:normAutofit fontScale="70000" lnSpcReduction="20000"/>
          </a:bodyPr>
          <a:lstStyle/>
          <a:p>
            <a:r>
              <a:rPr lang="en-US" b="1" dirty="0" smtClean="0"/>
              <a:t>It is a special power of Supreme court.</a:t>
            </a:r>
          </a:p>
          <a:p>
            <a:r>
              <a:rPr lang="en-US" b="1" dirty="0" smtClean="0"/>
              <a:t>The Supreme Court is </a:t>
            </a:r>
            <a:r>
              <a:rPr lang="en-US" b="1" dirty="0" err="1" smtClean="0"/>
              <a:t>authorised</a:t>
            </a:r>
            <a:r>
              <a:rPr lang="en-US" b="1" dirty="0" smtClean="0"/>
              <a:t> to grant in its discretion special leave to appeal from any </a:t>
            </a:r>
            <a:r>
              <a:rPr lang="en-US" b="1" dirty="0" err="1" smtClean="0"/>
              <a:t>judgement</a:t>
            </a:r>
            <a:r>
              <a:rPr lang="en-US" b="1" dirty="0" smtClean="0"/>
              <a:t> in any matter passed by any court or tribunal in the country (except military tribunal and court martial). </a:t>
            </a:r>
          </a:p>
          <a:p>
            <a:pPr>
              <a:buNone/>
            </a:pPr>
            <a:r>
              <a:rPr lang="en-US" b="1" u="sng" dirty="0" smtClean="0"/>
              <a:t>This provision contains the four aspects as under:</a:t>
            </a:r>
          </a:p>
          <a:p>
            <a:pPr>
              <a:buFont typeface="Wingdings" pitchFamily="2" charset="2"/>
              <a:buChar char="Ø"/>
            </a:pPr>
            <a:r>
              <a:rPr lang="en-US" b="1" dirty="0" smtClean="0"/>
              <a:t>It is a discretionary power and hence, cannot be claimed as a matter of right. </a:t>
            </a:r>
          </a:p>
          <a:p>
            <a:pPr>
              <a:buFont typeface="Wingdings" pitchFamily="2" charset="2"/>
              <a:buChar char="Ø"/>
            </a:pPr>
            <a:r>
              <a:rPr lang="en-US" b="1" dirty="0" smtClean="0"/>
              <a:t>It can be granted in any </a:t>
            </a:r>
            <a:r>
              <a:rPr lang="en-US" b="1" dirty="0" err="1" smtClean="0"/>
              <a:t>judgement</a:t>
            </a:r>
            <a:r>
              <a:rPr lang="en-US" b="1" dirty="0" smtClean="0"/>
              <a:t> whether final or interlocutory. </a:t>
            </a:r>
          </a:p>
          <a:p>
            <a:pPr>
              <a:buFont typeface="Wingdings" pitchFamily="2" charset="2"/>
              <a:buChar char="Ø"/>
            </a:pPr>
            <a:r>
              <a:rPr lang="en-US" b="1" dirty="0" smtClean="0"/>
              <a:t>It may be related to any matter–constitutional, civil, criminal, income-tax, </a:t>
            </a:r>
            <a:r>
              <a:rPr lang="en-US" b="1" dirty="0" err="1" smtClean="0"/>
              <a:t>labour</a:t>
            </a:r>
            <a:r>
              <a:rPr lang="en-US" b="1" dirty="0" smtClean="0"/>
              <a:t>, revenue, advocates, etc. </a:t>
            </a:r>
          </a:p>
          <a:p>
            <a:pPr>
              <a:buFont typeface="Wingdings" pitchFamily="2" charset="2"/>
              <a:buChar char="Ø"/>
            </a:pPr>
            <a:r>
              <a:rPr lang="en-US" b="1" dirty="0" smtClean="0"/>
              <a:t>It can be granted against any court or tribunal and not necessarily against a high court (of course, except a military court). </a:t>
            </a:r>
          </a:p>
          <a:p>
            <a:pPr>
              <a:buFont typeface="Wingdings" pitchFamily="2" charset="2"/>
              <a:buChar char="Ø"/>
            </a:pPr>
            <a:r>
              <a:rPr lang="en-US" b="1" dirty="0" smtClean="0"/>
              <a:t>Thus, the scope of this provision is very wide and it vests the Supreme Court with a plenary jurisdiction to hear appeals. </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66750"/>
          </a:xfrm>
        </p:spPr>
        <p:txBody>
          <a:bodyPr>
            <a:normAutofit/>
          </a:bodyPr>
          <a:lstStyle/>
          <a:p>
            <a:r>
              <a:rPr lang="en-US" sz="3200" b="1" u="sng" dirty="0" smtClean="0"/>
              <a:t>Qualifications for Election as President of India</a:t>
            </a:r>
            <a:endParaRPr lang="en-US" sz="3200" b="1" u="sng" dirty="0"/>
          </a:p>
        </p:txBody>
      </p:sp>
      <p:sp>
        <p:nvSpPr>
          <p:cNvPr id="3" name="Content Placeholder 2"/>
          <p:cNvSpPr>
            <a:spLocks noGrp="1"/>
          </p:cNvSpPr>
          <p:nvPr>
            <p:ph idx="1"/>
          </p:nvPr>
        </p:nvSpPr>
        <p:spPr>
          <a:xfrm>
            <a:off x="228600" y="666750"/>
            <a:ext cx="8686800" cy="4476750"/>
          </a:xfrm>
        </p:spPr>
        <p:txBody>
          <a:bodyPr>
            <a:normAutofit fontScale="70000" lnSpcReduction="20000"/>
          </a:bodyPr>
          <a:lstStyle/>
          <a:p>
            <a:pPr>
              <a:buNone/>
            </a:pPr>
            <a:r>
              <a:rPr lang="en-US" b="1" dirty="0" smtClean="0"/>
              <a:t>      A person to be eligible for election as President should fulfill the following qualifications: </a:t>
            </a:r>
          </a:p>
          <a:p>
            <a:pPr marL="514350" indent="-514350">
              <a:buAutoNum type="arabicPeriod"/>
            </a:pPr>
            <a:r>
              <a:rPr lang="en-US" b="1" dirty="0" smtClean="0"/>
              <a:t>He should be a citizen of India. </a:t>
            </a:r>
          </a:p>
          <a:p>
            <a:pPr marL="514350" indent="-514350">
              <a:buAutoNum type="arabicPeriod"/>
            </a:pPr>
            <a:r>
              <a:rPr lang="en-US" b="1" dirty="0" smtClean="0"/>
              <a:t>He should have completed 35 years of age.</a:t>
            </a:r>
          </a:p>
          <a:p>
            <a:pPr marL="514350" indent="-514350">
              <a:buAutoNum type="arabicPeriod"/>
            </a:pPr>
            <a:r>
              <a:rPr lang="en-US" b="1" dirty="0" smtClean="0"/>
              <a:t>He should be qualified for election as a member of the </a:t>
            </a:r>
            <a:r>
              <a:rPr lang="en-US" b="1" dirty="0" err="1" smtClean="0"/>
              <a:t>Lok</a:t>
            </a:r>
            <a:r>
              <a:rPr lang="en-US" b="1" dirty="0" smtClean="0"/>
              <a:t> </a:t>
            </a:r>
            <a:r>
              <a:rPr lang="en-US" b="1" dirty="0" err="1" smtClean="0"/>
              <a:t>Sabha</a:t>
            </a:r>
            <a:r>
              <a:rPr lang="en-US" b="1" dirty="0" smtClean="0"/>
              <a:t>.</a:t>
            </a:r>
          </a:p>
          <a:p>
            <a:pPr marL="514350" indent="-514350">
              <a:buAutoNum type="arabicPeriod"/>
            </a:pPr>
            <a:r>
              <a:rPr lang="en-US" b="1" dirty="0" smtClean="0"/>
              <a:t>He should not hold any office of profit under the Union government or any state government or any local authority or any other public authority.</a:t>
            </a:r>
          </a:p>
          <a:p>
            <a:pPr marL="514350" indent="-514350">
              <a:buNone/>
            </a:pPr>
            <a:r>
              <a:rPr lang="en-US" b="1" u="sng" dirty="0" smtClean="0"/>
              <a:t>Note:</a:t>
            </a:r>
          </a:p>
          <a:p>
            <a:pPr>
              <a:buFont typeface="Wingdings" pitchFamily="2" charset="2"/>
              <a:buChar char="ü"/>
            </a:pPr>
            <a:r>
              <a:rPr lang="en-US" b="1" dirty="0" smtClean="0"/>
              <a:t> First president of India: Dr. Rajendra Prasad. No person except Dr. Rajendra Prasad  has occupied the office for two terms. </a:t>
            </a:r>
          </a:p>
          <a:p>
            <a:pPr>
              <a:buFont typeface="Wingdings" pitchFamily="2" charset="2"/>
              <a:buChar char="ü"/>
            </a:pPr>
            <a:r>
              <a:rPr lang="en-US" b="1" dirty="0" smtClean="0"/>
              <a:t> Currently, we have Ram </a:t>
            </a:r>
            <a:r>
              <a:rPr lang="en-US" b="1" dirty="0" err="1" smtClean="0"/>
              <a:t>Nath</a:t>
            </a:r>
            <a:r>
              <a:rPr lang="en-US" b="1" dirty="0" smtClean="0"/>
              <a:t> </a:t>
            </a:r>
            <a:r>
              <a:rPr lang="en-US" b="1" dirty="0" err="1" smtClean="0"/>
              <a:t>Kovind</a:t>
            </a:r>
            <a:r>
              <a:rPr lang="en-US" b="1" dirty="0" smtClean="0"/>
              <a:t> as the 15</a:t>
            </a:r>
            <a:r>
              <a:rPr lang="en-US" b="1" baseline="30000" dirty="0" smtClean="0"/>
              <a:t>th</a:t>
            </a:r>
            <a:r>
              <a:rPr lang="en-US" b="1" dirty="0" smtClean="0"/>
              <a:t> president of India.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5143500"/>
          </a:xfrm>
        </p:spPr>
        <p:txBody>
          <a:bodyPr>
            <a:normAutofit fontScale="55000" lnSpcReduction="20000"/>
          </a:bodyPr>
          <a:lstStyle/>
          <a:p>
            <a:pPr>
              <a:buNone/>
            </a:pPr>
            <a:endParaRPr lang="en-US" sz="3600" b="1" u="sng" dirty="0" smtClean="0"/>
          </a:p>
          <a:p>
            <a:pPr>
              <a:buNone/>
            </a:pPr>
            <a:r>
              <a:rPr lang="en-US" sz="3600" b="1" u="sng" dirty="0" smtClean="0"/>
              <a:t>Term of President’s Office</a:t>
            </a:r>
          </a:p>
          <a:p>
            <a:r>
              <a:rPr lang="en-US" sz="3600" b="1" dirty="0" smtClean="0"/>
              <a:t>The President holds office for a term of five years</a:t>
            </a:r>
          </a:p>
          <a:p>
            <a:r>
              <a:rPr lang="en-US" sz="3600" b="1" dirty="0" smtClean="0"/>
              <a:t>He can resign from his office at any time by addressing the resignation letter to the Vice President. </a:t>
            </a:r>
          </a:p>
          <a:p>
            <a:r>
              <a:rPr lang="en-US" sz="3600" b="1" dirty="0" smtClean="0"/>
              <a:t>Further, he can also be removed from the office before completion of his term by the process of impeachment.</a:t>
            </a:r>
          </a:p>
          <a:p>
            <a:pPr>
              <a:buNone/>
            </a:pPr>
            <a:r>
              <a:rPr lang="en-US" sz="3600" b="1" u="sng" dirty="0" smtClean="0"/>
              <a:t>Impeachment of President</a:t>
            </a:r>
          </a:p>
          <a:p>
            <a:r>
              <a:rPr lang="en-US" sz="3600" b="1" dirty="0" smtClean="0"/>
              <a:t> The President can be removed from office by a process of impeachment.</a:t>
            </a:r>
          </a:p>
          <a:p>
            <a:r>
              <a:rPr lang="en-US" sz="3600" b="1" dirty="0" smtClean="0"/>
              <a:t> The impeachment charges can be initiated by either House of Parliament. </a:t>
            </a:r>
          </a:p>
          <a:p>
            <a:r>
              <a:rPr lang="en-US" sz="3600" b="1" dirty="0" smtClean="0"/>
              <a:t>These charges should be signed by one-fourth members of the House and a 14 days’ notice should be given to the President.</a:t>
            </a:r>
          </a:p>
          <a:p>
            <a:r>
              <a:rPr lang="en-US" sz="3600" b="1" dirty="0" smtClean="0"/>
              <a:t> After the impeachment resolution is passed by a majority of two-thirds of the total membership of both Houses, then the President stands removed from his office from the date on which the resolution is so passed.</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66750"/>
          </a:xfrm>
        </p:spPr>
        <p:txBody>
          <a:bodyPr>
            <a:normAutofit/>
          </a:bodyPr>
          <a:lstStyle/>
          <a:p>
            <a:r>
              <a:rPr lang="en-US" sz="3600" b="1" u="sng" dirty="0" smtClean="0"/>
              <a:t>POWERS AND FUNCTIONS OF THE PRESIDENT</a:t>
            </a:r>
            <a:endParaRPr lang="en-US" sz="3600" b="1" u="sng" dirty="0"/>
          </a:p>
        </p:txBody>
      </p:sp>
      <p:sp>
        <p:nvSpPr>
          <p:cNvPr id="3" name="Content Placeholder 2"/>
          <p:cNvSpPr>
            <a:spLocks noGrp="1"/>
          </p:cNvSpPr>
          <p:nvPr>
            <p:ph idx="1"/>
          </p:nvPr>
        </p:nvSpPr>
        <p:spPr>
          <a:xfrm>
            <a:off x="228600" y="666750"/>
            <a:ext cx="8915400" cy="4476750"/>
          </a:xfrm>
        </p:spPr>
        <p:txBody>
          <a:bodyPr>
            <a:normAutofit fontScale="55000" lnSpcReduction="20000"/>
          </a:bodyPr>
          <a:lstStyle/>
          <a:p>
            <a:pPr>
              <a:buNone/>
            </a:pPr>
            <a:r>
              <a:rPr lang="en-US" b="1" u="sng" dirty="0" smtClean="0"/>
              <a:t> 1. Executive powers</a:t>
            </a:r>
            <a:r>
              <a:rPr lang="en-US" b="1" dirty="0" smtClean="0"/>
              <a:t>: He appoints the prime minister and the other ministers, attorney general of India, the chief election commissioner, administers the union territories. </a:t>
            </a:r>
          </a:p>
          <a:p>
            <a:pPr>
              <a:buNone/>
            </a:pPr>
            <a:r>
              <a:rPr lang="en-US" b="1" u="sng" dirty="0" smtClean="0"/>
              <a:t> 2. Legislative powers</a:t>
            </a:r>
            <a:r>
              <a:rPr lang="en-US" b="1" dirty="0" smtClean="0"/>
              <a:t>: He can summon the Parliament and dissolve the </a:t>
            </a:r>
            <a:r>
              <a:rPr lang="en-US" b="1" dirty="0" err="1" smtClean="0"/>
              <a:t>Lok</a:t>
            </a:r>
            <a:r>
              <a:rPr lang="en-US" b="1" dirty="0" smtClean="0"/>
              <a:t> </a:t>
            </a:r>
            <a:r>
              <a:rPr lang="en-US" b="1" dirty="0" err="1" smtClean="0"/>
              <a:t>Sabha</a:t>
            </a:r>
            <a:r>
              <a:rPr lang="en-US" b="1" dirty="0" smtClean="0"/>
              <a:t> and can hold Joint sessions of both houses. He nominates 12 members of the </a:t>
            </a:r>
            <a:r>
              <a:rPr lang="en-US" b="1" dirty="0" err="1" smtClean="0"/>
              <a:t>Rajya</a:t>
            </a:r>
            <a:r>
              <a:rPr lang="en-US" b="1" dirty="0" smtClean="0"/>
              <a:t> </a:t>
            </a:r>
            <a:r>
              <a:rPr lang="en-US" b="1" dirty="0" err="1" smtClean="0"/>
              <a:t>Sabha</a:t>
            </a:r>
            <a:r>
              <a:rPr lang="en-US" b="1" dirty="0" smtClean="0"/>
              <a:t> (Various fields) and nominate two members to the </a:t>
            </a:r>
            <a:r>
              <a:rPr lang="en-US" b="1" dirty="0" err="1" smtClean="0"/>
              <a:t>Lok</a:t>
            </a:r>
            <a:r>
              <a:rPr lang="en-US" b="1" dirty="0" smtClean="0"/>
              <a:t> </a:t>
            </a:r>
            <a:r>
              <a:rPr lang="en-US" b="1" dirty="0" err="1" smtClean="0"/>
              <a:t>Sabha</a:t>
            </a:r>
            <a:r>
              <a:rPr lang="en-US" b="1" dirty="0" smtClean="0"/>
              <a:t> from the Anglo-Indian Community</a:t>
            </a:r>
          </a:p>
          <a:p>
            <a:pPr>
              <a:buNone/>
            </a:pPr>
            <a:r>
              <a:rPr lang="en-US" b="1" dirty="0" smtClean="0"/>
              <a:t> </a:t>
            </a:r>
            <a:r>
              <a:rPr lang="en-US" b="1" u="sng" dirty="0" smtClean="0"/>
              <a:t>3. Financial powers</a:t>
            </a:r>
            <a:r>
              <a:rPr lang="en-US" b="1" dirty="0" smtClean="0"/>
              <a:t>: He constitutes a finance commission after every five years and make advances out of the contingency fund</a:t>
            </a:r>
          </a:p>
          <a:p>
            <a:pPr>
              <a:buNone/>
            </a:pPr>
            <a:r>
              <a:rPr lang="en-US" b="1" dirty="0" smtClean="0"/>
              <a:t> </a:t>
            </a:r>
            <a:r>
              <a:rPr lang="en-US" b="1" u="sng" dirty="0" smtClean="0"/>
              <a:t>4. Judicial powers</a:t>
            </a:r>
            <a:r>
              <a:rPr lang="en-US" b="1" dirty="0" smtClean="0"/>
              <a:t>: He appoints the Chief Justice and the judges of Supreme Court and high courts. </a:t>
            </a:r>
          </a:p>
          <a:p>
            <a:pPr>
              <a:buNone/>
            </a:pPr>
            <a:r>
              <a:rPr lang="en-US" b="1" u="sng" dirty="0" smtClean="0"/>
              <a:t> 5. Diplomatic powers</a:t>
            </a:r>
            <a:r>
              <a:rPr lang="en-US" b="1" dirty="0" smtClean="0"/>
              <a:t>: He represents India in international forums and affairs and sends and receives diplomats like ambassadors, high commissioners, and so on. </a:t>
            </a:r>
          </a:p>
          <a:p>
            <a:pPr>
              <a:buNone/>
            </a:pPr>
            <a:r>
              <a:rPr lang="en-US" b="1" u="sng" dirty="0" smtClean="0"/>
              <a:t> 6. Military powers</a:t>
            </a:r>
            <a:r>
              <a:rPr lang="en-US" b="1" dirty="0" smtClean="0"/>
              <a:t>: He is the supreme commander of the defense forces of India. In that capacity, he appoints the chiefs of the Army, the Navy and the Air Force. </a:t>
            </a:r>
          </a:p>
          <a:p>
            <a:pPr>
              <a:buNone/>
            </a:pPr>
            <a:r>
              <a:rPr lang="en-US" b="1" u="sng" dirty="0" smtClean="0"/>
              <a:t> 7. Emergency powers</a:t>
            </a:r>
            <a:r>
              <a:rPr lang="en-US" b="1" dirty="0" smtClean="0"/>
              <a:t>: (a) National Emergency (Article 352); (b) President’s Rule (Article 356 &amp; 365); and (c) Financial Emergency (Article 360)</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66749"/>
          </a:xfrm>
        </p:spPr>
        <p:txBody>
          <a:bodyPr>
            <a:normAutofit fontScale="90000"/>
          </a:bodyPr>
          <a:lstStyle/>
          <a:p>
            <a:r>
              <a:rPr lang="en-US" b="1" u="sng" dirty="0" smtClean="0"/>
              <a:t>The Vice-President</a:t>
            </a:r>
            <a:endParaRPr lang="en-US" b="1" u="sng" dirty="0"/>
          </a:p>
        </p:txBody>
      </p:sp>
      <p:sp>
        <p:nvSpPr>
          <p:cNvPr id="3" name="Content Placeholder 2"/>
          <p:cNvSpPr>
            <a:spLocks noGrp="1"/>
          </p:cNvSpPr>
          <p:nvPr>
            <p:ph idx="1"/>
          </p:nvPr>
        </p:nvSpPr>
        <p:spPr>
          <a:xfrm>
            <a:off x="304800" y="590550"/>
            <a:ext cx="8610600" cy="4552950"/>
          </a:xfrm>
        </p:spPr>
        <p:txBody>
          <a:bodyPr>
            <a:normAutofit fontScale="62500" lnSpcReduction="20000"/>
          </a:bodyPr>
          <a:lstStyle/>
          <a:p>
            <a:r>
              <a:rPr lang="en-US" b="1" dirty="0" smtClean="0"/>
              <a:t>The Vice-President occupies the second highest office in the country.</a:t>
            </a:r>
          </a:p>
          <a:p>
            <a:r>
              <a:rPr lang="en-US" b="1" dirty="0" smtClean="0"/>
              <a:t>The Vice-President, like the president, is elected not directly by the people but by the method of indirect election. He is elected by the members of an electoral college consisting of the members of both Houses of Parliament.</a:t>
            </a:r>
          </a:p>
          <a:p>
            <a:r>
              <a:rPr lang="en-US" b="1" dirty="0" smtClean="0"/>
              <a:t>First Vice President of India : Dr. S. Radhakrishnan. Presently, </a:t>
            </a:r>
            <a:r>
              <a:rPr lang="en-US" b="1" dirty="0" err="1" smtClean="0"/>
              <a:t>Venkaiah</a:t>
            </a:r>
            <a:r>
              <a:rPr lang="en-US" b="1" dirty="0" smtClean="0"/>
              <a:t> Naidu is the Vice President of India. </a:t>
            </a:r>
          </a:p>
          <a:p>
            <a:pPr>
              <a:buNone/>
            </a:pPr>
            <a:r>
              <a:rPr lang="en-US" b="1" u="sng" dirty="0" smtClean="0"/>
              <a:t>Qualifications </a:t>
            </a:r>
          </a:p>
          <a:p>
            <a:r>
              <a:rPr lang="en-US" b="1" dirty="0" smtClean="0"/>
              <a:t>To be eligible for election as Vice-President, a person should fulfill the following qualifications: </a:t>
            </a:r>
          </a:p>
          <a:p>
            <a:pPr>
              <a:buNone/>
            </a:pPr>
            <a:r>
              <a:rPr lang="en-US" b="1" dirty="0" smtClean="0"/>
              <a:t>1. He should be a citizen of India. </a:t>
            </a:r>
          </a:p>
          <a:p>
            <a:pPr>
              <a:buNone/>
            </a:pPr>
            <a:r>
              <a:rPr lang="en-US" b="1" dirty="0" smtClean="0"/>
              <a:t>2. He should have completed 35 years of age. </a:t>
            </a:r>
          </a:p>
          <a:p>
            <a:pPr>
              <a:buNone/>
            </a:pPr>
            <a:r>
              <a:rPr lang="en-US" b="1" dirty="0" smtClean="0"/>
              <a:t>3. He should be qualified for election as a member of the </a:t>
            </a:r>
            <a:r>
              <a:rPr lang="en-US" b="1" dirty="0" err="1" smtClean="0"/>
              <a:t>Rajya</a:t>
            </a:r>
            <a:r>
              <a:rPr lang="en-US" b="1" dirty="0" smtClean="0"/>
              <a:t> </a:t>
            </a:r>
            <a:r>
              <a:rPr lang="en-US" b="1" dirty="0" err="1" smtClean="0"/>
              <a:t>Sabha</a:t>
            </a:r>
            <a:r>
              <a:rPr lang="en-US" b="1" dirty="0" smtClean="0"/>
              <a:t>. </a:t>
            </a:r>
          </a:p>
          <a:p>
            <a:pPr>
              <a:buNone/>
            </a:pPr>
            <a:r>
              <a:rPr lang="en-US" b="1" dirty="0" smtClean="0"/>
              <a:t>4. He should not hold any office of profit under the Union government or any state government or any local authority or any other public authority.</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5750"/>
            <a:ext cx="8763000" cy="4571999"/>
          </a:xfrm>
        </p:spPr>
        <p:txBody>
          <a:bodyPr>
            <a:normAutofit fontScale="92500" lnSpcReduction="20000"/>
          </a:bodyPr>
          <a:lstStyle/>
          <a:p>
            <a:pPr>
              <a:buNone/>
            </a:pPr>
            <a:r>
              <a:rPr lang="en-US" b="1" u="sng" dirty="0" smtClean="0"/>
              <a:t>Term of Office (Vice President) </a:t>
            </a:r>
          </a:p>
          <a:p>
            <a:r>
              <a:rPr lang="en-US" b="1" dirty="0" smtClean="0"/>
              <a:t>The Vice-President holds office for a term of five years. </a:t>
            </a:r>
          </a:p>
          <a:p>
            <a:r>
              <a:rPr lang="en-US" b="1" dirty="0" smtClean="0"/>
              <a:t>He can resign from his office at any time by addressing the resignation letter to the President. </a:t>
            </a:r>
          </a:p>
          <a:p>
            <a:r>
              <a:rPr lang="en-US" b="1" dirty="0" smtClean="0"/>
              <a:t>He can also be removed from the office before completion of his term. A formal impeachment is not required for his removal.</a:t>
            </a:r>
          </a:p>
          <a:p>
            <a:r>
              <a:rPr lang="en-US" b="1" dirty="0" smtClean="0"/>
              <a:t> He can be removed by a resolution passed at least 14 days’ advance by a majority of all the members of the </a:t>
            </a:r>
            <a:r>
              <a:rPr lang="en-US" b="1" dirty="0" err="1" smtClean="0"/>
              <a:t>Rajya</a:t>
            </a:r>
            <a:r>
              <a:rPr lang="en-US" b="1" dirty="0" smtClean="0"/>
              <a:t> </a:t>
            </a:r>
            <a:r>
              <a:rPr lang="en-US" b="1" dirty="0" err="1" smtClean="0"/>
              <a:t>Sabha</a:t>
            </a:r>
            <a:r>
              <a:rPr lang="en-US" b="1" dirty="0" smtClean="0"/>
              <a:t> and agreed to by the </a:t>
            </a:r>
            <a:r>
              <a:rPr lang="en-US" b="1" dirty="0" err="1" smtClean="0"/>
              <a:t>Lok</a:t>
            </a:r>
            <a:r>
              <a:rPr lang="en-US" b="1" dirty="0" smtClean="0"/>
              <a:t> </a:t>
            </a:r>
            <a:r>
              <a:rPr lang="en-US" b="1" dirty="0" err="1" smtClean="0"/>
              <a:t>Sabha</a:t>
            </a:r>
            <a:r>
              <a:rPr lang="en-US" b="1"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POWERS AND FUNCTIONS - VP</a:t>
            </a:r>
            <a:endParaRPr lang="en-US" b="1" u="sng" dirty="0"/>
          </a:p>
        </p:txBody>
      </p:sp>
      <p:sp>
        <p:nvSpPr>
          <p:cNvPr id="3" name="Content Placeholder 2"/>
          <p:cNvSpPr>
            <a:spLocks noGrp="1"/>
          </p:cNvSpPr>
          <p:nvPr>
            <p:ph idx="1"/>
          </p:nvPr>
        </p:nvSpPr>
        <p:spPr>
          <a:xfrm>
            <a:off x="304800" y="1200150"/>
            <a:ext cx="8686800" cy="3733799"/>
          </a:xfrm>
        </p:spPr>
        <p:txBody>
          <a:bodyPr>
            <a:normAutofit/>
          </a:bodyPr>
          <a:lstStyle/>
          <a:p>
            <a:r>
              <a:rPr lang="en-US" b="1" dirty="0" smtClean="0"/>
              <a:t>He acts as the ex-officio Chairman of </a:t>
            </a:r>
            <a:r>
              <a:rPr lang="en-US" b="1" dirty="0" err="1" smtClean="0"/>
              <a:t>Rajya</a:t>
            </a:r>
            <a:r>
              <a:rPr lang="en-US" b="1" dirty="0" smtClean="0"/>
              <a:t> </a:t>
            </a:r>
            <a:r>
              <a:rPr lang="en-US" b="1" dirty="0" err="1" smtClean="0"/>
              <a:t>Sabha</a:t>
            </a:r>
            <a:r>
              <a:rPr lang="en-US" b="1" dirty="0" smtClean="0"/>
              <a:t>. </a:t>
            </a:r>
          </a:p>
          <a:p>
            <a:r>
              <a:rPr lang="en-US" b="1" dirty="0" smtClean="0"/>
              <a:t>He acts as President when a vacancy occurs in the office of the President due to his resignation, impeachment, death or otherwise.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7E05F0F230141BF3D73FC6DCA9766" ma:contentTypeVersion="6" ma:contentTypeDescription="Create a new document." ma:contentTypeScope="" ma:versionID="485aa46ac5b11c04ec72588a51d4f524">
  <xsd:schema xmlns:xsd="http://www.w3.org/2001/XMLSchema" xmlns:xs="http://www.w3.org/2001/XMLSchema" xmlns:p="http://schemas.microsoft.com/office/2006/metadata/properties" xmlns:ns2="fca83e87-a2ae-48e4-97a7-59b6501c6c0a" targetNamespace="http://schemas.microsoft.com/office/2006/metadata/properties" ma:root="true" ma:fieldsID="88a77ba109b09ab710b04bb2a66e920d" ns2:_="">
    <xsd:import namespace="fca83e87-a2ae-48e4-97a7-59b6501c6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83e87-a2ae-48e4-97a7-59b6501c6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E434CA-357A-42CF-9598-ACA62B677D07}"/>
</file>

<file path=customXml/itemProps2.xml><?xml version="1.0" encoding="utf-8"?>
<ds:datastoreItem xmlns:ds="http://schemas.openxmlformats.org/officeDocument/2006/customXml" ds:itemID="{EBA020F2-D1FD-4BEF-A906-99BB797B2347}"/>
</file>

<file path=customXml/itemProps3.xml><?xml version="1.0" encoding="utf-8"?>
<ds:datastoreItem xmlns:ds="http://schemas.openxmlformats.org/officeDocument/2006/customXml" ds:itemID="{6E6B4FA1-2D2C-4B38-9510-B8F7DA795BE0}"/>
</file>

<file path=docProps/app.xml><?xml version="1.0" encoding="utf-8"?>
<Properties xmlns="http://schemas.openxmlformats.org/officeDocument/2006/extended-properties" xmlns:vt="http://schemas.openxmlformats.org/officeDocument/2006/docPropsVTypes">
  <TotalTime>885</TotalTime>
  <Words>3167</Words>
  <Application>Microsoft Office PowerPoint</Application>
  <PresentationFormat>On-screen Show (16:9)</PresentationFormat>
  <Paragraphs>184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Module – 3 The Union Executive,                      The Parliament &amp;  The Union Judiciary</vt:lpstr>
      <vt:lpstr>The Union Executive</vt:lpstr>
      <vt:lpstr>The President</vt:lpstr>
      <vt:lpstr>Qualifications for Election as President of India</vt:lpstr>
      <vt:lpstr>Slide 5</vt:lpstr>
      <vt:lpstr>POWERS AND FUNCTIONS OF THE PRESIDENT</vt:lpstr>
      <vt:lpstr>The Vice-President</vt:lpstr>
      <vt:lpstr>Slide 8</vt:lpstr>
      <vt:lpstr>POWERS AND FUNCTIONS - VP</vt:lpstr>
      <vt:lpstr>The Prime Minister</vt:lpstr>
      <vt:lpstr>POWERS AND FUNCTIONS OF THE PRIME MINISTER  (Art 78)</vt:lpstr>
      <vt:lpstr>Slide 12</vt:lpstr>
      <vt:lpstr>Central Council of Ministers</vt:lpstr>
      <vt:lpstr>CONSTITUTIONAL STATUS OF  COUNCIL OF MINISTERS (Role)</vt:lpstr>
      <vt:lpstr>Attorney General of India</vt:lpstr>
      <vt:lpstr>DUTIES AND FUNCTIONS OF AG</vt:lpstr>
      <vt:lpstr>The Parliament</vt:lpstr>
      <vt:lpstr> Rajya Sabha (Upper House)</vt:lpstr>
      <vt:lpstr> Lok Sabha (Lower House)</vt:lpstr>
      <vt:lpstr>MEMBERSHIP OF PARLIAMENT  (Rajya Sabha &amp; Lok Sabha)  </vt:lpstr>
      <vt:lpstr>Disqualifications</vt:lpstr>
      <vt:lpstr>Slide 22</vt:lpstr>
      <vt:lpstr>FUNCTIONS OF PARLIAMENT</vt:lpstr>
      <vt:lpstr>Union Judiciary </vt:lpstr>
      <vt:lpstr>Supreme Court of India</vt:lpstr>
      <vt:lpstr>COMPOSITION AND APPOINTMENT OF JUDGES</vt:lpstr>
      <vt:lpstr>Slide 27</vt:lpstr>
      <vt:lpstr>JURISDICTION AND POWERS OF SUPREME COURT</vt:lpstr>
      <vt:lpstr>Slide 29</vt:lpstr>
      <vt:lpstr>Appeal by Special Leave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3 The Union Executive,                      The Parliament &amp; Union Judiciary</dc:title>
  <dc:creator>HX</dc:creator>
  <cp:lastModifiedBy>csfac105</cp:lastModifiedBy>
  <cp:revision>104</cp:revision>
  <dcterms:created xsi:type="dcterms:W3CDTF">2006-08-16T00:00:00Z</dcterms:created>
  <dcterms:modified xsi:type="dcterms:W3CDTF">2021-09-03T04:07:06Z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0x010100B5F7E05F0F230141BF3D73FC6DCA9766</vt:lpwstr>
  </property>
</Properties>
</file>