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2"/>
  </p:notesMasterIdLst>
  <p:sldIdLst>
    <p:sldId id="361" r:id="rId2"/>
    <p:sldId id="335" r:id="rId3"/>
    <p:sldId id="369" r:id="rId4"/>
    <p:sldId id="368" r:id="rId5"/>
    <p:sldId id="367" r:id="rId6"/>
    <p:sldId id="362" r:id="rId7"/>
    <p:sldId id="370" r:id="rId8"/>
    <p:sldId id="371" r:id="rId9"/>
    <p:sldId id="372" r:id="rId10"/>
    <p:sldId id="373" r:id="rId11"/>
    <p:sldId id="374" r:id="rId12"/>
    <p:sldId id="375" r:id="rId13"/>
    <p:sldId id="376" r:id="rId14"/>
    <p:sldId id="378" r:id="rId15"/>
    <p:sldId id="379" r:id="rId16"/>
    <p:sldId id="383" r:id="rId17"/>
    <p:sldId id="458" r:id="rId18"/>
    <p:sldId id="459" r:id="rId19"/>
    <p:sldId id="380" r:id="rId20"/>
    <p:sldId id="386" r:id="rId21"/>
    <p:sldId id="460" r:id="rId22"/>
    <p:sldId id="381" r:id="rId23"/>
    <p:sldId id="382" r:id="rId24"/>
    <p:sldId id="384" r:id="rId25"/>
    <p:sldId id="463" r:id="rId26"/>
    <p:sldId id="388" r:id="rId27"/>
    <p:sldId id="389" r:id="rId28"/>
    <p:sldId id="390" r:id="rId29"/>
    <p:sldId id="392" r:id="rId30"/>
    <p:sldId id="456" r:id="rId31"/>
    <p:sldId id="393" r:id="rId32"/>
    <p:sldId id="457" r:id="rId33"/>
    <p:sldId id="453" r:id="rId34"/>
    <p:sldId id="399" r:id="rId35"/>
    <p:sldId id="408" r:id="rId36"/>
    <p:sldId id="402" r:id="rId37"/>
    <p:sldId id="409" r:id="rId38"/>
    <p:sldId id="398" r:id="rId39"/>
    <p:sldId id="400" r:id="rId40"/>
    <p:sldId id="401" r:id="rId41"/>
    <p:sldId id="403" r:id="rId42"/>
    <p:sldId id="404" r:id="rId43"/>
    <p:sldId id="405" r:id="rId44"/>
    <p:sldId id="406" r:id="rId45"/>
    <p:sldId id="410" r:id="rId46"/>
    <p:sldId id="433" r:id="rId47"/>
    <p:sldId id="435" r:id="rId48"/>
    <p:sldId id="434" r:id="rId49"/>
    <p:sldId id="437" r:id="rId50"/>
    <p:sldId id="454" r:id="rId51"/>
    <p:sldId id="436" r:id="rId52"/>
    <p:sldId id="439" r:id="rId53"/>
    <p:sldId id="464" r:id="rId54"/>
    <p:sldId id="466" r:id="rId55"/>
    <p:sldId id="465" r:id="rId56"/>
    <p:sldId id="442" r:id="rId57"/>
    <p:sldId id="440" r:id="rId58"/>
    <p:sldId id="444" r:id="rId59"/>
    <p:sldId id="467" r:id="rId60"/>
    <p:sldId id="443" r:id="rId61"/>
    <p:sldId id="446" r:id="rId62"/>
    <p:sldId id="471" r:id="rId63"/>
    <p:sldId id="468" r:id="rId64"/>
    <p:sldId id="447" r:id="rId65"/>
    <p:sldId id="455" r:id="rId66"/>
    <p:sldId id="451" r:id="rId67"/>
    <p:sldId id="469" r:id="rId68"/>
    <p:sldId id="470" r:id="rId69"/>
    <p:sldId id="450" r:id="rId70"/>
    <p:sldId id="44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34F343-3315-465E-89DE-8E5BB82BA130}" type="datetimeFigureOut">
              <a:rPr lang="en-US" smtClean="0"/>
              <a:pPr/>
              <a:t>8/10/2021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06D1A9-265C-430D-82C5-8B224A7DD156}" type="slidenum">
              <a:rPr lang="en-US" smtClean="0"/>
              <a:pPr/>
              <a:t>‹#›</a:t>
            </a:fld>
            <a:endParaRPr lang="en-US"/>
          </a:p>
        </p:txBody>
      </p:sp>
    </p:spTree>
    <p:extLst>
      <p:ext uri="{BB962C8B-B14F-4D97-AF65-F5344CB8AC3E}">
        <p14:creationId xmlns:p14="http://schemas.microsoft.com/office/powerpoint/2010/main" xmlns="" val="388945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06D1A9-265C-430D-82C5-8B224A7DD15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606D1A9-265C-430D-82C5-8B224A7DD156}"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9ACDF29-DB74-474F-946F-E0ACBD84AEFE}" type="datetime1">
              <a:rPr lang="en-US" smtClean="0"/>
              <a:pPr/>
              <a:t>8/10/2021</a:t>
            </a:fld>
            <a:endParaRPr lang="en-US" dirty="0"/>
          </a:p>
        </p:txBody>
      </p:sp>
      <p:sp>
        <p:nvSpPr>
          <p:cNvPr id="17" name="Footer Placeholder 16"/>
          <p:cNvSpPr>
            <a:spLocks noGrp="1"/>
          </p:cNvSpPr>
          <p:nvPr>
            <p:ph type="ftr" sz="quarter" idx="11"/>
          </p:nvPr>
        </p:nvSpPr>
        <p:spPr/>
        <p:txBody>
          <a:bodyPr/>
          <a:lstStyle/>
          <a:p>
            <a:r>
              <a:rPr lang="en-US" smtClean="0"/>
              <a:t>Sindhu Jose, CSE Dept, VJCET</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F824E76-7581-43B2-98F9-3ABF86E52BD8}" type="datetime1">
              <a:rPr lang="en-US" smtClean="0"/>
              <a:pPr/>
              <a:t>8/10/2021</a:t>
            </a:fld>
            <a:endParaRPr lang="en-US" dirty="0"/>
          </a:p>
        </p:txBody>
      </p:sp>
      <p:sp>
        <p:nvSpPr>
          <p:cNvPr id="5" name="Footer Placeholder 4"/>
          <p:cNvSpPr>
            <a:spLocks noGrp="1"/>
          </p:cNvSpPr>
          <p:nvPr>
            <p:ph type="ftr" sz="quarter" idx="11"/>
          </p:nvPr>
        </p:nvSpPr>
        <p:spPr/>
        <p:txBody>
          <a:bodyPr/>
          <a:lstStyle/>
          <a:p>
            <a:r>
              <a:rPr lang="en-US" smtClean="0"/>
              <a:t>Sindhu Jose, CSE Dept, VJCET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FCB584-3612-4AFC-87ED-7B871C23EE80}" type="datetime1">
              <a:rPr lang="en-US" smtClean="0"/>
              <a:pPr/>
              <a:t>8/10/2021</a:t>
            </a:fld>
            <a:endParaRPr lang="en-US" dirty="0"/>
          </a:p>
        </p:txBody>
      </p:sp>
      <p:sp>
        <p:nvSpPr>
          <p:cNvPr id="5" name="Footer Placeholder 4"/>
          <p:cNvSpPr>
            <a:spLocks noGrp="1"/>
          </p:cNvSpPr>
          <p:nvPr>
            <p:ph type="ftr" sz="quarter" idx="11"/>
          </p:nvPr>
        </p:nvSpPr>
        <p:spPr/>
        <p:txBody>
          <a:bodyPr/>
          <a:lstStyle/>
          <a:p>
            <a:r>
              <a:rPr lang="en-US" smtClean="0"/>
              <a:t>Sindhu Jose, CSE Dept, VJCET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89698C7-3D42-4850-B0AA-2E3EC28EBC92}" type="datetime1">
              <a:rPr lang="en-US" smtClean="0"/>
              <a:pPr/>
              <a:t>8/10/2021</a:t>
            </a:fld>
            <a:endParaRPr lang="en-US" dirty="0"/>
          </a:p>
        </p:txBody>
      </p:sp>
      <p:sp>
        <p:nvSpPr>
          <p:cNvPr id="5" name="Footer Placeholder 4"/>
          <p:cNvSpPr>
            <a:spLocks noGrp="1"/>
          </p:cNvSpPr>
          <p:nvPr>
            <p:ph type="ftr" sz="quarter" idx="11"/>
          </p:nvPr>
        </p:nvSpPr>
        <p:spPr/>
        <p:txBody>
          <a:bodyPr/>
          <a:lstStyle/>
          <a:p>
            <a:r>
              <a:rPr lang="en-US" smtClean="0"/>
              <a:t>Sindhu Jose, CSE Dept, VJCET</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7BD5B76-8DDE-4868-A6C6-2626D7E8D874}" type="datetime1">
              <a:rPr lang="en-US" smtClean="0"/>
              <a:pPr/>
              <a:t>8/10/2021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smtClean="0"/>
              <a:t>Sindhu Jose, CSE Dept, VJCET</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CD6D9BF-10E0-4C67-AB90-99176E53C1E3}" type="datetime1">
              <a:rPr lang="en-US" smtClean="0"/>
              <a:pPr/>
              <a:t>8/10/2021</a:t>
            </a:fld>
            <a:endParaRPr lang="en-US" dirty="0"/>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8FA5592-CC38-45D0-B346-1D034D757EA8}" type="datetime1">
              <a:rPr lang="en-US" smtClean="0"/>
              <a:pPr/>
              <a:t>8/10/2021</a:t>
            </a:fld>
            <a:endParaRPr lang="en-US" dirty="0"/>
          </a:p>
        </p:txBody>
      </p:sp>
      <p:sp>
        <p:nvSpPr>
          <p:cNvPr id="8" name="Footer Placeholder 7"/>
          <p:cNvSpPr>
            <a:spLocks noGrp="1"/>
          </p:cNvSpPr>
          <p:nvPr>
            <p:ph type="ftr" sz="quarter" idx="11"/>
          </p:nvPr>
        </p:nvSpPr>
        <p:spPr/>
        <p:txBody>
          <a:bodyPr/>
          <a:lstStyle/>
          <a:p>
            <a:r>
              <a:rPr lang="en-US" smtClean="0"/>
              <a:t>Sindhu Jose, CSE Dept, VJCET</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2243D2-D0B9-4CE3-93BD-CC2A67009813}" type="datetime1">
              <a:rPr lang="en-US" smtClean="0"/>
              <a:pPr/>
              <a:t>8/10/2021</a:t>
            </a:fld>
            <a:endParaRPr lang="en-US" dirty="0"/>
          </a:p>
        </p:txBody>
      </p:sp>
      <p:sp>
        <p:nvSpPr>
          <p:cNvPr id="4" name="Footer Placeholder 3"/>
          <p:cNvSpPr>
            <a:spLocks noGrp="1"/>
          </p:cNvSpPr>
          <p:nvPr>
            <p:ph type="ftr" sz="quarter" idx="11"/>
          </p:nvPr>
        </p:nvSpPr>
        <p:spPr/>
        <p:txBody>
          <a:bodyPr/>
          <a:lstStyle/>
          <a:p>
            <a:r>
              <a:rPr lang="en-US" smtClean="0"/>
              <a:t>Sindhu Jose, CSE Dept, VJCET</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D484A-DAB0-41C8-8C99-53076C0ECBA9}" type="datetime1">
              <a:rPr lang="en-US" smtClean="0"/>
              <a:pPr/>
              <a:t>8/10/2021</a:t>
            </a:fld>
            <a:endParaRPr lang="en-US" dirty="0"/>
          </a:p>
        </p:txBody>
      </p:sp>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9B19E0-8DF9-4ABA-9B05-5C55AF227900}" type="datetime1">
              <a:rPr lang="en-US" smtClean="0"/>
              <a:pPr/>
              <a:t>8/10/2021</a:t>
            </a:fld>
            <a:endParaRPr lang="en-US" dirty="0"/>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B1A14F5-F1A4-4824-9C47-A13093F1FE33}" type="datetime1">
              <a:rPr lang="en-US" smtClean="0"/>
              <a:pPr/>
              <a:t>8/10/2021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smtClean="0"/>
              <a:t>Sindhu Jose, CSE Dept, VJCET</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EC68654-C9F0-4940-BA9B-912D2CE41D0D}" type="datetime1">
              <a:rPr lang="en-US" smtClean="0"/>
              <a:pPr/>
              <a:t>8/10/2021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Sindhu Jose, CSE Dept, VJCET</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in/mysql/php-mysql-insert/" TargetMode="External"/><Relationship Id="rId2" Type="http://schemas.openxmlformats.org/officeDocument/2006/relationships/hyperlink" Target="https://www.w3schools.in/mysql/php-mysql-select/" TargetMode="External"/><Relationship Id="rId1" Type="http://schemas.openxmlformats.org/officeDocument/2006/relationships/slideLayout" Target="../slideLayouts/slideLayout2.xml"/><Relationship Id="rId5" Type="http://schemas.openxmlformats.org/officeDocument/2006/relationships/hyperlink" Target="https://www.w3schools.in/mysql/php-mysql-delete/" TargetMode="External"/><Relationship Id="rId4" Type="http://schemas.openxmlformats.org/officeDocument/2006/relationships/hyperlink" Target="https://www.w3schools.in/mysql/php-mysql-update/"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MODULE 3</a:t>
            </a:r>
            <a:br>
              <a:rPr lang="en-IN" dirty="0" smtClean="0"/>
            </a:br>
            <a:r>
              <a:rPr lang="en-IN" dirty="0" smtClean="0"/>
              <a:t>SQL DML, Physical Data Organization</a:t>
            </a:r>
            <a:endParaRPr lang="en-US" dirty="0"/>
          </a:p>
        </p:txBody>
      </p:sp>
      <p:sp>
        <p:nvSpPr>
          <p:cNvPr id="3" name="Footer Placeholder 2"/>
          <p:cNvSpPr>
            <a:spLocks noGrp="1"/>
          </p:cNvSpPr>
          <p:nvPr>
            <p:ph type="ftr" sz="quarter" idx="11"/>
          </p:nvPr>
        </p:nvSpPr>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Grp="1" noChangeAspect="1"/>
          </p:cNvPicPr>
          <p:nvPr>
            <p:ph sz="quarter" idx="1"/>
          </p:nvPr>
        </p:nvPicPr>
        <p:blipFill>
          <a:blip r:embed="rId2"/>
          <a:stretch>
            <a:fillRect/>
          </a:stretch>
        </p:blipFill>
        <p:spPr>
          <a:xfrm>
            <a:off x="1676400" y="152400"/>
            <a:ext cx="4953000" cy="1524000"/>
          </a:xfrm>
          <a:prstGeom prst="rect">
            <a:avLst/>
          </a:prstGeom>
        </p:spPr>
      </p:pic>
      <p:sp>
        <p:nvSpPr>
          <p:cNvPr id="9" name="Down Arrow 8"/>
          <p:cNvSpPr/>
          <p:nvPr/>
        </p:nvSpPr>
        <p:spPr>
          <a:xfrm>
            <a:off x="3962400" y="1828800"/>
            <a:ext cx="685800" cy="10668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304800" y="3124200"/>
            <a:ext cx="8533765" cy="2286000"/>
          </a:xfrm>
          <a:prstGeom prst="rect">
            <a:avLst/>
          </a:prstGeom>
        </p:spPr>
      </p:pic>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400" dirty="0" smtClean="0">
                <a:solidFill>
                  <a:srgbClr val="FF0000"/>
                </a:solidFill>
                <a:latin typeface="Times New Roman" pitchFamily="18" charset="0"/>
                <a:cs typeface="Times New Roman" pitchFamily="18" charset="0"/>
              </a:rPr>
              <a:t>Q3.For each employee, retrieve the employee’s first and last name and the first and last name of his or her immediate supervisor.</a:t>
            </a: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US" sz="2400" dirty="0" smtClean="0">
              <a:solidFill>
                <a:srgbClr val="FF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Alternative relation names E and S are called aliases or tuple variables, for the EMPLOYEE relation.</a:t>
            </a:r>
          </a:p>
          <a:p>
            <a:pPr algn="just"/>
            <a:r>
              <a:rPr lang="en-US" sz="2400" dirty="0" smtClean="0">
                <a:latin typeface="Times New Roman" pitchFamily="18" charset="0"/>
                <a:cs typeface="Times New Roman" pitchFamily="18" charset="0"/>
              </a:rPr>
              <a:t>An alias follow the keyword AS</a:t>
            </a:r>
          </a:p>
          <a:p>
            <a:pPr algn="just"/>
            <a:r>
              <a:rPr lang="en-US" sz="2400" dirty="0" smtClean="0">
                <a:latin typeface="Times New Roman" pitchFamily="18" charset="0"/>
                <a:cs typeface="Times New Roman" pitchFamily="18" charset="0"/>
              </a:rPr>
              <a:t>It is also possible to rename the relation attributes within the query in SQL by giving them aliases.</a:t>
            </a:r>
          </a:p>
          <a:p>
            <a:pPr>
              <a:buNone/>
            </a:pPr>
            <a:endParaRPr lang="en-US" sz="2400" dirty="0">
              <a:solidFill>
                <a:srgbClr val="FF0000"/>
              </a:solidFill>
              <a:latin typeface="Times New Roman" pitchFamily="18" charset="0"/>
              <a:cs typeface="Times New Roman" pitchFamily="18" charset="0"/>
            </a:endParaRPr>
          </a:p>
        </p:txBody>
      </p:sp>
      <p:pic>
        <p:nvPicPr>
          <p:cNvPr id="8" name="Content Placeholder 4"/>
          <p:cNvPicPr>
            <a:picLocks noChangeAspect="1"/>
          </p:cNvPicPr>
          <p:nvPr/>
        </p:nvPicPr>
        <p:blipFill>
          <a:blip r:embed="rId2"/>
          <a:stretch>
            <a:fillRect/>
          </a:stretch>
        </p:blipFill>
        <p:spPr>
          <a:xfrm>
            <a:off x="1143000" y="1295400"/>
            <a:ext cx="6489700" cy="1233805"/>
          </a:xfrm>
          <a:prstGeom prst="rect">
            <a:avLst/>
          </a:prstGeom>
        </p:spPr>
      </p:pic>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6"/>
          <p:cNvPicPr>
            <a:picLocks noGrp="1" noChangeAspect="1"/>
          </p:cNvPicPr>
          <p:nvPr>
            <p:ph sz="quarter" idx="1"/>
          </p:nvPr>
        </p:nvPicPr>
        <p:blipFill>
          <a:blip r:embed="rId2"/>
          <a:stretch>
            <a:fillRect/>
          </a:stretch>
        </p:blipFill>
        <p:spPr>
          <a:xfrm>
            <a:off x="1295400" y="533400"/>
            <a:ext cx="5715000" cy="1685810"/>
          </a:xfrm>
          <a:prstGeom prst="rect">
            <a:avLst/>
          </a:prstGeom>
        </p:spPr>
      </p:pic>
      <p:sp>
        <p:nvSpPr>
          <p:cNvPr id="7" name="Down Arrow 6"/>
          <p:cNvSpPr/>
          <p:nvPr/>
        </p:nvSpPr>
        <p:spPr>
          <a:xfrm>
            <a:off x="3962400" y="2514600"/>
            <a:ext cx="7620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1371600" y="3733800"/>
            <a:ext cx="7010400" cy="1981200"/>
          </a:xfrm>
          <a:prstGeom prst="rect">
            <a:avLst/>
          </a:prstGeom>
        </p:spPr>
      </p:pic>
      <p:sp>
        <p:nvSpPr>
          <p:cNvPr id="9" name="Footer Placeholder 8"/>
          <p:cNvSpPr>
            <a:spLocks noGrp="1"/>
          </p:cNvSpPr>
          <p:nvPr>
            <p:ph type="ftr" sz="quarter" idx="11"/>
          </p:nvPr>
        </p:nvSpPr>
        <p:spPr>
          <a:xfrm>
            <a:off x="609600" y="6248400"/>
            <a:ext cx="3962400" cy="457200"/>
          </a:xfrm>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400" b="1" dirty="0" smtClean="0">
                <a:latin typeface="Times New Roman" pitchFamily="18" charset="0"/>
                <a:cs typeface="Times New Roman" pitchFamily="18" charset="0"/>
              </a:rPr>
              <a:t>Use of the Asterisk (*)</a:t>
            </a:r>
          </a:p>
          <a:p>
            <a:r>
              <a:rPr lang="en-US" sz="2400" dirty="0" smtClean="0">
                <a:latin typeface="Times New Roman" pitchFamily="18" charset="0"/>
                <a:cs typeface="Times New Roman" pitchFamily="18" charset="0"/>
              </a:rPr>
              <a:t>To retrieve all the attribute values of the selected tuples, we do not have to list the attribute names explicitly in SQL; </a:t>
            </a:r>
          </a:p>
          <a:p>
            <a:r>
              <a:rPr lang="en-US" sz="2400" dirty="0" smtClean="0">
                <a:latin typeface="Times New Roman" pitchFamily="18" charset="0"/>
                <a:cs typeface="Times New Roman" pitchFamily="18" charset="0"/>
              </a:rPr>
              <a:t>we just specify an asterisk (*), which stands for all the attributes</a:t>
            </a:r>
          </a:p>
          <a:p>
            <a:pPr>
              <a:buNone/>
            </a:pPr>
            <a:r>
              <a:rPr lang="en-US" sz="2400" dirty="0" smtClean="0">
                <a:solidFill>
                  <a:srgbClr val="FF0000"/>
                </a:solidFill>
                <a:latin typeface="Times New Roman" pitchFamily="18" charset="0"/>
                <a:cs typeface="Times New Roman" pitchFamily="18" charset="0"/>
              </a:rPr>
              <a:t>Q) Retrieves all the attribute values of any EMPLOYEE who works in DEPARTMENT number 5</a:t>
            </a:r>
          </a:p>
          <a:p>
            <a:pPr>
              <a:buNone/>
            </a:pPr>
            <a:endParaRPr lang="en-IN" sz="2400" dirty="0" smtClean="0">
              <a:solidFill>
                <a:srgbClr val="FF0000"/>
              </a:solidFill>
              <a:latin typeface="Times New Roman" pitchFamily="18" charset="0"/>
              <a:cs typeface="Times New Roman" pitchFamily="18" charset="0"/>
            </a:endParaRP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 </a:t>
            </a:r>
          </a:p>
          <a:p>
            <a:pPr>
              <a:buNone/>
            </a:pPr>
            <a:r>
              <a:rPr lang="en-US" sz="2400" dirty="0" smtClean="0">
                <a:solidFill>
                  <a:srgbClr val="FF0000"/>
                </a:solidFill>
                <a:latin typeface="Times New Roman" pitchFamily="18" charset="0"/>
                <a:cs typeface="Times New Roman" pitchFamily="18" charset="0"/>
              </a:rPr>
              <a:t>Q)Retrieves all the attributes of an EMPLOYEE and the attributes of the DEPARTMENT in which he or she works for every employee of the ‘Research’ department</a:t>
            </a:r>
          </a:p>
          <a:p>
            <a:pPr>
              <a:buNone/>
            </a:pPr>
            <a:endParaRPr lang="en-US" sz="2400" dirty="0" smtClean="0">
              <a:solidFill>
                <a:srgbClr val="FF0000"/>
              </a:solidFill>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IN"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pic>
        <p:nvPicPr>
          <p:cNvPr id="8" name="Content Placeholder 4"/>
          <p:cNvPicPr>
            <a:picLocks noChangeAspect="1"/>
          </p:cNvPicPr>
          <p:nvPr/>
        </p:nvPicPr>
        <p:blipFill>
          <a:blip r:embed="rId2"/>
          <a:stretch>
            <a:fillRect/>
          </a:stretch>
        </p:blipFill>
        <p:spPr>
          <a:xfrm>
            <a:off x="914400" y="5334000"/>
            <a:ext cx="7025005" cy="982980"/>
          </a:xfrm>
          <a:prstGeom prst="rect">
            <a:avLst/>
          </a:prstGeom>
        </p:spPr>
      </p:pic>
      <p:pic>
        <p:nvPicPr>
          <p:cNvPr id="9" name="Content Placeholder 4"/>
          <p:cNvPicPr>
            <a:picLocks noChangeAspect="1"/>
          </p:cNvPicPr>
          <p:nvPr/>
        </p:nvPicPr>
        <p:blipFill>
          <a:blip r:embed="rId3"/>
          <a:stretch>
            <a:fillRect/>
          </a:stretch>
        </p:blipFill>
        <p:spPr>
          <a:xfrm>
            <a:off x="1295400" y="2743200"/>
            <a:ext cx="5334000" cy="838200"/>
          </a:xfrm>
          <a:prstGeom prst="rect">
            <a:avLst/>
          </a:prstGeom>
        </p:spPr>
      </p:pic>
      <p:sp>
        <p:nvSpPr>
          <p:cNvPr id="10" name="TextBox 9"/>
          <p:cNvSpPr txBox="1"/>
          <p:nvPr/>
        </p:nvSpPr>
        <p:spPr>
          <a:xfrm>
            <a:off x="1295400" y="2743200"/>
            <a:ext cx="685800"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990600" y="5334000"/>
            <a:ext cx="685800" cy="369332"/>
          </a:xfrm>
          <a:prstGeom prst="rect">
            <a:avLst/>
          </a:prstGeom>
          <a:solidFill>
            <a:schemeClr val="bg1"/>
          </a:solidFill>
        </p:spPr>
        <p:txBody>
          <a:bodyPr wrap="square" rtlCol="0">
            <a:spAutoFit/>
          </a:bodyPr>
          <a:lstStyle/>
          <a:p>
            <a:endParaRPr lang="en-US" dirty="0"/>
          </a:p>
        </p:txBody>
      </p:sp>
      <p:sp>
        <p:nvSpPr>
          <p:cNvPr id="12" name="Footer Placeholder 11"/>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buNone/>
            </a:pPr>
            <a:r>
              <a:rPr lang="en-US" sz="2400" b="1" dirty="0" smtClean="0">
                <a:latin typeface="Times New Roman" pitchFamily="18" charset="0"/>
                <a:cs typeface="Times New Roman" pitchFamily="18" charset="0"/>
              </a:rPr>
              <a:t>Tables as Sets in SQL</a:t>
            </a:r>
          </a:p>
          <a:p>
            <a:r>
              <a:rPr lang="en-US" sz="2400" dirty="0" smtClean="0">
                <a:latin typeface="Times New Roman" pitchFamily="18" charset="0"/>
                <a:cs typeface="Times New Roman" pitchFamily="18" charset="0"/>
              </a:rPr>
              <a:t>SQL usually treats a table not as a set but rather as a multiset; </a:t>
            </a:r>
          </a:p>
          <a:p>
            <a:pPr lvl="1"/>
            <a:r>
              <a:rPr lang="en-US" dirty="0" smtClean="0">
                <a:latin typeface="Times New Roman" pitchFamily="18" charset="0"/>
                <a:cs typeface="Times New Roman" pitchFamily="18" charset="0"/>
              </a:rPr>
              <a:t>duplicate tuples can appear more than once in a table, and in the result of a query. </a:t>
            </a:r>
          </a:p>
          <a:p>
            <a:r>
              <a:rPr lang="en-US" sz="2400" dirty="0" smtClean="0">
                <a:latin typeface="Times New Roman" pitchFamily="18" charset="0"/>
                <a:cs typeface="Times New Roman" pitchFamily="18" charset="0"/>
              </a:rPr>
              <a:t>SQL does not automatically eliminate duplicate tuples in the results of queries.</a:t>
            </a:r>
          </a:p>
          <a:p>
            <a:pPr>
              <a:buNone/>
            </a:pPr>
            <a:r>
              <a:rPr lang="en-US" sz="2400" b="1" dirty="0" smtClean="0">
                <a:latin typeface="Times New Roman" pitchFamily="18" charset="0"/>
                <a:cs typeface="Times New Roman" pitchFamily="18" charset="0"/>
              </a:rPr>
              <a:t>DISTINCT Keyword</a:t>
            </a:r>
          </a:p>
          <a:p>
            <a:pPr algn="just"/>
            <a:r>
              <a:rPr lang="en-US" sz="2400" dirty="0" smtClean="0">
                <a:latin typeface="Times New Roman" pitchFamily="18" charset="0"/>
                <a:cs typeface="Times New Roman" pitchFamily="18" charset="0"/>
              </a:rPr>
              <a:t>to eliminate duplicate tuples from the result of an SQL </a:t>
            </a:r>
            <a:r>
              <a:rPr lang="en-US" sz="2400" dirty="0" err="1" smtClean="0">
                <a:latin typeface="Times New Roman" pitchFamily="18" charset="0"/>
                <a:cs typeface="Times New Roman" pitchFamily="18" charset="0"/>
              </a:rPr>
              <a:t>querys</a:t>
            </a:r>
            <a:r>
              <a:rPr lang="en-US" sz="2400" dirty="0" smtClean="0">
                <a:latin typeface="Times New Roman" pitchFamily="18" charset="0"/>
                <a:cs typeface="Times New Roman" pitchFamily="18" charset="0"/>
              </a:rPr>
              <a:t> we use the keyword </a:t>
            </a:r>
            <a:r>
              <a:rPr lang="en-US" sz="2400" b="1" dirty="0" smtClean="0">
                <a:latin typeface="Times New Roman" pitchFamily="18" charset="0"/>
                <a:cs typeface="Times New Roman" pitchFamily="18" charset="0"/>
              </a:rPr>
              <a:t>DISTINCT</a:t>
            </a:r>
            <a:r>
              <a:rPr lang="en-US" sz="2400" dirty="0" smtClean="0">
                <a:latin typeface="Times New Roman" pitchFamily="18" charset="0"/>
                <a:cs typeface="Times New Roman" pitchFamily="18" charset="0"/>
              </a:rPr>
              <a:t> in the </a:t>
            </a:r>
            <a:r>
              <a:rPr lang="en-US" sz="2400" b="1" dirty="0" smtClean="0">
                <a:latin typeface="Times New Roman" pitchFamily="18" charset="0"/>
                <a:cs typeface="Times New Roman" pitchFamily="18" charset="0"/>
              </a:rPr>
              <a:t>SELECT</a:t>
            </a:r>
            <a:r>
              <a:rPr lang="en-US" sz="2400" dirty="0" smtClean="0">
                <a:latin typeface="Times New Roman" pitchFamily="18" charset="0"/>
                <a:cs typeface="Times New Roman" pitchFamily="18" charset="0"/>
              </a:rPr>
              <a:t> clause</a:t>
            </a:r>
          </a:p>
          <a:p>
            <a:pPr algn="just"/>
            <a:r>
              <a:rPr lang="en-US" sz="2400" dirty="0" smtClean="0">
                <a:latin typeface="Times New Roman" pitchFamily="18" charset="0"/>
                <a:cs typeface="Times New Roman" pitchFamily="18" charset="0"/>
              </a:rPr>
              <a:t>only distinct tuples should remain in the result</a:t>
            </a:r>
          </a:p>
          <a:p>
            <a:pPr algn="just"/>
            <a:r>
              <a:rPr lang="en-US" sz="2400" dirty="0" smtClean="0">
                <a:latin typeface="Times New Roman" pitchFamily="18" charset="0"/>
                <a:cs typeface="Times New Roman" pitchFamily="18" charset="0"/>
              </a:rPr>
              <a:t>a query with </a:t>
            </a:r>
            <a:r>
              <a:rPr lang="en-US" sz="2400" b="1" dirty="0" smtClean="0">
                <a:latin typeface="Times New Roman" pitchFamily="18" charset="0"/>
                <a:cs typeface="Times New Roman" pitchFamily="18" charset="0"/>
              </a:rPr>
              <a:t>SELECT DISTINCT eliminates duplicates</a:t>
            </a:r>
            <a:r>
              <a:rPr lang="en-US" sz="2400" dirty="0" smtClean="0">
                <a:latin typeface="Times New Roman" pitchFamily="18" charset="0"/>
                <a:cs typeface="Times New Roman" pitchFamily="18" charset="0"/>
              </a:rPr>
              <a:t>, whereas a query with </a:t>
            </a:r>
            <a:r>
              <a:rPr lang="en-US" sz="2400" b="1" dirty="0" smtClean="0">
                <a:latin typeface="Times New Roman" pitchFamily="18" charset="0"/>
                <a:cs typeface="Times New Roman" pitchFamily="18" charset="0"/>
              </a:rPr>
              <a:t>SELECT ALL does not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SELECT with neither ALL nor DISTINCT is equivalent to SELECT ALL</a:t>
            </a:r>
          </a:p>
          <a:p>
            <a:endParaRPr lang="en-US" dirty="0"/>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400" dirty="0" smtClean="0">
                <a:solidFill>
                  <a:srgbClr val="FF0000"/>
                </a:solidFill>
                <a:latin typeface="Times New Roman" pitchFamily="18" charset="0"/>
                <a:cs typeface="Times New Roman" pitchFamily="18" charset="0"/>
              </a:rPr>
              <a:t>Q) Retrieves the salary of every employee without distinct</a:t>
            </a: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US" sz="2400" dirty="0" smtClean="0">
              <a:solidFill>
                <a:srgbClr val="FF0000"/>
              </a:solidFill>
              <a:latin typeface="Times New Roman" pitchFamily="18" charset="0"/>
              <a:cs typeface="Times New Roman" pitchFamily="18" charset="0"/>
            </a:endParaRPr>
          </a:p>
          <a:p>
            <a:pPr>
              <a:buNone/>
            </a:pPr>
            <a:r>
              <a:rPr lang="en-IN" sz="2400" dirty="0" smtClean="0">
                <a:solidFill>
                  <a:srgbClr val="FF0000"/>
                </a:solidFill>
                <a:latin typeface="Times New Roman" pitchFamily="18" charset="0"/>
                <a:cs typeface="Times New Roman" pitchFamily="18" charset="0"/>
              </a:rPr>
              <a:t>Q)</a:t>
            </a:r>
            <a:r>
              <a:rPr lang="en-US" sz="2400" dirty="0" smtClean="0">
                <a:solidFill>
                  <a:srgbClr val="FF0000"/>
                </a:solidFill>
                <a:latin typeface="Times New Roman" pitchFamily="18" charset="0"/>
                <a:cs typeface="Times New Roman" pitchFamily="18" charset="0"/>
                <a:sym typeface="+mn-ea"/>
              </a:rPr>
              <a:t> Retrieves the salary of every employee using</a:t>
            </a:r>
          </a:p>
          <a:p>
            <a:pPr>
              <a:buNone/>
            </a:pPr>
            <a:r>
              <a:rPr lang="en-US" sz="2400" dirty="0" smtClean="0">
                <a:solidFill>
                  <a:srgbClr val="FF0000"/>
                </a:solidFill>
                <a:latin typeface="Times New Roman" pitchFamily="18" charset="0"/>
                <a:cs typeface="Times New Roman" pitchFamily="18" charset="0"/>
                <a:sym typeface="+mn-ea"/>
              </a:rPr>
              <a:t> keyword DISTINCT</a:t>
            </a:r>
          </a:p>
          <a:p>
            <a:pPr>
              <a:buNone/>
            </a:pPr>
            <a:r>
              <a:rPr lang="en-US" sz="2400" dirty="0" smtClean="0"/>
              <a:t/>
            </a:r>
            <a:br>
              <a:rPr lang="en-US" sz="2400" dirty="0" smtClean="0"/>
            </a:br>
            <a:endParaRPr lang="en-US" sz="2400" dirty="0">
              <a:solidFill>
                <a:srgbClr val="FF0000"/>
              </a:solidFill>
              <a:latin typeface="Times New Roman" pitchFamily="18" charset="0"/>
              <a:cs typeface="Times New Roman" pitchFamily="18" charset="0"/>
            </a:endParaRPr>
          </a:p>
        </p:txBody>
      </p:sp>
      <p:pic>
        <p:nvPicPr>
          <p:cNvPr id="6" name="Content Placeholder 4"/>
          <p:cNvPicPr>
            <a:picLocks noChangeAspect="1"/>
          </p:cNvPicPr>
          <p:nvPr/>
        </p:nvPicPr>
        <p:blipFill>
          <a:blip r:embed="rId2"/>
          <a:stretch>
            <a:fillRect/>
          </a:stretch>
        </p:blipFill>
        <p:spPr>
          <a:xfrm>
            <a:off x="1981200" y="838200"/>
            <a:ext cx="4453255" cy="867410"/>
          </a:xfrm>
          <a:prstGeom prst="rect">
            <a:avLst/>
          </a:prstGeom>
        </p:spPr>
      </p:pic>
      <p:pic>
        <p:nvPicPr>
          <p:cNvPr id="7" name="Content Placeholder 4"/>
          <p:cNvPicPr>
            <a:picLocks noChangeAspect="1"/>
          </p:cNvPicPr>
          <p:nvPr/>
        </p:nvPicPr>
        <p:blipFill>
          <a:blip r:embed="rId3"/>
          <a:stretch>
            <a:fillRect/>
          </a:stretch>
        </p:blipFill>
        <p:spPr>
          <a:xfrm>
            <a:off x="1447800" y="2971800"/>
            <a:ext cx="5466080" cy="987425"/>
          </a:xfrm>
          <a:prstGeom prst="rect">
            <a:avLst/>
          </a:prstGeom>
        </p:spPr>
      </p:pic>
      <p:pic>
        <p:nvPicPr>
          <p:cNvPr id="8" name="Picture 5" descr="31755_FIG0706r.gif                                             0001035BEeyore                         B91DCF3B:"/>
          <p:cNvPicPr>
            <a:picLocks noGrp="1" noChangeAspect="1" noChangeArrowheads="1"/>
          </p:cNvPicPr>
          <p:nvPr/>
        </p:nvPicPr>
        <p:blipFill>
          <a:blip r:embed="rId4" cstate="print">
            <a:extLst>
              <a:ext uri="{28A0092B-C50C-407E-A947-70E740481C1C}">
                <a14:useLocalDpi xmlns="" xmlns:a14="http://schemas.microsoft.com/office/drawing/2010/main" val="0"/>
              </a:ext>
            </a:extLst>
          </a:blip>
          <a:srcRect b="77711"/>
          <a:stretch>
            <a:fillRect/>
          </a:stretch>
        </p:blipFill>
        <p:spPr>
          <a:xfrm>
            <a:off x="228600" y="3962400"/>
            <a:ext cx="6477000" cy="2286000"/>
          </a:xfrm>
          <a:prstGeom prst="rect">
            <a:avLst/>
          </a:prstGeom>
          <a:noFill/>
          <a:ln>
            <a:noFill/>
          </a:ln>
          <a:effectLst/>
        </p:spPr>
      </p:pic>
      <p:pic>
        <p:nvPicPr>
          <p:cNvPr id="9" name="Picture 8"/>
          <p:cNvPicPr>
            <a:picLocks noChangeAspect="1"/>
          </p:cNvPicPr>
          <p:nvPr/>
        </p:nvPicPr>
        <p:blipFill>
          <a:blip r:embed="rId5"/>
          <a:stretch>
            <a:fillRect/>
          </a:stretch>
        </p:blipFill>
        <p:spPr>
          <a:xfrm>
            <a:off x="6934200" y="3429000"/>
            <a:ext cx="1786890" cy="2828290"/>
          </a:xfrm>
          <a:prstGeom prst="rect">
            <a:avLst/>
          </a:prstGeom>
        </p:spPr>
      </p:pic>
      <p:sp>
        <p:nvSpPr>
          <p:cNvPr id="10" name="TextBox 9"/>
          <p:cNvSpPr txBox="1"/>
          <p:nvPr/>
        </p:nvSpPr>
        <p:spPr>
          <a:xfrm>
            <a:off x="1981200" y="914400"/>
            <a:ext cx="609600" cy="369332"/>
          </a:xfrm>
          <a:prstGeom prst="rect">
            <a:avLst/>
          </a:prstGeom>
          <a:solidFill>
            <a:schemeClr val="bg1"/>
          </a:solidFill>
        </p:spPr>
        <p:txBody>
          <a:bodyPr wrap="square" rtlCol="0">
            <a:spAutoFit/>
          </a:bodyPr>
          <a:lstStyle/>
          <a:p>
            <a:endParaRPr lang="en-US" dirty="0"/>
          </a:p>
        </p:txBody>
      </p:sp>
      <p:sp>
        <p:nvSpPr>
          <p:cNvPr id="11" name="TextBox 10"/>
          <p:cNvSpPr txBox="1"/>
          <p:nvPr/>
        </p:nvSpPr>
        <p:spPr>
          <a:xfrm>
            <a:off x="1676400" y="2819400"/>
            <a:ext cx="914400" cy="369332"/>
          </a:xfrm>
          <a:prstGeom prst="rect">
            <a:avLst/>
          </a:prstGeom>
          <a:solidFill>
            <a:schemeClr val="bg1"/>
          </a:solidFill>
        </p:spPr>
        <p:txBody>
          <a:bodyPr wrap="square" rtlCol="0">
            <a:spAutoFit/>
          </a:bodyPr>
          <a:lstStyle/>
          <a:p>
            <a:endParaRPr lang="en-US" dirty="0"/>
          </a:p>
        </p:txBody>
      </p:sp>
      <p:sp>
        <p:nvSpPr>
          <p:cNvPr id="12" name="Footer Placeholder 11"/>
          <p:cNvSpPr>
            <a:spLocks noGrp="1"/>
          </p:cNvSpPr>
          <p:nvPr>
            <p:ph type="ftr" sz="quarter" idx="11"/>
          </p:nvPr>
        </p:nvSpPr>
        <p:spPr/>
        <p:txBody>
          <a:bodyPr/>
          <a:lstStyle/>
          <a:p>
            <a:r>
              <a:rPr lang="en-US" smtClean="0"/>
              <a:t>Sindhu Jose, CSE Dept, VJCET</a:t>
            </a:r>
            <a:endParaRPr lang="en-US" dirty="0"/>
          </a:p>
        </p:txBody>
      </p:sp>
      <p:pic>
        <p:nvPicPr>
          <p:cNvPr id="13" name="Picture 12"/>
          <p:cNvPicPr>
            <a:picLocks noChangeAspect="1"/>
          </p:cNvPicPr>
          <p:nvPr/>
        </p:nvPicPr>
        <p:blipFill>
          <a:blip r:embed="rId6"/>
          <a:stretch>
            <a:fillRect/>
          </a:stretch>
        </p:blipFill>
        <p:spPr>
          <a:xfrm>
            <a:off x="7124700" y="685800"/>
            <a:ext cx="2019300" cy="2833370"/>
          </a:xfrm>
          <a:prstGeom prst="rect">
            <a:avLst/>
          </a:prstGeom>
        </p:spPr>
      </p:pic>
      <p:cxnSp>
        <p:nvCxnSpPr>
          <p:cNvPr id="15" name="Straight Arrow Connector 14"/>
          <p:cNvCxnSpPr/>
          <p:nvPr/>
        </p:nvCxnSpPr>
        <p:spPr>
          <a:xfrm>
            <a:off x="6400800" y="14478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19800" y="36576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lnSpcReduction="10000"/>
          </a:bodyPr>
          <a:lstStyle/>
          <a:p>
            <a:pPr>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UNION, EXCEPT and INTERSECT</a:t>
            </a:r>
          </a:p>
          <a:p>
            <a:pPr>
              <a:buNone/>
            </a:pP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set union (UNION), set difference (EXCEPT), and set intersection (INTERSECT) operations.</a:t>
            </a:r>
          </a:p>
          <a:p>
            <a:pPr algn="just"/>
            <a:r>
              <a:rPr lang="en-US" sz="2400" dirty="0" smtClean="0">
                <a:latin typeface="Times New Roman" pitchFamily="18" charset="0"/>
                <a:cs typeface="Times New Roman" pitchFamily="18" charset="0"/>
              </a:rPr>
              <a:t>The relations resulting from these set operations are sets of tuples; that is, duplicate tuples are eliminated from the result. </a:t>
            </a:r>
          </a:p>
          <a:p>
            <a:pPr algn="just"/>
            <a:r>
              <a:rPr lang="en-US" sz="2400" dirty="0" smtClean="0">
                <a:latin typeface="Times New Roman" pitchFamily="18" charset="0"/>
                <a:cs typeface="Times New Roman" pitchFamily="18" charset="0"/>
              </a:rPr>
              <a:t>These set operations apply only to union-compatible relations, so we must make sure that the two relations on which we apply the operation have the same attributes and that the attributes appear in the same order in both relations</a:t>
            </a:r>
          </a:p>
          <a:p>
            <a:pPr algn="just">
              <a:buNone/>
            </a:pPr>
            <a:endParaRPr lang="en-US" sz="2400"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UNION ALL</a:t>
            </a:r>
          </a:p>
          <a:p>
            <a:pPr algn="just">
              <a:buNone/>
            </a:pPr>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UNION ALL command combines the result set of two or more SELECT statements (allows duplicate values).</a:t>
            </a:r>
          </a:p>
          <a:p>
            <a:pPr algn="just"/>
            <a:endParaRPr lang="en-US" sz="2400"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87362"/>
          </a:xfrm>
        </p:spPr>
        <p:txBody>
          <a:bodyPr>
            <a:normAutofit fontScale="90000"/>
          </a:bodyPr>
          <a:lstStyle/>
          <a:p>
            <a:r>
              <a:rPr lang="en-US" dirty="0" smtClean="0"/>
              <a:t>Example 1: UNION</a:t>
            </a:r>
            <a:endParaRPr lang="en-US" dirty="0"/>
          </a:p>
        </p:txBody>
      </p:sp>
      <p:sp>
        <p:nvSpPr>
          <p:cNvPr id="3" name="Footer Placeholder 2"/>
          <p:cNvSpPr>
            <a:spLocks noGrp="1"/>
          </p:cNvSpPr>
          <p:nvPr>
            <p:ph type="ftr" sz="quarter" idx="11"/>
          </p:nvPr>
        </p:nvSpPr>
        <p:spPr/>
        <p:txBody>
          <a:bodyPr/>
          <a:lstStyle/>
          <a:p>
            <a:r>
              <a:rPr lang="en-US" smtClean="0"/>
              <a:t>Sindhu Jose, CSE Dept, VJCET</a:t>
            </a:r>
            <a:endParaRPr lang="en-US" dirty="0"/>
          </a:p>
        </p:txBody>
      </p:sp>
      <p:pic>
        <p:nvPicPr>
          <p:cNvPr id="5" name="Content Placeholder 4"/>
          <p:cNvPicPr>
            <a:picLocks noGrp="1"/>
          </p:cNvPicPr>
          <p:nvPr>
            <p:ph sz="quarter" idx="1"/>
          </p:nvPr>
        </p:nvPicPr>
        <p:blipFill>
          <a:blip r:embed="rId2"/>
          <a:srcRect l="17468" t="10256" r="26603" b="8462"/>
          <a:stretch>
            <a:fillRect/>
          </a:stretch>
        </p:blipFill>
        <p:spPr bwMode="auto">
          <a:xfrm>
            <a:off x="685800" y="762000"/>
            <a:ext cx="4191000" cy="5257800"/>
          </a:xfrm>
          <a:prstGeom prst="rect">
            <a:avLst/>
          </a:prstGeom>
          <a:noFill/>
          <a:ln w="9525">
            <a:noFill/>
            <a:miter lim="800000"/>
            <a:headEnd/>
            <a:tailEnd/>
          </a:ln>
        </p:spPr>
      </p:pic>
      <p:pic>
        <p:nvPicPr>
          <p:cNvPr id="6" name="Picture 5"/>
          <p:cNvPicPr/>
          <p:nvPr/>
        </p:nvPicPr>
        <p:blipFill>
          <a:blip r:embed="rId3"/>
          <a:srcRect l="17788" t="33333" r="26282" b="33590"/>
          <a:stretch>
            <a:fillRect/>
          </a:stretch>
        </p:blipFill>
        <p:spPr bwMode="auto">
          <a:xfrm>
            <a:off x="5105401" y="2133600"/>
            <a:ext cx="3810000"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dirty="0" smtClean="0"/>
              <a:t>Example 2: UNION ALL</a:t>
            </a:r>
            <a:endParaRPr lang="en-US" dirty="0"/>
          </a:p>
        </p:txBody>
      </p:sp>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152400" y="762000"/>
            <a:ext cx="8534400" cy="5257800"/>
          </a:xfrm>
        </p:spPr>
        <p:txBody>
          <a:bodyPr/>
          <a:lstStyle/>
          <a:p>
            <a:pPr>
              <a:buNone/>
            </a:pPr>
            <a:endParaRPr lang="en-US" dirty="0"/>
          </a:p>
        </p:txBody>
      </p:sp>
      <p:pic>
        <p:nvPicPr>
          <p:cNvPr id="5" name="Picture 4"/>
          <p:cNvPicPr/>
          <p:nvPr/>
        </p:nvPicPr>
        <p:blipFill>
          <a:blip r:embed="rId2"/>
          <a:srcRect l="17468" t="12308" r="26603" b="9231"/>
          <a:stretch>
            <a:fillRect/>
          </a:stretch>
        </p:blipFill>
        <p:spPr bwMode="auto">
          <a:xfrm>
            <a:off x="228600" y="838200"/>
            <a:ext cx="4724400" cy="4800600"/>
          </a:xfrm>
          <a:prstGeom prst="rect">
            <a:avLst/>
          </a:prstGeom>
          <a:noFill/>
          <a:ln w="9525">
            <a:noFill/>
            <a:miter lim="800000"/>
            <a:headEnd/>
            <a:tailEnd/>
          </a:ln>
        </p:spPr>
      </p:pic>
      <p:pic>
        <p:nvPicPr>
          <p:cNvPr id="6" name="Picture 5"/>
          <p:cNvPicPr/>
          <p:nvPr/>
        </p:nvPicPr>
        <p:blipFill>
          <a:blip r:embed="rId3"/>
          <a:srcRect l="17468" t="35128" r="26763" b="26923"/>
          <a:stretch>
            <a:fillRect/>
          </a:stretch>
        </p:blipFill>
        <p:spPr bwMode="auto">
          <a:xfrm>
            <a:off x="4953000" y="1905000"/>
            <a:ext cx="36957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lgn="just">
              <a:buNone/>
            </a:pPr>
            <a:r>
              <a:rPr lang="en-US" sz="2400" dirty="0" err="1" smtClean="0">
                <a:solidFill>
                  <a:srgbClr val="FF0000"/>
                </a:solidFill>
                <a:latin typeface="Times New Roman" pitchFamily="18" charset="0"/>
                <a:cs typeface="Times New Roman" pitchFamily="18" charset="0"/>
              </a:rPr>
              <a:t>Eg</a:t>
            </a:r>
            <a:r>
              <a:rPr lang="en-US" sz="2400" dirty="0" smtClean="0">
                <a:solidFill>
                  <a:srgbClr val="FF0000"/>
                </a:solidFill>
                <a:latin typeface="Times New Roman" pitchFamily="18" charset="0"/>
                <a:cs typeface="Times New Roman" pitchFamily="18" charset="0"/>
              </a:rPr>
              <a:t> 3) Make a list of all project numbers for projects that involve an employee whose last name is ‘Smith’, either as a worker or as a manager of the department that controls the project.</a:t>
            </a: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The first SELECT query retrieves the projects that involve a ‘Smith’ as manager of the department that controls the project, and the second retrieves the projects that involve a ‘Smith’ as a worker on the project. Applying the UNION operation to the two SELECT queries gives the desired result.</a:t>
            </a:r>
          </a:p>
          <a:p>
            <a:endParaRPr lang="en-US" dirty="0">
              <a:solidFill>
                <a:srgbClr val="FF0000"/>
              </a:solidFill>
              <a:latin typeface="Times New Roman" pitchFamily="18" charset="0"/>
              <a:cs typeface="Times New Roman" pitchFamily="18" charset="0"/>
            </a:endParaRPr>
          </a:p>
        </p:txBody>
      </p:sp>
      <p:pic>
        <p:nvPicPr>
          <p:cNvPr id="6" name="Content Placeholder 4"/>
          <p:cNvPicPr>
            <a:picLocks noChangeAspect="1"/>
          </p:cNvPicPr>
          <p:nvPr/>
        </p:nvPicPr>
        <p:blipFill>
          <a:blip r:embed="rId2"/>
          <a:stretch>
            <a:fillRect/>
          </a:stretch>
        </p:blipFill>
        <p:spPr>
          <a:xfrm>
            <a:off x="1524000" y="1600200"/>
            <a:ext cx="5791200" cy="2743200"/>
          </a:xfrm>
          <a:prstGeom prst="rect">
            <a:avLst/>
          </a:prstGeom>
        </p:spPr>
      </p:pic>
      <p:sp>
        <p:nvSpPr>
          <p:cNvPr id="7" name="TextBox 6"/>
          <p:cNvSpPr txBox="1"/>
          <p:nvPr/>
        </p:nvSpPr>
        <p:spPr>
          <a:xfrm>
            <a:off x="1524000" y="1600200"/>
            <a:ext cx="609600" cy="369332"/>
          </a:xfrm>
          <a:prstGeom prst="rect">
            <a:avLst/>
          </a:prstGeom>
          <a:solidFill>
            <a:schemeClr val="bg1"/>
          </a:solidFill>
        </p:spPr>
        <p:txBody>
          <a:bodyPr wrap="square" rtlCol="0">
            <a:spAutoFit/>
          </a:bodyPr>
          <a:lstStyle/>
          <a:p>
            <a:endParaRPr lang="en-US" dirty="0"/>
          </a:p>
        </p:txBody>
      </p:sp>
      <p:sp>
        <p:nvSpPr>
          <p:cNvPr id="8" name="Footer Placeholder 7"/>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81000" y="304800"/>
            <a:ext cx="8534400" cy="6324600"/>
          </a:xfrm>
        </p:spPr>
        <p:txBody>
          <a:bodyPr>
            <a:normAutofit/>
          </a:bodyPr>
          <a:lstStyle/>
          <a:p>
            <a:pPr algn="just">
              <a:buNone/>
            </a:pPr>
            <a:r>
              <a:rPr lang="en-US" sz="2800" b="1" dirty="0" smtClean="0">
                <a:solidFill>
                  <a:srgbClr val="FF0000"/>
                </a:solidFill>
                <a:cs typeface="Times New Roman" pitchFamily="18" charset="0"/>
              </a:rPr>
              <a:t>SYLLABUS</a:t>
            </a:r>
          </a:p>
          <a:p>
            <a:pPr algn="just"/>
            <a:r>
              <a:rPr lang="en-IN" sz="2800" b="1" dirty="0" smtClean="0">
                <a:solidFill>
                  <a:srgbClr val="FF0000"/>
                </a:solidFill>
                <a:cs typeface="Times New Roman" pitchFamily="18" charset="0"/>
              </a:rPr>
              <a:t>SQL DML (Data Manipulation Language) </a:t>
            </a:r>
          </a:p>
          <a:p>
            <a:pPr lvl="1" algn="just"/>
            <a:r>
              <a:rPr lang="en-IN" sz="2800" dirty="0" smtClean="0">
                <a:solidFill>
                  <a:srgbClr val="FF0000"/>
                </a:solidFill>
                <a:cs typeface="Times New Roman" pitchFamily="18" charset="0"/>
              </a:rPr>
              <a:t>SQL queries on single and multiple tables, Nested </a:t>
            </a:r>
            <a:r>
              <a:rPr lang="en-US" altLang="en-IN" sz="2800" dirty="0" smtClean="0">
                <a:solidFill>
                  <a:srgbClr val="FF0000"/>
                </a:solidFill>
                <a:cs typeface="Times New Roman" pitchFamily="18" charset="0"/>
              </a:rPr>
              <a:t> </a:t>
            </a:r>
            <a:r>
              <a:rPr lang="en-IN" sz="2800" dirty="0" smtClean="0">
                <a:solidFill>
                  <a:srgbClr val="FF0000"/>
                </a:solidFill>
                <a:cs typeface="Times New Roman" pitchFamily="18" charset="0"/>
              </a:rPr>
              <a:t>queries (correlated and non-correlated), Aggregation and grouping, Views, assertions, Triggers, </a:t>
            </a:r>
            <a:r>
              <a:rPr lang="en-US" altLang="en-IN" sz="2800" dirty="0" smtClean="0">
                <a:solidFill>
                  <a:srgbClr val="FF0000"/>
                </a:solidFill>
                <a:cs typeface="Times New Roman" pitchFamily="18" charset="0"/>
              </a:rPr>
              <a:t> </a:t>
            </a:r>
            <a:r>
              <a:rPr lang="en-IN" sz="2800" dirty="0" smtClean="0">
                <a:solidFill>
                  <a:srgbClr val="FF0000"/>
                </a:solidFill>
                <a:cs typeface="Times New Roman" pitchFamily="18" charset="0"/>
              </a:rPr>
              <a:t>SQL data types. </a:t>
            </a:r>
          </a:p>
          <a:p>
            <a:pPr algn="just"/>
            <a:r>
              <a:rPr lang="en-IN" sz="2800" b="1" dirty="0" smtClean="0">
                <a:cs typeface="Times New Roman" pitchFamily="18" charset="0"/>
              </a:rPr>
              <a:t>Physical Data Organization </a:t>
            </a:r>
          </a:p>
          <a:p>
            <a:pPr lvl="1" algn="just"/>
            <a:r>
              <a:rPr lang="en-IN" sz="2800" dirty="0" smtClean="0">
                <a:cs typeface="Times New Roman" pitchFamily="18" charset="0"/>
              </a:rPr>
              <a:t>Review of terms: physical and logical records, blocking factor, </a:t>
            </a:r>
            <a:r>
              <a:rPr lang="en-US" altLang="en-IN" sz="2800" dirty="0" smtClean="0">
                <a:cs typeface="Times New Roman" pitchFamily="18" charset="0"/>
              </a:rPr>
              <a:t> </a:t>
            </a:r>
            <a:r>
              <a:rPr lang="en-IN" sz="2800" dirty="0" smtClean="0">
                <a:cs typeface="Times New Roman" pitchFamily="18" charset="0"/>
              </a:rPr>
              <a:t>pinned and unpinned organization. Heap files, Indexing, Singe level indices, numerical examples, </a:t>
            </a:r>
            <a:r>
              <a:rPr lang="en-US" altLang="en-IN" sz="2800" dirty="0" smtClean="0">
                <a:cs typeface="Times New Roman" pitchFamily="18" charset="0"/>
              </a:rPr>
              <a:t> </a:t>
            </a:r>
            <a:r>
              <a:rPr lang="en-IN" sz="2800" dirty="0" smtClean="0">
                <a:cs typeface="Times New Roman" pitchFamily="18" charset="0"/>
              </a:rPr>
              <a:t>Multi-level-indices, numerical examples, B-Trees &amp; B+-Trees (structure only, algorithms not required), Extendible Hashing, Indexing on multiple keys – grid files</a:t>
            </a:r>
          </a:p>
          <a:p>
            <a:pPr algn="just">
              <a:buNone/>
            </a:pPr>
            <a:endParaRPr lang="en-US" sz="2800" dirty="0">
              <a:cs typeface="Times New Roman" pitchFamily="18" charset="0"/>
            </a:endParaRPr>
          </a:p>
        </p:txBody>
      </p:sp>
      <p:sp>
        <p:nvSpPr>
          <p:cNvPr id="5" name="Footer Placeholder 4"/>
          <p:cNvSpPr>
            <a:spLocks noGrp="1"/>
          </p:cNvSpPr>
          <p:nvPr>
            <p:ph type="ftr" sz="quarter" idx="11"/>
          </p:nvPr>
        </p:nvSpPr>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stretch>
            <a:fillRect/>
          </a:stretch>
        </p:blipFill>
        <p:spPr>
          <a:xfrm>
            <a:off x="304800" y="228600"/>
            <a:ext cx="4523810" cy="2000000"/>
          </a:xfrm>
          <a:prstGeom prst="rect">
            <a:avLst/>
          </a:prstGeom>
        </p:spPr>
      </p:pic>
      <p:pic>
        <p:nvPicPr>
          <p:cNvPr id="7" name="Picture 6"/>
          <p:cNvPicPr>
            <a:picLocks noChangeAspect="1"/>
          </p:cNvPicPr>
          <p:nvPr/>
        </p:nvPicPr>
        <p:blipFill>
          <a:blip r:embed="rId3"/>
          <a:stretch>
            <a:fillRect/>
          </a:stretch>
        </p:blipFill>
        <p:spPr>
          <a:xfrm>
            <a:off x="3352800" y="609600"/>
            <a:ext cx="4424680" cy="2021205"/>
          </a:xfrm>
          <a:prstGeom prst="rect">
            <a:avLst/>
          </a:prstGeom>
        </p:spPr>
      </p:pic>
      <p:pic>
        <p:nvPicPr>
          <p:cNvPr id="8" name="Content Placeholder 4"/>
          <p:cNvPicPr>
            <a:picLocks noChangeAspect="1"/>
          </p:cNvPicPr>
          <p:nvPr/>
        </p:nvPicPr>
        <p:blipFill>
          <a:blip r:embed="rId4"/>
          <a:stretch>
            <a:fillRect/>
          </a:stretch>
        </p:blipFill>
        <p:spPr>
          <a:xfrm>
            <a:off x="457200" y="3276600"/>
            <a:ext cx="5410200" cy="1828800"/>
          </a:xfrm>
          <a:prstGeom prst="rect">
            <a:avLst/>
          </a:prstGeom>
        </p:spPr>
      </p:pic>
      <p:pic>
        <p:nvPicPr>
          <p:cNvPr id="9" name="Content Placeholder 4"/>
          <p:cNvPicPr>
            <a:picLocks noChangeAspect="1"/>
          </p:cNvPicPr>
          <p:nvPr/>
        </p:nvPicPr>
        <p:blipFill>
          <a:blip r:embed="rId5"/>
          <a:stretch>
            <a:fillRect/>
          </a:stretch>
        </p:blipFill>
        <p:spPr>
          <a:xfrm>
            <a:off x="6934200" y="2133600"/>
            <a:ext cx="1638300" cy="4326255"/>
          </a:xfrm>
          <a:prstGeom prst="rect">
            <a:avLst/>
          </a:prstGeom>
        </p:spPr>
      </p:pic>
      <p:sp>
        <p:nvSpPr>
          <p:cNvPr id="10" name="Right Arrow 9"/>
          <p:cNvSpPr/>
          <p:nvPr/>
        </p:nvSpPr>
        <p:spPr>
          <a:xfrm>
            <a:off x="5943600" y="38862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304800" y="228600"/>
            <a:ext cx="8382000" cy="5791200"/>
          </a:xfrm>
        </p:spPr>
        <p:txBody>
          <a:bodyPr>
            <a:normAutofit/>
          </a:bodyPr>
          <a:lstStyle/>
          <a:p>
            <a:pPr>
              <a:buNone/>
            </a:pPr>
            <a:r>
              <a:rPr lang="en-US" sz="2400" b="1" dirty="0" smtClean="0">
                <a:latin typeface="Times New Roman" pitchFamily="18" charset="0"/>
                <a:cs typeface="Times New Roman" pitchFamily="18" charset="0"/>
              </a:rPr>
              <a:t>INTERSECT Operator</a:t>
            </a:r>
          </a:p>
          <a:p>
            <a:r>
              <a:rPr lang="en-US" sz="2400" dirty="0" smtClean="0">
                <a:latin typeface="Times New Roman" pitchFamily="18" charset="0"/>
                <a:cs typeface="Times New Roman" pitchFamily="18" charset="0"/>
              </a:rPr>
              <a:t>INTERSECT operator is used to return the records that are in common between two SELECT statements or data sets.</a:t>
            </a:r>
          </a:p>
          <a:p>
            <a:r>
              <a:rPr lang="en-US" sz="2400" dirty="0" smtClean="0">
                <a:latin typeface="Times New Roman" pitchFamily="18" charset="0"/>
                <a:cs typeface="Times New Roman" pitchFamily="18" charset="0"/>
              </a:rPr>
              <a:t>It is the intersection of the two SELECT statements.</a:t>
            </a:r>
          </a:p>
          <a:p>
            <a:pPr>
              <a:buNone/>
            </a:pPr>
            <a:r>
              <a:rPr lang="en-US" sz="2400" b="1" dirty="0" smtClean="0">
                <a:latin typeface="Times New Roman" pitchFamily="18" charset="0"/>
                <a:cs typeface="Times New Roman" pitchFamily="18" charset="0"/>
              </a:rPr>
              <a:t>Example 1: INTERSECT</a:t>
            </a:r>
          </a:p>
          <a:p>
            <a:pPr>
              <a:buNone/>
            </a:pPr>
            <a:endParaRPr lang="en-US" sz="2400" dirty="0" smtClean="0">
              <a:latin typeface="Times New Roman" pitchFamily="18" charset="0"/>
              <a:cs typeface="Times New Roman" pitchFamily="18" charset="0"/>
            </a:endParaRPr>
          </a:p>
          <a:p>
            <a:pPr>
              <a:buNone/>
            </a:pPr>
            <a:endParaRPr lang="en-US" sz="2400" dirty="0"/>
          </a:p>
        </p:txBody>
      </p:sp>
      <p:pic>
        <p:nvPicPr>
          <p:cNvPr id="5" name="Picture 4"/>
          <p:cNvPicPr/>
          <p:nvPr/>
        </p:nvPicPr>
        <p:blipFill>
          <a:blip r:embed="rId2"/>
          <a:srcRect l="16987" t="11538" r="27244" b="8974"/>
          <a:stretch>
            <a:fillRect/>
          </a:stretch>
        </p:blipFill>
        <p:spPr bwMode="auto">
          <a:xfrm>
            <a:off x="304800" y="2362200"/>
            <a:ext cx="4724400" cy="3943350"/>
          </a:xfrm>
          <a:prstGeom prst="rect">
            <a:avLst/>
          </a:prstGeom>
          <a:noFill/>
          <a:ln w="9525">
            <a:noFill/>
            <a:miter lim="800000"/>
            <a:headEnd/>
            <a:tailEnd/>
          </a:ln>
        </p:spPr>
      </p:pic>
      <p:pic>
        <p:nvPicPr>
          <p:cNvPr id="6" name="Picture 5"/>
          <p:cNvPicPr/>
          <p:nvPr/>
        </p:nvPicPr>
        <p:blipFill>
          <a:blip r:embed="rId3"/>
          <a:srcRect l="17468" t="27436" r="26763" b="51282"/>
          <a:stretch>
            <a:fillRect/>
          </a:stretch>
        </p:blipFill>
        <p:spPr bwMode="auto">
          <a:xfrm>
            <a:off x="5638800" y="2971800"/>
            <a:ext cx="3314700" cy="1905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300" b="1" dirty="0" smtClean="0">
                <a:latin typeface="Times New Roman" pitchFamily="18" charset="0"/>
                <a:cs typeface="Times New Roman" pitchFamily="18" charset="0"/>
              </a:rPr>
              <a:t>EXAMPLE 2 : INTERSECT </a:t>
            </a:r>
            <a:endParaRPr lang="en-US" sz="23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6" name="Content Placeholder 5"/>
          <p:cNvPicPr>
            <a:picLocks noChangeAspect="1"/>
          </p:cNvPicPr>
          <p:nvPr/>
        </p:nvPicPr>
        <p:blipFill>
          <a:blip r:embed="rId2"/>
          <a:stretch>
            <a:fillRect/>
          </a:stretch>
        </p:blipFill>
        <p:spPr>
          <a:xfrm>
            <a:off x="1143000" y="1143000"/>
            <a:ext cx="5638800" cy="2895600"/>
          </a:xfrm>
          <a:prstGeom prst="rect">
            <a:avLst/>
          </a:prstGeom>
        </p:spPr>
      </p:pic>
      <p:pic>
        <p:nvPicPr>
          <p:cNvPr id="7" name="Content Placeholder 6"/>
          <p:cNvPicPr>
            <a:picLocks noChangeAspect="1"/>
          </p:cNvPicPr>
          <p:nvPr/>
        </p:nvPicPr>
        <p:blipFill>
          <a:blip r:embed="rId3"/>
          <a:stretch>
            <a:fillRect/>
          </a:stretch>
        </p:blipFill>
        <p:spPr>
          <a:xfrm>
            <a:off x="1371599" y="4038600"/>
            <a:ext cx="5486401" cy="2209800"/>
          </a:xfrm>
          <a:prstGeom prst="rect">
            <a:avLst/>
          </a:prstGeom>
        </p:spPr>
      </p:pic>
      <p:sp>
        <p:nvSpPr>
          <p:cNvPr id="5" name="Footer Placeholder 4"/>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
          </p:nvPr>
        </p:nvPicPr>
        <p:blipFill>
          <a:blip r:embed="rId2"/>
          <a:stretch>
            <a:fillRect/>
          </a:stretch>
        </p:blipFill>
        <p:spPr>
          <a:xfrm>
            <a:off x="457200" y="152400"/>
            <a:ext cx="7162800" cy="2971800"/>
          </a:xfrm>
          <a:prstGeom prst="rect">
            <a:avLst/>
          </a:prstGeom>
        </p:spPr>
      </p:pic>
      <p:pic>
        <p:nvPicPr>
          <p:cNvPr id="7" name="Content Placeholder 5"/>
          <p:cNvPicPr>
            <a:picLocks noChangeAspect="1"/>
          </p:cNvPicPr>
          <p:nvPr/>
        </p:nvPicPr>
        <p:blipFill>
          <a:blip r:embed="rId3"/>
          <a:stretch>
            <a:fillRect/>
          </a:stretch>
        </p:blipFill>
        <p:spPr>
          <a:xfrm>
            <a:off x="609600" y="3200400"/>
            <a:ext cx="8153400" cy="3276600"/>
          </a:xfrm>
          <a:prstGeom prst="rect">
            <a:avLst/>
          </a:prstGeom>
        </p:spPr>
      </p:pic>
      <p:sp>
        <p:nvSpPr>
          <p:cNvPr id="8" name="Footer Placeholder 7"/>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buNone/>
            </a:pPr>
            <a:r>
              <a:rPr lang="en-IN" sz="2400" b="1" dirty="0" smtClean="0">
                <a:latin typeface="Times New Roman" pitchFamily="18" charset="0"/>
                <a:cs typeface="Times New Roman" pitchFamily="18" charset="0"/>
              </a:rPr>
              <a:t>EXCEPT</a:t>
            </a:r>
          </a:p>
          <a:p>
            <a:pPr algn="just"/>
            <a:r>
              <a:rPr lang="en-US" sz="2400" dirty="0" smtClean="0">
                <a:latin typeface="Times New Roman" pitchFamily="18" charset="0"/>
                <a:cs typeface="Times New Roman" pitchFamily="18" charset="0"/>
              </a:rPr>
              <a:t>The SQL EXCEPT clause/operator is used to combine two SELECT statements and returns rows from the first SELECT statement that are not returned by the second SELECT statement. </a:t>
            </a:r>
          </a:p>
          <a:p>
            <a:pPr algn="just"/>
            <a:r>
              <a:rPr lang="en-US" dirty="0" smtClean="0">
                <a:latin typeface="Times New Roman" pitchFamily="18" charset="0"/>
                <a:cs typeface="Times New Roman" pitchFamily="18" charset="0"/>
              </a:rPr>
              <a:t>This means EXCEPT returns only rows, which are not available in the second SELECT statement.</a:t>
            </a:r>
          </a:p>
          <a:p>
            <a:endParaRPr lang="en-US" dirty="0"/>
          </a:p>
        </p:txBody>
      </p:sp>
      <p:pic>
        <p:nvPicPr>
          <p:cNvPr id="6" name="Content Placeholder 4"/>
          <p:cNvPicPr>
            <a:picLocks noChangeAspect="1"/>
          </p:cNvPicPr>
          <p:nvPr/>
        </p:nvPicPr>
        <p:blipFill>
          <a:blip r:embed="rId2"/>
          <a:stretch>
            <a:fillRect/>
          </a:stretch>
        </p:blipFill>
        <p:spPr>
          <a:xfrm>
            <a:off x="457200" y="2895600"/>
            <a:ext cx="7620000" cy="3657600"/>
          </a:xfrm>
          <a:prstGeom prst="rect">
            <a:avLst/>
          </a:prstGeom>
        </p:spPr>
      </p:pic>
      <p:sp>
        <p:nvSpPr>
          <p:cNvPr id="5" name="Footer Placeholder 4"/>
          <p:cNvSpPr>
            <a:spLocks noGrp="1"/>
          </p:cNvSpPr>
          <p:nvPr>
            <p:ph type="ftr" sz="quarter" idx="11"/>
          </p:nvPr>
        </p:nvSpPr>
        <p:spPr>
          <a:xfrm>
            <a:off x="838200" y="6400800"/>
            <a:ext cx="3962400" cy="457200"/>
          </a:xfrm>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152400" y="228600"/>
            <a:ext cx="8534400" cy="6248400"/>
          </a:xfrm>
        </p:spPr>
        <p:txBody>
          <a:bodyPr/>
          <a:lstStyle/>
          <a:p>
            <a:pPr algn="just">
              <a:buNone/>
            </a:pPr>
            <a:r>
              <a:rPr lang="en-US" sz="2400" b="1" dirty="0" smtClean="0">
                <a:latin typeface="Times New Roman" pitchFamily="18" charset="0"/>
                <a:cs typeface="Times New Roman" pitchFamily="18" charset="0"/>
              </a:rPr>
              <a:t>Example 1: EXCEPT</a:t>
            </a:r>
          </a:p>
          <a:p>
            <a:pPr algn="just">
              <a:buNone/>
            </a:pPr>
            <a:r>
              <a:rPr lang="en-US" sz="2400" dirty="0" smtClean="0"/>
              <a:t>SELECT * FROM First </a:t>
            </a:r>
          </a:p>
          <a:p>
            <a:pPr algn="just">
              <a:buNone/>
            </a:pPr>
            <a:r>
              <a:rPr lang="en-US" sz="2400" dirty="0" smtClean="0"/>
              <a:t>EXCEPT  SELECT * FROM Second;</a:t>
            </a:r>
            <a:endParaRPr lang="en-US" sz="2400" b="1" dirty="0" smtClean="0">
              <a:latin typeface="Times New Roman" pitchFamily="18" charset="0"/>
              <a:cs typeface="Times New Roman" pitchFamily="18" charset="0"/>
            </a:endParaRPr>
          </a:p>
          <a:p>
            <a:pPr algn="just">
              <a:buNone/>
            </a:pPr>
            <a:endParaRPr lang="en-US" sz="2400" b="1" dirty="0" smtClean="0">
              <a:latin typeface="Times New Roman" pitchFamily="18" charset="0"/>
              <a:cs typeface="Times New Roman" pitchFamily="18" charset="0"/>
            </a:endParaRPr>
          </a:p>
          <a:p>
            <a:pPr>
              <a:buNone/>
            </a:pPr>
            <a:endParaRPr lang="en-US" dirty="0"/>
          </a:p>
        </p:txBody>
      </p:sp>
      <p:pic>
        <p:nvPicPr>
          <p:cNvPr id="5" name="Picture 4"/>
          <p:cNvPicPr/>
          <p:nvPr/>
        </p:nvPicPr>
        <p:blipFill>
          <a:blip r:embed="rId2"/>
          <a:srcRect l="17468" t="22564" r="26763" b="23846"/>
          <a:stretch>
            <a:fillRect/>
          </a:stretch>
        </p:blipFill>
        <p:spPr bwMode="auto">
          <a:xfrm>
            <a:off x="762000" y="1676400"/>
            <a:ext cx="4991100" cy="3124200"/>
          </a:xfrm>
          <a:prstGeom prst="rect">
            <a:avLst/>
          </a:prstGeom>
          <a:noFill/>
          <a:ln w="9525">
            <a:noFill/>
            <a:miter lim="800000"/>
            <a:headEnd/>
            <a:tailEnd/>
          </a:ln>
        </p:spPr>
      </p:pic>
      <p:pic>
        <p:nvPicPr>
          <p:cNvPr id="6" name="Picture 5"/>
          <p:cNvPicPr/>
          <p:nvPr/>
        </p:nvPicPr>
        <p:blipFill>
          <a:blip r:embed="rId3"/>
          <a:srcRect l="17468" t="44103" r="55288" b="35641"/>
          <a:stretch>
            <a:fillRect/>
          </a:stretch>
        </p:blipFill>
        <p:spPr bwMode="auto">
          <a:xfrm>
            <a:off x="4953000" y="4953000"/>
            <a:ext cx="3067050" cy="1666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0" y="42545"/>
            <a:ext cx="4512310" cy="3869055"/>
          </a:xfrm>
          <a:prstGeom prst="rect">
            <a:avLst/>
          </a:prstGeom>
        </p:spPr>
      </p:pic>
      <p:pic>
        <p:nvPicPr>
          <p:cNvPr id="6" name="Picture 5"/>
          <p:cNvPicPr>
            <a:picLocks noChangeAspect="1"/>
          </p:cNvPicPr>
          <p:nvPr/>
        </p:nvPicPr>
        <p:blipFill>
          <a:blip r:embed="rId3"/>
          <a:stretch>
            <a:fillRect/>
          </a:stretch>
        </p:blipFill>
        <p:spPr>
          <a:xfrm>
            <a:off x="98425" y="3911600"/>
            <a:ext cx="4618990" cy="2181860"/>
          </a:xfrm>
          <a:prstGeom prst="rect">
            <a:avLst/>
          </a:prstGeom>
        </p:spPr>
      </p:pic>
      <p:pic>
        <p:nvPicPr>
          <p:cNvPr id="8" name="Picture 7"/>
          <p:cNvPicPr>
            <a:picLocks noChangeAspect="1"/>
          </p:cNvPicPr>
          <p:nvPr/>
        </p:nvPicPr>
        <p:blipFill>
          <a:blip r:embed="rId4"/>
          <a:stretch>
            <a:fillRect/>
          </a:stretch>
        </p:blipFill>
        <p:spPr>
          <a:xfrm>
            <a:off x="4876800" y="1143000"/>
            <a:ext cx="3975100" cy="2411730"/>
          </a:xfrm>
          <a:prstGeom prst="rect">
            <a:avLst/>
          </a:prstGeom>
        </p:spPr>
      </p:pic>
      <p:cxnSp>
        <p:nvCxnSpPr>
          <p:cNvPr id="11" name="Straight Arrow Connector 10"/>
          <p:cNvCxnSpPr/>
          <p:nvPr/>
        </p:nvCxnSpPr>
        <p:spPr>
          <a:xfrm flipV="1">
            <a:off x="4495800" y="1600200"/>
            <a:ext cx="1295400" cy="685800"/>
          </a:xfrm>
          <a:prstGeom prst="straightConnector1">
            <a:avLst/>
          </a:prstGeom>
          <a:ln w="476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p:cNvCxnSpPr>
          <p:nvPr/>
        </p:nvCxnSpPr>
        <p:spPr>
          <a:xfrm flipV="1">
            <a:off x="4717415" y="1828800"/>
            <a:ext cx="1683385" cy="3173730"/>
          </a:xfrm>
          <a:prstGeom prst="straightConnector1">
            <a:avLst/>
          </a:prstGeom>
          <a:ln w="476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Down Arrow 12"/>
          <p:cNvSpPr/>
          <p:nvPr/>
        </p:nvSpPr>
        <p:spPr>
          <a:xfrm>
            <a:off x="6629400" y="3429000"/>
            <a:ext cx="533400" cy="685800"/>
          </a:xfrm>
          <a:prstGeom prst="downArrow">
            <a:avLst>
              <a:gd name="adj1" fmla="val 50000"/>
              <a:gd name="adj2" fmla="val 46518"/>
            </a:avLst>
          </a:prstGeom>
          <a:gradFill>
            <a:gsLst>
              <a:gs pos="0">
                <a:srgbClr val="FE4444"/>
              </a:gs>
              <a:gs pos="100000">
                <a:srgbClr val="832B2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stretch>
            <a:fillRect/>
          </a:stretch>
        </p:blipFill>
        <p:spPr>
          <a:xfrm>
            <a:off x="5105400" y="4244340"/>
            <a:ext cx="3857625" cy="2620645"/>
          </a:xfrm>
          <a:prstGeom prst="rect">
            <a:avLst/>
          </a:prstGeom>
        </p:spPr>
      </p:pic>
      <p:sp>
        <p:nvSpPr>
          <p:cNvPr id="10" name="Footer Placeholder 9"/>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buNone/>
            </a:pPr>
            <a:r>
              <a:rPr lang="en-IN" sz="2800" b="1" dirty="0" smtClean="0">
                <a:latin typeface="Times New Roman" pitchFamily="18" charset="0"/>
                <a:cs typeface="Times New Roman" pitchFamily="18" charset="0"/>
              </a:rPr>
              <a:t>Substring Pattern Matching and Arithmetic Operators</a:t>
            </a:r>
          </a:p>
          <a:p>
            <a:pPr>
              <a:buNone/>
            </a:pPr>
            <a:endParaRPr lang="en-IN" sz="2800" b="1"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LIKE comparison operator can be used to compare parts of a character string.</a:t>
            </a:r>
          </a:p>
          <a:p>
            <a:pPr algn="just"/>
            <a:r>
              <a:rPr lang="en-IN" sz="2400" dirty="0" smtClean="0">
                <a:latin typeface="Times New Roman" pitchFamily="18" charset="0"/>
                <a:cs typeface="Times New Roman" pitchFamily="18" charset="0"/>
              </a:rPr>
              <a:t>This can be used for string </a:t>
            </a:r>
            <a:r>
              <a:rPr lang="en-IN" sz="2400" b="1" dirty="0" smtClean="0">
                <a:latin typeface="Times New Roman" pitchFamily="18" charset="0"/>
                <a:cs typeface="Times New Roman" pitchFamily="18" charset="0"/>
              </a:rPr>
              <a:t>pattern matching</a:t>
            </a:r>
            <a:r>
              <a:rPr lang="en-IN" sz="2400" dirty="0" smtClean="0">
                <a:latin typeface="Times New Roman" pitchFamily="18" charset="0"/>
                <a:cs typeface="Times New Roman" pitchFamily="18" charset="0"/>
              </a:rPr>
              <a:t>. </a:t>
            </a:r>
          </a:p>
          <a:p>
            <a:pPr algn="just"/>
            <a:r>
              <a:rPr lang="en-IN" sz="2400" dirty="0" smtClean="0">
                <a:latin typeface="Times New Roman" pitchFamily="18" charset="0"/>
                <a:cs typeface="Times New Roman" pitchFamily="18" charset="0"/>
              </a:rPr>
              <a:t>Partial strings are specified using two reserved characters: </a:t>
            </a:r>
          </a:p>
          <a:p>
            <a:pPr algn="just"/>
            <a:r>
              <a:rPr lang="en-IN" sz="2400" dirty="0" smtClean="0">
                <a:latin typeface="Times New Roman" pitchFamily="18" charset="0"/>
                <a:cs typeface="Times New Roman" pitchFamily="18" charset="0"/>
              </a:rPr>
              <a:t>% replaces an arbitrary number of zero or more characters, and </a:t>
            </a:r>
          </a:p>
          <a:p>
            <a:pPr algn="just">
              <a:buNone/>
            </a:pPr>
            <a:r>
              <a:rPr lang="en-IN" sz="2400" dirty="0" smtClean="0">
                <a:latin typeface="Times New Roman" pitchFamily="18" charset="0"/>
                <a:cs typeface="Times New Roman" pitchFamily="18" charset="0"/>
              </a:rPr>
              <a:t>     the underscore (_) replaces a single character.</a:t>
            </a:r>
          </a:p>
          <a:p>
            <a:pPr algn="just">
              <a:buNone/>
            </a:pPr>
            <a:endParaRPr lang="en-IN" sz="24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Q) Retrieve all employees name whose address is in Houston, Texas.</a:t>
            </a:r>
            <a:endParaRPr lang="en-US" altLang="ko-KR" sz="2400" b="1" dirty="0" smtClean="0">
              <a:solidFill>
                <a:srgbClr val="FF0000"/>
              </a:solidFill>
              <a:latin typeface="Times New Roman" pitchFamily="18" charset="0"/>
              <a:cs typeface="Times New Roman" pitchFamily="18" charset="0"/>
            </a:endParaRPr>
          </a:p>
          <a:p>
            <a:pPr>
              <a:buNone/>
            </a:pPr>
            <a:endParaRPr lang="en-US" dirty="0"/>
          </a:p>
        </p:txBody>
      </p:sp>
      <p:pic>
        <p:nvPicPr>
          <p:cNvPr id="6" name="Content Placeholder 5"/>
          <p:cNvPicPr>
            <a:picLocks noChangeAspect="1"/>
          </p:cNvPicPr>
          <p:nvPr/>
        </p:nvPicPr>
        <p:blipFill>
          <a:blip r:embed="rId2"/>
          <a:stretch>
            <a:fillRect/>
          </a:stretch>
        </p:blipFill>
        <p:spPr>
          <a:xfrm>
            <a:off x="1371600" y="5105400"/>
            <a:ext cx="6678930" cy="1010285"/>
          </a:xfrm>
          <a:prstGeom prst="rect">
            <a:avLst/>
          </a:prstGeom>
        </p:spPr>
      </p:pic>
      <p:sp>
        <p:nvSpPr>
          <p:cNvPr id="7" name="TextBox 6"/>
          <p:cNvSpPr txBox="1"/>
          <p:nvPr/>
        </p:nvSpPr>
        <p:spPr>
          <a:xfrm>
            <a:off x="1447800" y="5181600"/>
            <a:ext cx="762000" cy="369332"/>
          </a:xfrm>
          <a:prstGeom prst="rect">
            <a:avLst/>
          </a:prstGeom>
          <a:solidFill>
            <a:schemeClr val="bg1"/>
          </a:solidFill>
        </p:spPr>
        <p:txBody>
          <a:bodyPr wrap="square" rtlCol="0">
            <a:spAutoFit/>
          </a:bodyPr>
          <a:lstStyle/>
          <a:p>
            <a:endParaRPr lang="en-US" dirty="0"/>
          </a:p>
        </p:txBody>
      </p:sp>
      <p:sp>
        <p:nvSpPr>
          <p:cNvPr id="8" name="Footer Placeholder 7"/>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buNone/>
            </a:pPr>
            <a:r>
              <a:rPr lang="en-IN" sz="2800" dirty="0" smtClean="0">
                <a:solidFill>
                  <a:srgbClr val="FF0000"/>
                </a:solidFill>
              </a:rPr>
              <a:t>Q) Find all employees name who were born during the 1950s.</a:t>
            </a:r>
          </a:p>
          <a:p>
            <a:pPr>
              <a:buNone/>
            </a:pPr>
            <a:endParaRPr lang="en-IN" sz="2800" dirty="0" smtClean="0">
              <a:solidFill>
                <a:srgbClr val="FF0000"/>
              </a:solidFill>
            </a:endParaRPr>
          </a:p>
          <a:p>
            <a:pPr>
              <a:buNone/>
            </a:pPr>
            <a:endParaRPr lang="en-IN" sz="2800" dirty="0" smtClean="0">
              <a:solidFill>
                <a:srgbClr val="FF0000"/>
              </a:solidFill>
            </a:endParaRPr>
          </a:p>
          <a:p>
            <a:endParaRPr lang="en-US" sz="2800" dirty="0" smtClean="0"/>
          </a:p>
          <a:p>
            <a:pPr>
              <a:buNone/>
            </a:pPr>
            <a:endParaRPr lang="en-US" sz="2800" dirty="0" smtClean="0"/>
          </a:p>
          <a:p>
            <a:pPr algn="just"/>
            <a:r>
              <a:rPr lang="en-US" sz="2400" dirty="0" smtClean="0">
                <a:latin typeface="Times New Roman" pitchFamily="18" charset="0"/>
                <a:cs typeface="Times New Roman" pitchFamily="18" charset="0"/>
              </a:rPr>
              <a:t>To retrieve all employees who were born during the 1950s,</a:t>
            </a:r>
          </a:p>
          <a:p>
            <a:pPr algn="just"/>
            <a:r>
              <a:rPr lang="en-US" sz="2400" dirty="0" smtClean="0">
                <a:latin typeface="Times New Roman" pitchFamily="18" charset="0"/>
                <a:cs typeface="Times New Roman" pitchFamily="18" charset="0"/>
              </a:rPr>
              <a:t>Here, ‘5’ must be the third character of the string (according to our format for date),</a:t>
            </a:r>
          </a:p>
          <a:p>
            <a:pPr algn="just"/>
            <a:r>
              <a:rPr lang="en-US" sz="2400" dirty="0" smtClean="0">
                <a:latin typeface="Times New Roman" pitchFamily="18" charset="0"/>
                <a:cs typeface="Times New Roman" pitchFamily="18" charset="0"/>
              </a:rPr>
              <a:t>so we use the value ‘_ _ 5 _ _ _ _ _ _ _’, with each underscore serving as a placeholder for an arbitrary character.</a:t>
            </a:r>
          </a:p>
          <a:p>
            <a:pPr>
              <a:buNone/>
            </a:pPr>
            <a:endParaRPr lang="en-US" sz="2800" dirty="0" smtClean="0">
              <a:solidFill>
                <a:srgbClr val="FF0000"/>
              </a:solidFill>
            </a:endParaRPr>
          </a:p>
          <a:p>
            <a:pPr>
              <a:buNone/>
            </a:pPr>
            <a:endParaRPr lang="en-US" dirty="0">
              <a:solidFill>
                <a:srgbClr val="FF0000"/>
              </a:solidFill>
            </a:endParaRPr>
          </a:p>
        </p:txBody>
      </p:sp>
      <p:pic>
        <p:nvPicPr>
          <p:cNvPr id="8" name="Content Placeholder 5"/>
          <p:cNvPicPr>
            <a:picLocks noChangeAspect="1"/>
          </p:cNvPicPr>
          <p:nvPr/>
        </p:nvPicPr>
        <p:blipFill>
          <a:blip r:embed="rId2"/>
          <a:stretch>
            <a:fillRect/>
          </a:stretch>
        </p:blipFill>
        <p:spPr>
          <a:xfrm>
            <a:off x="1143000" y="1143000"/>
            <a:ext cx="7555865" cy="1141730"/>
          </a:xfrm>
          <a:prstGeom prst="rect">
            <a:avLst/>
          </a:prstGeom>
        </p:spPr>
      </p:pic>
      <p:sp>
        <p:nvSpPr>
          <p:cNvPr id="9" name="TextBox 8"/>
          <p:cNvSpPr txBox="1"/>
          <p:nvPr/>
        </p:nvSpPr>
        <p:spPr>
          <a:xfrm>
            <a:off x="1143000" y="1143000"/>
            <a:ext cx="609600" cy="369332"/>
          </a:xfrm>
          <a:prstGeom prst="rect">
            <a:avLst/>
          </a:prstGeom>
          <a:solidFill>
            <a:schemeClr val="bg1"/>
          </a:solidFill>
        </p:spPr>
        <p:txBody>
          <a:bodyPr wrap="square" rtlCol="0">
            <a:spAutoFit/>
          </a:bodyPr>
          <a:lstStyle/>
          <a:p>
            <a:endParaRPr lang="en-US" dirty="0"/>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fontScale="85000" lnSpcReduction="20000"/>
          </a:bodyPr>
          <a:lstStyle/>
          <a:p>
            <a:pPr>
              <a:buNone/>
            </a:pPr>
            <a:r>
              <a:rPr lang="en-IN" sz="2400" b="1" dirty="0" smtClean="0">
                <a:latin typeface="Times New Roman" pitchFamily="18" charset="0"/>
                <a:cs typeface="Times New Roman" pitchFamily="18" charset="0"/>
              </a:rPr>
              <a:t>BETWEEN</a:t>
            </a:r>
          </a:p>
          <a:p>
            <a:pPr>
              <a:buNone/>
            </a:pPr>
            <a:r>
              <a:rPr lang="en-IN" sz="2400" dirty="0" smtClean="0">
                <a:solidFill>
                  <a:srgbClr val="FF0000"/>
                </a:solidFill>
                <a:latin typeface="Times New Roman" pitchFamily="18" charset="0"/>
                <a:cs typeface="Times New Roman" pitchFamily="18" charset="0"/>
              </a:rPr>
              <a:t>Q)Retrieve all employees in department 5  whose salary is between $30,000 and $40,000.</a:t>
            </a:r>
          </a:p>
          <a:p>
            <a:pPr>
              <a:buNone/>
            </a:pPr>
            <a:endParaRPr lang="en-IN" sz="2800" dirty="0" smtClean="0"/>
          </a:p>
          <a:p>
            <a:pPr>
              <a:buNone/>
            </a:pPr>
            <a:endParaRPr lang="en-IN" sz="2800" dirty="0" smtClean="0"/>
          </a:p>
          <a:p>
            <a:pPr>
              <a:buNone/>
            </a:pPr>
            <a:r>
              <a:rPr lang="en-IN" sz="2800" dirty="0" smtClean="0"/>
              <a:t> instead of</a:t>
            </a:r>
          </a:p>
          <a:p>
            <a:pPr>
              <a:buNone/>
            </a:pPr>
            <a:endParaRPr lang="en-IN" sz="2800" dirty="0" smtClean="0"/>
          </a:p>
          <a:p>
            <a:pPr>
              <a:buNone/>
            </a:pPr>
            <a:endParaRPr lang="en-IN" sz="2400" b="1" dirty="0" smtClean="0">
              <a:latin typeface="Times New Roman" pitchFamily="18" charset="0"/>
              <a:cs typeface="Times New Roman" pitchFamily="18" charset="0"/>
            </a:endParaRPr>
          </a:p>
          <a:p>
            <a:pPr>
              <a:buNone/>
            </a:pPr>
            <a:endParaRPr lang="en-IN" sz="2800" b="1" dirty="0" smtClean="0">
              <a:latin typeface="Times New Roman" pitchFamily="18" charset="0"/>
              <a:cs typeface="Times New Roman" pitchFamily="18" charset="0"/>
            </a:endParaRPr>
          </a:p>
          <a:p>
            <a:pPr>
              <a:buNone/>
            </a:pPr>
            <a:endParaRPr lang="en-IN" sz="2800" b="1" dirty="0" smtClean="0">
              <a:latin typeface="Times New Roman" pitchFamily="18" charset="0"/>
              <a:cs typeface="Times New Roman" pitchFamily="18" charset="0"/>
            </a:endParaRPr>
          </a:p>
          <a:p>
            <a:pPr>
              <a:buNone/>
            </a:pPr>
            <a:r>
              <a:rPr lang="en-IN" sz="2800" b="1" dirty="0" smtClean="0">
                <a:latin typeface="Times New Roman" pitchFamily="18" charset="0"/>
                <a:cs typeface="Times New Roman" pitchFamily="18" charset="0"/>
              </a:rPr>
              <a:t>Ordering of Query Results</a:t>
            </a:r>
          </a:p>
          <a:p>
            <a:pPr>
              <a:buNone/>
            </a:pPr>
            <a:endParaRPr lang="en-US" altLang="ko-KR" sz="2400" b="1"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The tuples in the result of a query can be ordered  by the values of one or more of the attributes that appear in the query result, using the ORDER BY clause.</a:t>
            </a:r>
          </a:p>
          <a:p>
            <a:pPr algn="just"/>
            <a:r>
              <a:rPr lang="en-US" sz="2400" dirty="0" smtClean="0">
                <a:latin typeface="Times New Roman" pitchFamily="18" charset="0"/>
                <a:cs typeface="Times New Roman" pitchFamily="18" charset="0"/>
              </a:rPr>
              <a:t>The </a:t>
            </a:r>
            <a:r>
              <a:rPr lang="en-US" sz="2400" b="1" dirty="0" smtClean="0">
                <a:latin typeface="Times New Roman" pitchFamily="18" charset="0"/>
                <a:cs typeface="Times New Roman" pitchFamily="18" charset="0"/>
              </a:rPr>
              <a:t>ORDER BY </a:t>
            </a:r>
            <a:r>
              <a:rPr lang="en-US" sz="2400" dirty="0" smtClean="0">
                <a:latin typeface="Times New Roman" pitchFamily="18" charset="0"/>
                <a:cs typeface="Times New Roman" pitchFamily="18" charset="0"/>
              </a:rPr>
              <a:t>statement in sql is used to sort the fetched data in either ascending or descending according to one or more columns.</a:t>
            </a:r>
          </a:p>
          <a:p>
            <a:pPr lvl="1" algn="just"/>
            <a:r>
              <a:rPr lang="en-US" dirty="0" smtClean="0">
                <a:latin typeface="Times New Roman" pitchFamily="18" charset="0"/>
                <a:cs typeface="Times New Roman" pitchFamily="18" charset="0"/>
              </a:rPr>
              <a:t>By default ORDER BY sorts the data in ascending order.</a:t>
            </a:r>
          </a:p>
          <a:p>
            <a:pPr lvl="1" algn="just"/>
            <a:r>
              <a:rPr lang="en-US" dirty="0" smtClean="0">
                <a:latin typeface="Times New Roman" pitchFamily="18" charset="0"/>
                <a:cs typeface="Times New Roman" pitchFamily="18" charset="0"/>
              </a:rPr>
              <a:t>We can use the keyword </a:t>
            </a:r>
            <a:r>
              <a:rPr lang="en-US" b="1" dirty="0" smtClean="0">
                <a:latin typeface="Times New Roman" pitchFamily="18" charset="0"/>
                <a:cs typeface="Times New Roman" pitchFamily="18" charset="0"/>
              </a:rPr>
              <a:t>DESC</a:t>
            </a:r>
            <a:r>
              <a:rPr lang="en-US" dirty="0" smtClean="0">
                <a:latin typeface="Times New Roman" pitchFamily="18" charset="0"/>
                <a:cs typeface="Times New Roman" pitchFamily="18" charset="0"/>
              </a:rPr>
              <a:t> to sort the data in </a:t>
            </a:r>
            <a:r>
              <a:rPr lang="en-US" b="1" dirty="0" smtClean="0">
                <a:latin typeface="Times New Roman" pitchFamily="18" charset="0"/>
                <a:cs typeface="Times New Roman" pitchFamily="18" charset="0"/>
              </a:rPr>
              <a:t>descending order </a:t>
            </a:r>
            <a:r>
              <a:rPr lang="en-US" dirty="0" smtClean="0">
                <a:latin typeface="Times New Roman" pitchFamily="18" charset="0"/>
                <a:cs typeface="Times New Roman" pitchFamily="18" charset="0"/>
              </a:rPr>
              <a:t>and the keyword </a:t>
            </a:r>
            <a:r>
              <a:rPr lang="en-US" b="1" dirty="0" smtClean="0">
                <a:latin typeface="Times New Roman" pitchFamily="18" charset="0"/>
                <a:cs typeface="Times New Roman" pitchFamily="18" charset="0"/>
              </a:rPr>
              <a:t>ASC</a:t>
            </a:r>
            <a:r>
              <a:rPr lang="en-US" dirty="0" smtClean="0">
                <a:latin typeface="Times New Roman" pitchFamily="18" charset="0"/>
                <a:cs typeface="Times New Roman" pitchFamily="18" charset="0"/>
              </a:rPr>
              <a:t> to sort in </a:t>
            </a:r>
            <a:r>
              <a:rPr lang="en-US" b="1" dirty="0" smtClean="0">
                <a:latin typeface="Times New Roman" pitchFamily="18" charset="0"/>
                <a:cs typeface="Times New Roman" pitchFamily="18" charset="0"/>
              </a:rPr>
              <a:t>ascending order</a:t>
            </a:r>
            <a:r>
              <a:rPr lang="en-US" dirty="0" smtClean="0">
                <a:latin typeface="Times New Roman" pitchFamily="18" charset="0"/>
                <a:cs typeface="Times New Roman" pitchFamily="18" charset="0"/>
              </a:rPr>
              <a:t>.</a:t>
            </a:r>
          </a:p>
          <a:p>
            <a:endParaRPr lang="en-IN" sz="2800" dirty="0" smtClean="0"/>
          </a:p>
          <a:p>
            <a:endParaRPr lang="en-IN" sz="2800" dirty="0" smtClean="0"/>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209800" y="1143000"/>
            <a:ext cx="6493064" cy="990600"/>
          </a:xfrm>
          <a:prstGeom prst="rect">
            <a:avLst/>
          </a:prstGeom>
          <a:noFill/>
          <a:ln w="9525">
            <a:noFill/>
            <a:miter lim="800000"/>
            <a:headEnd/>
            <a:tailEnd/>
          </a:ln>
        </p:spPr>
      </p:pic>
      <p:sp>
        <p:nvSpPr>
          <p:cNvPr id="7" name="TextBox 6"/>
          <p:cNvSpPr txBox="1"/>
          <p:nvPr/>
        </p:nvSpPr>
        <p:spPr>
          <a:xfrm>
            <a:off x="838200" y="1143000"/>
            <a:ext cx="609600" cy="381000"/>
          </a:xfrm>
          <a:prstGeom prst="rect">
            <a:avLst/>
          </a:prstGeom>
          <a:solidFill>
            <a:schemeClr val="bg1"/>
          </a:solidFill>
        </p:spPr>
        <p:txBody>
          <a:bodyPr wrap="square" rtlCol="0">
            <a:spAutoFit/>
          </a:bodyPr>
          <a:lstStyle/>
          <a:p>
            <a:endParaRPr lang="en-US" dirty="0"/>
          </a:p>
        </p:txBody>
      </p:sp>
      <p:sp>
        <p:nvSpPr>
          <p:cNvPr id="8" name="Footer Placeholder 7"/>
          <p:cNvSpPr>
            <a:spLocks noGrp="1"/>
          </p:cNvSpPr>
          <p:nvPr>
            <p:ph type="ftr" sz="quarter" idx="11"/>
          </p:nvPr>
        </p:nvSpPr>
        <p:spPr/>
        <p:txBody>
          <a:bodyPr/>
          <a:lstStyle/>
          <a:p>
            <a:r>
              <a:rPr lang="en-US" dirty="0" err="1" smtClean="0"/>
              <a:t>Sindhu</a:t>
            </a:r>
            <a:r>
              <a:rPr lang="en-US" dirty="0" smtClean="0"/>
              <a:t> Jose, CSE Dept, VJCET</a:t>
            </a:r>
            <a:endParaRPr lang="en-US" dirty="0"/>
          </a:p>
        </p:txBody>
      </p:sp>
      <p:sp>
        <p:nvSpPr>
          <p:cNvPr id="9" name="Text Box 5"/>
          <p:cNvSpPr txBox="1"/>
          <p:nvPr/>
        </p:nvSpPr>
        <p:spPr>
          <a:xfrm>
            <a:off x="990600" y="2362200"/>
            <a:ext cx="8832850" cy="1198880"/>
          </a:xfrm>
          <a:prstGeom prst="rect">
            <a:avLst/>
          </a:prstGeom>
          <a:noFill/>
        </p:spPr>
        <p:txBody>
          <a:bodyPr wrap="square" rtlCol="0">
            <a:spAutoFit/>
          </a:bodyPr>
          <a:lstStyle/>
          <a:p>
            <a:pPr algn="l"/>
            <a:r>
              <a:rPr lang="en-US" sz="2400" dirty="0"/>
              <a:t>The condition (Salary BETWEEN 30000 AND 40000) in Q14 </a:t>
            </a:r>
          </a:p>
          <a:p>
            <a:pPr algn="l"/>
            <a:r>
              <a:rPr lang="en-US" sz="2400" dirty="0"/>
              <a:t>is equivalent to the condition </a:t>
            </a:r>
          </a:p>
          <a:p>
            <a:pPr algn="l"/>
            <a:r>
              <a:rPr lang="en-US" sz="2400" dirty="0"/>
              <a:t>((Salary &gt;= 30000) AND (Salary &lt;= 40000))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81000" y="304800"/>
            <a:ext cx="8534400" cy="6324600"/>
          </a:xfrm>
        </p:spPr>
        <p:txBody>
          <a:bodyPr>
            <a:normAutofit/>
          </a:bodyPr>
          <a:lstStyle/>
          <a:p>
            <a:pPr>
              <a:buNone/>
            </a:pPr>
            <a:endParaRPr lang="en-US" sz="2800" dirty="0" smtClean="0">
              <a:cs typeface="Times New Roman" pitchFamily="18" charset="0"/>
            </a:endParaRPr>
          </a:p>
          <a:p>
            <a:pPr>
              <a:buNone/>
            </a:pPr>
            <a:r>
              <a:rPr lang="en-US" sz="2800" b="1" dirty="0" smtClean="0">
                <a:solidFill>
                  <a:srgbClr val="FF0000"/>
                </a:solidFill>
                <a:cs typeface="Times New Roman" pitchFamily="18" charset="0"/>
              </a:rPr>
              <a:t>Data-manipulation language(DML)</a:t>
            </a:r>
          </a:p>
          <a:p>
            <a:pPr>
              <a:buNone/>
            </a:pPr>
            <a:endParaRPr lang="en-US" sz="2800" dirty="0" smtClean="0">
              <a:cs typeface="Times New Roman" pitchFamily="18" charset="0"/>
            </a:endParaRPr>
          </a:p>
          <a:p>
            <a:pPr algn="just"/>
            <a:r>
              <a:rPr lang="en-US" sz="2800" dirty="0" smtClean="0">
                <a:cs typeface="Times New Roman" pitchFamily="18" charset="0"/>
              </a:rPr>
              <a:t>DML is short name of </a:t>
            </a:r>
            <a:r>
              <a:rPr lang="en-US" sz="2800" b="1" dirty="0" smtClean="0">
                <a:cs typeface="Times New Roman" pitchFamily="18" charset="0"/>
              </a:rPr>
              <a:t>Data Manipulation Language</a:t>
            </a:r>
            <a:r>
              <a:rPr lang="en-US" sz="2800" dirty="0" smtClean="0">
                <a:cs typeface="Times New Roman" pitchFamily="18" charset="0"/>
              </a:rPr>
              <a:t> which deals with data manipulation and includes most common SQL statements such SELECT, INSERT, UPDATE, DELETE, etc., and it is used to store, modify, retrieve, delete and update data in a database.</a:t>
            </a:r>
          </a:p>
          <a:p>
            <a:pPr lvl="3" algn="just"/>
            <a:r>
              <a:rPr lang="en-US" sz="2800" dirty="0" smtClean="0">
                <a:solidFill>
                  <a:srgbClr val="FF0000"/>
                </a:solidFill>
                <a:cs typeface="Times New Roman" pitchFamily="18" charset="0"/>
                <a:hlinkClick r:id="rId2"/>
              </a:rPr>
              <a:t>SELECT</a:t>
            </a:r>
            <a:r>
              <a:rPr lang="en-US" sz="2800" dirty="0" smtClean="0">
                <a:solidFill>
                  <a:srgbClr val="FF0000"/>
                </a:solidFill>
                <a:cs typeface="Times New Roman" pitchFamily="18" charset="0"/>
              </a:rPr>
              <a:t> </a:t>
            </a:r>
            <a:r>
              <a:rPr lang="en-US" sz="2800" dirty="0" smtClean="0">
                <a:cs typeface="Times New Roman" pitchFamily="18" charset="0"/>
              </a:rPr>
              <a:t> - retrieve data from a database</a:t>
            </a:r>
          </a:p>
          <a:p>
            <a:pPr lvl="3" algn="just"/>
            <a:r>
              <a:rPr lang="en-US" sz="2800" dirty="0" smtClean="0">
                <a:cs typeface="Times New Roman" pitchFamily="18" charset="0"/>
                <a:hlinkClick r:id="rId3"/>
              </a:rPr>
              <a:t>INSERT</a:t>
            </a:r>
            <a:r>
              <a:rPr lang="en-US" sz="2800" dirty="0" smtClean="0">
                <a:cs typeface="Times New Roman" pitchFamily="18" charset="0"/>
              </a:rPr>
              <a:t>   - insert data into a table</a:t>
            </a:r>
          </a:p>
          <a:p>
            <a:pPr lvl="3" algn="just"/>
            <a:r>
              <a:rPr lang="en-US" sz="2800" dirty="0" smtClean="0">
                <a:cs typeface="Times New Roman" pitchFamily="18" charset="0"/>
                <a:hlinkClick r:id="rId4"/>
              </a:rPr>
              <a:t>UPDATE</a:t>
            </a:r>
            <a:r>
              <a:rPr lang="en-US" sz="2800" dirty="0" smtClean="0">
                <a:cs typeface="Times New Roman" pitchFamily="18" charset="0"/>
              </a:rPr>
              <a:t>  - updates existing data within a table</a:t>
            </a:r>
          </a:p>
          <a:p>
            <a:pPr lvl="3" algn="just"/>
            <a:r>
              <a:rPr lang="en-US" sz="2800" dirty="0" smtClean="0">
                <a:cs typeface="Times New Roman" pitchFamily="18" charset="0"/>
                <a:hlinkClick r:id="rId5"/>
              </a:rPr>
              <a:t>DELETE</a:t>
            </a:r>
            <a:r>
              <a:rPr lang="en-US" sz="2800" dirty="0" smtClean="0">
                <a:cs typeface="Times New Roman" pitchFamily="18" charset="0"/>
              </a:rPr>
              <a:t>  - Delete all records from a database table</a:t>
            </a:r>
          </a:p>
          <a:p>
            <a:pPr>
              <a:buNone/>
            </a:pPr>
            <a:endParaRPr lang="en-US" sz="2800" dirty="0" smtClean="0">
              <a:cs typeface="Times New Roman" pitchFamily="18" charset="0"/>
            </a:endParaRPr>
          </a:p>
          <a:p>
            <a:endParaRPr lang="en-US" sz="2800" dirty="0"/>
          </a:p>
        </p:txBody>
      </p:sp>
      <p:sp>
        <p:nvSpPr>
          <p:cNvPr id="6" name="Footer Placeholder 5"/>
          <p:cNvSpPr>
            <a:spLocks noGrp="1"/>
          </p:cNvSpPr>
          <p:nvPr>
            <p:ph type="ftr" sz="quarter" idx="11"/>
          </p:nvPr>
        </p:nvSpPr>
        <p:spPr>
          <a:xfrm>
            <a:off x="609600" y="6096000"/>
            <a:ext cx="3962400" cy="457200"/>
          </a:xfrm>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1143000"/>
          </a:xfrm>
        </p:spPr>
        <p:txBody>
          <a:bodyPr>
            <a:noAutofit/>
          </a:bodyPr>
          <a:lstStyle/>
          <a:p>
            <a:r>
              <a:rPr lang="en-IN" sz="2500" dirty="0" smtClean="0">
                <a:solidFill>
                  <a:srgbClr val="FF0000"/>
                </a:solidFill>
                <a:latin typeface="Times New Roman" pitchFamily="18" charset="0"/>
                <a:cs typeface="Times New Roman" pitchFamily="18" charset="0"/>
              </a:rPr>
              <a:t>Q)</a:t>
            </a:r>
            <a:r>
              <a:rPr lang="en-US" sz="2500" dirty="0" smtClean="0">
                <a:solidFill>
                  <a:srgbClr val="FF0000"/>
                </a:solidFill>
                <a:latin typeface="Times New Roman" pitchFamily="18" charset="0"/>
                <a:cs typeface="Times New Roman" pitchFamily="18" charset="0"/>
              </a:rPr>
              <a:t> Fetch all data from the table Student and sort the result in descending order according to the column ROLL_NO.</a:t>
            </a:r>
            <a:br>
              <a:rPr lang="en-US" sz="2500" dirty="0" smtClean="0">
                <a:solidFill>
                  <a:srgbClr val="FF0000"/>
                </a:solidFill>
                <a:latin typeface="Times New Roman" pitchFamily="18" charset="0"/>
                <a:cs typeface="Times New Roman" pitchFamily="18" charset="0"/>
              </a:rPr>
            </a:br>
            <a:endParaRPr lang="en-US" sz="2500" dirty="0"/>
          </a:p>
        </p:txBody>
      </p:sp>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6" name="Text Box 6"/>
          <p:cNvSpPr txBox="1"/>
          <p:nvPr/>
        </p:nvSpPr>
        <p:spPr>
          <a:xfrm>
            <a:off x="152400" y="2514600"/>
            <a:ext cx="1737360" cy="368300"/>
          </a:xfrm>
          <a:prstGeom prst="rect">
            <a:avLst/>
          </a:prstGeom>
          <a:noFill/>
          <a:ln w="28575" cmpd="sng">
            <a:solidFill>
              <a:schemeClr val="tx1"/>
            </a:solidFill>
            <a:prstDash val="solid"/>
          </a:ln>
        </p:spPr>
        <p:txBody>
          <a:bodyPr wrap="square" rtlCol="0">
            <a:spAutoFit/>
          </a:bodyPr>
          <a:lstStyle/>
          <a:p>
            <a:r>
              <a:rPr lang="en-US" dirty="0"/>
              <a:t>Student Table</a:t>
            </a:r>
          </a:p>
        </p:txBody>
      </p:sp>
      <p:pic>
        <p:nvPicPr>
          <p:cNvPr id="7" name="Picture 6"/>
          <p:cNvPicPr>
            <a:picLocks noChangeAspect="1"/>
          </p:cNvPicPr>
          <p:nvPr/>
        </p:nvPicPr>
        <p:blipFill>
          <a:blip r:embed="rId2"/>
          <a:stretch>
            <a:fillRect/>
          </a:stretch>
        </p:blipFill>
        <p:spPr>
          <a:xfrm>
            <a:off x="1066800" y="1371600"/>
            <a:ext cx="6723380" cy="608330"/>
          </a:xfrm>
          <a:prstGeom prst="rect">
            <a:avLst/>
          </a:prstGeom>
        </p:spPr>
      </p:pic>
      <p:pic>
        <p:nvPicPr>
          <p:cNvPr id="8" name="Content Placeholder 4"/>
          <p:cNvPicPr>
            <a:picLocks noChangeAspect="1"/>
          </p:cNvPicPr>
          <p:nvPr/>
        </p:nvPicPr>
        <p:blipFill>
          <a:blip r:embed="rId3"/>
          <a:stretch>
            <a:fillRect/>
          </a:stretch>
        </p:blipFill>
        <p:spPr>
          <a:xfrm>
            <a:off x="2209800" y="2133601"/>
            <a:ext cx="6122035" cy="3657600"/>
          </a:xfrm>
          <a:prstGeom prst="rect">
            <a:avLst/>
          </a:prstGeom>
        </p:spPr>
      </p:pic>
      <p:sp>
        <p:nvSpPr>
          <p:cNvPr id="9" name="Content Placeholder 8"/>
          <p:cNvSpPr>
            <a:spLocks noGrp="1"/>
          </p:cNvSpPr>
          <p:nvPr>
            <p:ph sz="quarter" idx="1"/>
          </p:nvPr>
        </p:nvSpPr>
        <p:spPr/>
        <p:txBody>
          <a:bodyPr/>
          <a:lstStyle/>
          <a:p>
            <a:pPr>
              <a:buNone/>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lgn="just">
              <a:buNone/>
            </a:pPr>
            <a:r>
              <a:rPr lang="en-US" sz="2400" dirty="0" smtClean="0">
                <a:solidFill>
                  <a:srgbClr val="FF0000"/>
                </a:solidFill>
                <a:latin typeface="Times New Roman" pitchFamily="18" charset="0"/>
                <a:cs typeface="Times New Roman" pitchFamily="18" charset="0"/>
                <a:sym typeface="+mn-ea"/>
              </a:rPr>
              <a:t>Q) Fetch all data from the table Student and then sort the result in ascending order first according to the column Age. and then in descending order according to the column ROLL_NO.</a:t>
            </a:r>
          </a:p>
          <a:p>
            <a:pPr algn="just">
              <a:buNone/>
            </a:pPr>
            <a:endParaRPr lang="en-IN" sz="2400" dirty="0" smtClean="0">
              <a:latin typeface="Times New Roman" pitchFamily="18" charset="0"/>
              <a:cs typeface="Times New Roman" pitchFamily="18" charset="0"/>
              <a:sym typeface="+mn-ea"/>
            </a:endParaRPr>
          </a:p>
          <a:p>
            <a:pPr algn="just">
              <a:buNone/>
            </a:pPr>
            <a:endParaRPr lang="en-IN" sz="2400" dirty="0" smtClean="0">
              <a:latin typeface="Times New Roman" pitchFamily="18" charset="0"/>
              <a:cs typeface="Times New Roman" pitchFamily="18" charset="0"/>
              <a:sym typeface="+mn-ea"/>
            </a:endParaRPr>
          </a:p>
          <a:p>
            <a:pPr algn="just">
              <a:buNone/>
            </a:pPr>
            <a:endParaRPr lang="en-US" sz="2400" dirty="0" smtClean="0">
              <a:solidFill>
                <a:srgbClr val="FF0000"/>
              </a:solidFill>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sym typeface="+mn-ea"/>
            </a:endParaRPr>
          </a:p>
          <a:p>
            <a:pPr>
              <a:buNone/>
            </a:pPr>
            <a:endParaRPr lang="en-US" dirty="0">
              <a:latin typeface="Times New Roman" pitchFamily="18" charset="0"/>
              <a:cs typeface="Times New Roman" pitchFamily="18" charset="0"/>
            </a:endParaRPr>
          </a:p>
        </p:txBody>
      </p:sp>
      <p:pic>
        <p:nvPicPr>
          <p:cNvPr id="6" name="Content Placeholder 5"/>
          <p:cNvPicPr>
            <a:picLocks noChangeAspect="1"/>
          </p:cNvPicPr>
          <p:nvPr/>
        </p:nvPicPr>
        <p:blipFill>
          <a:blip r:embed="rId2"/>
          <a:stretch>
            <a:fillRect/>
          </a:stretch>
        </p:blipFill>
        <p:spPr>
          <a:xfrm>
            <a:off x="370840" y="1600200"/>
            <a:ext cx="8773160" cy="640080"/>
          </a:xfrm>
          <a:prstGeom prst="rect">
            <a:avLst/>
          </a:prstGeom>
        </p:spPr>
      </p:pic>
      <p:sp>
        <p:nvSpPr>
          <p:cNvPr id="9" name="TextBox 8"/>
          <p:cNvSpPr txBox="1"/>
          <p:nvPr/>
        </p:nvSpPr>
        <p:spPr>
          <a:xfrm>
            <a:off x="1447800" y="3962400"/>
            <a:ext cx="762000" cy="369332"/>
          </a:xfrm>
          <a:prstGeom prst="rect">
            <a:avLst/>
          </a:prstGeom>
          <a:solidFill>
            <a:schemeClr val="bg1"/>
          </a:solidFill>
        </p:spPr>
        <p:txBody>
          <a:bodyPr wrap="square" rtlCol="0">
            <a:spAutoFit/>
          </a:bodyPr>
          <a:lstStyle/>
          <a:p>
            <a:endParaRPr lang="en-US" dirty="0"/>
          </a:p>
        </p:txBody>
      </p:sp>
      <p:sp>
        <p:nvSpPr>
          <p:cNvPr id="7" name="Footer Placeholder 6"/>
          <p:cNvSpPr>
            <a:spLocks noGrp="1"/>
          </p:cNvSpPr>
          <p:nvPr>
            <p:ph type="ftr" sz="quarter" idx="11"/>
          </p:nvPr>
        </p:nvSpPr>
        <p:spPr/>
        <p:txBody>
          <a:bodyPr/>
          <a:lstStyle/>
          <a:p>
            <a:r>
              <a:rPr lang="en-US" smtClean="0"/>
              <a:t>Sindhu Jose, CSE Dept, VJCET</a:t>
            </a:r>
            <a:endParaRPr lang="en-US" dirty="0"/>
          </a:p>
        </p:txBody>
      </p:sp>
      <p:pic>
        <p:nvPicPr>
          <p:cNvPr id="10" name="Content Placeholder 6"/>
          <p:cNvPicPr>
            <a:picLocks noChangeAspect="1"/>
          </p:cNvPicPr>
          <p:nvPr/>
        </p:nvPicPr>
        <p:blipFill>
          <a:blip r:embed="rId3"/>
          <a:stretch>
            <a:fillRect/>
          </a:stretch>
        </p:blipFill>
        <p:spPr>
          <a:xfrm>
            <a:off x="1828800" y="2362200"/>
            <a:ext cx="3815080" cy="43815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381000" y="533400"/>
            <a:ext cx="8305800" cy="5486400"/>
          </a:xfrm>
        </p:spPr>
        <p:txBody>
          <a:bodyPr/>
          <a:lstStyle/>
          <a:p>
            <a:r>
              <a:rPr lang="en-IN" sz="2800" dirty="0" smtClean="0">
                <a:solidFill>
                  <a:srgbClr val="FF0000"/>
                </a:solidFill>
                <a:latin typeface="Times New Roman" pitchFamily="18" charset="0"/>
                <a:cs typeface="Times New Roman" pitchFamily="18" charset="0"/>
                <a:sym typeface="+mn-ea"/>
              </a:rPr>
              <a:t>Q) </a:t>
            </a:r>
            <a:r>
              <a:rPr lang="en-US" sz="2800" dirty="0" smtClean="0">
                <a:solidFill>
                  <a:srgbClr val="FF0000"/>
                </a:solidFill>
                <a:latin typeface="Times New Roman" pitchFamily="18" charset="0"/>
                <a:cs typeface="Times New Roman" pitchFamily="18" charset="0"/>
              </a:rPr>
              <a:t>Retrieve a list of employees and the projects they are working on,</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ordered by department and, within each department, ordered alphabetically by last name, then first name.</a:t>
            </a:r>
          </a:p>
          <a:p>
            <a:endParaRPr lang="en-US" dirty="0"/>
          </a:p>
        </p:txBody>
      </p:sp>
      <p:pic>
        <p:nvPicPr>
          <p:cNvPr id="5" name="Content Placeholder 4"/>
          <p:cNvPicPr>
            <a:picLocks noChangeAspect="1"/>
          </p:cNvPicPr>
          <p:nvPr/>
        </p:nvPicPr>
        <p:blipFill>
          <a:blip r:embed="rId2"/>
          <a:stretch>
            <a:fillRect/>
          </a:stretch>
        </p:blipFill>
        <p:spPr>
          <a:xfrm>
            <a:off x="1600200" y="3962400"/>
            <a:ext cx="6997700" cy="22098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457200" y="533400"/>
            <a:ext cx="8229600" cy="5486400"/>
          </a:xfrm>
        </p:spPr>
        <p:txBody>
          <a:bodyPr>
            <a:normAutofit fontScale="85000" lnSpcReduction="20000"/>
          </a:bodyPr>
          <a:lstStyle/>
          <a:p>
            <a:pPr algn="ctr">
              <a:buNone/>
            </a:pPr>
            <a:r>
              <a:rPr lang="en-IN" b="1" dirty="0" smtClean="0">
                <a:solidFill>
                  <a:srgbClr val="FF0000"/>
                </a:solidFill>
                <a:latin typeface="Times New Roman" pitchFamily="18" charset="0"/>
                <a:cs typeface="Times New Roman" pitchFamily="18" charset="0"/>
              </a:rPr>
              <a:t>NESTED QUERIES</a:t>
            </a:r>
          </a:p>
          <a:p>
            <a:pPr algn="ctr">
              <a:buNone/>
            </a:pPr>
            <a:endParaRPr lang="en-IN" b="1" dirty="0" smtClean="0">
              <a:solidFill>
                <a:srgbClr val="FF0000"/>
              </a:solidFill>
              <a:latin typeface="Times New Roman" pitchFamily="18" charset="0"/>
              <a:cs typeface="Times New Roman" pitchFamily="18" charset="0"/>
            </a:endParaRPr>
          </a:p>
          <a:p>
            <a:pPr>
              <a:buNone/>
            </a:pPr>
            <a:r>
              <a:rPr lang="en-US" sz="2800" b="1" dirty="0" smtClean="0">
                <a:solidFill>
                  <a:srgbClr val="FF0000"/>
                </a:solidFill>
                <a:latin typeface="Times New Roman" pitchFamily="18" charset="0"/>
                <a:cs typeface="Times New Roman" pitchFamily="18" charset="0"/>
              </a:rPr>
              <a:t>Correlated Nested Queries</a:t>
            </a:r>
          </a:p>
          <a:p>
            <a:pPr algn="just"/>
            <a:r>
              <a:rPr lang="en-US" sz="2800" dirty="0" smtClean="0">
                <a:latin typeface="Times New Roman" pitchFamily="18" charset="0"/>
                <a:cs typeface="Times New Roman" pitchFamily="18" charset="0"/>
              </a:rPr>
              <a:t>Some queries require that existing values in the database be fetched and then used in a comparison condition. </a:t>
            </a:r>
          </a:p>
          <a:p>
            <a:pPr algn="just"/>
            <a:r>
              <a:rPr lang="en-US" sz="2800" dirty="0" smtClean="0">
                <a:latin typeface="Times New Roman" pitchFamily="18" charset="0"/>
                <a:cs typeface="Times New Roman" pitchFamily="18" charset="0"/>
              </a:rPr>
              <a:t>Such queries can be formulated by using nested queries, which are complete SELECT . . . FROM . . . WHERE . . . blocks within the WHERE-clause of another query. </a:t>
            </a:r>
          </a:p>
          <a:p>
            <a:pPr algn="just"/>
            <a:r>
              <a:rPr lang="en-US" sz="2800" dirty="0" smtClean="0">
                <a:latin typeface="Times New Roman" pitchFamily="18" charset="0"/>
                <a:cs typeface="Times New Roman" pitchFamily="18" charset="0"/>
              </a:rPr>
              <a:t>That other query is called the outer query. </a:t>
            </a:r>
          </a:p>
          <a:p>
            <a:pPr algn="just"/>
            <a:r>
              <a:rPr lang="en-US" sz="2800" dirty="0" smtClean="0">
                <a:latin typeface="Times New Roman" pitchFamily="18" charset="0"/>
                <a:cs typeface="Times New Roman" pitchFamily="18" charset="0"/>
              </a:rPr>
              <a:t> In nested queries, the comparison operator IN compares a value v with a set (or multi-set) of values V, and evaluates to TRUE if v is one of the elements in V.</a:t>
            </a:r>
          </a:p>
          <a:p>
            <a:pPr algn="just"/>
            <a:r>
              <a:rPr lang="en-IN" sz="2800" dirty="0" smtClean="0">
                <a:latin typeface="Times New Roman" pitchFamily="18" charset="0"/>
                <a:cs typeface="Times New Roman" pitchFamily="18" charset="0"/>
              </a:rPr>
              <a:t>In addition to ‘IN’ operator, all other comparison operators such as (&gt;,&gt;=,&lt;,&lt;= and &lt; &gt;) can be combined with the keywords ANY or ALL.</a:t>
            </a: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304800"/>
            <a:ext cx="8686800" cy="6248400"/>
          </a:xfrm>
        </p:spPr>
        <p:txBody>
          <a:bodyPr/>
          <a:lstStyle/>
          <a:p>
            <a:pPr algn="just"/>
            <a:r>
              <a:rPr lang="en-US" sz="2400" dirty="0" smtClean="0">
                <a:latin typeface="Times New Roman" pitchFamily="18" charset="0"/>
                <a:cs typeface="Times New Roman" pitchFamily="18" charset="0"/>
              </a:rPr>
              <a:t>Whenever a condition in the WHERE-clause of a nested query references some attribute of a relation declared in the outer query, the two queries are said to be </a:t>
            </a:r>
            <a:r>
              <a:rPr lang="en-US" sz="2400" b="1" dirty="0" smtClean="0">
                <a:solidFill>
                  <a:srgbClr val="FF0000"/>
                </a:solidFill>
                <a:latin typeface="Times New Roman" pitchFamily="18" charset="0"/>
                <a:cs typeface="Times New Roman" pitchFamily="18" charset="0"/>
              </a:rPr>
              <a:t>correlated. </a:t>
            </a:r>
          </a:p>
          <a:p>
            <a:pPr algn="just">
              <a:buNone/>
            </a:pPr>
            <a:r>
              <a:rPr lang="en-IN" sz="2400" b="1" dirty="0" smtClean="0">
                <a:solidFill>
                  <a:srgbClr val="FF0000"/>
                </a:solidFill>
                <a:latin typeface="Times New Roman" pitchFamily="18" charset="0"/>
                <a:cs typeface="Times New Roman" pitchFamily="18" charset="0"/>
              </a:rPr>
              <a:t>Q)</a:t>
            </a:r>
            <a:r>
              <a:rPr lang="en-US" sz="2400" dirty="0" smtClean="0">
                <a:solidFill>
                  <a:srgbClr val="FF0000"/>
                </a:solidFill>
                <a:latin typeface="Times New Roman" pitchFamily="18" charset="0"/>
                <a:cs typeface="Times New Roman" pitchFamily="18" charset="0"/>
              </a:rPr>
              <a:t> Retrieve the name of each employee who has a dependent with the same first name and same sex as the employee. </a:t>
            </a:r>
          </a:p>
          <a:p>
            <a:pPr algn="just">
              <a:buNone/>
            </a:pPr>
            <a:r>
              <a:rPr lang="en-US" sz="2400" b="1" dirty="0" smtClean="0"/>
              <a:t>	SELECT E.Fname, </a:t>
            </a:r>
            <a:r>
              <a:rPr lang="en-US" sz="2400" b="1" dirty="0" err="1" smtClean="0"/>
              <a:t>E.Lname</a:t>
            </a:r>
            <a:r>
              <a:rPr lang="en-US" sz="2400" b="1" dirty="0" smtClean="0"/>
              <a:t> </a:t>
            </a:r>
          </a:p>
          <a:p>
            <a:pPr algn="just">
              <a:buNone/>
            </a:pPr>
            <a:r>
              <a:rPr lang="en-US" sz="2400" b="1" dirty="0" smtClean="0"/>
              <a:t>		FROM EMPLOYEE AS E </a:t>
            </a:r>
          </a:p>
          <a:p>
            <a:pPr algn="just">
              <a:buNone/>
            </a:pPr>
            <a:r>
              <a:rPr lang="en-US" sz="2400" b="1" dirty="0" smtClean="0"/>
              <a:t>		           WHERE </a:t>
            </a:r>
            <a:r>
              <a:rPr lang="en-US" sz="2400" b="1" dirty="0" err="1" smtClean="0"/>
              <a:t>E.Ssn</a:t>
            </a:r>
            <a:r>
              <a:rPr lang="en-US" sz="2400" b="1" dirty="0" smtClean="0"/>
              <a:t> IN ( SELECT Essn FROM DEPENDENT       		AS D WHERE E.Fname= </a:t>
            </a:r>
            <a:r>
              <a:rPr lang="en-US" sz="2400" b="1" dirty="0" err="1" smtClean="0"/>
              <a:t>D.Dependent_name</a:t>
            </a:r>
            <a:r>
              <a:rPr lang="en-US" sz="2400" b="1" dirty="0" smtClean="0"/>
              <a:t> AND  	               </a:t>
            </a:r>
            <a:r>
              <a:rPr lang="en-US" sz="2400" b="1" dirty="0" err="1" smtClean="0"/>
              <a:t>E.Sex</a:t>
            </a:r>
            <a:r>
              <a:rPr lang="en-US" sz="2400" b="1" dirty="0" smtClean="0"/>
              <a:t> = </a:t>
            </a:r>
            <a:r>
              <a:rPr lang="en-US" sz="2400" b="1" dirty="0" err="1" smtClean="0"/>
              <a:t>D.Sex</a:t>
            </a:r>
            <a:r>
              <a:rPr lang="en-US" sz="2400" b="1" dirty="0" smtClean="0"/>
              <a:t> );</a:t>
            </a:r>
            <a:endParaRPr lang="en-US" sz="2400" dirty="0" smtClean="0">
              <a:solidFill>
                <a:srgbClr val="FF0000"/>
              </a:solidFill>
              <a:latin typeface="Times New Roman" pitchFamily="18" charset="0"/>
              <a:cs typeface="Times New Roman" pitchFamily="18" charset="0"/>
            </a:endParaRPr>
          </a:p>
          <a:p>
            <a:pPr>
              <a:buNone/>
            </a:pPr>
            <a:endParaRPr lang="en-US" dirty="0"/>
          </a:p>
        </p:txBody>
      </p:sp>
      <p:sp>
        <p:nvSpPr>
          <p:cNvPr id="8" name="Footer Placeholder 7"/>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endParaRPr lang="en-US" sz="2400" dirty="0" smtClean="0"/>
          </a:p>
          <a:p>
            <a:pPr algn="just"/>
            <a:r>
              <a:rPr lang="en-US" sz="2400" dirty="0" smtClean="0">
                <a:latin typeface="Times New Roman" pitchFamily="18" charset="0"/>
                <a:cs typeface="Times New Roman" pitchFamily="18" charset="0"/>
              </a:rPr>
              <a:t>Here the nested query has a different result for each tuple in the outer query.</a:t>
            </a:r>
          </a:p>
          <a:p>
            <a:pPr algn="just"/>
            <a:r>
              <a:rPr lang="en-US" sz="2400" dirty="0" smtClean="0">
                <a:latin typeface="Times New Roman" pitchFamily="18" charset="0"/>
                <a:cs typeface="Times New Roman" pitchFamily="18" charset="0"/>
              </a:rPr>
              <a:t>A query written with nested SELECT... FROM... WHERE... </a:t>
            </a:r>
          </a:p>
          <a:p>
            <a:pPr algn="just"/>
            <a:r>
              <a:rPr lang="en-US" sz="2400" dirty="0" smtClean="0">
                <a:latin typeface="Times New Roman" pitchFamily="18" charset="0"/>
                <a:cs typeface="Times New Roman" pitchFamily="18" charset="0"/>
              </a:rPr>
              <a:t>blocks and using the = or IN comparison operators can  always be expressed as a single block query.</a:t>
            </a:r>
          </a:p>
          <a:p>
            <a:pPr algn="just">
              <a:buNone/>
            </a:pPr>
            <a:r>
              <a:rPr lang="en-US" sz="2400" b="1" dirty="0" smtClean="0"/>
              <a:t>	SELECT E.Fname, </a:t>
            </a:r>
            <a:r>
              <a:rPr lang="en-US" sz="2400" b="1" dirty="0" err="1" smtClean="0"/>
              <a:t>E.Lname</a:t>
            </a:r>
            <a:r>
              <a:rPr lang="en-US" sz="2400" b="1" dirty="0" smtClean="0"/>
              <a:t> FROM EMPLOYEE AS E, DEPENDENT AS D WHERE </a:t>
            </a:r>
            <a:r>
              <a:rPr lang="en-US" sz="2400" b="1" dirty="0" err="1" smtClean="0"/>
              <a:t>E.Ssn</a:t>
            </a:r>
            <a:r>
              <a:rPr lang="en-US" sz="2400" b="1" dirty="0" smtClean="0"/>
              <a:t> = </a:t>
            </a:r>
            <a:r>
              <a:rPr lang="en-US" sz="2400" b="1" dirty="0" err="1" smtClean="0"/>
              <a:t>D.Essn</a:t>
            </a:r>
            <a:r>
              <a:rPr lang="en-US" sz="2400" b="1" dirty="0" smtClean="0"/>
              <a:t> AND E.Sex = </a:t>
            </a:r>
            <a:r>
              <a:rPr lang="en-US" sz="2400" b="1" dirty="0" err="1" smtClean="0"/>
              <a:t>D.Sex</a:t>
            </a:r>
            <a:r>
              <a:rPr lang="en-US" sz="2400" b="1" dirty="0" smtClean="0"/>
              <a:t> AND E.Fname=D.Dependent_name;</a:t>
            </a:r>
            <a:endParaRPr lang="en-US" sz="2400" dirty="0" smtClean="0">
              <a:latin typeface="Times New Roman" pitchFamily="18" charset="0"/>
              <a:cs typeface="Times New Roman" pitchFamily="18" charset="0"/>
            </a:endParaRPr>
          </a:p>
          <a:p>
            <a:pPr algn="just"/>
            <a:endParaRPr lang="en-US" sz="2400" dirty="0" smtClean="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r>
              <a:rPr lang="en-US" sz="2400" dirty="0" smtClean="0">
                <a:latin typeface="Times New Roman" pitchFamily="18" charset="0"/>
                <a:cs typeface="Times New Roman" pitchFamily="18" charset="0"/>
              </a:rPr>
              <a:t>The IN operator can also compare a tuple of values in parentheses with a set or multiset of union-compatible tuples. </a:t>
            </a:r>
          </a:p>
          <a:p>
            <a:pPr>
              <a:buNone/>
            </a:pPr>
            <a:r>
              <a:rPr lang="en-IN" dirty="0" smtClean="0">
                <a:solidFill>
                  <a:srgbClr val="FF0000"/>
                </a:solidFill>
              </a:rPr>
              <a:t>Example:</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p>
          <a:p>
            <a:pPr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Here it will select the social security numbers of all employees who work the same (project, hours) combination on some project that employee ‘John Smith’ (whose SSN = ‘123456789’) works on.</a:t>
            </a:r>
          </a:p>
          <a:p>
            <a:pPr algn="just"/>
            <a:r>
              <a:rPr lang="en-US" sz="2400" dirty="0" smtClean="0">
                <a:latin typeface="Times New Roman" pitchFamily="18" charset="0"/>
                <a:cs typeface="Times New Roman" pitchFamily="18" charset="0"/>
              </a:rPr>
              <a:t>In addition to the IN operator, a number of other comparison operators can be used to compare a single value v (typically an attribute name) to a set or multiset V (typically a nested query).</a:t>
            </a:r>
            <a:endParaRPr lang="en-US" sz="2400" dirty="0">
              <a:solidFill>
                <a:srgbClr val="FF0000"/>
              </a:solidFill>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l="13158" t="46881" r="38596" b="28168"/>
          <a:stretch>
            <a:fillRect/>
          </a:stretch>
        </p:blipFill>
        <p:spPr bwMode="auto">
          <a:xfrm>
            <a:off x="1600200" y="1219200"/>
            <a:ext cx="5486400" cy="2209800"/>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763000" cy="6400800"/>
          </a:xfrm>
        </p:spPr>
        <p:txBody>
          <a:bodyPr>
            <a:normAutofit/>
          </a:bodyPr>
          <a:lstStyle/>
          <a:p>
            <a:pPr algn="just"/>
            <a:r>
              <a:rPr lang="en-US" sz="2400" dirty="0" smtClean="0">
                <a:latin typeface="Times New Roman" pitchFamily="18" charset="0"/>
                <a:cs typeface="Times New Roman" pitchFamily="18" charset="0"/>
              </a:rPr>
              <a:t>The = ANY (or = SOME) operator returns TRUE if the value v is equal to some value in the set V and is hence equivalent to IN. </a:t>
            </a:r>
          </a:p>
          <a:p>
            <a:pPr algn="just"/>
            <a:r>
              <a:rPr lang="en-US" sz="2400" dirty="0" smtClean="0">
                <a:latin typeface="Times New Roman" pitchFamily="18" charset="0"/>
                <a:cs typeface="Times New Roman" pitchFamily="18" charset="0"/>
              </a:rPr>
              <a:t>The keywords ANY and SOME have the same meaning. </a:t>
            </a:r>
          </a:p>
          <a:p>
            <a:pPr algn="just"/>
            <a:r>
              <a:rPr lang="en-US" sz="2400" dirty="0" smtClean="0">
                <a:latin typeface="Times New Roman" pitchFamily="18" charset="0"/>
                <a:cs typeface="Times New Roman" pitchFamily="18" charset="0"/>
              </a:rPr>
              <a:t>Other operators that can be combined with ANY (or SOME) include &gt;, &gt;=, &lt;, &lt;=, and &lt;&gt;. </a:t>
            </a:r>
          </a:p>
          <a:p>
            <a:pPr algn="just"/>
            <a:r>
              <a:rPr lang="en-US" sz="2400" dirty="0" smtClean="0">
                <a:latin typeface="Times New Roman" pitchFamily="18" charset="0"/>
                <a:cs typeface="Times New Roman" pitchFamily="18" charset="0"/>
              </a:rPr>
              <a:t>The keyword ALL can also be combined with each of these operators. </a:t>
            </a:r>
          </a:p>
          <a:p>
            <a:pPr algn="just"/>
            <a:r>
              <a:rPr lang="en-US" sz="2400" dirty="0" smtClean="0">
                <a:latin typeface="Times New Roman" pitchFamily="18" charset="0"/>
                <a:cs typeface="Times New Roman" pitchFamily="18" charset="0"/>
              </a:rPr>
              <a:t>For example, the comparison condition (v &gt; ALL V) returns TRUE if the value v is greater than all the values in the set V.</a:t>
            </a:r>
          </a:p>
          <a:p>
            <a:pPr algn="just">
              <a:buNone/>
            </a:pPr>
            <a:r>
              <a:rPr lang="en-US" sz="2400" dirty="0" smtClean="0">
                <a:solidFill>
                  <a:srgbClr val="FF0000"/>
                </a:solidFill>
                <a:latin typeface="Times New Roman" pitchFamily="18" charset="0"/>
                <a:cs typeface="Times New Roman" pitchFamily="18" charset="0"/>
              </a:rPr>
              <a:t>Q) Retrieve the names of employees whose salary is greater than the salary of all the employees in department 5:</a:t>
            </a:r>
          </a:p>
          <a:p>
            <a:pPr>
              <a:buNone/>
            </a:pPr>
            <a:r>
              <a:rPr lang="en-US" sz="2400" b="1" dirty="0" smtClean="0"/>
              <a:t>		</a:t>
            </a:r>
            <a:r>
              <a:rPr lang="en-US" sz="2000" b="1" dirty="0" smtClean="0"/>
              <a:t>SELECT LNAME, FNAME 	</a:t>
            </a:r>
          </a:p>
          <a:p>
            <a:pPr>
              <a:buNone/>
            </a:pPr>
            <a:r>
              <a:rPr lang="en-US" sz="2000" b="1" dirty="0" smtClean="0"/>
              <a:t>			FROM 	EMPLOYEE 	</a:t>
            </a:r>
          </a:p>
          <a:p>
            <a:pPr>
              <a:buNone/>
            </a:pPr>
            <a:r>
              <a:rPr lang="en-US" sz="2000" b="1" dirty="0" smtClean="0"/>
              <a:t>				WHERE SALARY &gt; ALL (SELECT SALARY FROM  						EMPLOYEE WHERE DNO=5); 	</a:t>
            </a:r>
          </a:p>
          <a:p>
            <a:pPr algn="just">
              <a:buNone/>
            </a:pPr>
            <a:endParaRPr lang="en-US" sz="2400" dirty="0">
              <a:solidFill>
                <a:srgbClr val="FF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fontScale="92500" lnSpcReduction="10000"/>
          </a:bodyPr>
          <a:lstStyle/>
          <a:p>
            <a:pPr>
              <a:buNone/>
            </a:pPr>
            <a:r>
              <a:rPr lang="en-US" sz="2400" b="1" dirty="0" smtClean="0">
                <a:solidFill>
                  <a:srgbClr val="FF0000"/>
                </a:solidFill>
                <a:latin typeface="Times New Roman" pitchFamily="18" charset="0"/>
                <a:cs typeface="Times New Roman" pitchFamily="18" charset="0"/>
              </a:rPr>
              <a:t>Non-Correlated Nested Queries</a:t>
            </a:r>
          </a:p>
          <a:p>
            <a:pPr>
              <a:buNone/>
            </a:pPr>
            <a:endParaRPr lang="en-IN" sz="2400" dirty="0" smtClean="0">
              <a:solidFill>
                <a:srgbClr val="FF0000"/>
              </a:solidFill>
              <a:latin typeface="Times New Roman" pitchFamily="18" charset="0"/>
              <a:cs typeface="Times New Roman" pitchFamily="18" charset="0"/>
            </a:endParaRPr>
          </a:p>
          <a:p>
            <a:pPr>
              <a:buNone/>
            </a:pPr>
            <a:r>
              <a:rPr lang="en-IN" sz="2400" dirty="0" smtClean="0">
                <a:solidFill>
                  <a:srgbClr val="FF0000"/>
                </a:solidFill>
                <a:latin typeface="Times New Roman" pitchFamily="18" charset="0"/>
                <a:cs typeface="Times New Roman" pitchFamily="18" charset="0"/>
              </a:rPr>
              <a:t>Q) Retrieve the name and address of all employees who work for the ‘Research’ Department </a:t>
            </a: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nested query selects the number of the 'Research' department</a:t>
            </a:r>
          </a:p>
          <a:p>
            <a:pPr algn="just"/>
            <a:r>
              <a:rPr lang="en-US" sz="2400" dirty="0" smtClean="0">
                <a:latin typeface="Times New Roman" pitchFamily="18" charset="0"/>
                <a:cs typeface="Times New Roman" pitchFamily="18" charset="0"/>
              </a:rPr>
              <a:t>The outer query select an EMPLOYEE tuple if its DNO value is in the result of either nested query.</a:t>
            </a:r>
          </a:p>
          <a:p>
            <a:pPr algn="just"/>
            <a:r>
              <a:rPr lang="en-US" sz="2400" dirty="0" smtClean="0">
                <a:latin typeface="Times New Roman" pitchFamily="18" charset="0"/>
                <a:cs typeface="Times New Roman" pitchFamily="18" charset="0"/>
              </a:rPr>
              <a:t>In general, we can have several levels of nested queries</a:t>
            </a:r>
          </a:p>
          <a:p>
            <a:pPr algn="just"/>
            <a:r>
              <a:rPr lang="en-US" sz="2400" dirty="0" smtClean="0">
                <a:latin typeface="Times New Roman" pitchFamily="18" charset="0"/>
                <a:cs typeface="Times New Roman" pitchFamily="18" charset="0"/>
              </a:rPr>
              <a:t> A reference to an unqualified attribute  refers to the relation declared in the innermost nested query</a:t>
            </a:r>
          </a:p>
          <a:p>
            <a:pPr algn="just"/>
            <a:r>
              <a:rPr lang="en-US" sz="2400" dirty="0" smtClean="0">
                <a:latin typeface="Times New Roman" pitchFamily="18" charset="0"/>
                <a:cs typeface="Times New Roman" pitchFamily="18" charset="0"/>
              </a:rPr>
              <a:t>In this example, the nested query is not correlated  with the outer query</a:t>
            </a:r>
          </a:p>
          <a:p>
            <a:endParaRPr lang="en-US" sz="2400" dirty="0" smtClean="0"/>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IN" sz="2400" dirty="0" smtClean="0">
              <a:solidFill>
                <a:srgbClr val="FF0000"/>
              </a:solidFill>
              <a:latin typeface="Times New Roman" pitchFamily="18" charset="0"/>
              <a:cs typeface="Times New Roman" pitchFamily="18" charset="0"/>
            </a:endParaRPr>
          </a:p>
          <a:p>
            <a:pPr>
              <a:buNone/>
            </a:pPr>
            <a:endParaRPr lang="en-US" sz="2400" dirty="0">
              <a:solidFill>
                <a:srgbClr val="FF0000"/>
              </a:solidFill>
              <a:latin typeface="Times New Roman" pitchFamily="18" charset="0"/>
              <a:cs typeface="Times New Roman" pitchFamily="18" charset="0"/>
            </a:endParaRPr>
          </a:p>
        </p:txBody>
      </p:sp>
      <p:sp>
        <p:nvSpPr>
          <p:cNvPr id="6" name="Text Box 1"/>
          <p:cNvSpPr txBox="1"/>
          <p:nvPr/>
        </p:nvSpPr>
        <p:spPr>
          <a:xfrm>
            <a:off x="533400" y="1752600"/>
            <a:ext cx="8077200" cy="1938992"/>
          </a:xfrm>
          <a:prstGeom prst="rect">
            <a:avLst/>
          </a:prstGeom>
          <a:noFill/>
        </p:spPr>
        <p:txBody>
          <a:bodyPr wrap="square" rtlCol="0">
            <a:spAutoFit/>
          </a:bodyPr>
          <a:lstStyle/>
          <a:p>
            <a:r>
              <a:rPr lang="en-US" sz="2400" b="1" dirty="0" smtClean="0"/>
              <a:t>SELECT </a:t>
            </a:r>
            <a:r>
              <a:rPr lang="en-US" sz="2400" b="1" dirty="0"/>
              <a:t>FNAME,LNAME, ADDRESS</a:t>
            </a:r>
          </a:p>
          <a:p>
            <a:r>
              <a:rPr lang="en-US" sz="2400" b="1" dirty="0"/>
              <a:t>FROM EMPLOYEE</a:t>
            </a:r>
          </a:p>
          <a:p>
            <a:r>
              <a:rPr lang="en-US" sz="2400" b="1" dirty="0"/>
              <a:t>WHERE DNO IN (SELECT DNUMBER</a:t>
            </a:r>
          </a:p>
          <a:p>
            <a:r>
              <a:rPr lang="en-US" sz="2400" b="1" dirty="0"/>
              <a:t>		             FROM DEPARTMENT</a:t>
            </a:r>
          </a:p>
          <a:p>
            <a:r>
              <a:rPr lang="en-US" sz="2400" b="1" dirty="0"/>
              <a:t>		             WHERE DNAME=’Research’)</a:t>
            </a:r>
          </a:p>
        </p:txBody>
      </p:sp>
      <p:sp>
        <p:nvSpPr>
          <p:cNvPr id="7" name="Footer Placeholder 6"/>
          <p:cNvSpPr>
            <a:spLocks noGrp="1"/>
          </p:cNvSpPr>
          <p:nvPr>
            <p:ph type="ftr" sz="quarter" idx="11"/>
          </p:nvPr>
        </p:nvSpPr>
        <p:spPr>
          <a:xfrm>
            <a:off x="838200" y="6400800"/>
            <a:ext cx="3962400" cy="457200"/>
          </a:xfrm>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228600" y="228600"/>
            <a:ext cx="8686800" cy="6400800"/>
          </a:xfrm>
        </p:spPr>
        <p:txBody>
          <a:bodyPr/>
          <a:lstStyle/>
          <a:p>
            <a:pPr algn="ctr">
              <a:buNone/>
            </a:pPr>
            <a:r>
              <a:rPr lang="en-IN" b="1" dirty="0" smtClean="0">
                <a:solidFill>
                  <a:srgbClr val="FF0000"/>
                </a:solidFill>
                <a:latin typeface="Times New Roman" pitchFamily="18" charset="0"/>
                <a:cs typeface="Times New Roman" pitchFamily="18" charset="0"/>
              </a:rPr>
              <a:t>Aggregation and Grouping</a:t>
            </a:r>
          </a:p>
          <a:p>
            <a:r>
              <a:rPr lang="en-IN" sz="2400" dirty="0" smtClean="0">
                <a:latin typeface="Times New Roman" pitchFamily="18" charset="0"/>
                <a:cs typeface="Times New Roman" pitchFamily="18" charset="0"/>
              </a:rPr>
              <a:t>Aggregate functions are used to summarize information from multiple tuples into a single tuple summary.</a:t>
            </a:r>
          </a:p>
          <a:p>
            <a:r>
              <a:rPr lang="en-US" sz="2400" dirty="0" smtClean="0">
                <a:latin typeface="Times New Roman" pitchFamily="18" charset="0"/>
                <a:cs typeface="Times New Roman" pitchFamily="18" charset="0"/>
              </a:rPr>
              <a:t> In SQL, built-in functions of aggregation are:</a:t>
            </a:r>
          </a:p>
          <a:p>
            <a:pPr>
              <a:buNone/>
            </a:pPr>
            <a:r>
              <a:rPr lang="en-US" sz="2400" dirty="0" smtClean="0"/>
              <a:t>    1)</a:t>
            </a:r>
            <a:r>
              <a:rPr lang="en-US" sz="2400" b="1" dirty="0" smtClean="0"/>
              <a:t> AVG 2) MIN 3) MAX 4) COUNT and 5) SUM</a:t>
            </a:r>
          </a:p>
          <a:p>
            <a:pPr marL="457200" indent="-457200">
              <a:buAutoNum type="arabicParenR"/>
            </a:pPr>
            <a:r>
              <a:rPr lang="en-IN" sz="2400" b="1" dirty="0" smtClean="0">
                <a:solidFill>
                  <a:srgbClr val="FF0000"/>
                </a:solidFill>
                <a:latin typeface="Times New Roman" pitchFamily="18" charset="0"/>
                <a:cs typeface="Times New Roman" pitchFamily="18" charset="0"/>
              </a:rPr>
              <a:t>AVG :</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It returns an average value of ‘n’, ignoring null values in column.</a:t>
            </a:r>
          </a:p>
          <a:p>
            <a:pPr marL="457200" indent="-457200">
              <a:buNone/>
            </a:pPr>
            <a:r>
              <a:rPr lang="en-IN" sz="2400" dirty="0" smtClean="0">
                <a:latin typeface="Times New Roman" pitchFamily="18" charset="0"/>
                <a:cs typeface="Times New Roman" pitchFamily="18" charset="0"/>
              </a:rPr>
              <a:t>Eg) SELECT AVG (mark) FROM student;</a:t>
            </a:r>
          </a:p>
          <a:p>
            <a:pPr>
              <a:buNone/>
            </a:pPr>
            <a:r>
              <a:rPr lang="en-IN" sz="2400" b="1" dirty="0" smtClean="0">
                <a:solidFill>
                  <a:srgbClr val="FF0000"/>
                </a:solidFill>
                <a:latin typeface="Times New Roman" pitchFamily="18" charset="0"/>
                <a:cs typeface="Times New Roman" pitchFamily="18" charset="0"/>
              </a:rPr>
              <a:t>2) MIN : </a:t>
            </a:r>
            <a:r>
              <a:rPr lang="en-IN" sz="2400" dirty="0" smtClean="0">
                <a:latin typeface="Times New Roman" pitchFamily="18" charset="0"/>
                <a:cs typeface="Times New Roman" pitchFamily="18" charset="0"/>
              </a:rPr>
              <a:t>SELECT MIN (mark) FROM student;</a:t>
            </a:r>
          </a:p>
          <a:p>
            <a:pPr>
              <a:buNone/>
            </a:pPr>
            <a:r>
              <a:rPr lang="en-IN" sz="2400" b="1" dirty="0" smtClean="0">
                <a:solidFill>
                  <a:srgbClr val="FF0000"/>
                </a:solidFill>
                <a:latin typeface="Times New Roman" pitchFamily="18" charset="0"/>
                <a:cs typeface="Times New Roman" pitchFamily="18" charset="0"/>
              </a:rPr>
              <a:t>3) MAX:</a:t>
            </a:r>
            <a:r>
              <a:rPr lang="en-IN" sz="2400" dirty="0" smtClean="0">
                <a:latin typeface="Times New Roman" pitchFamily="18" charset="0"/>
                <a:cs typeface="Times New Roman" pitchFamily="18" charset="0"/>
              </a:rPr>
              <a:t> SELECT MAX (mark) FROM student;</a:t>
            </a:r>
          </a:p>
          <a:p>
            <a:pPr>
              <a:buNone/>
            </a:pPr>
            <a:r>
              <a:rPr lang="en-IN" sz="2400" b="1" dirty="0" smtClean="0">
                <a:solidFill>
                  <a:srgbClr val="FF0000"/>
                </a:solidFill>
                <a:latin typeface="Times New Roman" pitchFamily="18" charset="0"/>
                <a:cs typeface="Times New Roman" pitchFamily="18" charset="0"/>
              </a:rPr>
              <a:t>4) COUNT :</a:t>
            </a:r>
            <a:r>
              <a:rPr lang="en-IN" sz="2400" dirty="0" smtClean="0">
                <a:latin typeface="Times New Roman" pitchFamily="18" charset="0"/>
                <a:cs typeface="Times New Roman" pitchFamily="18" charset="0"/>
              </a:rPr>
              <a:t> It </a:t>
            </a:r>
            <a:r>
              <a:rPr lang="en-US" sz="2400" dirty="0" smtClean="0">
                <a:latin typeface="Times New Roman" pitchFamily="18" charset="0"/>
                <a:cs typeface="Times New Roman" pitchFamily="18" charset="0"/>
              </a:rPr>
              <a:t>returns the number of tuples or values as specified in a query.</a:t>
            </a:r>
            <a:r>
              <a:rPr lang="en-IN" sz="2400" dirty="0" smtClean="0">
                <a:latin typeface="Times New Roman" pitchFamily="18" charset="0"/>
                <a:cs typeface="Times New Roman" pitchFamily="18" charset="0"/>
              </a:rPr>
              <a:t> </a:t>
            </a:r>
          </a:p>
          <a:p>
            <a:pPr>
              <a:buNone/>
            </a:pPr>
            <a:r>
              <a:rPr lang="en-IN" sz="2400" dirty="0" smtClean="0">
                <a:latin typeface="Times New Roman" pitchFamily="18" charset="0"/>
                <a:cs typeface="Times New Roman" pitchFamily="18" charset="0"/>
              </a:rPr>
              <a:t>Eg) SELECT COUNT (*) FROM student;</a:t>
            </a:r>
          </a:p>
          <a:p>
            <a:pPr>
              <a:buNone/>
            </a:pPr>
            <a:r>
              <a:rPr lang="en-IN" sz="2400" b="1" dirty="0" smtClean="0">
                <a:solidFill>
                  <a:srgbClr val="FF0000"/>
                </a:solidFill>
                <a:latin typeface="Times New Roman" pitchFamily="18" charset="0"/>
                <a:cs typeface="Times New Roman" pitchFamily="18" charset="0"/>
              </a:rPr>
              <a:t>5)SUM :</a:t>
            </a:r>
            <a:r>
              <a:rPr lang="en-IN" sz="2400" dirty="0" smtClean="0"/>
              <a:t> </a:t>
            </a:r>
            <a:r>
              <a:rPr lang="en-IN" sz="2400" dirty="0" smtClean="0">
                <a:latin typeface="Times New Roman" pitchFamily="18" charset="0"/>
                <a:cs typeface="Times New Roman" pitchFamily="18" charset="0"/>
              </a:rPr>
              <a:t>SELECT SUM (mark) FROM student; </a:t>
            </a:r>
          </a:p>
          <a:p>
            <a:pPr>
              <a:buNone/>
            </a:pPr>
            <a:endParaRPr lang="en-IN"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381000" y="304800"/>
            <a:ext cx="8534400" cy="6324600"/>
          </a:xfrm>
        </p:spPr>
        <p:txBody>
          <a:bodyPr>
            <a:normAutofit/>
          </a:bodyPr>
          <a:lstStyle/>
          <a:p>
            <a:pPr algn="ctr">
              <a:buNone/>
            </a:pPr>
            <a:r>
              <a:rPr lang="en-IN" sz="2800" b="1" dirty="0" smtClean="0">
                <a:solidFill>
                  <a:srgbClr val="FF0000"/>
                </a:solidFill>
                <a:cs typeface="Times New Roman" pitchFamily="18" charset="0"/>
              </a:rPr>
              <a:t>SQL queries on single and multiple tables</a:t>
            </a:r>
            <a:endParaRPr lang="en-IN" sz="2800" b="1" dirty="0" smtClean="0">
              <a:cs typeface="Times New Roman" pitchFamily="18" charset="0"/>
            </a:endParaRPr>
          </a:p>
          <a:p>
            <a:r>
              <a:rPr lang="en-US" sz="2800" dirty="0" smtClean="0">
                <a:cs typeface="Times New Roman" pitchFamily="18" charset="0"/>
              </a:rPr>
              <a:t>SQL has one basic statement for retrieving information from a database; the SELECT statement</a:t>
            </a:r>
            <a:endParaRPr lang="en-IN" sz="2800" dirty="0" smtClean="0">
              <a:cs typeface="Times New Roman" pitchFamily="18" charset="0"/>
            </a:endParaRPr>
          </a:p>
          <a:p>
            <a:pPr>
              <a:buNone/>
            </a:pPr>
            <a:endParaRPr lang="en-US" sz="2800" dirty="0" smtClean="0">
              <a:cs typeface="Times New Roman" pitchFamily="18" charset="0"/>
            </a:endParaRPr>
          </a:p>
          <a:p>
            <a:pPr>
              <a:buNone/>
            </a:pPr>
            <a:endParaRPr lang="en-US" sz="2800" dirty="0" smtClean="0">
              <a:cs typeface="Times New Roman" pitchFamily="18" charset="0"/>
            </a:endParaRPr>
          </a:p>
          <a:p>
            <a:pPr>
              <a:buNone/>
            </a:pPr>
            <a:endParaRPr lang="en-US" sz="2800" dirty="0" smtClean="0">
              <a:cs typeface="Times New Roman" pitchFamily="18" charset="0"/>
            </a:endParaRPr>
          </a:p>
          <a:p>
            <a:endParaRPr lang="en-US" sz="2800" dirty="0">
              <a:cs typeface="Times New Roman" pitchFamily="18" charset="0"/>
            </a:endParaRPr>
          </a:p>
        </p:txBody>
      </p:sp>
      <p:sp>
        <p:nvSpPr>
          <p:cNvPr id="6" name="Content Placeholder 2"/>
          <p:cNvSpPr txBox="1">
            <a:spLocks/>
          </p:cNvSpPr>
          <p:nvPr/>
        </p:nvSpPr>
        <p:spPr>
          <a:xfrm>
            <a:off x="304800" y="1752600"/>
            <a:ext cx="8686800" cy="4821554"/>
          </a:xfrm>
          <a:prstGeom prst="rect">
            <a:avLst/>
          </a:prstGeom>
        </p:spPr>
        <p:txBody>
          <a:bodyPr vert="horz">
            <a:noAutofit/>
          </a:bodyPr>
          <a:lstStyle/>
          <a:p>
            <a:pPr marL="109855"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500" b="1" i="0" u="none" strike="noStrike" kern="1200" cap="none" spc="0" normalizeH="0" baseline="0" noProof="0" dirty="0" smtClean="0">
                <a:ln>
                  <a:noFill/>
                </a:ln>
                <a:solidFill>
                  <a:schemeClr val="tx1"/>
                </a:solidFill>
                <a:effectLst/>
                <a:uLnTx/>
                <a:uFillTx/>
                <a:cs typeface="Times New Roman" pitchFamily="18" charset="0"/>
              </a:rPr>
              <a:t>SELECT	&lt;attribute list&gt;</a:t>
            </a:r>
          </a:p>
          <a:p>
            <a:pPr marL="109855"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500" b="1" i="0" u="none" strike="noStrike" kern="1200" cap="none" spc="0" normalizeH="0" baseline="0" noProof="0" dirty="0" smtClean="0">
                <a:ln>
                  <a:noFill/>
                </a:ln>
                <a:solidFill>
                  <a:schemeClr val="tx1"/>
                </a:solidFill>
                <a:effectLst/>
                <a:uLnTx/>
                <a:uFillTx/>
                <a:cs typeface="Times New Roman" pitchFamily="18" charset="0"/>
              </a:rPr>
              <a:t>FROM	&lt;table list&gt;</a:t>
            </a:r>
          </a:p>
          <a:p>
            <a:pPr marL="109855" marR="0" lvl="0" indent="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500" b="1" i="0" u="none" strike="noStrike" kern="1200" cap="none" spc="0" normalizeH="0" baseline="0" noProof="0" dirty="0" smtClean="0">
                <a:ln>
                  <a:noFill/>
                </a:ln>
                <a:solidFill>
                  <a:schemeClr val="tx1"/>
                </a:solidFill>
                <a:effectLst/>
                <a:uLnTx/>
                <a:uFillTx/>
                <a:cs typeface="Times New Roman" pitchFamily="18" charset="0"/>
              </a:rPr>
              <a:t>WHERE	&lt;condition&gt;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500" b="0" i="0" u="none" strike="noStrike" kern="1200" cap="none" spc="0" normalizeH="0" baseline="0" noProof="0" dirty="0" smtClean="0">
                <a:ln>
                  <a:noFill/>
                </a:ln>
                <a:solidFill>
                  <a:schemeClr val="tx1"/>
                </a:solidFill>
                <a:effectLst/>
                <a:uLnTx/>
                <a:uFillTx/>
                <a:cs typeface="Times New Roman" pitchFamily="18" charset="0"/>
              </a:rPr>
              <a:t>&lt;attribute list&gt; </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500" b="0" i="0" u="none" strike="noStrike" kern="1200" cap="none" spc="0" normalizeH="0" baseline="0" noProof="0" dirty="0" smtClean="0">
                <a:ln>
                  <a:noFill/>
                </a:ln>
                <a:solidFill>
                  <a:schemeClr val="tx1"/>
                </a:solidFill>
                <a:effectLst/>
                <a:uLnTx/>
                <a:uFillTx/>
                <a:cs typeface="Times New Roman" pitchFamily="18" charset="0"/>
              </a:rPr>
              <a:t>is a list of attribute names whose values are to be retrieved by the query</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500" b="0" i="0" u="none" strike="noStrike" kern="1200" cap="none" spc="0" normalizeH="0" baseline="0" noProof="0" dirty="0" smtClean="0">
                <a:ln>
                  <a:noFill/>
                </a:ln>
                <a:solidFill>
                  <a:schemeClr val="tx1"/>
                </a:solidFill>
                <a:effectLst/>
                <a:uLnTx/>
                <a:uFillTx/>
                <a:cs typeface="Times New Roman" pitchFamily="18" charset="0"/>
              </a:rPr>
              <a:t>&lt;table list&gt; </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500" b="0" i="0" u="none" strike="noStrike" kern="1200" cap="none" spc="0" normalizeH="0" baseline="0" noProof="0" dirty="0" smtClean="0">
                <a:ln>
                  <a:noFill/>
                </a:ln>
                <a:solidFill>
                  <a:schemeClr val="tx1"/>
                </a:solidFill>
                <a:effectLst/>
                <a:uLnTx/>
                <a:uFillTx/>
                <a:cs typeface="Times New Roman" pitchFamily="18" charset="0"/>
              </a:rPr>
              <a:t>is a list of the relation names required to process the query</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500" b="0" i="0" u="none" strike="noStrike" kern="1200" cap="none" spc="0" normalizeH="0" baseline="0" noProof="0" dirty="0" smtClean="0">
                <a:ln>
                  <a:noFill/>
                </a:ln>
                <a:solidFill>
                  <a:schemeClr val="tx1"/>
                </a:solidFill>
                <a:effectLst/>
                <a:uLnTx/>
                <a:uFillTx/>
                <a:cs typeface="Times New Roman" pitchFamily="18" charset="0"/>
              </a:rPr>
              <a:t>&lt;condition&gt; </a:t>
            </a: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r>
              <a:rPr kumimoji="0" lang="en-US" sz="2500" b="0" i="0" u="none" strike="noStrike" kern="1200" cap="none" spc="0" normalizeH="0" baseline="0" noProof="0" dirty="0" smtClean="0">
                <a:ln>
                  <a:noFill/>
                </a:ln>
                <a:solidFill>
                  <a:schemeClr val="tx1"/>
                </a:solidFill>
                <a:effectLst/>
                <a:uLnTx/>
                <a:uFillTx/>
                <a:cs typeface="Times New Roman" pitchFamily="18" charset="0"/>
              </a:rPr>
              <a:t>is a conditional (Boolean) expression that identifies the tuples to be retrieved by the query</a:t>
            </a:r>
            <a:endParaRPr kumimoji="0" lang="en-US" sz="2500" b="0" i="0" u="none" strike="noStrike" kern="1200" cap="none" spc="0" normalizeH="0" baseline="0" noProof="0" dirty="0">
              <a:ln>
                <a:noFill/>
              </a:ln>
              <a:solidFill>
                <a:schemeClr val="tx1"/>
              </a:solidFill>
              <a:effectLst/>
              <a:uLnTx/>
              <a:uFillTx/>
              <a:cs typeface="Times New Roman" pitchFamily="18" charset="0"/>
            </a:endParaRPr>
          </a:p>
        </p:txBody>
      </p:sp>
      <p:sp>
        <p:nvSpPr>
          <p:cNvPr id="5" name="Footer Placeholder 4"/>
          <p:cNvSpPr>
            <a:spLocks noGrp="1"/>
          </p:cNvSpPr>
          <p:nvPr>
            <p:ph type="ftr" sz="quarter" idx="11"/>
          </p:nvPr>
        </p:nvSpPr>
        <p:spPr>
          <a:xfrm>
            <a:off x="3810000" y="6248400"/>
            <a:ext cx="3962400" cy="457200"/>
          </a:xfrm>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fontScale="77500" lnSpcReduction="20000"/>
          </a:bodyPr>
          <a:lstStyle/>
          <a:p>
            <a:pPr algn="just">
              <a:buNone/>
            </a:pPr>
            <a:r>
              <a:rPr lang="en-IN" sz="2400" dirty="0" smtClean="0">
                <a:solidFill>
                  <a:srgbClr val="FF0000"/>
                </a:solidFill>
                <a:latin typeface="Times New Roman" pitchFamily="18" charset="0"/>
                <a:cs typeface="Times New Roman" pitchFamily="18" charset="0"/>
              </a:rPr>
              <a:t>Q) </a:t>
            </a:r>
            <a:r>
              <a:rPr lang="en-US" sz="2400" dirty="0" smtClean="0">
                <a:solidFill>
                  <a:srgbClr val="FF0000"/>
                </a:solidFill>
                <a:latin typeface="Times New Roman" pitchFamily="18" charset="0"/>
                <a:cs typeface="Times New Roman" pitchFamily="18" charset="0"/>
              </a:rPr>
              <a:t>Find the sum of the salaries of all employees, the maximum salary, the minimum salary, and the average salary. </a:t>
            </a:r>
          </a:p>
          <a:p>
            <a:pPr algn="just">
              <a:buNone/>
            </a:pPr>
            <a:endParaRPr lang="en-US" sz="2400" dirty="0" smtClean="0">
              <a:solidFill>
                <a:srgbClr val="FF0000"/>
              </a:solidFill>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SELECT SUM (SALARY), MAX (SALARY), MIN (SALARY), AVG 	(SALARY)  FROM EMPLOYEE; 	</a:t>
            </a:r>
          </a:p>
          <a:p>
            <a:pPr>
              <a:buNone/>
            </a:pPr>
            <a:endParaRPr lang="en-US" sz="2200" b="1" dirty="0" smtClean="0">
              <a:latin typeface="Times New Roman" pitchFamily="18" charset="0"/>
              <a:cs typeface="Times New Roman" pitchFamily="18" charset="0"/>
            </a:endParaRPr>
          </a:p>
          <a:p>
            <a:pPr algn="just">
              <a:buNone/>
            </a:pPr>
            <a:r>
              <a:rPr lang="en-IN" sz="2400" dirty="0" smtClean="0">
                <a:solidFill>
                  <a:srgbClr val="FF0000"/>
                </a:solidFill>
                <a:latin typeface="Times New Roman" pitchFamily="18" charset="0"/>
                <a:cs typeface="Times New Roman" pitchFamily="18" charset="0"/>
              </a:rPr>
              <a:t>Q)</a:t>
            </a:r>
            <a:r>
              <a:rPr lang="en-US" sz="2400" dirty="0" smtClean="0">
                <a:solidFill>
                  <a:srgbClr val="FF0000"/>
                </a:solidFill>
                <a:latin typeface="Times New Roman" pitchFamily="18" charset="0"/>
                <a:cs typeface="Times New Roman" pitchFamily="18" charset="0"/>
              </a:rPr>
              <a:t> Find the sum of the salaries of all employees of the ‘Research’ department, as well as the maximum salary, and the average salary in this department. </a:t>
            </a:r>
          </a:p>
          <a:p>
            <a:pPr algn="just">
              <a:buNone/>
            </a:pPr>
            <a:endParaRPr lang="en-US" sz="2400" dirty="0" smtClean="0">
              <a:solidFill>
                <a:srgbClr val="FF0000"/>
              </a:solidFill>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SELECT SUM (SALARY), MAX (SALARY), MIN (SALARY),  	AVG (SALARY) FROM EMPLOYEE, DEPARTMENT WHERE 	DNO=DNUMBER AND DNAME=‘Research’; </a:t>
            </a:r>
          </a:p>
          <a:p>
            <a:pPr>
              <a:buNone/>
            </a:pPr>
            <a:endParaRPr lang="en-US" sz="2000" b="1" dirty="0" smtClean="0">
              <a:latin typeface="Times New Roman" pitchFamily="18" charset="0"/>
              <a:cs typeface="Times New Roman" pitchFamily="18" charset="0"/>
            </a:endParaRPr>
          </a:p>
          <a:p>
            <a:pPr algn="just">
              <a:buNone/>
            </a:pPr>
            <a:r>
              <a:rPr lang="en-US" sz="2400" dirty="0" smtClean="0">
                <a:solidFill>
                  <a:srgbClr val="FF0000"/>
                </a:solidFill>
                <a:latin typeface="Times New Roman" pitchFamily="18" charset="0"/>
                <a:cs typeface="Times New Roman" pitchFamily="18" charset="0"/>
              </a:rPr>
              <a:t>Q) Retrieve </a:t>
            </a:r>
            <a:r>
              <a:rPr lang="en-US" sz="2400" dirty="0" err="1" smtClean="0">
                <a:solidFill>
                  <a:srgbClr val="FF0000"/>
                </a:solidFill>
                <a:latin typeface="Times New Roman" pitchFamily="18" charset="0"/>
                <a:cs typeface="Times New Roman" pitchFamily="18" charset="0"/>
              </a:rPr>
              <a:t>i</a:t>
            </a:r>
            <a:r>
              <a:rPr lang="en-US" sz="2400" dirty="0" smtClean="0">
                <a:solidFill>
                  <a:srgbClr val="FF0000"/>
                </a:solidFill>
                <a:latin typeface="Times New Roman" pitchFamily="18" charset="0"/>
                <a:cs typeface="Times New Roman" pitchFamily="18" charset="0"/>
              </a:rPr>
              <a:t>) the total number of employees in the company and  ii) the number of employees in the ‘Research’ department.</a:t>
            </a:r>
          </a:p>
          <a:p>
            <a:pPr algn="just">
              <a:buNone/>
            </a:pPr>
            <a:endParaRPr lang="en-US" sz="2400" dirty="0" smtClean="0">
              <a:solidFill>
                <a:srgbClr val="FF0000"/>
              </a:solidFill>
              <a:latin typeface="Times New Roman" pitchFamily="18" charset="0"/>
              <a:cs typeface="Times New Roman" pitchFamily="18" charset="0"/>
            </a:endParaRPr>
          </a:p>
          <a:p>
            <a:pPr>
              <a:buNone/>
            </a:pPr>
            <a:r>
              <a:rPr lang="en-US" sz="22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)SELECT COUNT (*) FROM EMPLOYEE; </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ii) SELECT COUNT (*) FROM EMPLOYEE, DEPARTMENT 	WHERE DNO=DNUMBER AND DNAME=‘Research’; 	</a:t>
            </a:r>
          </a:p>
          <a:p>
            <a:pPr>
              <a:buNone/>
            </a:pPr>
            <a:r>
              <a:rPr lang="en-US" b="1" dirty="0" smtClean="0">
                <a:latin typeface="Times New Roman" pitchFamily="18" charset="0"/>
                <a:cs typeface="Times New Roman" pitchFamily="18" charset="0"/>
              </a:rPr>
              <a:t>	</a:t>
            </a:r>
          </a:p>
          <a:p>
            <a:pPr>
              <a:buNone/>
            </a:pPr>
            <a:endParaRPr lang="en-US" sz="2400" b="1" dirty="0" smtClean="0"/>
          </a:p>
          <a:p>
            <a:pPr>
              <a:buNone/>
            </a:pPr>
            <a:endParaRPr lang="en-US" sz="2400" dirty="0" smtClean="0"/>
          </a:p>
          <a:p>
            <a:pPr>
              <a:buNone/>
            </a:pP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buNone/>
            </a:pPr>
            <a:r>
              <a:rPr lang="en-IN" sz="2400" dirty="0" smtClean="0">
                <a:solidFill>
                  <a:srgbClr val="FF0000"/>
                </a:solidFill>
                <a:latin typeface="Times New Roman" pitchFamily="18" charset="0"/>
                <a:cs typeface="Times New Roman" pitchFamily="18" charset="0"/>
              </a:rPr>
              <a:t>Q) </a:t>
            </a:r>
            <a:r>
              <a:rPr lang="en-US" sz="2400" dirty="0" smtClean="0">
                <a:solidFill>
                  <a:srgbClr val="FF0000"/>
                </a:solidFill>
                <a:latin typeface="Times New Roman" pitchFamily="18" charset="0"/>
                <a:cs typeface="Times New Roman" pitchFamily="18" charset="0"/>
              </a:rPr>
              <a:t>Count the number of distinct salary values in the database. </a:t>
            </a:r>
          </a:p>
          <a:p>
            <a:pPr>
              <a:buNone/>
            </a:pPr>
            <a:endParaRPr lang="en-US" sz="2400" dirty="0" smtClean="0">
              <a:solidFill>
                <a:srgbClr val="FF0000"/>
              </a:solidFill>
              <a:latin typeface="Times New Roman" pitchFamily="18" charset="0"/>
              <a:cs typeface="Times New Roman" pitchFamily="18" charset="0"/>
            </a:endParaRPr>
          </a:p>
          <a:p>
            <a:pPr>
              <a:buNone/>
            </a:pPr>
            <a:r>
              <a:rPr lang="en-US" b="1" dirty="0" smtClean="0"/>
              <a:t> 	</a:t>
            </a:r>
            <a:r>
              <a:rPr lang="en-US" sz="2000" b="1" dirty="0" smtClean="0">
                <a:latin typeface="Times New Roman" pitchFamily="18" charset="0"/>
                <a:cs typeface="Times New Roman" pitchFamily="18" charset="0"/>
              </a:rPr>
              <a:t>SELECT COUNT (DISTINCT SALARY) FROM EMPLOYEE; </a:t>
            </a:r>
          </a:p>
          <a:p>
            <a:pPr>
              <a:buNone/>
            </a:pPr>
            <a:endParaRPr lang="en-US" sz="2000" b="1"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Q) Retrieve the names of all employees who have two or more dependents </a:t>
            </a:r>
          </a:p>
          <a:p>
            <a:pPr>
              <a:buNone/>
            </a:pPr>
            <a:endParaRPr lang="en-US" sz="2400" dirty="0" smtClean="0">
              <a:solidFill>
                <a:srgbClr val="FF0000"/>
              </a:solidFill>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SELECT LNAME, FNAME FROM EMPLOYEE WHERE (SELECT 	COUNT (*) FROM DEPENDENT  WHERE SSN=ESSN) &gt;= 2; 	</a:t>
            </a:r>
          </a:p>
          <a:p>
            <a:pPr>
              <a:buNone/>
            </a:pPr>
            <a:r>
              <a:rPr lang="en-US" sz="2000" b="1" dirty="0" smtClean="0">
                <a:latin typeface="Times New Roman" pitchFamily="18" charset="0"/>
                <a:cs typeface="Times New Roman" pitchFamily="18" charset="0"/>
              </a:rPr>
              <a:t>	</a:t>
            </a:r>
          </a:p>
          <a:p>
            <a:pPr algn="just"/>
            <a:r>
              <a:rPr lang="en-US" dirty="0" smtClean="0"/>
              <a:t> </a:t>
            </a:r>
            <a:r>
              <a:rPr lang="en-US" sz="2400" dirty="0" smtClean="0">
                <a:latin typeface="Times New Roman" pitchFamily="18" charset="0"/>
                <a:cs typeface="Times New Roman" pitchFamily="18" charset="0"/>
              </a:rPr>
              <a:t>Here the correlated nested query counts the number of dependents that each employee has; if this is greater than or equal to 2, the employee tuple is selected. </a:t>
            </a: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lstStyle/>
          <a:p>
            <a:pPr>
              <a:buNone/>
            </a:pPr>
            <a:endParaRPr lang="en-IN" b="1" dirty="0" smtClean="0">
              <a:solidFill>
                <a:srgbClr val="FF0000"/>
              </a:solidFill>
              <a:latin typeface="Times New Roman" pitchFamily="18" charset="0"/>
              <a:cs typeface="Times New Roman" pitchFamily="18" charset="0"/>
            </a:endParaRPr>
          </a:p>
          <a:p>
            <a:pPr>
              <a:buNone/>
            </a:pPr>
            <a:r>
              <a:rPr lang="en-IN" b="1" dirty="0" smtClean="0">
                <a:solidFill>
                  <a:srgbClr val="FF0000"/>
                </a:solidFill>
                <a:latin typeface="Times New Roman" pitchFamily="18" charset="0"/>
                <a:cs typeface="Times New Roman" pitchFamily="18" charset="0"/>
              </a:rPr>
              <a:t>Grouping : GROUP BY and HAVING Clauses</a:t>
            </a:r>
          </a:p>
          <a:p>
            <a:pPr>
              <a:buNone/>
            </a:pPr>
            <a:endParaRPr lang="en-IN" b="1" dirty="0" smtClean="0">
              <a:solidFill>
                <a:srgbClr val="FF0000"/>
              </a:solidFill>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In order to partition the relation into non overlapping subsets(or groups) of tuples, each group will consist of the tuples that have the same value of attributes called the </a:t>
            </a:r>
            <a:r>
              <a:rPr lang="en-IN" sz="2400" dirty="0" smtClean="0">
                <a:solidFill>
                  <a:srgbClr val="FF0000"/>
                </a:solidFill>
                <a:latin typeface="Times New Roman" pitchFamily="18" charset="0"/>
                <a:cs typeface="Times New Roman" pitchFamily="18" charset="0"/>
              </a:rPr>
              <a:t>grouping attributes</a:t>
            </a:r>
            <a:r>
              <a:rPr lang="en-IN" sz="2400" dirty="0" smtClean="0">
                <a:latin typeface="Times New Roman" pitchFamily="18" charset="0"/>
                <a:cs typeface="Times New Roman" pitchFamily="18" charset="0"/>
              </a:rPr>
              <a:t>.</a:t>
            </a:r>
          </a:p>
          <a:p>
            <a:pPr algn="just"/>
            <a:r>
              <a:rPr lang="en-IN" sz="2400" dirty="0" smtClean="0">
                <a:latin typeface="Times New Roman" pitchFamily="18" charset="0"/>
                <a:cs typeface="Times New Roman" pitchFamily="18" charset="0"/>
              </a:rPr>
              <a:t>We can apply the function to each such group independently to produce summary information about each group.</a:t>
            </a:r>
          </a:p>
          <a:p>
            <a:pPr algn="just"/>
            <a:r>
              <a:rPr lang="en-IN" sz="2400" dirty="0" smtClean="0">
                <a:latin typeface="Times New Roman" pitchFamily="18" charset="0"/>
                <a:cs typeface="Times New Roman" pitchFamily="18" charset="0"/>
              </a:rPr>
              <a:t>SQL has a </a:t>
            </a:r>
            <a:r>
              <a:rPr lang="en-IN" sz="2400" dirty="0" smtClean="0">
                <a:solidFill>
                  <a:srgbClr val="FF0000"/>
                </a:solidFill>
                <a:latin typeface="Times New Roman" pitchFamily="18" charset="0"/>
                <a:cs typeface="Times New Roman" pitchFamily="18" charset="0"/>
              </a:rPr>
              <a:t>GROUP BY </a:t>
            </a:r>
            <a:r>
              <a:rPr lang="en-IN" sz="2400" dirty="0" smtClean="0">
                <a:latin typeface="Times New Roman" pitchFamily="18" charset="0"/>
                <a:cs typeface="Times New Roman" pitchFamily="18" charset="0"/>
              </a:rPr>
              <a:t>clause for this purpose.</a:t>
            </a:r>
          </a:p>
          <a:p>
            <a:pPr algn="just"/>
            <a:r>
              <a:rPr lang="en-IN" sz="2400" dirty="0" smtClean="0">
                <a:latin typeface="Times New Roman" pitchFamily="18" charset="0"/>
                <a:cs typeface="Times New Roman" pitchFamily="18" charset="0"/>
              </a:rPr>
              <a:t>The </a:t>
            </a:r>
            <a:r>
              <a:rPr lang="en-IN" sz="2400" dirty="0" smtClean="0">
                <a:solidFill>
                  <a:srgbClr val="FF0000"/>
                </a:solidFill>
                <a:latin typeface="Times New Roman" pitchFamily="18" charset="0"/>
                <a:cs typeface="Times New Roman" pitchFamily="18" charset="0"/>
              </a:rPr>
              <a:t>GROUP BY </a:t>
            </a:r>
            <a:r>
              <a:rPr lang="en-IN" sz="2400" dirty="0" smtClean="0">
                <a:latin typeface="Times New Roman" pitchFamily="18" charset="0"/>
                <a:cs typeface="Times New Roman" pitchFamily="18" charset="0"/>
              </a:rPr>
              <a:t>clause specifies the grouping attributes which should also appear in the SELECT clause, so that the value resulting from applying each aggregate function to a group of tuples appears along with the value of the grouping attributes.</a:t>
            </a:r>
          </a:p>
          <a:p>
            <a:pPr algn="just">
              <a:buNone/>
            </a:pPr>
            <a:endParaRPr lang="en-IN" sz="24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IN" sz="2400" dirty="0" smtClean="0">
                <a:solidFill>
                  <a:srgbClr val="FF0000"/>
                </a:solidFill>
                <a:latin typeface="Times New Roman" pitchFamily="18" charset="0"/>
                <a:cs typeface="Times New Roman" pitchFamily="18" charset="0"/>
              </a:rPr>
              <a:t>Q)</a:t>
            </a:r>
            <a:r>
              <a:rPr lang="en-US" sz="2400" dirty="0" smtClean="0">
                <a:solidFill>
                  <a:srgbClr val="FF0000"/>
                </a:solidFill>
                <a:latin typeface="Times New Roman" pitchFamily="18" charset="0"/>
                <a:cs typeface="Times New Roman" pitchFamily="18" charset="0"/>
              </a:rPr>
              <a:t> For each department, retrieve the department number, the number of employees in the department, and their average salary. </a:t>
            </a:r>
          </a:p>
          <a:p>
            <a:pPr>
              <a:buNone/>
            </a:pPr>
            <a:endParaRPr lang="en-US" sz="2400" dirty="0" smtClean="0">
              <a:solidFill>
                <a:srgbClr val="FF0000"/>
              </a:solidFill>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SELECT </a:t>
            </a:r>
            <a:r>
              <a:rPr lang="en-US" sz="2000" dirty="0" smtClean="0">
                <a:latin typeface="Times New Roman" pitchFamily="18" charset="0"/>
                <a:cs typeface="Times New Roman" pitchFamily="18" charset="0"/>
              </a:rPr>
              <a:t>DNO, </a:t>
            </a:r>
            <a:r>
              <a:rPr lang="en-US" sz="2000" b="1" dirty="0" smtClean="0">
                <a:latin typeface="Times New Roman" pitchFamily="18" charset="0"/>
                <a:cs typeface="Times New Roman" pitchFamily="18" charset="0"/>
              </a:rPr>
              <a:t>COUNT (*), AVG (SALARY) FROM </a:t>
            </a:r>
            <a:r>
              <a:rPr lang="en-US" sz="2000" dirty="0" smtClean="0">
                <a:latin typeface="Times New Roman" pitchFamily="18" charset="0"/>
                <a:cs typeface="Times New Roman" pitchFamily="18" charset="0"/>
              </a:rPr>
              <a:t>EMPLOYEE </a:t>
            </a:r>
          </a:p>
          <a:p>
            <a:pPr>
              <a:buNone/>
            </a:pPr>
            <a:r>
              <a:rPr lang="en-US" sz="2000" b="1" dirty="0" smtClean="0">
                <a:latin typeface="Times New Roman" pitchFamily="18" charset="0"/>
                <a:cs typeface="Times New Roman" pitchFamily="18" charset="0"/>
              </a:rPr>
              <a:t>		GROUP BY </a:t>
            </a:r>
            <a:r>
              <a:rPr lang="en-US" sz="2000" dirty="0" smtClean="0">
                <a:latin typeface="Times New Roman" pitchFamily="18" charset="0"/>
                <a:cs typeface="Times New Roman" pitchFamily="18" charset="0"/>
              </a:rPr>
              <a:t>DNO; </a:t>
            </a:r>
          </a:p>
          <a:p>
            <a:pPr>
              <a:buNone/>
            </a:pPr>
            <a:endParaRPr lang="en-US" sz="2000" dirty="0" smtClean="0">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Q) For each project, retrieve the project number, the project name, and the number of employees who work on that project. </a:t>
            </a:r>
          </a:p>
          <a:p>
            <a:pPr>
              <a:buNone/>
            </a:pPr>
            <a:endParaRPr lang="en-US" sz="2400" dirty="0" smtClean="0">
              <a:solidFill>
                <a:srgbClr val="FF0000"/>
              </a:solidFill>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SELECT </a:t>
            </a:r>
            <a:r>
              <a:rPr lang="en-US" sz="2000" dirty="0" smtClean="0">
                <a:latin typeface="Times New Roman" pitchFamily="18" charset="0"/>
                <a:cs typeface="Times New Roman" pitchFamily="18" charset="0"/>
              </a:rPr>
              <a:t>PNUMBER, PNAME, </a:t>
            </a:r>
            <a:r>
              <a:rPr lang="en-US" sz="2000" b="1" dirty="0" smtClean="0">
                <a:latin typeface="Times New Roman" pitchFamily="18" charset="0"/>
                <a:cs typeface="Times New Roman" pitchFamily="18" charset="0"/>
              </a:rPr>
              <a:t>COUNT (*) FROM </a:t>
            </a:r>
            <a:r>
              <a:rPr lang="en-US" sz="2000" dirty="0" smtClean="0">
                <a:latin typeface="Times New Roman" pitchFamily="18" charset="0"/>
                <a:cs typeface="Times New Roman" pitchFamily="18" charset="0"/>
              </a:rPr>
              <a:t>PROJECT, WORKS_ON </a:t>
            </a:r>
            <a:r>
              <a:rPr lang="en-US" sz="2000" b="1" dirty="0" smtClean="0">
                <a:latin typeface="Times New Roman" pitchFamily="18" charset="0"/>
                <a:cs typeface="Times New Roman" pitchFamily="18" charset="0"/>
              </a:rPr>
              <a:t>WHERE </a:t>
            </a:r>
            <a:r>
              <a:rPr lang="en-US" sz="2000" dirty="0" smtClean="0">
                <a:latin typeface="Times New Roman" pitchFamily="18" charset="0"/>
                <a:cs typeface="Times New Roman" pitchFamily="18" charset="0"/>
              </a:rPr>
              <a:t>PNUMBER=PNO </a:t>
            </a:r>
            <a:r>
              <a:rPr lang="en-US" sz="2000" b="1" dirty="0" smtClean="0">
                <a:latin typeface="Times New Roman" pitchFamily="18" charset="0"/>
                <a:cs typeface="Times New Roman" pitchFamily="18" charset="0"/>
              </a:rPr>
              <a:t>GROUP BY </a:t>
            </a:r>
            <a:r>
              <a:rPr lang="en-US" sz="2000" dirty="0" smtClean="0">
                <a:latin typeface="Times New Roman" pitchFamily="18" charset="0"/>
                <a:cs typeface="Times New Roman" pitchFamily="18" charset="0"/>
              </a:rPr>
              <a:t>PNUMBER, PNAME; 	</a:t>
            </a:r>
          </a:p>
          <a:p>
            <a:pPr>
              <a:buNone/>
            </a:pPr>
            <a:endParaRPr lang="en-US" dirty="0"/>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IN" b="1" dirty="0" smtClean="0">
                <a:solidFill>
                  <a:srgbClr val="FF0000"/>
                </a:solidFill>
                <a:latin typeface="Times New Roman" pitchFamily="18" charset="0"/>
                <a:cs typeface="Times New Roman" pitchFamily="18" charset="0"/>
              </a:rPr>
              <a:t>HAVING Clause</a:t>
            </a:r>
          </a:p>
          <a:p>
            <a:pPr algn="just"/>
            <a:r>
              <a:rPr lang="en-IN" sz="2400" dirty="0" smtClean="0">
                <a:latin typeface="Times New Roman" pitchFamily="18" charset="0"/>
                <a:cs typeface="Times New Roman" pitchFamily="18" charset="0"/>
              </a:rPr>
              <a:t>It is useful to state a condition that applies to groups rather than to tuples.</a:t>
            </a:r>
          </a:p>
          <a:p>
            <a:pPr algn="just"/>
            <a:r>
              <a:rPr lang="en-IN" sz="2400" dirty="0" smtClean="0">
                <a:latin typeface="Times New Roman" pitchFamily="18" charset="0"/>
                <a:cs typeface="Times New Roman" pitchFamily="18" charset="0"/>
              </a:rPr>
              <a:t>It can be used in conjunction with the GROUP BY clause</a:t>
            </a:r>
          </a:p>
          <a:p>
            <a:pPr algn="just"/>
            <a:r>
              <a:rPr lang="en-US" sz="2400" dirty="0" smtClean="0">
                <a:latin typeface="Times New Roman" pitchFamily="18" charset="0"/>
                <a:cs typeface="Times New Roman" pitchFamily="18" charset="0"/>
              </a:rPr>
              <a:t>HAVING provides a condition on the group of tuples associated with each value of the grouping attributes and only the groups that satisfy the condition are retrieved in the result of the query. </a:t>
            </a:r>
          </a:p>
          <a:p>
            <a:pPr algn="just">
              <a:buNone/>
            </a:pPr>
            <a:r>
              <a:rPr lang="en-IN" sz="2400" dirty="0" smtClean="0">
                <a:solidFill>
                  <a:srgbClr val="FF0000"/>
                </a:solidFill>
                <a:latin typeface="Times New Roman" pitchFamily="18" charset="0"/>
                <a:cs typeface="Times New Roman" pitchFamily="18" charset="0"/>
              </a:rPr>
              <a:t>Q) </a:t>
            </a:r>
            <a:r>
              <a:rPr lang="en-US" sz="2400" dirty="0" smtClean="0">
                <a:solidFill>
                  <a:srgbClr val="FF0000"/>
                </a:solidFill>
                <a:latin typeface="Times New Roman" pitchFamily="18" charset="0"/>
                <a:cs typeface="Times New Roman" pitchFamily="18" charset="0"/>
              </a:rPr>
              <a:t>For each project on which more than two employees work, retrieve the project number, the project name, and the number of employees who work on the project. </a:t>
            </a:r>
          </a:p>
          <a:p>
            <a:pPr algn="just">
              <a:buNone/>
            </a:pPr>
            <a:endParaRPr lang="en-US" sz="2400" dirty="0" smtClean="0">
              <a:solidFill>
                <a:srgbClr val="FF0000"/>
              </a:solidFill>
              <a:latin typeface="Times New Roman" pitchFamily="18" charset="0"/>
              <a:cs typeface="Times New Roman" pitchFamily="18" charset="0"/>
            </a:endParaRPr>
          </a:p>
          <a:p>
            <a:pPr>
              <a:buNone/>
            </a:pPr>
            <a:r>
              <a:rPr lang="en-US" sz="2400" b="1" dirty="0" smtClean="0"/>
              <a:t>	</a:t>
            </a:r>
            <a:r>
              <a:rPr lang="en-US" sz="2200" b="1" dirty="0" smtClean="0">
                <a:latin typeface="Times New Roman" pitchFamily="18" charset="0"/>
                <a:cs typeface="Times New Roman" pitchFamily="18" charset="0"/>
              </a:rPr>
              <a:t>SELECT  </a:t>
            </a:r>
            <a:r>
              <a:rPr lang="en-US" sz="2200" dirty="0" smtClean="0">
                <a:latin typeface="Times New Roman" pitchFamily="18" charset="0"/>
                <a:cs typeface="Times New Roman" pitchFamily="18" charset="0"/>
              </a:rPr>
              <a:t>PNUMBER, PNAME, </a:t>
            </a:r>
            <a:r>
              <a:rPr lang="en-US" sz="2200" b="1" dirty="0" smtClean="0">
                <a:latin typeface="Times New Roman" pitchFamily="18" charset="0"/>
                <a:cs typeface="Times New Roman" pitchFamily="18" charset="0"/>
              </a:rPr>
              <a:t>COUNT (*)  FROM </a:t>
            </a:r>
            <a:r>
              <a:rPr lang="en-US" sz="2200" dirty="0" smtClean="0">
                <a:latin typeface="Times New Roman" pitchFamily="18" charset="0"/>
                <a:cs typeface="Times New Roman" pitchFamily="18" charset="0"/>
              </a:rPr>
              <a:t>PROJECT, WORKS_ON </a:t>
            </a:r>
            <a:r>
              <a:rPr lang="en-US" sz="2200" b="1" dirty="0" smtClean="0">
                <a:latin typeface="Times New Roman" pitchFamily="18" charset="0"/>
                <a:cs typeface="Times New Roman" pitchFamily="18" charset="0"/>
              </a:rPr>
              <a:t>WHERE </a:t>
            </a:r>
            <a:r>
              <a:rPr lang="en-US" sz="2200" dirty="0" smtClean="0">
                <a:latin typeface="Times New Roman" pitchFamily="18" charset="0"/>
                <a:cs typeface="Times New Roman" pitchFamily="18" charset="0"/>
              </a:rPr>
              <a:t>PNUMBER=PNO </a:t>
            </a:r>
            <a:r>
              <a:rPr lang="en-US" sz="2200" b="1" dirty="0" smtClean="0">
                <a:latin typeface="Times New Roman" pitchFamily="18" charset="0"/>
                <a:cs typeface="Times New Roman" pitchFamily="18" charset="0"/>
              </a:rPr>
              <a:t>GROUP BY </a:t>
            </a:r>
            <a:r>
              <a:rPr lang="en-US" sz="2200" dirty="0" smtClean="0">
                <a:latin typeface="Times New Roman" pitchFamily="18" charset="0"/>
                <a:cs typeface="Times New Roman" pitchFamily="18" charset="0"/>
              </a:rPr>
              <a:t>PNUMBER, PNAME  </a:t>
            </a:r>
            <a:r>
              <a:rPr lang="en-US" sz="2200" b="1" dirty="0" smtClean="0">
                <a:latin typeface="Times New Roman" pitchFamily="18" charset="0"/>
                <a:cs typeface="Times New Roman" pitchFamily="18" charset="0"/>
              </a:rPr>
              <a:t>HAVING COUNT (*) &gt; 2; </a:t>
            </a:r>
            <a:r>
              <a:rPr lang="en-US" sz="2400" b="1" dirty="0" smtClean="0"/>
              <a:t>	</a:t>
            </a:r>
          </a:p>
          <a:p>
            <a:pPr algn="just">
              <a:buNone/>
            </a:pP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228600"/>
            <a:ext cx="8839200" cy="6400800"/>
          </a:xfrm>
        </p:spPr>
        <p:txBody>
          <a:bodyPr>
            <a:normAutofit/>
          </a:bodyPr>
          <a:lstStyle/>
          <a:p>
            <a:pPr algn="just">
              <a:buNone/>
            </a:pPr>
            <a:r>
              <a:rPr lang="en-US" sz="2400" dirty="0" smtClean="0">
                <a:solidFill>
                  <a:srgbClr val="FF0000"/>
                </a:solidFill>
                <a:latin typeface="Times New Roman" pitchFamily="18" charset="0"/>
                <a:cs typeface="Times New Roman" pitchFamily="18" charset="0"/>
              </a:rPr>
              <a:t>Q)For each project, retrieve the project number, the project name, and the number of employees from department 5 who work on the project.</a:t>
            </a:r>
          </a:p>
          <a:p>
            <a:pPr algn="just">
              <a:buNone/>
            </a:pPr>
            <a:endParaRPr lang="en-US" sz="2400" dirty="0" smtClean="0">
              <a:solidFill>
                <a:srgbClr val="FF0000"/>
              </a:solidFill>
              <a:latin typeface="Times New Roman" pitchFamily="18" charset="0"/>
              <a:cs typeface="Times New Roman" pitchFamily="18" charset="0"/>
            </a:endParaRPr>
          </a:p>
          <a:p>
            <a:pPr algn="just">
              <a:buNone/>
            </a:pPr>
            <a:r>
              <a:rPr lang="en-US" b="1" dirty="0" smtClean="0"/>
              <a:t>	</a:t>
            </a:r>
            <a:r>
              <a:rPr lang="en-US" sz="2200" b="1" dirty="0" smtClean="0">
                <a:latin typeface="Times New Roman" pitchFamily="18" charset="0"/>
                <a:cs typeface="Times New Roman" pitchFamily="18" charset="0"/>
              </a:rPr>
              <a:t>SELECT </a:t>
            </a:r>
            <a:r>
              <a:rPr lang="en-US" sz="2200" dirty="0" smtClean="0">
                <a:latin typeface="Times New Roman" pitchFamily="18" charset="0"/>
                <a:cs typeface="Times New Roman" pitchFamily="18" charset="0"/>
              </a:rPr>
              <a:t>PNUMBER, PNAME, </a:t>
            </a:r>
            <a:r>
              <a:rPr lang="en-US" sz="2200" b="1" dirty="0" smtClean="0">
                <a:latin typeface="Times New Roman" pitchFamily="18" charset="0"/>
                <a:cs typeface="Times New Roman" pitchFamily="18" charset="0"/>
              </a:rPr>
              <a:t>COUNT (*) FROM </a:t>
            </a:r>
            <a:r>
              <a:rPr lang="en-US" sz="2200" dirty="0" smtClean="0">
                <a:latin typeface="Times New Roman" pitchFamily="18" charset="0"/>
                <a:cs typeface="Times New Roman" pitchFamily="18" charset="0"/>
              </a:rPr>
              <a:t>PROJECT, WORKS_ON, EMPLOYEE </a:t>
            </a:r>
            <a:r>
              <a:rPr lang="en-US" sz="2200" b="1" dirty="0" smtClean="0">
                <a:latin typeface="Times New Roman" pitchFamily="18" charset="0"/>
                <a:cs typeface="Times New Roman" pitchFamily="18" charset="0"/>
              </a:rPr>
              <a:t>WHERE </a:t>
            </a:r>
            <a:r>
              <a:rPr lang="en-US" sz="2200" dirty="0" smtClean="0">
                <a:latin typeface="Times New Roman" pitchFamily="18" charset="0"/>
                <a:cs typeface="Times New Roman" pitchFamily="18" charset="0"/>
              </a:rPr>
              <a:t>PNUMBER=PNO </a:t>
            </a:r>
            <a:r>
              <a:rPr lang="en-US" sz="2200" b="1" dirty="0" smtClean="0">
                <a:latin typeface="Times New Roman" pitchFamily="18" charset="0"/>
                <a:cs typeface="Times New Roman" pitchFamily="18" charset="0"/>
              </a:rPr>
              <a:t>AND SSN=ESSN AND DNO=5 GROUP BY </a:t>
            </a:r>
            <a:r>
              <a:rPr lang="en-US" sz="2200" dirty="0" smtClean="0">
                <a:latin typeface="Times New Roman" pitchFamily="18" charset="0"/>
                <a:cs typeface="Times New Roman" pitchFamily="18" charset="0"/>
              </a:rPr>
              <a:t>PNUMBER, PNAME; </a:t>
            </a:r>
          </a:p>
          <a:p>
            <a:pPr algn="just">
              <a:buNone/>
            </a:pPr>
            <a:r>
              <a:rPr lang="en-US" sz="2200" dirty="0" smtClean="0">
                <a:latin typeface="Times New Roman" pitchFamily="18" charset="0"/>
                <a:cs typeface="Times New Roman" pitchFamily="18" charset="0"/>
              </a:rPr>
              <a:t>	</a:t>
            </a:r>
          </a:p>
          <a:p>
            <a:pPr algn="just">
              <a:buNone/>
            </a:pPr>
            <a:r>
              <a:rPr lang="en-US" sz="2400" dirty="0" smtClean="0">
                <a:solidFill>
                  <a:srgbClr val="FF0000"/>
                </a:solidFill>
                <a:latin typeface="Times New Roman" pitchFamily="18" charset="0"/>
                <a:cs typeface="Times New Roman" pitchFamily="18" charset="0"/>
              </a:rPr>
              <a:t>Q)For each department that has more than five employees, retrieve the department number and the number of its employees who are making more than $40,000.</a:t>
            </a:r>
          </a:p>
          <a:p>
            <a:pPr algn="just">
              <a:buNone/>
            </a:pPr>
            <a:endParaRPr lang="en-US" sz="2400" dirty="0" smtClean="0">
              <a:solidFill>
                <a:srgbClr val="FF0000"/>
              </a:solidFill>
              <a:latin typeface="Times New Roman" pitchFamily="18" charset="0"/>
              <a:cs typeface="Times New Roman" pitchFamily="18" charset="0"/>
            </a:endParaRPr>
          </a:p>
          <a:p>
            <a:pPr algn="just">
              <a:buNone/>
            </a:pPr>
            <a:r>
              <a:rPr lang="en-US" sz="2400" b="1" dirty="0" smtClean="0"/>
              <a:t>	SELECT </a:t>
            </a:r>
            <a:r>
              <a:rPr lang="en-US" sz="2400" b="1" dirty="0" err="1" smtClean="0"/>
              <a:t>Dnumber</a:t>
            </a:r>
            <a:r>
              <a:rPr lang="en-US" sz="2400" b="1" dirty="0" smtClean="0"/>
              <a:t>, COUNT (*) FROM DEPARTMENT, EMPLOYEE WHERE </a:t>
            </a:r>
            <a:r>
              <a:rPr lang="en-US" sz="2400" b="1" dirty="0" err="1" smtClean="0"/>
              <a:t>Dnumber</a:t>
            </a:r>
            <a:r>
              <a:rPr lang="en-US" sz="2400" b="1" dirty="0" smtClean="0"/>
              <a:t>=</a:t>
            </a:r>
            <a:r>
              <a:rPr lang="en-US" sz="2400" b="1" dirty="0" err="1" smtClean="0"/>
              <a:t>Dno</a:t>
            </a:r>
            <a:r>
              <a:rPr lang="en-US" sz="2400" b="1" dirty="0" smtClean="0"/>
              <a:t> AND Salary&gt;40000 AND </a:t>
            </a:r>
            <a:r>
              <a:rPr lang="en-US" sz="2400" dirty="0" smtClean="0"/>
              <a:t>( </a:t>
            </a:r>
            <a:r>
              <a:rPr lang="en-US" sz="2400" b="1" dirty="0" smtClean="0"/>
              <a:t>SELECT </a:t>
            </a:r>
            <a:r>
              <a:rPr lang="en-US" sz="2400" b="1" dirty="0" err="1" smtClean="0"/>
              <a:t>Dno</a:t>
            </a:r>
            <a:r>
              <a:rPr lang="en-US" sz="2400" b="1" dirty="0" smtClean="0"/>
              <a:t> FROM EMPLOYEE GROUP BY </a:t>
            </a:r>
            <a:r>
              <a:rPr lang="en-US" sz="2400" b="1" dirty="0" err="1" smtClean="0"/>
              <a:t>Dno</a:t>
            </a:r>
            <a:r>
              <a:rPr lang="en-US" sz="2400" b="1" dirty="0" smtClean="0"/>
              <a:t> HAVING COUNT (*) &gt; 5)</a:t>
            </a:r>
            <a:r>
              <a:rPr lang="en-US" sz="2200" dirty="0" smtClean="0">
                <a:latin typeface="Times New Roman" pitchFamily="18" charset="0"/>
                <a:cs typeface="Times New Roman" pitchFamily="18" charset="0"/>
              </a:rPr>
              <a:t>	</a:t>
            </a:r>
          </a:p>
          <a:p>
            <a:pPr>
              <a:buNone/>
            </a:pPr>
            <a:r>
              <a:rPr lang="en-US" sz="2200" b="1" dirty="0" smtClean="0">
                <a:latin typeface="Times New Roman" pitchFamily="18" charset="0"/>
                <a:cs typeface="Times New Roman" pitchFamily="18" charset="0"/>
              </a:rPr>
              <a:t>	</a:t>
            </a:r>
          </a:p>
          <a:p>
            <a:pPr algn="just">
              <a:buNone/>
            </a:pPr>
            <a:endParaRPr lang="en-US" sz="2400" dirty="0">
              <a:solidFill>
                <a:srgbClr val="FF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marL="0" lvl="0" indent="0" algn="ctr">
              <a:spcBef>
                <a:spcPts val="0"/>
              </a:spcBef>
              <a:buClrTx/>
              <a:buSzTx/>
              <a:buNone/>
              <a:defRPr/>
            </a:pPr>
            <a:r>
              <a:rPr lang="en-IN" sz="2800" b="1" dirty="0" smtClean="0">
                <a:solidFill>
                  <a:srgbClr val="FF0000"/>
                </a:solidFill>
                <a:latin typeface="Times New Roman" pitchFamily="18" charset="0"/>
                <a:cs typeface="Times New Roman" pitchFamily="18" charset="0"/>
              </a:rPr>
              <a:t>VIEWS</a:t>
            </a:r>
          </a:p>
          <a:p>
            <a:pPr marL="0" lvl="0" indent="0" algn="ctr">
              <a:spcBef>
                <a:spcPts val="0"/>
              </a:spcBef>
              <a:buClrTx/>
              <a:buSzTx/>
              <a:buNone/>
              <a:defRPr/>
            </a:pPr>
            <a:endParaRPr lang="en-IN" sz="2800" b="1" dirty="0" smtClean="0">
              <a:solidFill>
                <a:srgbClr val="FF0000"/>
              </a:solidFill>
              <a:latin typeface="Times New Roman" pitchFamily="18" charset="0"/>
              <a:cs typeface="Times New Roman" pitchFamily="18" charset="0"/>
            </a:endParaRPr>
          </a:p>
          <a:p>
            <a:pPr marL="0" indent="0" algn="just">
              <a:spcBef>
                <a:spcPts val="0"/>
              </a:spcBef>
              <a:buClrTx/>
              <a:buSzTx/>
              <a:defRPr/>
            </a:pPr>
            <a:r>
              <a:rPr lang="en-US" sz="2400" dirty="0" smtClean="0">
                <a:latin typeface="Times New Roman" pitchFamily="18" charset="0"/>
                <a:cs typeface="Times New Roman" pitchFamily="18" charset="0"/>
              </a:rPr>
              <a:t> A view in SQL terminology is a single table that is derived from other tables </a:t>
            </a:r>
          </a:p>
          <a:p>
            <a:pPr marL="0" indent="0" algn="just">
              <a:spcBef>
                <a:spcPts val="0"/>
              </a:spcBef>
              <a:buClrTx/>
              <a:buSzTx/>
              <a:defRPr/>
            </a:pPr>
            <a:r>
              <a:rPr lang="en-US" sz="2400" dirty="0" smtClean="0">
                <a:latin typeface="Times New Roman" pitchFamily="18" charset="0"/>
                <a:cs typeface="Times New Roman" pitchFamily="18" charset="0"/>
              </a:rPr>
              <a:t> These other tables could be base tables or previously defined views. A view does not necessarily exist in physical form; it is considered a </a:t>
            </a:r>
            <a:r>
              <a:rPr lang="en-US" sz="2400" b="1" dirty="0" smtClean="0">
                <a:solidFill>
                  <a:srgbClr val="FF0000"/>
                </a:solidFill>
                <a:latin typeface="Times New Roman" pitchFamily="18" charset="0"/>
                <a:cs typeface="Times New Roman" pitchFamily="18" charset="0"/>
              </a:rPr>
              <a:t>virtual table</a:t>
            </a:r>
          </a:p>
          <a:p>
            <a:pPr marL="0" indent="0" algn="just">
              <a:spcBef>
                <a:spcPts val="0"/>
              </a:spcBef>
              <a:buClrTx/>
              <a:buSzTx/>
              <a:defRPr/>
            </a:pPr>
            <a:r>
              <a:rPr lang="en-US" sz="2400" dirty="0" smtClean="0">
                <a:latin typeface="Times New Roman" pitchFamily="18" charset="0"/>
                <a:cs typeface="Times New Roman" pitchFamily="18" charset="0"/>
              </a:rPr>
              <a:t> view is a way of specifying a table that we need to reference frequently, even though it may not exist physically. </a:t>
            </a:r>
          </a:p>
          <a:p>
            <a:pPr marL="0" indent="0" algn="just">
              <a:spcBef>
                <a:spcPts val="0"/>
              </a:spcBef>
              <a:buClrTx/>
              <a:buSzTx/>
              <a:buNone/>
              <a:defRPr/>
            </a:pPr>
            <a:endParaRPr lang="en-US" sz="2400" dirty="0" smtClean="0">
              <a:latin typeface="Times New Roman" pitchFamily="18" charset="0"/>
              <a:cs typeface="Times New Roman" pitchFamily="18" charset="0"/>
            </a:endParaRPr>
          </a:p>
          <a:p>
            <a:pPr marL="0" indent="0" algn="just">
              <a:spcBef>
                <a:spcPts val="0"/>
              </a:spcBef>
              <a:buClrTx/>
              <a:buSzTx/>
              <a:buNone/>
              <a:defRPr/>
            </a:pPr>
            <a:r>
              <a:rPr lang="en-US" sz="2400" b="1" dirty="0" smtClean="0">
                <a:solidFill>
                  <a:srgbClr val="FF0000"/>
                </a:solidFill>
                <a:latin typeface="Times New Roman" pitchFamily="18" charset="0"/>
                <a:cs typeface="Times New Roman" pitchFamily="18" charset="0"/>
              </a:rPr>
              <a:t>Specification of Views in SQL</a:t>
            </a:r>
          </a:p>
          <a:p>
            <a:pPr marL="0" indent="0" algn="just">
              <a:spcBef>
                <a:spcPts val="0"/>
              </a:spcBef>
              <a:buClrTx/>
              <a:buSzTx/>
              <a:buNone/>
              <a:defRPr/>
            </a:pPr>
            <a:r>
              <a:rPr lang="en-US" sz="2400" b="1" dirty="0" smtClean="0">
                <a:solidFill>
                  <a:srgbClr val="FF0000"/>
                </a:solidFill>
                <a:latin typeface="Times New Roman" pitchFamily="18" charset="0"/>
                <a:cs typeface="Times New Roman" pitchFamily="18" charset="0"/>
              </a:rPr>
              <a:t> </a:t>
            </a:r>
          </a:p>
          <a:p>
            <a:pPr marL="0" indent="0" algn="just">
              <a:spcBef>
                <a:spcPts val="0"/>
              </a:spcBef>
              <a:buClrTx/>
              <a:buSzTx/>
              <a:defRPr/>
            </a:pPr>
            <a:r>
              <a:rPr lang="en-US" sz="2400" dirty="0" smtClean="0"/>
              <a:t> </a:t>
            </a:r>
            <a:r>
              <a:rPr lang="en-US" sz="2400" dirty="0" smtClean="0">
                <a:latin typeface="Times New Roman" pitchFamily="18" charset="0"/>
                <a:cs typeface="Times New Roman" pitchFamily="18" charset="0"/>
              </a:rPr>
              <a:t>The command to specify a view is </a:t>
            </a:r>
            <a:r>
              <a:rPr lang="en-US" sz="2400" b="1" dirty="0" smtClean="0">
                <a:latin typeface="Times New Roman" pitchFamily="18" charset="0"/>
                <a:cs typeface="Times New Roman" pitchFamily="18" charset="0"/>
              </a:rPr>
              <a:t>CREATE VIEW</a:t>
            </a:r>
            <a:r>
              <a:rPr lang="en-US" sz="2400" dirty="0" smtClean="0">
                <a:latin typeface="Times New Roman" pitchFamily="18" charset="0"/>
                <a:cs typeface="Times New Roman" pitchFamily="18" charset="0"/>
              </a:rPr>
              <a:t>. </a:t>
            </a:r>
          </a:p>
          <a:p>
            <a:pPr marL="0" indent="0" algn="just">
              <a:spcBef>
                <a:spcPts val="0"/>
              </a:spcBef>
              <a:buClrTx/>
              <a:buSzTx/>
              <a:defRPr/>
            </a:pPr>
            <a:r>
              <a:rPr lang="en-US" sz="2400" dirty="0" smtClean="0">
                <a:latin typeface="Times New Roman" pitchFamily="18" charset="0"/>
                <a:cs typeface="Times New Roman" pitchFamily="18" charset="0"/>
              </a:rPr>
              <a:t> The view is given a (virtual) table name (or view name), a list of attribute names, and a query to specify the contents of the view</a:t>
            </a:r>
            <a:r>
              <a:rPr lang="en-US" sz="2400" b="1" dirty="0" smtClean="0"/>
              <a:t>. </a:t>
            </a:r>
          </a:p>
          <a:p>
            <a:pPr marL="0" indent="0" algn="just">
              <a:spcBef>
                <a:spcPts val="0"/>
              </a:spcBef>
              <a:buClrTx/>
              <a:buSzTx/>
              <a:defRPr/>
            </a:pPr>
            <a:r>
              <a:rPr lang="en-IN" sz="2400" b="1" dirty="0" smtClean="0">
                <a:latin typeface="Times New Roman" pitchFamily="18" charset="0"/>
                <a:cs typeface="Times New Roman" pitchFamily="18" charset="0"/>
              </a:rPr>
              <a:t> Eg) </a:t>
            </a:r>
            <a:r>
              <a:rPr lang="en-IN" sz="2400" b="1" dirty="0" smtClean="0">
                <a:solidFill>
                  <a:srgbClr val="FF0000"/>
                </a:solidFill>
                <a:latin typeface="Times New Roman" pitchFamily="18" charset="0"/>
                <a:cs typeface="Times New Roman" pitchFamily="18" charset="0"/>
              </a:rPr>
              <a:t>VIEW V1</a:t>
            </a:r>
            <a:endParaRPr lang="en-US" sz="2400" dirty="0" smtClean="0">
              <a:solidFill>
                <a:srgbClr val="FF0000"/>
              </a:solidFill>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400" b="1" dirty="0" smtClean="0"/>
              <a:t> </a:t>
            </a:r>
          </a:p>
          <a:p>
            <a:pPr algn="just">
              <a:buNone/>
            </a:pPr>
            <a:r>
              <a:rPr lang="en-US" sz="2200" b="1" dirty="0" smtClean="0">
                <a:latin typeface="Times New Roman" pitchFamily="18" charset="0"/>
                <a:cs typeface="Times New Roman" pitchFamily="18" charset="0"/>
              </a:rPr>
              <a:t> </a:t>
            </a:r>
            <a:r>
              <a:rPr lang="en-US" sz="2200" b="1" dirty="0" smtClean="0">
                <a:solidFill>
                  <a:srgbClr val="FF0000"/>
                </a:solidFill>
                <a:latin typeface="Times New Roman" pitchFamily="18" charset="0"/>
                <a:cs typeface="Times New Roman" pitchFamily="18" charset="0"/>
              </a:rPr>
              <a:t>V1 : </a:t>
            </a:r>
            <a:r>
              <a:rPr lang="en-US" sz="2200" b="1" dirty="0" smtClean="0">
                <a:latin typeface="Times New Roman" pitchFamily="18" charset="0"/>
                <a:cs typeface="Times New Roman" pitchFamily="18" charset="0"/>
              </a:rPr>
              <a:t>CREATE VIEW     </a:t>
            </a:r>
            <a:r>
              <a:rPr lang="en-US" sz="2200" dirty="0" smtClean="0">
                <a:latin typeface="Times New Roman" pitchFamily="18" charset="0"/>
                <a:cs typeface="Times New Roman" pitchFamily="18" charset="0"/>
              </a:rPr>
              <a:t>WORKS_ON1</a:t>
            </a:r>
          </a:p>
          <a:p>
            <a:pPr algn="just">
              <a:buNone/>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AS SELECT            </a:t>
            </a:r>
            <a:r>
              <a:rPr lang="en-US" sz="2200" dirty="0" smtClean="0">
                <a:latin typeface="Times New Roman" pitchFamily="18" charset="0"/>
                <a:cs typeface="Times New Roman" pitchFamily="18" charset="0"/>
              </a:rPr>
              <a:t>FNAME, LNAME, PNAME, HOURS </a:t>
            </a:r>
          </a:p>
          <a:p>
            <a:pPr algn="just">
              <a:buNone/>
            </a:pPr>
            <a:r>
              <a:rPr lang="en-US" sz="2200" b="1" dirty="0" smtClean="0">
                <a:latin typeface="Times New Roman" pitchFamily="18" charset="0"/>
                <a:cs typeface="Times New Roman" pitchFamily="18" charset="0"/>
              </a:rPr>
              <a:t>	     FROM</a:t>
            </a:r>
            <a:r>
              <a:rPr lang="en-US" sz="2200" dirty="0" smtClean="0">
                <a:latin typeface="Times New Roman" pitchFamily="18" charset="0"/>
                <a:cs typeface="Times New Roman" pitchFamily="18" charset="0"/>
              </a:rPr>
              <a:t>                      EMPLOYEE, PROJECT, WORKS_ON  </a:t>
            </a:r>
          </a:p>
          <a:p>
            <a:pPr algn="just">
              <a:buNone/>
            </a:pPr>
            <a:r>
              <a:rPr lang="en-US" sz="2200" b="1" dirty="0" smtClean="0">
                <a:latin typeface="Times New Roman" pitchFamily="18" charset="0"/>
                <a:cs typeface="Times New Roman" pitchFamily="18" charset="0"/>
              </a:rPr>
              <a:t>	     WHERE</a:t>
            </a:r>
            <a:r>
              <a:rPr lang="en-US" sz="2200" dirty="0" smtClean="0">
                <a:latin typeface="Times New Roman" pitchFamily="18" charset="0"/>
                <a:cs typeface="Times New Roman" pitchFamily="18" charset="0"/>
              </a:rPr>
              <a:t>                   SSN=ESSN AND PNO=PNUMBER; </a:t>
            </a:r>
          </a:p>
          <a:p>
            <a:pPr>
              <a:buNone/>
            </a:pPr>
            <a:endParaRPr lang="en-US" sz="2400" b="1" dirty="0" smtClean="0"/>
          </a:p>
          <a:p>
            <a:pPr algn="just">
              <a:buNone/>
            </a:pPr>
            <a:r>
              <a:rPr lang="en-US" sz="2200" b="1" dirty="0" smtClean="0">
                <a:solidFill>
                  <a:srgbClr val="FF0000"/>
                </a:solidFill>
                <a:latin typeface="Times New Roman" pitchFamily="18" charset="0"/>
                <a:cs typeface="Times New Roman" pitchFamily="18" charset="0"/>
              </a:rPr>
              <a:t>V2: </a:t>
            </a:r>
            <a:r>
              <a:rPr lang="en-US" sz="2200" b="1" dirty="0" smtClean="0">
                <a:latin typeface="Times New Roman" pitchFamily="18" charset="0"/>
                <a:cs typeface="Times New Roman" pitchFamily="18" charset="0"/>
              </a:rPr>
              <a:t>CREATE VIEW    </a:t>
            </a:r>
            <a:r>
              <a:rPr lang="en-US" sz="2200" dirty="0" smtClean="0">
                <a:latin typeface="Times New Roman" pitchFamily="18" charset="0"/>
                <a:cs typeface="Times New Roman" pitchFamily="18" charset="0"/>
              </a:rPr>
              <a:t>DEPT_INFO(DEPT_NAME, NO_OF_EMPS, 							                   TOTAL_SAL)  </a:t>
            </a:r>
          </a:p>
          <a:p>
            <a:pPr algn="just">
              <a:buNone/>
            </a:pPr>
            <a:r>
              <a:rPr lang="en-US" sz="2200" b="1" dirty="0" smtClean="0">
                <a:latin typeface="Times New Roman" pitchFamily="18" charset="0"/>
                <a:cs typeface="Times New Roman" pitchFamily="18" charset="0"/>
              </a:rPr>
              <a:t>       AS SELECT          </a:t>
            </a:r>
            <a:r>
              <a:rPr lang="en-US" sz="2200" dirty="0" smtClean="0">
                <a:latin typeface="Times New Roman" pitchFamily="18" charset="0"/>
                <a:cs typeface="Times New Roman" pitchFamily="18" charset="0"/>
              </a:rPr>
              <a:t>DNAME, COUNT (*), SUM (SALARY) </a:t>
            </a:r>
          </a:p>
          <a:p>
            <a:pPr algn="just">
              <a:buNone/>
            </a:pPr>
            <a:r>
              <a:rPr lang="en-US" sz="2200" b="1" dirty="0" smtClean="0">
                <a:latin typeface="Times New Roman" pitchFamily="18" charset="0"/>
                <a:cs typeface="Times New Roman" pitchFamily="18" charset="0"/>
              </a:rPr>
              <a:t>       FROM</a:t>
            </a:r>
            <a:r>
              <a:rPr lang="en-US" sz="2200" dirty="0" smtClean="0">
                <a:latin typeface="Times New Roman" pitchFamily="18" charset="0"/>
                <a:cs typeface="Times New Roman" pitchFamily="18" charset="0"/>
              </a:rPr>
              <a:t>                   DEPARTMENT, EMPLOYEE </a:t>
            </a:r>
          </a:p>
          <a:p>
            <a:pPr algn="just">
              <a:buNone/>
            </a:pPr>
            <a:r>
              <a:rPr lang="en-US" sz="2200" b="1" dirty="0" smtClean="0">
                <a:latin typeface="Times New Roman" pitchFamily="18" charset="0"/>
                <a:cs typeface="Times New Roman" pitchFamily="18" charset="0"/>
              </a:rPr>
              <a:t>       WHERE</a:t>
            </a:r>
            <a:r>
              <a:rPr lang="en-US" sz="2200" dirty="0" smtClean="0">
                <a:latin typeface="Times New Roman" pitchFamily="18" charset="0"/>
                <a:cs typeface="Times New Roman" pitchFamily="18" charset="0"/>
              </a:rPr>
              <a:t>                DNUMBER=DNO 	</a:t>
            </a:r>
          </a:p>
          <a:p>
            <a:pPr algn="just">
              <a:buNone/>
            </a:pPr>
            <a:r>
              <a:rPr lang="en-US" sz="2200" b="1" dirty="0" smtClean="0">
                <a:latin typeface="Times New Roman" pitchFamily="18" charset="0"/>
                <a:cs typeface="Times New Roman" pitchFamily="18" charset="0"/>
              </a:rPr>
              <a:t>       GROUP BY           </a:t>
            </a:r>
            <a:r>
              <a:rPr lang="en-US" sz="2200" dirty="0" smtClean="0">
                <a:latin typeface="Times New Roman" pitchFamily="18" charset="0"/>
                <a:cs typeface="Times New Roman" pitchFamily="18" charset="0"/>
              </a:rPr>
              <a:t>DNAME; 	</a:t>
            </a:r>
          </a:p>
          <a:p>
            <a:pPr algn="just">
              <a:buNone/>
            </a:pPr>
            <a:r>
              <a:rPr lang="en-US" sz="2200" b="1" dirty="0" smtClean="0">
                <a:latin typeface="Times New Roman" pitchFamily="18" charset="0"/>
                <a:cs typeface="Times New Roman" pitchFamily="18" charset="0"/>
              </a:rPr>
              <a:t>	</a:t>
            </a:r>
          </a:p>
          <a:p>
            <a:pPr algn="just">
              <a:buNone/>
            </a:pP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r>
              <a:rPr lang="en-US" sz="2400" dirty="0" smtClean="0">
                <a:latin typeface="Times New Roman" pitchFamily="18" charset="0"/>
                <a:cs typeface="Times New Roman" pitchFamily="18" charset="0"/>
              </a:rPr>
              <a:t>In  View V1, we did not specify any new attribute names for the view WORKS_ON1 (although we could have); in this case, WORKS_ON1 inherits the names of the view attributes from the defining tables EMPLOYEE, PROJECT, and WORKS_ON. </a:t>
            </a:r>
          </a:p>
          <a:p>
            <a:pPr algn="just"/>
            <a:r>
              <a:rPr lang="en-US" sz="2400" dirty="0" smtClean="0">
                <a:latin typeface="Times New Roman" pitchFamily="18" charset="0"/>
                <a:cs typeface="Times New Roman" pitchFamily="18" charset="0"/>
              </a:rPr>
              <a:t>View V2 explicitly specifies new attribute names for the view DEPT_INFO, using a one-to-one correspondence between the attributes specified in the CREATE VIEW clause and those specified in the SELECT-clause of the query that defines the view.</a:t>
            </a:r>
          </a:p>
          <a:p>
            <a:pPr algn="just"/>
            <a:r>
              <a:rPr lang="en-US" sz="2400" dirty="0" smtClean="0">
                <a:latin typeface="Times New Roman" pitchFamily="18" charset="0"/>
                <a:cs typeface="Times New Roman" pitchFamily="18" charset="0"/>
              </a:rPr>
              <a:t> We can specify SQL queries on a view—or virtual table—in the same way we specify queries involving base tables. </a:t>
            </a:r>
          </a:p>
          <a:p>
            <a:pPr algn="just"/>
            <a:r>
              <a:rPr lang="en-US" sz="2400" dirty="0" smtClean="0">
                <a:solidFill>
                  <a:srgbClr val="FF0000"/>
                </a:solidFill>
                <a:latin typeface="Times New Roman" pitchFamily="18" charset="0"/>
                <a:cs typeface="Times New Roman" pitchFamily="18" charset="0"/>
              </a:rPr>
              <a:t>For example, to retrieve the last name and first name of all employees who work on ‘ProjectX’, we can utilize the WORKS_ON1 view and specify the query as in QV1: </a:t>
            </a:r>
            <a:endParaRPr lang="en-US" sz="2400" dirty="0">
              <a:solidFill>
                <a:srgbClr val="FF0000"/>
              </a:solidFill>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400" b="1" dirty="0" smtClean="0"/>
              <a:t>		</a:t>
            </a:r>
          </a:p>
          <a:p>
            <a:pPr>
              <a:buNone/>
            </a:pPr>
            <a:r>
              <a:rPr lang="en-US" sz="2400" b="1" dirty="0" smtClean="0">
                <a:latin typeface="Times New Roman" pitchFamily="18" charset="0"/>
                <a:cs typeface="Times New Roman" pitchFamily="18" charset="0"/>
              </a:rPr>
              <a:t>		SELECT     </a:t>
            </a:r>
            <a:r>
              <a:rPr lang="en-US" sz="2400" dirty="0" smtClean="0">
                <a:latin typeface="Times New Roman" pitchFamily="18" charset="0"/>
                <a:cs typeface="Times New Roman" pitchFamily="18" charset="0"/>
              </a:rPr>
              <a:t>Fname, Lname </a:t>
            </a:r>
          </a:p>
          <a:p>
            <a:pPr>
              <a:buNone/>
            </a:pPr>
            <a:r>
              <a:rPr lang="en-US" sz="2400" b="1" dirty="0" smtClean="0">
                <a:latin typeface="Times New Roman" pitchFamily="18" charset="0"/>
                <a:cs typeface="Times New Roman" pitchFamily="18" charset="0"/>
              </a:rPr>
              <a:t>		FROM       </a:t>
            </a:r>
            <a:r>
              <a:rPr lang="en-US" sz="2400" dirty="0" smtClean="0">
                <a:latin typeface="Times New Roman" pitchFamily="18" charset="0"/>
                <a:cs typeface="Times New Roman" pitchFamily="18" charset="0"/>
              </a:rPr>
              <a:t>WORKS_ON1 </a:t>
            </a:r>
          </a:p>
          <a:p>
            <a:pPr>
              <a:buNone/>
            </a:pPr>
            <a:r>
              <a:rPr lang="en-US" sz="2400" b="1" dirty="0" smtClean="0">
                <a:latin typeface="Times New Roman" pitchFamily="18" charset="0"/>
                <a:cs typeface="Times New Roman" pitchFamily="18" charset="0"/>
              </a:rPr>
              <a:t>		WHERE    </a:t>
            </a:r>
            <a:r>
              <a:rPr lang="en-US" sz="2400" dirty="0" smtClean="0">
                <a:latin typeface="Times New Roman" pitchFamily="18" charset="0"/>
                <a:cs typeface="Times New Roman" pitchFamily="18" charset="0"/>
              </a:rPr>
              <a:t>Pname=‘ProjectX’; 	</a:t>
            </a:r>
          </a:p>
          <a:p>
            <a:pPr>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one of the main advantages of a view is to simplify the specification of certain queries. </a:t>
            </a:r>
          </a:p>
          <a:p>
            <a:pPr algn="just"/>
            <a:r>
              <a:rPr lang="en-US" sz="2400" dirty="0" smtClean="0">
                <a:latin typeface="Times New Roman" pitchFamily="18" charset="0"/>
                <a:cs typeface="Times New Roman" pitchFamily="18" charset="0"/>
              </a:rPr>
              <a:t>Views are also used as a security and authorization mechanism</a:t>
            </a:r>
          </a:p>
          <a:p>
            <a:pPr algn="just"/>
            <a:r>
              <a:rPr lang="en-US" sz="2400" dirty="0" smtClean="0">
                <a:latin typeface="Times New Roman" pitchFamily="18" charset="0"/>
                <a:cs typeface="Times New Roman" pitchFamily="18" charset="0"/>
              </a:rPr>
              <a:t> A view is always up to date; if we modify the tuples in the base tables on which the view is defined, the view must automatically reflect these changes. </a:t>
            </a:r>
          </a:p>
          <a:p>
            <a:pPr algn="just"/>
            <a:r>
              <a:rPr lang="en-US" sz="2400" dirty="0" smtClean="0">
                <a:latin typeface="Times New Roman" pitchFamily="18" charset="0"/>
                <a:cs typeface="Times New Roman" pitchFamily="18" charset="0"/>
              </a:rPr>
              <a:t>If we do not need a view any more, we can use the </a:t>
            </a:r>
            <a:r>
              <a:rPr lang="en-US" sz="2400" b="1" dirty="0" smtClean="0">
                <a:latin typeface="Times New Roman" pitchFamily="18" charset="0"/>
                <a:cs typeface="Times New Roman" pitchFamily="18" charset="0"/>
              </a:rPr>
              <a:t>DROP VIEW </a:t>
            </a:r>
            <a:r>
              <a:rPr lang="en-US" sz="2400" dirty="0" smtClean="0">
                <a:latin typeface="Times New Roman" pitchFamily="18" charset="0"/>
                <a:cs typeface="Times New Roman" pitchFamily="18" charset="0"/>
              </a:rPr>
              <a:t>command to dispose of it .</a:t>
            </a:r>
          </a:p>
          <a:p>
            <a:pPr algn="just">
              <a:buNone/>
            </a:pPr>
            <a:r>
              <a:rPr lang="en-IN" sz="2400" dirty="0" smtClean="0">
                <a:latin typeface="Times New Roman" pitchFamily="18" charset="0"/>
                <a:cs typeface="Times New Roman" pitchFamily="18" charset="0"/>
              </a:rPr>
              <a:t> Eg) </a:t>
            </a:r>
            <a:r>
              <a:rPr lang="en-IN" sz="2400" b="1" dirty="0" smtClean="0">
                <a:latin typeface="Times New Roman" pitchFamily="18" charset="0"/>
                <a:cs typeface="Times New Roman" pitchFamily="18" charset="0"/>
              </a:rPr>
              <a:t>DROP VIEW </a:t>
            </a:r>
            <a:r>
              <a:rPr lang="en-IN" sz="2400" dirty="0" smtClean="0">
                <a:latin typeface="Times New Roman" pitchFamily="18" charset="0"/>
                <a:cs typeface="Times New Roman" pitchFamily="18" charset="0"/>
              </a:rPr>
              <a:t>WORKS_ON1;</a:t>
            </a:r>
            <a:endParaRPr lang="en-US" sz="2400" dirty="0" smtClean="0">
              <a:latin typeface="Times New Roman" pitchFamily="18" charset="0"/>
              <a:cs typeface="Times New Roman" pitchFamily="18" charset="0"/>
            </a:endParaRPr>
          </a:p>
          <a:p>
            <a:pPr>
              <a:buNone/>
            </a:pPr>
            <a:endParaRPr lang="en-US" sz="2400" dirty="0" smtClean="0"/>
          </a:p>
          <a:p>
            <a:pPr algn="just">
              <a:buNone/>
            </a:pP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1755_FIG0705.gif                                              0001035BEeyore                         B91DCF3B:"/>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a:xfrm>
            <a:off x="381000" y="761070"/>
            <a:ext cx="8534400" cy="5412059"/>
          </a:xfrm>
          <a:prstGeom prst="rect">
            <a:avLst/>
          </a:prstGeom>
          <a:noFill/>
          <a:ln>
            <a:noFill/>
          </a:ln>
          <a:effectLst/>
        </p:spPr>
      </p:pic>
      <p:sp>
        <p:nvSpPr>
          <p:cNvPr id="4" name="Footer Placeholder 3"/>
          <p:cNvSpPr>
            <a:spLocks noGrp="1"/>
          </p:cNvSpPr>
          <p:nvPr>
            <p:ph type="ftr" sz="quarter" idx="11"/>
          </p:nvPr>
        </p:nvSpPr>
        <p:spPr>
          <a:xfrm>
            <a:off x="4114800" y="6172200"/>
            <a:ext cx="3962400" cy="457200"/>
          </a:xfrm>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457200" y="533400"/>
            <a:ext cx="8229600" cy="5486400"/>
          </a:xfrm>
        </p:spPr>
        <p:txBody>
          <a:bodyPr>
            <a:normAutofit fontScale="85000" lnSpcReduction="20000"/>
          </a:bodyPr>
          <a:lstStyle/>
          <a:p>
            <a:pPr algn="just">
              <a:buNone/>
            </a:pPr>
            <a:r>
              <a:rPr lang="en-US" sz="2800" b="1" dirty="0" smtClean="0">
                <a:solidFill>
                  <a:srgbClr val="FF0000"/>
                </a:solidFill>
                <a:latin typeface="Times New Roman" pitchFamily="18" charset="0"/>
                <a:cs typeface="Times New Roman" pitchFamily="18" charset="0"/>
              </a:rPr>
              <a:t>View Implementation, View Update and Inline Views</a:t>
            </a:r>
          </a:p>
          <a:p>
            <a:pPr algn="just"/>
            <a:r>
              <a:rPr lang="en-US" sz="2800" dirty="0" smtClean="0">
                <a:latin typeface="Times New Roman" pitchFamily="18" charset="0"/>
                <a:cs typeface="Times New Roman" pitchFamily="18" charset="0"/>
              </a:rPr>
              <a:t>The problem of efficiently implementing a view for querying is complex.  For that, two main approaches have been suggested. </a:t>
            </a:r>
          </a:p>
          <a:p>
            <a:pPr algn="just">
              <a:buNone/>
            </a:pPr>
            <a:r>
              <a:rPr lang="en-IN" sz="2800" dirty="0" smtClean="0">
                <a:solidFill>
                  <a:srgbClr val="FF0000"/>
                </a:solidFill>
                <a:latin typeface="Times New Roman" pitchFamily="18" charset="0"/>
                <a:cs typeface="Times New Roman" pitchFamily="18" charset="0"/>
              </a:rPr>
              <a:t>      1) </a:t>
            </a:r>
            <a:r>
              <a:rPr lang="en-US" sz="2800" b="1" dirty="0" smtClean="0">
                <a:solidFill>
                  <a:srgbClr val="FF0000"/>
                </a:solidFill>
                <a:latin typeface="Times New Roman" pitchFamily="18" charset="0"/>
                <a:cs typeface="Times New Roman" pitchFamily="18" charset="0"/>
              </a:rPr>
              <a:t>query modification  2) view materialization </a:t>
            </a:r>
          </a:p>
          <a:p>
            <a:pPr algn="just">
              <a:buNone/>
            </a:pPr>
            <a:r>
              <a:rPr lang="en-US" sz="2800" b="1" dirty="0" smtClean="0">
                <a:latin typeface="Times New Roman" pitchFamily="18" charset="0"/>
                <a:cs typeface="Times New Roman" pitchFamily="18" charset="0"/>
              </a:rPr>
              <a:t>1) query modification</a:t>
            </a:r>
            <a:r>
              <a:rPr lang="en-US" sz="2800" dirty="0" smtClean="0">
                <a:latin typeface="Times New Roman" pitchFamily="18" charset="0"/>
                <a:cs typeface="Times New Roman" pitchFamily="18" charset="0"/>
              </a:rPr>
              <a:t> involves modifying the view query into a query on the underlying base tables. </a:t>
            </a:r>
          </a:p>
          <a:p>
            <a:pPr algn="just"/>
            <a:r>
              <a:rPr lang="en-IN" sz="2800" dirty="0" smtClean="0">
                <a:latin typeface="Times New Roman" pitchFamily="18" charset="0"/>
                <a:cs typeface="Times New Roman" pitchFamily="18" charset="0"/>
              </a:rPr>
              <a:t>The previous query </a:t>
            </a:r>
            <a:r>
              <a:rPr lang="en-US" sz="2800" dirty="0" smtClean="0">
                <a:latin typeface="Times New Roman" pitchFamily="18" charset="0"/>
                <a:cs typeface="Times New Roman" pitchFamily="18" charset="0"/>
              </a:rPr>
              <a:t>V1 would be automatically modified to the following query by the DBMS.</a:t>
            </a:r>
          </a:p>
          <a:p>
            <a:pPr algn="just"/>
            <a:endParaRPr lang="en-IN" sz="2800" dirty="0" smtClean="0">
              <a:latin typeface="Times New Roman" pitchFamily="18" charset="0"/>
              <a:cs typeface="Times New Roman" pitchFamily="18" charset="0"/>
            </a:endParaRPr>
          </a:p>
          <a:p>
            <a:pPr algn="just">
              <a:buNone/>
            </a:pPr>
            <a:endParaRPr lang="en-IN" sz="2800" dirty="0" smtClean="0">
              <a:latin typeface="Times New Roman" pitchFamily="18" charset="0"/>
              <a:cs typeface="Times New Roman" pitchFamily="18" charset="0"/>
            </a:endParaRPr>
          </a:p>
          <a:p>
            <a:pPr algn="just">
              <a:buNone/>
            </a:pPr>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The disadvantage of this approach is that the views defined via complex queries are time-consuming to execute, especially if multiple queries are going to be applied to the same view within a short period of time.</a:t>
            </a: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endParaRPr lang="en-US" dirty="0"/>
          </a:p>
        </p:txBody>
      </p:sp>
      <p:pic>
        <p:nvPicPr>
          <p:cNvPr id="5" name="Picture 4"/>
          <p:cNvPicPr>
            <a:picLocks noChangeAspect="1"/>
          </p:cNvPicPr>
          <p:nvPr/>
        </p:nvPicPr>
        <p:blipFill>
          <a:blip r:embed="rId2"/>
          <a:stretch>
            <a:fillRect/>
          </a:stretch>
        </p:blipFill>
        <p:spPr>
          <a:xfrm>
            <a:off x="1752600" y="3200400"/>
            <a:ext cx="5715000" cy="12954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buNone/>
            </a:pPr>
            <a:endParaRPr lang="en-US" sz="2400" b="1" dirty="0" smtClean="0">
              <a:latin typeface="Times New Roman" pitchFamily="18" charset="0"/>
              <a:cs typeface="Times New Roman" pitchFamily="18" charset="0"/>
              <a:sym typeface="+mn-ea"/>
            </a:endParaRPr>
          </a:p>
          <a:p>
            <a:pPr algn="just">
              <a:buNone/>
            </a:pPr>
            <a:endParaRPr lang="en-US" sz="2400" b="1" dirty="0" smtClean="0">
              <a:latin typeface="Times New Roman" pitchFamily="18" charset="0"/>
              <a:cs typeface="Times New Roman" pitchFamily="18" charset="0"/>
              <a:sym typeface="+mn-ea"/>
            </a:endParaRPr>
          </a:p>
          <a:p>
            <a:pPr algn="just">
              <a:buNone/>
            </a:pPr>
            <a:r>
              <a:rPr lang="en-US" sz="2400" b="1" dirty="0" smtClean="0">
                <a:latin typeface="Times New Roman" pitchFamily="18" charset="0"/>
                <a:cs typeface="Times New Roman" pitchFamily="18" charset="0"/>
                <a:sym typeface="+mn-ea"/>
              </a:rPr>
              <a:t>2) View Materialization </a:t>
            </a:r>
            <a:r>
              <a:rPr lang="en-US" sz="2400" dirty="0" smtClean="0">
                <a:latin typeface="Times New Roman" pitchFamily="18" charset="0"/>
                <a:cs typeface="Times New Roman" pitchFamily="18" charset="0"/>
              </a:rPr>
              <a:t>involves physically creating a temporary view table when the view is first queried and keeping that table on the assumption that other queries on the view will follow.</a:t>
            </a:r>
          </a:p>
          <a:p>
            <a:pPr algn="just"/>
            <a:r>
              <a:rPr lang="en-IN" sz="2400" dirty="0" smtClean="0">
                <a:latin typeface="Times New Roman" pitchFamily="18" charset="0"/>
                <a:cs typeface="Times New Roman" pitchFamily="18" charset="0"/>
              </a:rPr>
              <a:t>Here the view tables are updated automatically in accordance with the updations in base tables. Thus keep the view up-to-date.</a:t>
            </a:r>
          </a:p>
          <a:p>
            <a:pPr algn="just"/>
            <a:r>
              <a:rPr lang="en-IN" sz="2400" dirty="0" smtClean="0">
                <a:latin typeface="Times New Roman" pitchFamily="18" charset="0"/>
                <a:cs typeface="Times New Roman" pitchFamily="18" charset="0"/>
              </a:rPr>
              <a:t>An incremental update technique is used for this purpose where the DBMS can determine what new tuples must be inserted, deleted or modified in a materialized view table, </a:t>
            </a:r>
            <a:r>
              <a:rPr lang="en-US" sz="2400" dirty="0" smtClean="0">
                <a:latin typeface="Times New Roman" pitchFamily="18" charset="0"/>
                <a:cs typeface="Times New Roman" pitchFamily="18" charset="0"/>
              </a:rPr>
              <a:t>when a database update is applied to one of the defining base tables.</a:t>
            </a:r>
          </a:p>
          <a:p>
            <a:pPr algn="just"/>
            <a:r>
              <a:rPr lang="en-IN" sz="2400" dirty="0" smtClean="0">
                <a:latin typeface="Times New Roman" pitchFamily="18" charset="0"/>
                <a:cs typeface="Times New Roman" pitchFamily="18" charset="0"/>
              </a:rPr>
              <a:t>The view is kept as a materialized(physically stored)table as long as it is being queried.</a:t>
            </a:r>
          </a:p>
          <a:p>
            <a:pPr algn="just"/>
            <a:endParaRPr lang="en-US" sz="2400" dirty="0" smtClean="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buNone/>
            </a:pPr>
            <a:r>
              <a:rPr lang="en-IN" sz="2800" b="1" dirty="0" smtClean="0">
                <a:solidFill>
                  <a:srgbClr val="FF0000"/>
                </a:solidFill>
                <a:latin typeface="Times New Roman" pitchFamily="18" charset="0"/>
                <a:cs typeface="Times New Roman" pitchFamily="18" charset="0"/>
              </a:rPr>
              <a:t>View Update</a:t>
            </a:r>
          </a:p>
          <a:p>
            <a:pPr algn="just"/>
            <a:r>
              <a:rPr lang="en-US" sz="2400" dirty="0" smtClean="0">
                <a:latin typeface="Times New Roman" pitchFamily="18" charset="0"/>
                <a:cs typeface="Times New Roman" pitchFamily="18" charset="0"/>
              </a:rPr>
              <a:t>Updating of views is complicated and can be ambiguous.</a:t>
            </a:r>
          </a:p>
          <a:p>
            <a:pPr algn="just"/>
            <a:r>
              <a:rPr lang="en-US" sz="2400" dirty="0" smtClean="0">
                <a:latin typeface="Times New Roman" pitchFamily="18" charset="0"/>
                <a:cs typeface="Times New Roman" pitchFamily="18" charset="0"/>
              </a:rPr>
              <a:t>Consider the WORKS_ON1 view, and suppose that we issue the command to update the PNAME attribute of ‘John Smith’ from ‘ProductX’ to ‘ProductY’. </a:t>
            </a:r>
          </a:p>
          <a:p>
            <a:pPr algn="just"/>
            <a:r>
              <a:rPr lang="en-US" sz="2400" dirty="0" smtClean="0">
                <a:latin typeface="Times New Roman" pitchFamily="18" charset="0"/>
                <a:cs typeface="Times New Roman" pitchFamily="18" charset="0"/>
              </a:rPr>
              <a:t>This view update is shown in UV1</a:t>
            </a:r>
          </a:p>
          <a:p>
            <a:pPr algn="just"/>
            <a:endParaRPr lang="en-US" sz="2400" dirty="0">
              <a:latin typeface="Times New Roman" pitchFamily="18" charset="0"/>
              <a:cs typeface="Times New Roman" pitchFamily="18" charset="0"/>
            </a:endParaRPr>
          </a:p>
        </p:txBody>
      </p:sp>
      <p:pic>
        <p:nvPicPr>
          <p:cNvPr id="6" name="Picture 5"/>
          <p:cNvPicPr>
            <a:picLocks noChangeAspect="1"/>
          </p:cNvPicPr>
          <p:nvPr/>
        </p:nvPicPr>
        <p:blipFill>
          <a:blip r:embed="rId2"/>
          <a:stretch>
            <a:fillRect/>
          </a:stretch>
        </p:blipFill>
        <p:spPr>
          <a:xfrm>
            <a:off x="1219200" y="4191000"/>
            <a:ext cx="6781800" cy="1841500"/>
          </a:xfrm>
          <a:prstGeom prst="rect">
            <a:avLst/>
          </a:prstGeom>
        </p:spPr>
      </p:pic>
      <p:sp>
        <p:nvSpPr>
          <p:cNvPr id="7" name="Footer Placeholder 6"/>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914400" y="381000"/>
            <a:ext cx="7772400" cy="5638800"/>
          </a:xfrm>
        </p:spPr>
        <p:txBody>
          <a:bodyPr>
            <a:normAutofit fontScale="92500" lnSpcReduction="10000"/>
          </a:bodyPr>
          <a:lstStyle/>
          <a:p>
            <a:pPr fontAlgn="base">
              <a:buNone/>
            </a:pPr>
            <a:r>
              <a:rPr lang="en-US" b="1" dirty="0" smtClean="0"/>
              <a:t>UPDATING VIEWS</a:t>
            </a:r>
            <a:endParaRPr lang="en-US" dirty="0" smtClean="0"/>
          </a:p>
          <a:p>
            <a:pPr fontAlgn="base">
              <a:buNone/>
            </a:pPr>
            <a:r>
              <a:rPr lang="en-US" dirty="0" smtClean="0"/>
              <a:t>There are certain conditions needed to be satisfied to update a view. If any one of these conditions is </a:t>
            </a:r>
            <a:r>
              <a:rPr lang="en-US" b="1" dirty="0" smtClean="0"/>
              <a:t>not</a:t>
            </a:r>
            <a:r>
              <a:rPr lang="en-US" dirty="0" smtClean="0"/>
              <a:t> met, then we will not be allowed to update the view.</a:t>
            </a:r>
          </a:p>
          <a:p>
            <a:pPr fontAlgn="base"/>
            <a:r>
              <a:rPr lang="en-US" dirty="0" smtClean="0"/>
              <a:t>The SELECT statement which is used to create the view should not include GROUP BY clause or ORDER BY clause.</a:t>
            </a:r>
          </a:p>
          <a:p>
            <a:pPr fontAlgn="base"/>
            <a:r>
              <a:rPr lang="en-US" dirty="0" smtClean="0"/>
              <a:t>The view must include the PRIMARY KEY of the table based upon which the view has been created.</a:t>
            </a:r>
          </a:p>
          <a:p>
            <a:pPr fontAlgn="base"/>
            <a:r>
              <a:rPr lang="en-US" dirty="0" smtClean="0"/>
              <a:t>The SELECT statement should not have the DISTINCT keyword.</a:t>
            </a:r>
          </a:p>
          <a:p>
            <a:pPr fontAlgn="base"/>
            <a:r>
              <a:rPr lang="en-US" dirty="0" smtClean="0"/>
              <a:t>The View should have all NOT NULL values.</a:t>
            </a:r>
          </a:p>
          <a:p>
            <a:pPr fontAlgn="base"/>
            <a:r>
              <a:rPr lang="en-US" dirty="0" smtClean="0"/>
              <a:t>The view should not be created using nested queries or complex queries.</a:t>
            </a:r>
          </a:p>
          <a:p>
            <a:pPr fontAlgn="base"/>
            <a:r>
              <a:rPr lang="en-US" dirty="0" smtClean="0"/>
              <a:t>The view should be created from a single table. If the view is created using multiple tables then we will not be allowed to update the view.</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609600" y="457200"/>
            <a:ext cx="8077200" cy="5562600"/>
          </a:xfrm>
        </p:spPr>
        <p:txBody>
          <a:bodyPr/>
          <a:lstStyle/>
          <a:p>
            <a:pPr fontAlgn="base">
              <a:buNone/>
            </a:pPr>
            <a:r>
              <a:rPr lang="en-US" dirty="0" smtClean="0"/>
              <a:t>Database system uses one of the three ways to keep the materialized view updated:</a:t>
            </a:r>
          </a:p>
          <a:p>
            <a:pPr fontAlgn="base"/>
            <a:r>
              <a:rPr lang="en-US" dirty="0" smtClean="0"/>
              <a:t>Update the materialized view as soon as the relation on which it is defined is updated.</a:t>
            </a:r>
          </a:p>
          <a:p>
            <a:pPr fontAlgn="base"/>
            <a:r>
              <a:rPr lang="en-US" dirty="0" smtClean="0"/>
              <a:t>Update the materialized view every time the view is accessed.</a:t>
            </a:r>
          </a:p>
          <a:p>
            <a:pPr fontAlgn="base"/>
            <a:r>
              <a:rPr lang="en-US" dirty="0" smtClean="0"/>
              <a:t>Update the materialized view periodically.</a:t>
            </a:r>
          </a:p>
          <a:p>
            <a:pPr fontAlgn="base"/>
            <a:endParaRPr lang="en-US" dirty="0" smtClean="0"/>
          </a:p>
          <a:p>
            <a:pPr fontAlgn="base">
              <a:buNone/>
            </a:pPr>
            <a:r>
              <a:rPr lang="en-IN" b="1" dirty="0" smtClean="0">
                <a:solidFill>
                  <a:srgbClr val="FF0000"/>
                </a:solidFill>
              </a:rPr>
              <a:t>in-line view</a:t>
            </a:r>
            <a:endParaRPr lang="en-US" b="1" dirty="0" smtClean="0">
              <a:solidFill>
                <a:srgbClr val="FF0000"/>
              </a:solidFill>
            </a:endParaRPr>
          </a:p>
          <a:p>
            <a:pPr fontAlgn="base"/>
            <a:r>
              <a:rPr lang="en-IN" dirty="0" smtClean="0"/>
              <a:t>It is also possible to define a view table in the FROM clause of an SQL query. This is known as an in-line view. In this case, the view is defined within the query itself.</a:t>
            </a:r>
            <a:endParaRPr lang="en-US" dirty="0" smtClean="0"/>
          </a:p>
          <a:p>
            <a:pPr fontAlgn="base"/>
            <a:endParaRPr lang="en-US" dirty="0" smtClean="0"/>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914400" y="304800"/>
            <a:ext cx="7772400" cy="5943600"/>
          </a:xfrm>
        </p:spPr>
        <p:txBody>
          <a:bodyPr>
            <a:normAutofit fontScale="85000" lnSpcReduction="20000"/>
          </a:bodyPr>
          <a:lstStyle/>
          <a:p>
            <a:pPr fontAlgn="base">
              <a:buNone/>
            </a:pPr>
            <a:r>
              <a:rPr lang="en-US" b="1" dirty="0" smtClean="0"/>
              <a:t>Uses of a View :</a:t>
            </a:r>
            <a:r>
              <a:rPr lang="en-US" dirty="0" smtClean="0"/>
              <a:t/>
            </a:r>
            <a:br>
              <a:rPr lang="en-US" dirty="0" smtClean="0"/>
            </a:br>
            <a:r>
              <a:rPr lang="en-US" dirty="0" smtClean="0"/>
              <a:t>A good database should contain views due to the given reasons:</a:t>
            </a:r>
          </a:p>
          <a:p>
            <a:pPr fontAlgn="base"/>
            <a:r>
              <a:rPr lang="en-US" b="1" dirty="0" smtClean="0"/>
              <a:t>Restricting data access –</a:t>
            </a:r>
            <a:r>
              <a:rPr lang="en-US" dirty="0" smtClean="0"/>
              <a:t/>
            </a:r>
            <a:br>
              <a:rPr lang="en-US" dirty="0" smtClean="0"/>
            </a:br>
            <a:r>
              <a:rPr lang="en-US" dirty="0" smtClean="0"/>
              <a:t>Views provide an additional level of table security by restricting access to a predetermined set of rows and columns of a table.</a:t>
            </a:r>
          </a:p>
          <a:p>
            <a:pPr fontAlgn="base"/>
            <a:r>
              <a:rPr lang="en-US" b="1" dirty="0" smtClean="0"/>
              <a:t>Hiding data complexity –</a:t>
            </a:r>
            <a:r>
              <a:rPr lang="en-US" dirty="0" smtClean="0"/>
              <a:t/>
            </a:r>
            <a:br>
              <a:rPr lang="en-US" dirty="0" smtClean="0"/>
            </a:br>
            <a:r>
              <a:rPr lang="en-US" dirty="0" smtClean="0"/>
              <a:t>A view can hide the complexity that exists in a multiple table join.</a:t>
            </a:r>
          </a:p>
          <a:p>
            <a:pPr fontAlgn="base"/>
            <a:r>
              <a:rPr lang="en-US" b="1" dirty="0" smtClean="0"/>
              <a:t>Simplify commands for the user –</a:t>
            </a:r>
            <a:r>
              <a:rPr lang="en-US" dirty="0" smtClean="0"/>
              <a:t/>
            </a:r>
            <a:br>
              <a:rPr lang="en-US" dirty="0" smtClean="0"/>
            </a:br>
            <a:r>
              <a:rPr lang="en-US" dirty="0" smtClean="0"/>
              <a:t>Views allows the user to select information from multiple tables without requiring the users to actually know how to perform a join.</a:t>
            </a:r>
          </a:p>
          <a:p>
            <a:pPr fontAlgn="base"/>
            <a:r>
              <a:rPr lang="en-US" b="1" dirty="0" smtClean="0"/>
              <a:t>Store complex queries –</a:t>
            </a:r>
            <a:r>
              <a:rPr lang="en-US" dirty="0" smtClean="0"/>
              <a:t/>
            </a:r>
            <a:br>
              <a:rPr lang="en-US" dirty="0" smtClean="0"/>
            </a:br>
            <a:r>
              <a:rPr lang="en-US" dirty="0" smtClean="0"/>
              <a:t>Views can be used to store complex queries.</a:t>
            </a:r>
          </a:p>
          <a:p>
            <a:pPr fontAlgn="base"/>
            <a:r>
              <a:rPr lang="en-US" b="1" dirty="0" smtClean="0"/>
              <a:t>Rename Columns –</a:t>
            </a:r>
            <a:r>
              <a:rPr lang="en-US" dirty="0" smtClean="0"/>
              <a:t/>
            </a:r>
            <a:br>
              <a:rPr lang="en-US" dirty="0" smtClean="0"/>
            </a:br>
            <a:r>
              <a:rPr lang="en-US" dirty="0" smtClean="0"/>
              <a:t>Views can also be used to rename the columns without affecting the base tables provided the number of columns in view must match the number of columns specified in select statement. Thus, renaming helps to </a:t>
            </a:r>
            <a:r>
              <a:rPr lang="en-US" dirty="0" err="1" smtClean="0"/>
              <a:t>to</a:t>
            </a:r>
            <a:r>
              <a:rPr lang="en-US" dirty="0" smtClean="0"/>
              <a:t> hide the names of the columns of the base tables.</a:t>
            </a:r>
          </a:p>
          <a:p>
            <a:pPr fontAlgn="base"/>
            <a:r>
              <a:rPr lang="en-US" b="1" dirty="0" smtClean="0"/>
              <a:t>Multiple view facility –</a:t>
            </a:r>
            <a:r>
              <a:rPr lang="en-US" dirty="0" smtClean="0"/>
              <a:t/>
            </a:r>
            <a:br>
              <a:rPr lang="en-US" dirty="0" smtClean="0"/>
            </a:br>
            <a:r>
              <a:rPr lang="en-US" dirty="0" smtClean="0"/>
              <a:t>Different views can be created on the same table for different users.</a:t>
            </a:r>
          </a:p>
          <a:p>
            <a:pPr>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ctr">
              <a:buNone/>
            </a:pPr>
            <a:r>
              <a:rPr lang="en-US" sz="2800" b="1" dirty="0" smtClean="0">
                <a:solidFill>
                  <a:srgbClr val="FF0000"/>
                </a:solidFill>
                <a:latin typeface="Times New Roman" pitchFamily="18" charset="0"/>
                <a:cs typeface="Times New Roman" pitchFamily="18" charset="0"/>
              </a:rPr>
              <a:t>ASSERTIONS</a:t>
            </a:r>
          </a:p>
          <a:p>
            <a:pPr algn="just"/>
            <a:r>
              <a:rPr lang="en-IN" sz="2400" dirty="0" smtClean="0">
                <a:latin typeface="Times New Roman" pitchFamily="18" charset="0"/>
                <a:cs typeface="Times New Roman" pitchFamily="18" charset="0"/>
              </a:rPr>
              <a:t>Assertions can be used to specify additional types of constraints that are outside the scope of the built-in relational model constraints (primary key &amp; unique keys, entity integrity and referential integrity).</a:t>
            </a:r>
          </a:p>
          <a:p>
            <a:pPr algn="just">
              <a:buNone/>
            </a:pPr>
            <a:r>
              <a:rPr lang="en-US" sz="2400" b="1" dirty="0" smtClean="0">
                <a:solidFill>
                  <a:srgbClr val="FF0000"/>
                </a:solidFill>
                <a:latin typeface="Times New Roman" pitchFamily="18" charset="0"/>
                <a:cs typeface="Times New Roman" pitchFamily="18" charset="0"/>
              </a:rPr>
              <a:t>Specifying General Constraints as Assertions in SQL</a:t>
            </a:r>
          </a:p>
          <a:p>
            <a:pPr algn="just"/>
            <a:r>
              <a:rPr lang="en-IN" sz="2400" dirty="0" smtClean="0">
                <a:latin typeface="Times New Roman" pitchFamily="18" charset="0"/>
                <a:cs typeface="Times New Roman" pitchFamily="18" charset="0"/>
              </a:rPr>
              <a:t>In SQL, we can specify general constraints through declarative assertions, using CREATE ASSERTION statement.</a:t>
            </a:r>
          </a:p>
          <a:p>
            <a:pPr algn="just"/>
            <a:r>
              <a:rPr lang="en-IN" sz="2400" dirty="0" smtClean="0">
                <a:latin typeface="Times New Roman" pitchFamily="18" charset="0"/>
                <a:cs typeface="Times New Roman" pitchFamily="18" charset="0"/>
              </a:rPr>
              <a:t>Each assertion is given a constraint name and is specified via a condition similar to the WHERE clause of an SQL query.</a:t>
            </a:r>
          </a:p>
          <a:p>
            <a:pPr algn="just"/>
            <a:r>
              <a:rPr lang="en-IN" sz="2400" dirty="0" smtClean="0">
                <a:latin typeface="Times New Roman" pitchFamily="18" charset="0"/>
                <a:cs typeface="Times New Roman" pitchFamily="18" charset="0"/>
              </a:rPr>
              <a:t>The basic technique for writing assertions is to specify a query that selects any tuples that violate the desired condition.</a:t>
            </a:r>
          </a:p>
          <a:p>
            <a:pPr algn="just">
              <a:buNone/>
            </a:pPr>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buNone/>
            </a:pPr>
            <a:r>
              <a:rPr lang="en-IN" b="1" dirty="0" smtClean="0">
                <a:solidFill>
                  <a:srgbClr val="FF0000"/>
                </a:solidFill>
                <a:latin typeface="Times New Roman" pitchFamily="18" charset="0"/>
                <a:cs typeface="Times New Roman" pitchFamily="18" charset="0"/>
              </a:rPr>
              <a:t>General form of Assertion</a:t>
            </a:r>
          </a:p>
          <a:p>
            <a:endParaRPr lang="en-US" sz="2400" dirty="0">
              <a:solidFill>
                <a:srgbClr val="FF0000"/>
              </a:solidFill>
              <a:latin typeface="Times New Roman" pitchFamily="18" charset="0"/>
              <a:cs typeface="Times New Roman" pitchFamily="18" charset="0"/>
            </a:endParaRPr>
          </a:p>
        </p:txBody>
      </p:sp>
      <p:pic>
        <p:nvPicPr>
          <p:cNvPr id="6" name="Content Placeholder 4"/>
          <p:cNvPicPr>
            <a:picLocks noChangeAspect="1"/>
          </p:cNvPicPr>
          <p:nvPr/>
        </p:nvPicPr>
        <p:blipFill>
          <a:blip r:embed="rId2"/>
          <a:stretch>
            <a:fillRect/>
          </a:stretch>
        </p:blipFill>
        <p:spPr>
          <a:xfrm>
            <a:off x="152400" y="838200"/>
            <a:ext cx="8799830" cy="5199380"/>
          </a:xfrm>
          <a:prstGeom prst="rect">
            <a:avLst/>
          </a:prstGeom>
        </p:spPr>
      </p:pic>
      <p:sp>
        <p:nvSpPr>
          <p:cNvPr id="7" name="Footer Placeholder 6"/>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buNone/>
            </a:pPr>
            <a:r>
              <a:rPr lang="en-US" sz="2400" dirty="0" smtClean="0">
                <a:solidFill>
                  <a:srgbClr val="FF0000"/>
                </a:solidFill>
                <a:latin typeface="Times New Roman" pitchFamily="18" charset="0"/>
                <a:cs typeface="Times New Roman" pitchFamily="18" charset="0"/>
              </a:rPr>
              <a:t>Q)The total length of all movies by a given studio shall not exceed 10,000 minutes.</a:t>
            </a: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buNone/>
            </a:pPr>
            <a:endParaRPr lang="en-IN" sz="2400" dirty="0" smtClean="0">
              <a:solidFill>
                <a:srgbClr val="FF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Since this constraint involves only the relation Movies, it can be expressed as a tuple-based </a:t>
            </a:r>
            <a:r>
              <a:rPr lang="en-US" sz="2400" b="1" dirty="0" smtClean="0">
                <a:latin typeface="Times New Roman" pitchFamily="18" charset="0"/>
                <a:cs typeface="Times New Roman" pitchFamily="18" charset="0"/>
              </a:rPr>
              <a:t>CHECK</a:t>
            </a:r>
            <a:r>
              <a:rPr lang="en-US" sz="2400" dirty="0" smtClean="0">
                <a:latin typeface="Times New Roman" pitchFamily="18" charset="0"/>
                <a:cs typeface="Times New Roman" pitchFamily="18" charset="0"/>
              </a:rPr>
              <a:t> constraint.</a:t>
            </a:r>
          </a:p>
          <a:p>
            <a:pPr algn="just"/>
            <a:endParaRPr lang="en-US" sz="2400" dirty="0" smtClean="0"/>
          </a:p>
          <a:p>
            <a:pPr algn="just">
              <a:buNone/>
            </a:pPr>
            <a:endParaRPr lang="en-US" sz="2400" dirty="0" smtClean="0">
              <a:solidFill>
                <a:srgbClr val="FF0000"/>
              </a:solidFill>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None/>
            </a:pPr>
            <a:endParaRPr lang="en-US" sz="2400" dirty="0" smtClean="0"/>
          </a:p>
          <a:p>
            <a:pPr algn="just">
              <a:buNone/>
            </a:pPr>
            <a:endParaRPr lang="en-US" sz="2400" dirty="0">
              <a:latin typeface="Times New Roman" pitchFamily="18" charset="0"/>
              <a:cs typeface="Times New Roman" pitchFamily="18" charset="0"/>
            </a:endParaRPr>
          </a:p>
        </p:txBody>
      </p:sp>
      <p:pic>
        <p:nvPicPr>
          <p:cNvPr id="6" name="Picture 5"/>
          <p:cNvPicPr>
            <a:picLocks noChangeAspect="1"/>
          </p:cNvPicPr>
          <p:nvPr/>
        </p:nvPicPr>
        <p:blipFill>
          <a:blip r:embed="rId2"/>
          <a:stretch>
            <a:fillRect/>
          </a:stretch>
        </p:blipFill>
        <p:spPr>
          <a:xfrm>
            <a:off x="609600" y="1066800"/>
            <a:ext cx="7620000" cy="1981200"/>
          </a:xfrm>
          <a:prstGeom prst="rect">
            <a:avLst/>
          </a:prstGeom>
        </p:spPr>
      </p:pic>
      <p:pic>
        <p:nvPicPr>
          <p:cNvPr id="7" name="Picture 6"/>
          <p:cNvPicPr>
            <a:picLocks noChangeAspect="1"/>
          </p:cNvPicPr>
          <p:nvPr/>
        </p:nvPicPr>
        <p:blipFill>
          <a:blip r:embed="rId3"/>
          <a:stretch>
            <a:fillRect/>
          </a:stretch>
        </p:blipFill>
        <p:spPr>
          <a:xfrm>
            <a:off x="685800" y="4191000"/>
            <a:ext cx="8001000" cy="2057400"/>
          </a:xfrm>
          <a:prstGeom prst="rect">
            <a:avLst/>
          </a:prstGeom>
        </p:spPr>
      </p:pic>
      <p:sp>
        <p:nvSpPr>
          <p:cNvPr id="8" name="Footer Placeholder 7"/>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457200" y="457200"/>
            <a:ext cx="8229600" cy="5562600"/>
          </a:xfrm>
        </p:spPr>
        <p:txBody>
          <a:bodyPr>
            <a:normAutofit/>
          </a:bodyPr>
          <a:lstStyle/>
          <a:p>
            <a:pPr>
              <a:buNone/>
            </a:pPr>
            <a:r>
              <a:rPr lang="en-US" dirty="0" err="1" smtClean="0"/>
              <a:t>Eg</a:t>
            </a:r>
            <a:r>
              <a:rPr lang="en-US" dirty="0" smtClean="0"/>
              <a:t>) The salaries of an employee must not be greater than the salary of the manager of the corresponding department</a:t>
            </a:r>
          </a:p>
          <a:p>
            <a:pPr algn="just">
              <a:buNone/>
            </a:pPr>
            <a:r>
              <a:rPr lang="en-US" dirty="0" smtClean="0"/>
              <a:t>	CREATE ASSERTION Salary_check CHECK( NOT EXISTS (SELECT * FROM Employee e, Employee m, Department d WHERE e.salary&gt;</a:t>
            </a:r>
            <a:r>
              <a:rPr lang="en-US" dirty="0" err="1" smtClean="0"/>
              <a:t>m.salary</a:t>
            </a:r>
            <a:r>
              <a:rPr lang="en-US" dirty="0" smtClean="0"/>
              <a:t> AND </a:t>
            </a:r>
            <a:r>
              <a:rPr lang="en-US" dirty="0" err="1" smtClean="0"/>
              <a:t>e.Dno</a:t>
            </a:r>
            <a:r>
              <a:rPr lang="en-US" dirty="0" smtClean="0"/>
              <a:t>= </a:t>
            </a:r>
            <a:r>
              <a:rPr lang="en-US" dirty="0" err="1" smtClean="0"/>
              <a:t>d.Dunmber</a:t>
            </a:r>
            <a:r>
              <a:rPr lang="en-US" dirty="0" smtClean="0"/>
              <a:t> AND d.mgr_ssn=m.ssn));</a:t>
            </a:r>
          </a:p>
          <a:p>
            <a:pPr algn="just">
              <a:buNone/>
            </a:pPr>
            <a:endParaRPr lang="en-US" dirty="0" smtClean="0"/>
          </a:p>
          <a:p>
            <a:pPr algn="just">
              <a:buNone/>
            </a:pPr>
            <a:r>
              <a:rPr lang="en-US" b="1" dirty="0" smtClean="0"/>
              <a:t>Note: </a:t>
            </a:r>
            <a:r>
              <a:rPr lang="en-US" sz="2800" dirty="0" smtClean="0"/>
              <a:t>The </a:t>
            </a:r>
            <a:r>
              <a:rPr lang="en-US" sz="2800" b="1" dirty="0" smtClean="0"/>
              <a:t>EXISTS</a:t>
            </a:r>
            <a:r>
              <a:rPr lang="en-US" sz="2800" dirty="0" smtClean="0"/>
              <a:t> operator is used to test for the existence of any record in a </a:t>
            </a:r>
            <a:r>
              <a:rPr lang="en-US" sz="2800" dirty="0" err="1" smtClean="0"/>
              <a:t>subquery</a:t>
            </a:r>
            <a:r>
              <a:rPr lang="en-US" sz="2800" dirty="0" smtClean="0"/>
              <a:t>.  The </a:t>
            </a:r>
            <a:r>
              <a:rPr lang="en-US" sz="2800" b="1" dirty="0" smtClean="0"/>
              <a:t>NOT EXISTS in SQL</a:t>
            </a:r>
            <a:r>
              <a:rPr lang="en-US" sz="2800" dirty="0" smtClean="0"/>
              <a:t> Server will check the </a:t>
            </a:r>
            <a:r>
              <a:rPr lang="en-US" sz="2800" dirty="0" err="1" smtClean="0"/>
              <a:t>Subquery</a:t>
            </a:r>
            <a:r>
              <a:rPr lang="en-US" sz="2800" dirty="0" smtClean="0"/>
              <a:t> for rows existence, and if there are </a:t>
            </a:r>
            <a:r>
              <a:rPr lang="en-US" sz="2800" b="1" dirty="0" smtClean="0"/>
              <a:t>no</a:t>
            </a:r>
            <a:r>
              <a:rPr lang="en-US" sz="2800" dirty="0" smtClean="0"/>
              <a:t> rows then it will return TRUE, otherwise FALSE.</a:t>
            </a:r>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31755_FIG0706r.gif                                             0001035BEeyore                         B91DCF3B:"/>
          <p:cNvPicPr>
            <a:picLocks noGrp="1" noChangeAspect="1" noChangeArrowheads="1"/>
          </p:cNvPicPr>
          <p:nvPr>
            <p:ph sz="quarter" idx="1"/>
          </p:nvPr>
        </p:nvPicPr>
        <p:blipFill>
          <a:blip r:embed="rId2" cstate="print">
            <a:extLst>
              <a:ext uri="{28A0092B-C50C-407E-A947-70E740481C1C}">
                <a14:useLocalDpi xmlns="" xmlns:a14="http://schemas.microsoft.com/office/drawing/2010/main" val="0"/>
              </a:ext>
            </a:extLst>
          </a:blip>
          <a:srcRect/>
          <a:stretch>
            <a:fillRect/>
          </a:stretch>
        </p:blipFill>
        <p:spPr>
          <a:xfrm>
            <a:off x="304800" y="457201"/>
            <a:ext cx="8382000" cy="6400799"/>
          </a:xfrm>
          <a:prstGeom prst="rect">
            <a:avLst/>
          </a:prstGeom>
          <a:noFill/>
          <a:ln>
            <a:noFill/>
          </a:ln>
          <a:effectLst/>
        </p:spPr>
      </p:pic>
      <p:sp>
        <p:nvSpPr>
          <p:cNvPr id="3" name="Footer Placeholder 2"/>
          <p:cNvSpPr>
            <a:spLocks noGrp="1"/>
          </p:cNvSpPr>
          <p:nvPr>
            <p:ph type="ftr" sz="quarter" idx="11"/>
          </p:nvPr>
        </p:nvSpPr>
        <p:spPr>
          <a:xfrm>
            <a:off x="6629400" y="6400800"/>
            <a:ext cx="3962400" cy="457200"/>
          </a:xfrm>
        </p:spPr>
        <p:txBody>
          <a:bodyPr/>
          <a:lstStyle/>
          <a:p>
            <a:r>
              <a:rPr lang="en-US" dirty="0" err="1" smtClean="0"/>
              <a:t>Sindhu</a:t>
            </a:r>
            <a:r>
              <a:rPr lang="en-US" dirty="0" smtClean="0"/>
              <a:t> Jose, CSE Dept, VJCET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ctr">
              <a:buNone/>
            </a:pPr>
            <a:r>
              <a:rPr lang="en-US" sz="2800" b="1" dirty="0" smtClean="0">
                <a:solidFill>
                  <a:srgbClr val="FF0000"/>
                </a:solidFill>
                <a:latin typeface="Times New Roman" pitchFamily="18" charset="0"/>
                <a:cs typeface="Times New Roman" pitchFamily="18" charset="0"/>
              </a:rPr>
              <a:t>TRIGGERS</a:t>
            </a:r>
          </a:p>
          <a:p>
            <a:pPr algn="just"/>
            <a:r>
              <a:rPr lang="en-IN" sz="2400" dirty="0" smtClean="0">
                <a:latin typeface="Times New Roman" pitchFamily="18" charset="0"/>
                <a:cs typeface="Times New Roman" pitchFamily="18" charset="0"/>
              </a:rPr>
              <a:t>A trigger is a statement that the system executes automatically as a side effect of a modification to the database.</a:t>
            </a:r>
          </a:p>
          <a:p>
            <a:pPr algn="just"/>
            <a:r>
              <a:rPr lang="en-US" sz="2400" dirty="0" smtClean="0">
                <a:latin typeface="Times New Roman" pitchFamily="18" charset="0"/>
                <a:cs typeface="Times New Roman" pitchFamily="18" charset="0"/>
              </a:rPr>
              <a:t>A trigger is a stored procedure in database which automatically invokes whenever a special event in the database occurs.</a:t>
            </a:r>
          </a:p>
          <a:p>
            <a:pPr algn="just"/>
            <a:r>
              <a:rPr lang="en-US" sz="2400" dirty="0" smtClean="0">
                <a:latin typeface="Times New Roman" pitchFamily="18" charset="0"/>
                <a:cs typeface="Times New Roman" pitchFamily="18" charset="0"/>
                <a:sym typeface="+mn-ea"/>
              </a:rPr>
              <a:t> Action to be taken when certain events occur and when certain conditions are satisfied.</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For example, </a:t>
            </a:r>
          </a:p>
          <a:p>
            <a:pPr lvl="1" algn="just"/>
            <a:r>
              <a:rPr lang="en-US" sz="2200" dirty="0" smtClean="0">
                <a:latin typeface="Times New Roman" pitchFamily="18" charset="0"/>
                <a:cs typeface="Times New Roman" pitchFamily="18" charset="0"/>
              </a:rPr>
              <a:t>a trigger can be invoked when a row is inserted into a specified table or when certain table columns are being updated.</a:t>
            </a:r>
          </a:p>
          <a:p>
            <a:pPr lvl="1" algn="just"/>
            <a:r>
              <a:rPr lang="en-US" sz="2200" dirty="0" smtClean="0">
                <a:latin typeface="Times New Roman" pitchFamily="18" charset="0"/>
                <a:cs typeface="Times New Roman" pitchFamily="18" charset="0"/>
              </a:rPr>
              <a:t>it may be useful to specify a condition that, if violated, causes some user to be informed of the violation</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buNone/>
            </a:pPr>
            <a:endParaRPr lang="en-US" sz="2800" b="1" dirty="0" smtClean="0">
              <a:solidFill>
                <a:srgbClr val="FF0000"/>
              </a:solidFill>
              <a:latin typeface="Times New Roman" pitchFamily="18" charset="0"/>
              <a:cs typeface="Times New Roman" pitchFamily="18" charset="0"/>
            </a:endParaRPr>
          </a:p>
          <a:p>
            <a:pPr algn="just">
              <a:buNone/>
            </a:pPr>
            <a:r>
              <a:rPr lang="en-US" sz="2800" b="1" dirty="0" smtClean="0">
                <a:solidFill>
                  <a:srgbClr val="FF0000"/>
                </a:solidFill>
                <a:latin typeface="Times New Roman" pitchFamily="18" charset="0"/>
                <a:cs typeface="Times New Roman" pitchFamily="18" charset="0"/>
              </a:rPr>
              <a:t>Benefits of Triggers</a:t>
            </a:r>
          </a:p>
          <a:p>
            <a:pPr algn="just">
              <a:buNone/>
            </a:pPr>
            <a:endParaRPr lang="en-US" sz="2800" b="1" dirty="0" smtClean="0">
              <a:solidFill>
                <a:srgbClr val="FF0000"/>
              </a:solidFill>
              <a:latin typeface="Times New Roman" pitchFamily="18" charset="0"/>
              <a:cs typeface="Times New Roman" pitchFamily="18" charset="0"/>
            </a:endParaRPr>
          </a:p>
          <a:p>
            <a:r>
              <a:rPr lang="en-US" sz="2400" dirty="0" smtClean="0">
                <a:latin typeface="Times New Roman" pitchFamily="18" charset="0"/>
                <a:cs typeface="Times New Roman" pitchFamily="18" charset="0"/>
              </a:rPr>
              <a:t>Generating some derived column values automatically</a:t>
            </a:r>
          </a:p>
          <a:p>
            <a:r>
              <a:rPr lang="en-US" sz="2400" dirty="0" smtClean="0">
                <a:latin typeface="Times New Roman" pitchFamily="18" charset="0"/>
                <a:cs typeface="Times New Roman" pitchFamily="18" charset="0"/>
              </a:rPr>
              <a:t>Enforcing referential integrity</a:t>
            </a:r>
          </a:p>
          <a:p>
            <a:r>
              <a:rPr lang="en-US" sz="2400" dirty="0" smtClean="0">
                <a:latin typeface="Times New Roman" pitchFamily="18" charset="0"/>
                <a:cs typeface="Times New Roman" pitchFamily="18" charset="0"/>
              </a:rPr>
              <a:t>Event logging and storing information on table access</a:t>
            </a:r>
          </a:p>
          <a:p>
            <a:r>
              <a:rPr lang="en-US" sz="2400" dirty="0" smtClean="0">
                <a:latin typeface="Times New Roman" pitchFamily="18" charset="0"/>
                <a:cs typeface="Times New Roman" pitchFamily="18" charset="0"/>
              </a:rPr>
              <a:t>Auditing</a:t>
            </a:r>
          </a:p>
          <a:p>
            <a:r>
              <a:rPr lang="en-US" sz="2400" dirty="0" smtClean="0">
                <a:latin typeface="Times New Roman" pitchFamily="18" charset="0"/>
                <a:cs typeface="Times New Roman" pitchFamily="18" charset="0"/>
              </a:rPr>
              <a:t>Synchronous replication of tables</a:t>
            </a:r>
          </a:p>
          <a:p>
            <a:r>
              <a:rPr lang="en-US" sz="2400" dirty="0" smtClean="0">
                <a:latin typeface="Times New Roman" pitchFamily="18" charset="0"/>
                <a:cs typeface="Times New Roman" pitchFamily="18" charset="0"/>
              </a:rPr>
              <a:t>Imposing security authorizations</a:t>
            </a:r>
          </a:p>
          <a:p>
            <a:r>
              <a:rPr lang="en-US" sz="2400" dirty="0" smtClean="0">
                <a:latin typeface="Times New Roman" pitchFamily="18" charset="0"/>
                <a:cs typeface="Times New Roman" pitchFamily="18" charset="0"/>
              </a:rPr>
              <a:t>Preventing invalid transactions</a:t>
            </a:r>
          </a:p>
          <a:p>
            <a:endParaRPr lang="en-US" sz="24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Triggers</a:t>
            </a:r>
            <a:endParaRPr lang="en-US" dirty="0"/>
          </a:p>
        </p:txBody>
      </p:sp>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p:txBody>
          <a:bodyPr/>
          <a:lstStyle/>
          <a:p>
            <a:r>
              <a:rPr lang="en-US" b="1" dirty="0" smtClean="0"/>
              <a:t>Row Trigger :</a:t>
            </a:r>
            <a:r>
              <a:rPr lang="en-US" dirty="0" smtClean="0"/>
              <a:t> Trigger is fired each time a row in  the table is affected</a:t>
            </a:r>
          </a:p>
          <a:p>
            <a:r>
              <a:rPr lang="en-US" b="1" dirty="0" smtClean="0"/>
              <a:t>Statement Trigger :</a:t>
            </a:r>
            <a:r>
              <a:rPr lang="en-US" dirty="0" smtClean="0"/>
              <a:t> Trigger is fired even if no rows are affected</a:t>
            </a:r>
          </a:p>
          <a:p>
            <a:r>
              <a:rPr lang="en-US" b="1" dirty="0" smtClean="0"/>
              <a:t>Before/After Trigger : </a:t>
            </a:r>
            <a:r>
              <a:rPr lang="en-US" dirty="0" smtClean="0"/>
              <a:t>These triggers apply to both row and statement trigger which is to be specify trigger timing.</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solidFill>
                  <a:schemeClr val="tx1"/>
                </a:solidFill>
              </a:rPr>
              <a:t>Syntax: Trigger</a:t>
            </a:r>
            <a:endParaRPr lang="en-US" b="1" dirty="0">
              <a:solidFill>
                <a:schemeClr val="tx1"/>
              </a:solidFill>
            </a:endParaRPr>
          </a:p>
        </p:txBody>
      </p:sp>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28600" y="1143000"/>
            <a:ext cx="8763000" cy="54102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buNone/>
            </a:pPr>
            <a:r>
              <a:rPr lang="en-US" sz="2800" b="1" dirty="0" smtClean="0">
                <a:solidFill>
                  <a:srgbClr val="FF0000"/>
                </a:solidFill>
                <a:latin typeface="Times New Roman" pitchFamily="18" charset="0"/>
                <a:cs typeface="Times New Roman" pitchFamily="18" charset="0"/>
              </a:rPr>
              <a:t>Creating Triggers (complete syntax)</a:t>
            </a:r>
          </a:p>
          <a:p>
            <a:pPr algn="just">
              <a:buNone/>
            </a:pPr>
            <a:endParaRPr lang="en-US" sz="2400" dirty="0">
              <a:latin typeface="Times New Roman" pitchFamily="18" charset="0"/>
              <a:cs typeface="Times New Roman" pitchFamily="18" charset="0"/>
            </a:endParaRPr>
          </a:p>
        </p:txBody>
      </p:sp>
      <p:pic>
        <p:nvPicPr>
          <p:cNvPr id="6" name="Content Placeholder 4"/>
          <p:cNvPicPr>
            <a:picLocks noChangeAspect="1"/>
          </p:cNvPicPr>
          <p:nvPr/>
        </p:nvPicPr>
        <p:blipFill>
          <a:blip r:embed="rId2"/>
          <a:stretch>
            <a:fillRect/>
          </a:stretch>
        </p:blipFill>
        <p:spPr>
          <a:xfrm>
            <a:off x="228600" y="838200"/>
            <a:ext cx="8817610" cy="5645785"/>
          </a:xfrm>
          <a:prstGeom prst="rect">
            <a:avLst/>
          </a:prstGeom>
        </p:spPr>
      </p:pic>
      <p:sp>
        <p:nvSpPr>
          <p:cNvPr id="7" name="Footer Placeholder 6"/>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914400" y="685800"/>
            <a:ext cx="7772400" cy="5334000"/>
          </a:xfrm>
        </p:spPr>
        <p:txBody>
          <a:bodyPr>
            <a:normAutofit fontScale="92500" lnSpcReduction="20000"/>
          </a:bodyPr>
          <a:lstStyle/>
          <a:p>
            <a:r>
              <a:rPr lang="en-US" sz="2500" b="1" dirty="0" smtClean="0">
                <a:latin typeface="Times New Roman" pitchFamily="18" charset="0"/>
                <a:cs typeface="Times New Roman" pitchFamily="18" charset="0"/>
              </a:rPr>
              <a:t>CREATE [OR REPLACE] TRIGGER </a:t>
            </a:r>
            <a:r>
              <a:rPr lang="en-US" sz="2500" b="1" dirty="0" err="1" smtClean="0">
                <a:latin typeface="Times New Roman" pitchFamily="18" charset="0"/>
                <a:cs typeface="Times New Roman" pitchFamily="18" charset="0"/>
              </a:rPr>
              <a:t>trigger_name</a:t>
            </a:r>
            <a:r>
              <a:rPr lang="en-US" sz="2500" b="1" dirty="0" smtClean="0">
                <a:latin typeface="Times New Roman" pitchFamily="18" charset="0"/>
                <a:cs typeface="Times New Roman" pitchFamily="18" charset="0"/>
              </a:rPr>
              <a:t> </a:t>
            </a:r>
          </a:p>
          <a:p>
            <a:pPr lvl="1"/>
            <a:r>
              <a:rPr lang="en-US" sz="2300" dirty="0" smtClean="0">
                <a:latin typeface="Times New Roman" pitchFamily="18" charset="0"/>
                <a:cs typeface="Times New Roman" pitchFamily="18" charset="0"/>
              </a:rPr>
              <a:t>Creates or replaces an existing trigger with the </a:t>
            </a:r>
            <a:r>
              <a:rPr lang="en-US" sz="2300" dirty="0" err="1" smtClean="0">
                <a:latin typeface="Times New Roman" pitchFamily="18" charset="0"/>
                <a:cs typeface="Times New Roman" pitchFamily="18" charset="0"/>
              </a:rPr>
              <a:t>trigger_name</a:t>
            </a:r>
            <a:r>
              <a:rPr lang="en-US" sz="2300" dirty="0" smtClean="0">
                <a:latin typeface="Times New Roman" pitchFamily="18" charset="0"/>
                <a:cs typeface="Times New Roman" pitchFamily="18" charset="0"/>
              </a:rPr>
              <a:t>.</a:t>
            </a:r>
          </a:p>
          <a:p>
            <a:pPr lvl="1">
              <a:buNone/>
            </a:pPr>
            <a:endParaRPr lang="en-US"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{BEFORE | AFTER </a:t>
            </a:r>
            <a:r>
              <a:rPr lang="en-US" sz="2500" b="1" dirty="0" smtClean="0">
                <a:latin typeface="Times New Roman" pitchFamily="18" charset="0"/>
                <a:cs typeface="Times New Roman" pitchFamily="18" charset="0"/>
              </a:rPr>
              <a:t>} </a:t>
            </a:r>
            <a:endParaRPr lang="en-US" sz="2500" b="1" dirty="0" smtClean="0">
              <a:latin typeface="Times New Roman" pitchFamily="18" charset="0"/>
              <a:cs typeface="Times New Roman" pitchFamily="18" charset="0"/>
            </a:endParaRPr>
          </a:p>
          <a:p>
            <a:pPr lvl="1"/>
            <a:r>
              <a:rPr lang="en-US" sz="2300" dirty="0" smtClean="0">
                <a:latin typeface="Times New Roman" pitchFamily="18" charset="0"/>
                <a:cs typeface="Times New Roman" pitchFamily="18" charset="0"/>
              </a:rPr>
              <a:t>This specifies when the trigger will be executed. </a:t>
            </a:r>
            <a:r>
              <a:rPr lang="en-US" sz="2300" dirty="0" smtClean="0">
                <a:latin typeface="Times New Roman" pitchFamily="18" charset="0"/>
                <a:cs typeface="Times New Roman" pitchFamily="18" charset="0"/>
              </a:rPr>
              <a:t>(before or after the triggering statement)</a:t>
            </a:r>
            <a:endParaRPr lang="en-US" sz="2300" dirty="0" smtClean="0">
              <a:latin typeface="Times New Roman" pitchFamily="18" charset="0"/>
              <a:cs typeface="Times New Roman" pitchFamily="18" charset="0"/>
            </a:endParaRPr>
          </a:p>
          <a:p>
            <a:pPr lvl="1">
              <a:buNone/>
            </a:pPr>
            <a:endParaRPr lang="en-US"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{INSERT [OR] | UPDATE [OR] | DELETE} </a:t>
            </a:r>
          </a:p>
          <a:p>
            <a:pPr lvl="1"/>
            <a:r>
              <a:rPr lang="en-US" sz="2300" dirty="0" smtClean="0">
                <a:latin typeface="Times New Roman" pitchFamily="18" charset="0"/>
                <a:cs typeface="Times New Roman" pitchFamily="18" charset="0"/>
              </a:rPr>
              <a:t>This specifies the DML operation.</a:t>
            </a:r>
          </a:p>
          <a:p>
            <a:pPr lvl="1">
              <a:buNone/>
            </a:pPr>
            <a:endParaRPr lang="en-US"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[OF </a:t>
            </a:r>
            <a:r>
              <a:rPr lang="en-US" sz="2500" b="1" dirty="0" err="1" smtClean="0">
                <a:latin typeface="Times New Roman" pitchFamily="18" charset="0"/>
                <a:cs typeface="Times New Roman" pitchFamily="18" charset="0"/>
              </a:rPr>
              <a:t>col_name</a:t>
            </a:r>
            <a:r>
              <a:rPr lang="en-US" sz="2500" b="1" dirty="0" smtClean="0">
                <a:latin typeface="Times New Roman" pitchFamily="18" charset="0"/>
                <a:cs typeface="Times New Roman" pitchFamily="18" charset="0"/>
              </a:rPr>
              <a:t>]  </a:t>
            </a:r>
          </a:p>
          <a:p>
            <a:pPr lvl="1"/>
            <a:r>
              <a:rPr lang="en-US" sz="2300" dirty="0" smtClean="0">
                <a:latin typeface="Times New Roman" pitchFamily="18" charset="0"/>
                <a:cs typeface="Times New Roman" pitchFamily="18" charset="0"/>
              </a:rPr>
              <a:t>This specifies the column name that will be updated.</a:t>
            </a:r>
          </a:p>
          <a:p>
            <a:pPr lvl="1">
              <a:buNone/>
            </a:pPr>
            <a:endParaRPr lang="en-US"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[ON </a:t>
            </a:r>
            <a:r>
              <a:rPr lang="en-US" sz="2500" b="1" dirty="0" err="1" smtClean="0">
                <a:latin typeface="Times New Roman" pitchFamily="18" charset="0"/>
                <a:cs typeface="Times New Roman" pitchFamily="18" charset="0"/>
              </a:rPr>
              <a:t>table_name</a:t>
            </a:r>
            <a:r>
              <a:rPr lang="en-US" sz="2500" b="1" dirty="0" smtClean="0">
                <a:latin typeface="Times New Roman" pitchFamily="18" charset="0"/>
                <a:cs typeface="Times New Roman" pitchFamily="18" charset="0"/>
              </a:rPr>
              <a:t>] </a:t>
            </a:r>
          </a:p>
          <a:p>
            <a:pPr lvl="1"/>
            <a:r>
              <a:rPr lang="en-US" sz="2300" dirty="0" smtClean="0">
                <a:latin typeface="Times New Roman" pitchFamily="18" charset="0"/>
                <a:cs typeface="Times New Roman" pitchFamily="18" charset="0"/>
              </a:rPr>
              <a:t>This specifies the name of the table associated with the trigger.</a:t>
            </a:r>
          </a:p>
          <a:p>
            <a:endParaRPr lang="en-US" dirty="0" smtClean="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sz="quarter" idx="1"/>
          </p:nvPr>
        </p:nvSpPr>
        <p:spPr>
          <a:xfrm>
            <a:off x="228600" y="228600"/>
            <a:ext cx="8686800" cy="6248400"/>
          </a:xfrm>
        </p:spPr>
        <p:txBody>
          <a:bodyPr>
            <a:normAutofit/>
          </a:bodyPr>
          <a:lstStyle/>
          <a:p>
            <a:pPr algn="just"/>
            <a:endParaRPr lang="en-US" sz="2400" b="1" dirty="0" smtClean="0">
              <a:latin typeface="Times New Roman" pitchFamily="18" charset="0"/>
              <a:cs typeface="Times New Roman" pitchFamily="18" charset="0"/>
              <a:sym typeface="+mn-ea"/>
            </a:endParaRPr>
          </a:p>
          <a:p>
            <a:pPr algn="just"/>
            <a:r>
              <a:rPr lang="en-US" sz="2400" b="1" dirty="0" smtClean="0">
                <a:latin typeface="Times New Roman" pitchFamily="18" charset="0"/>
                <a:cs typeface="Times New Roman" pitchFamily="18" charset="0"/>
                <a:sym typeface="+mn-ea"/>
              </a:rPr>
              <a:t>[</a:t>
            </a:r>
            <a:r>
              <a:rPr lang="en-US" sz="2400" b="1" dirty="0">
                <a:latin typeface="Times New Roman" pitchFamily="18" charset="0"/>
                <a:cs typeface="Times New Roman" pitchFamily="18" charset="0"/>
                <a:sym typeface="+mn-ea"/>
              </a:rPr>
              <a:t>REFERENCING OLD AS o NEW AS n] </a:t>
            </a:r>
          </a:p>
          <a:p>
            <a:pPr lvl="1" algn="just"/>
            <a:r>
              <a:rPr lang="en-US" sz="2200" dirty="0">
                <a:latin typeface="Times New Roman" pitchFamily="18" charset="0"/>
                <a:cs typeface="Times New Roman" pitchFamily="18" charset="0"/>
                <a:sym typeface="+mn-ea"/>
              </a:rPr>
              <a:t>This allows you to refer new and old values for various DML statements, such as INSERT, UPDATE, and DELETE</a:t>
            </a:r>
            <a:r>
              <a:rPr lang="en-US" sz="2200" dirty="0" smtClean="0">
                <a:latin typeface="Times New Roman" pitchFamily="18" charset="0"/>
                <a:cs typeface="Times New Roman" pitchFamily="18" charset="0"/>
                <a:sym typeface="+mn-ea"/>
              </a:rPr>
              <a:t>.</a:t>
            </a:r>
          </a:p>
          <a:p>
            <a:pPr lvl="1" algn="just">
              <a:buNone/>
            </a:pPr>
            <a:endParaRPr lang="en-US" sz="22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sym typeface="+mn-ea"/>
              </a:rPr>
              <a:t>[FOR EACH ROW] </a:t>
            </a:r>
          </a:p>
          <a:p>
            <a:pPr lvl="1" algn="just"/>
            <a:r>
              <a:rPr lang="en-US" sz="2200" dirty="0">
                <a:latin typeface="Times New Roman" pitchFamily="18" charset="0"/>
                <a:cs typeface="Times New Roman" pitchFamily="18" charset="0"/>
                <a:sym typeface="+mn-ea"/>
              </a:rPr>
              <a:t>This specifies a row-level trigger, i.e., the trigger will be executed for each row being affected. </a:t>
            </a:r>
          </a:p>
          <a:p>
            <a:pPr lvl="1" algn="just"/>
            <a:r>
              <a:rPr lang="en-US" sz="2200" dirty="0">
                <a:latin typeface="Times New Roman" pitchFamily="18" charset="0"/>
                <a:cs typeface="Times New Roman" pitchFamily="18" charset="0"/>
                <a:sym typeface="+mn-ea"/>
              </a:rPr>
              <a:t>Otherwise the trigger will execute just once when the SQL statement is executed, which is called a table level trigger</a:t>
            </a:r>
            <a:r>
              <a:rPr lang="en-US" sz="2200" dirty="0" smtClean="0">
                <a:latin typeface="Times New Roman" pitchFamily="18" charset="0"/>
                <a:cs typeface="Times New Roman" pitchFamily="18" charset="0"/>
                <a:sym typeface="+mn-ea"/>
              </a:rPr>
              <a:t>.</a:t>
            </a:r>
          </a:p>
          <a:p>
            <a:pPr lvl="1" algn="just">
              <a:buNone/>
            </a:pPr>
            <a:endParaRPr lang="en-US" sz="22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sym typeface="+mn-ea"/>
              </a:rPr>
              <a:t>WHEN (condition) </a:t>
            </a:r>
          </a:p>
          <a:p>
            <a:pPr lvl="1" algn="just"/>
            <a:r>
              <a:rPr lang="en-US" sz="2200" dirty="0">
                <a:latin typeface="Times New Roman" pitchFamily="18" charset="0"/>
                <a:cs typeface="Times New Roman" pitchFamily="18" charset="0"/>
                <a:sym typeface="+mn-ea"/>
              </a:rPr>
              <a:t>This provides a condition for rows for which the trigger would fire. </a:t>
            </a:r>
          </a:p>
          <a:p>
            <a:pPr lvl="1" algn="just"/>
            <a:r>
              <a:rPr lang="en-US" sz="2200" dirty="0">
                <a:latin typeface="Times New Roman" pitchFamily="18" charset="0"/>
                <a:cs typeface="Times New Roman" pitchFamily="18" charset="0"/>
                <a:sym typeface="+mn-ea"/>
              </a:rPr>
              <a:t>This clause is valid only for row-level triggers.</a:t>
            </a:r>
            <a:endParaRPr lang="en-US" sz="2200" dirty="0">
              <a:latin typeface="Times New Roman" pitchFamily="18" charset="0"/>
              <a:cs typeface="Times New Roman" pitchFamily="18" charset="0"/>
            </a:endParaRPr>
          </a:p>
          <a:p>
            <a:pPr algn="just">
              <a:buNone/>
            </a:pPr>
            <a:endParaRPr lang="en-US" sz="2400" dirty="0"/>
          </a:p>
        </p:txBody>
      </p:sp>
      <p:sp>
        <p:nvSpPr>
          <p:cNvPr id="4" name="Footer Placeholder 3"/>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381000" y="304800"/>
            <a:ext cx="8305800" cy="5867400"/>
          </a:xfrm>
        </p:spPr>
        <p:txBody>
          <a:bodyPr>
            <a:normAutofit lnSpcReduction="10000"/>
          </a:bodyPr>
          <a:lstStyle/>
          <a:p>
            <a:pPr algn="just">
              <a:buNone/>
            </a:pPr>
            <a:r>
              <a:rPr lang="en-US" b="1" dirty="0" smtClean="0"/>
              <a:t>Example: </a:t>
            </a:r>
            <a:r>
              <a:rPr lang="en-US" dirty="0" smtClean="0"/>
              <a:t>Given Student Report Database, in which student marks assessment is recorded. In such schema, create a trigger so that the total and average of specified marks is automatically inserted whenever a record is insert.</a:t>
            </a:r>
          </a:p>
          <a:p>
            <a:pPr algn="just">
              <a:buNone/>
            </a:pPr>
            <a:r>
              <a:rPr lang="en-US" b="1" dirty="0" smtClean="0"/>
              <a:t>Note:</a:t>
            </a:r>
            <a:r>
              <a:rPr lang="en-US" dirty="0" smtClean="0"/>
              <a:t> Here, as trigger will invoke before record is inserted so, BEFORE tag can be used.</a:t>
            </a:r>
          </a:p>
          <a:p>
            <a:pPr algn="just">
              <a:buNone/>
            </a:pPr>
            <a:endParaRPr lang="en-US" dirty="0" smtClean="0"/>
          </a:p>
          <a:p>
            <a:pPr algn="just">
              <a:buNone/>
            </a:pPr>
            <a:r>
              <a:rPr lang="en-US" b="1" dirty="0" smtClean="0"/>
              <a:t>create trigger </a:t>
            </a:r>
            <a:r>
              <a:rPr lang="en-US" dirty="0" smtClean="0"/>
              <a:t>stud_marks </a:t>
            </a:r>
            <a:r>
              <a:rPr lang="en-US" b="1" dirty="0" smtClean="0"/>
              <a:t>before INSERT on </a:t>
            </a:r>
            <a:r>
              <a:rPr lang="en-US" dirty="0" smtClean="0"/>
              <a:t>Student </a:t>
            </a:r>
            <a:r>
              <a:rPr lang="en-US" b="1" dirty="0" smtClean="0"/>
              <a:t>for each row set</a:t>
            </a:r>
            <a:r>
              <a:rPr lang="en-US" dirty="0" smtClean="0"/>
              <a:t> Student.total = Student.subj1 + Student.subj2 + Student.subj3, Student.per = Student.total * 60 / 100;</a:t>
            </a:r>
          </a:p>
          <a:p>
            <a:pPr fontAlgn="base"/>
            <a:r>
              <a:rPr lang="en-US" dirty="0" smtClean="0"/>
              <a:t>Above SQL statement will create a trigger in the student database in which whenever subjects marks are entered, before inserting this data into the database, trigger will compute those two values and insert with the entered values. </a:t>
            </a:r>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Sindhu Jose, CSE Dept, VJCET</a:t>
            </a:r>
            <a:endParaRPr lang="en-US" dirty="0"/>
          </a:p>
        </p:txBody>
      </p:sp>
      <p:sp>
        <p:nvSpPr>
          <p:cNvPr id="4" name="Content Placeholder 3"/>
          <p:cNvSpPr>
            <a:spLocks noGrp="1"/>
          </p:cNvSpPr>
          <p:nvPr>
            <p:ph sz="quarter" idx="1"/>
          </p:nvPr>
        </p:nvSpPr>
        <p:spPr>
          <a:xfrm>
            <a:off x="304800" y="533400"/>
            <a:ext cx="8382000" cy="54864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err="1" smtClean="0"/>
              <a:t>mysql</a:t>
            </a:r>
            <a:r>
              <a:rPr lang="en-US" dirty="0" smtClean="0"/>
              <a:t>&gt; insert into Student values(100, "ABCDE", 20, 20, 20, 0, 0);</a:t>
            </a:r>
          </a:p>
          <a:p>
            <a:pPr>
              <a:buNone/>
            </a:pPr>
            <a:endParaRPr lang="en-US" dirty="0" smtClean="0"/>
          </a:p>
          <a:p>
            <a:pPr>
              <a:buNone/>
            </a:pPr>
            <a:endParaRPr lang="en-US" dirty="0"/>
          </a:p>
        </p:txBody>
      </p:sp>
      <p:pic>
        <p:nvPicPr>
          <p:cNvPr id="6" name="Picture 5"/>
          <p:cNvPicPr/>
          <p:nvPr/>
        </p:nvPicPr>
        <p:blipFill>
          <a:blip r:embed="rId2"/>
          <a:srcRect t="60256" r="58654" b="22052"/>
          <a:stretch>
            <a:fillRect/>
          </a:stretch>
        </p:blipFill>
        <p:spPr bwMode="auto">
          <a:xfrm>
            <a:off x="228600" y="4038600"/>
            <a:ext cx="8153400" cy="2005012"/>
          </a:xfrm>
          <a:prstGeom prst="rect">
            <a:avLst/>
          </a:prstGeom>
          <a:noFill/>
          <a:ln w="9525">
            <a:noFill/>
            <a:miter lim="800000"/>
            <a:headEnd/>
            <a:tailEnd/>
          </a:ln>
        </p:spPr>
      </p:pic>
      <p:pic>
        <p:nvPicPr>
          <p:cNvPr id="7" name="Picture 6"/>
          <p:cNvPicPr/>
          <p:nvPr/>
        </p:nvPicPr>
        <p:blipFill>
          <a:blip r:embed="rId2"/>
          <a:srcRect t="64358" r="58654" b="27437"/>
          <a:stretch>
            <a:fillRect/>
          </a:stretch>
        </p:blipFill>
        <p:spPr bwMode="auto">
          <a:xfrm>
            <a:off x="1600200" y="2057400"/>
            <a:ext cx="6019800" cy="914400"/>
          </a:xfrm>
          <a:prstGeom prst="rect">
            <a:avLst/>
          </a:prstGeom>
          <a:noFill/>
          <a:ln w="9525">
            <a:noFill/>
            <a:miter lim="800000"/>
            <a:headEnd/>
            <a:tailEnd/>
          </a:ln>
        </p:spPr>
      </p:pic>
      <p:sp>
        <p:nvSpPr>
          <p:cNvPr id="8" name="Rectangle 7"/>
          <p:cNvSpPr/>
          <p:nvPr/>
        </p:nvSpPr>
        <p:spPr>
          <a:xfrm>
            <a:off x="1752600" y="1524000"/>
            <a:ext cx="2209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Student</a:t>
            </a:r>
            <a:endParaRPr lang="en-US" sz="2400" dirty="0">
              <a:solidFill>
                <a:schemeClr val="tx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lgn="just">
              <a:buNone/>
            </a:pPr>
            <a:r>
              <a:rPr lang="en-IN" sz="2400" dirty="0" smtClean="0">
                <a:solidFill>
                  <a:srgbClr val="FF0000"/>
                </a:solidFill>
                <a:latin typeface="Times New Roman" pitchFamily="18" charset="0"/>
                <a:cs typeface="Times New Roman" pitchFamily="18" charset="0"/>
              </a:rPr>
              <a:t>Example</a:t>
            </a:r>
          </a:p>
          <a:p>
            <a:pPr lvl="0"/>
            <a:r>
              <a:rPr lang="en-US" sz="2400" dirty="0" smtClean="0">
                <a:latin typeface="Times New Roman" pitchFamily="18" charset="0"/>
                <a:cs typeface="Times New Roman" pitchFamily="18" charset="0"/>
              </a:rPr>
              <a:t>Create a row-level trigger for the customers table that would fire for </a:t>
            </a:r>
            <a:r>
              <a:rPr lang="en-US" sz="2400" dirty="0" smtClean="0">
                <a:solidFill>
                  <a:srgbClr val="FF0000"/>
                </a:solidFill>
                <a:latin typeface="Times New Roman" pitchFamily="18" charset="0"/>
                <a:cs typeface="Times New Roman" pitchFamily="18" charset="0"/>
              </a:rPr>
              <a:t>INSERT or UPDATE or DELETE</a:t>
            </a:r>
            <a:r>
              <a:rPr lang="en-US" sz="2400" dirty="0" smtClean="0">
                <a:latin typeface="Times New Roman" pitchFamily="18" charset="0"/>
                <a:cs typeface="Times New Roman" pitchFamily="18" charset="0"/>
              </a:rPr>
              <a:t> operations performed on the CUSTOMERS table. </a:t>
            </a:r>
          </a:p>
          <a:p>
            <a:pPr lvl="0"/>
            <a:r>
              <a:rPr lang="en-US" sz="2400" dirty="0" smtClean="0">
                <a:latin typeface="Times New Roman" pitchFamily="18" charset="0"/>
                <a:cs typeface="Times New Roman" pitchFamily="18" charset="0"/>
              </a:rPr>
              <a:t>This trigger will </a:t>
            </a:r>
            <a:r>
              <a:rPr lang="en-US" sz="2400" dirty="0" smtClean="0">
                <a:solidFill>
                  <a:srgbClr val="FF0000"/>
                </a:solidFill>
                <a:latin typeface="Times New Roman" pitchFamily="18" charset="0"/>
                <a:cs typeface="Times New Roman" pitchFamily="18" charset="0"/>
              </a:rPr>
              <a:t>display the salary difference between the old values and new values.</a:t>
            </a:r>
          </a:p>
          <a:p>
            <a:pPr lvl="0"/>
            <a:endParaRPr lang="en-US" sz="2400" dirty="0" smtClean="0">
              <a:solidFill>
                <a:srgbClr val="FF0000"/>
              </a:solidFill>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pic>
        <p:nvPicPr>
          <p:cNvPr id="6" name="Content Placeholder 7"/>
          <p:cNvPicPr>
            <a:picLocks noChangeAspect="1"/>
          </p:cNvPicPr>
          <p:nvPr/>
        </p:nvPicPr>
        <p:blipFill>
          <a:blip r:embed="rId2"/>
          <a:srcRect r="9220" b="3776"/>
          <a:stretch>
            <a:fillRect/>
          </a:stretch>
        </p:blipFill>
        <p:spPr>
          <a:xfrm>
            <a:off x="1447800" y="2819400"/>
            <a:ext cx="5943600" cy="3386455"/>
          </a:xfrm>
          <a:prstGeom prst="rect">
            <a:avLst/>
          </a:prstGeom>
        </p:spPr>
      </p:pic>
      <p:sp>
        <p:nvSpPr>
          <p:cNvPr id="7" name="Footer Placeholder 6"/>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400" dirty="0" smtClean="0">
                <a:solidFill>
                  <a:srgbClr val="FF0000"/>
                </a:solidFill>
                <a:latin typeface="Times New Roman" pitchFamily="18" charset="0"/>
                <a:cs typeface="Times New Roman" pitchFamily="18" charset="0"/>
              </a:rPr>
              <a:t>Q0.Retrieve the birth date and address of the employee(s) whose name is ‘John B. Smith’.</a:t>
            </a:r>
          </a:p>
          <a:p>
            <a:pPr>
              <a:buNone/>
            </a:pPr>
            <a:endParaRPr lang="en-US" sz="2400" dirty="0">
              <a:solidFill>
                <a:srgbClr val="FF0000"/>
              </a:solidFill>
              <a:latin typeface="Times New Roman" pitchFamily="18" charset="0"/>
              <a:cs typeface="Times New Roman" pitchFamily="18" charset="0"/>
            </a:endParaRPr>
          </a:p>
        </p:txBody>
      </p:sp>
      <p:pic>
        <p:nvPicPr>
          <p:cNvPr id="6" name="Content Placeholder 6"/>
          <p:cNvPicPr>
            <a:picLocks noChangeAspect="1"/>
          </p:cNvPicPr>
          <p:nvPr/>
        </p:nvPicPr>
        <p:blipFill>
          <a:blip r:embed="rId2"/>
          <a:stretch>
            <a:fillRect/>
          </a:stretch>
        </p:blipFill>
        <p:spPr>
          <a:xfrm>
            <a:off x="609600" y="1143000"/>
            <a:ext cx="7262495" cy="1092835"/>
          </a:xfrm>
          <a:prstGeom prst="rect">
            <a:avLst/>
          </a:prstGeom>
        </p:spPr>
      </p:pic>
      <p:pic>
        <p:nvPicPr>
          <p:cNvPr id="7" name="Picture 5" descr="31755_FIG0706r.gif                                             0001035BEeyore                         B91DCF3B:"/>
          <p:cNvPicPr>
            <a:picLocks noGrp="1" noChangeAspect="1" noChangeArrowheads="1"/>
          </p:cNvPicPr>
          <p:nvPr/>
        </p:nvPicPr>
        <p:blipFill>
          <a:blip r:embed="rId3" cstate="print">
            <a:extLst>
              <a:ext uri="{28A0092B-C50C-407E-A947-70E740481C1C}">
                <a14:useLocalDpi xmlns="" xmlns:a14="http://schemas.microsoft.com/office/drawing/2010/main" val="0"/>
              </a:ext>
            </a:extLst>
          </a:blip>
          <a:srcRect b="77711"/>
          <a:stretch>
            <a:fillRect/>
          </a:stretch>
        </p:blipFill>
        <p:spPr>
          <a:xfrm>
            <a:off x="148590" y="2514600"/>
            <a:ext cx="8385810" cy="2308225"/>
          </a:xfrm>
          <a:prstGeom prst="rect">
            <a:avLst/>
          </a:prstGeom>
          <a:noFill/>
          <a:ln>
            <a:noFill/>
          </a:ln>
          <a:effectLst/>
        </p:spPr>
      </p:pic>
      <p:pic>
        <p:nvPicPr>
          <p:cNvPr id="8" name="Picture 7"/>
          <p:cNvPicPr>
            <a:picLocks noChangeAspect="1"/>
          </p:cNvPicPr>
          <p:nvPr/>
        </p:nvPicPr>
        <p:blipFill>
          <a:blip r:embed="rId4"/>
          <a:srcRect b="22500"/>
          <a:stretch>
            <a:fillRect/>
          </a:stretch>
        </p:blipFill>
        <p:spPr>
          <a:xfrm>
            <a:off x="2133600" y="4648200"/>
            <a:ext cx="4886960" cy="1102360"/>
          </a:xfrm>
          <a:prstGeom prst="rect">
            <a:avLst/>
          </a:prstGeom>
        </p:spPr>
      </p:pic>
      <p:sp>
        <p:nvSpPr>
          <p:cNvPr id="9" name="Footer Placeholder 8"/>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7"/>
          <p:cNvPicPr>
            <a:picLocks noGrp="1" noChangeAspect="1"/>
          </p:cNvPicPr>
          <p:nvPr>
            <p:ph sz="quarter" idx="1"/>
          </p:nvPr>
        </p:nvPicPr>
        <p:blipFill>
          <a:blip r:embed="rId2"/>
          <a:stretch>
            <a:fillRect/>
          </a:stretch>
        </p:blipFill>
        <p:spPr>
          <a:xfrm>
            <a:off x="457200" y="685800"/>
            <a:ext cx="8458200" cy="4876800"/>
          </a:xfrm>
          <a:prstGeom prst="rect">
            <a:avLst/>
          </a:prstGeom>
        </p:spPr>
      </p:pic>
      <p:sp>
        <p:nvSpPr>
          <p:cNvPr id="4" name="Footer Placeholder 3"/>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r>
              <a:rPr lang="en-US" sz="2400" dirty="0" smtClean="0">
                <a:solidFill>
                  <a:srgbClr val="FF0000"/>
                </a:solidFill>
                <a:latin typeface="Times New Roman" pitchFamily="18" charset="0"/>
                <a:cs typeface="Times New Roman" pitchFamily="18" charset="0"/>
              </a:rPr>
              <a:t>Q1. Retrieve the name and address of all employees who work for the ‘Research’ department.</a:t>
            </a:r>
          </a:p>
          <a:p>
            <a:endParaRPr lang="en-US" sz="2400" dirty="0">
              <a:solidFill>
                <a:srgbClr val="FF0000"/>
              </a:solidFill>
              <a:latin typeface="Times New Roman" pitchFamily="18" charset="0"/>
              <a:cs typeface="Times New Roman" pitchFamily="18" charset="0"/>
            </a:endParaRPr>
          </a:p>
        </p:txBody>
      </p:sp>
      <p:pic>
        <p:nvPicPr>
          <p:cNvPr id="6" name="Content Placeholder 6"/>
          <p:cNvPicPr>
            <a:picLocks noChangeAspect="1"/>
          </p:cNvPicPr>
          <p:nvPr/>
        </p:nvPicPr>
        <p:blipFill>
          <a:blip r:embed="rId2"/>
          <a:stretch>
            <a:fillRect/>
          </a:stretch>
        </p:blipFill>
        <p:spPr>
          <a:xfrm>
            <a:off x="1066800" y="1143000"/>
            <a:ext cx="5830570" cy="1074420"/>
          </a:xfrm>
          <a:prstGeom prst="rect">
            <a:avLst/>
          </a:prstGeom>
        </p:spPr>
      </p:pic>
      <p:sp>
        <p:nvSpPr>
          <p:cNvPr id="7" name="TextBox 6"/>
          <p:cNvSpPr txBox="1"/>
          <p:nvPr/>
        </p:nvSpPr>
        <p:spPr>
          <a:xfrm>
            <a:off x="304800" y="2514600"/>
            <a:ext cx="8610600" cy="1200329"/>
          </a:xfrm>
          <a:prstGeom prst="rect">
            <a:avLst/>
          </a:prstGeom>
          <a:noFill/>
        </p:spPr>
        <p:txBody>
          <a:bodyPr wrap="square" rtlCol="0">
            <a:spAutoFit/>
          </a:bodyPr>
          <a:lstStyle/>
          <a:p>
            <a:pPr>
              <a:buFont typeface="Arial" pitchFamily="34" charset="0"/>
              <a:buChar char="•"/>
            </a:pPr>
            <a:r>
              <a:rPr lang="en-US" sz="2400" dirty="0" smtClean="0">
                <a:solidFill>
                  <a:srgbClr val="FF0000"/>
                </a:solidFill>
                <a:latin typeface="Times New Roman" pitchFamily="18" charset="0"/>
                <a:cs typeface="Times New Roman" pitchFamily="18" charset="0"/>
              </a:rPr>
              <a:t> Q2. For every project located in ‘Stafford’, list the project number, the controlling department number, and the department manager’s last name, address, and birth date</a:t>
            </a:r>
            <a:endParaRPr lang="en-US" sz="2400" dirty="0">
              <a:solidFill>
                <a:srgbClr val="FF0000"/>
              </a:solidFill>
              <a:latin typeface="Times New Roman" pitchFamily="18" charset="0"/>
              <a:cs typeface="Times New Roman" pitchFamily="18" charset="0"/>
            </a:endParaRPr>
          </a:p>
        </p:txBody>
      </p:sp>
      <p:pic>
        <p:nvPicPr>
          <p:cNvPr id="8" name="Content Placeholder 6"/>
          <p:cNvPicPr>
            <a:picLocks noChangeAspect="1"/>
          </p:cNvPicPr>
          <p:nvPr/>
        </p:nvPicPr>
        <p:blipFill>
          <a:blip r:embed="rId3"/>
          <a:stretch>
            <a:fillRect/>
          </a:stretch>
        </p:blipFill>
        <p:spPr>
          <a:xfrm>
            <a:off x="1219200" y="3810000"/>
            <a:ext cx="6477000" cy="1388745"/>
          </a:xfrm>
          <a:prstGeom prst="rect">
            <a:avLst/>
          </a:prstGeom>
        </p:spPr>
      </p:pic>
      <p:sp>
        <p:nvSpPr>
          <p:cNvPr id="9" name="Footer Placeholder 8"/>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228600" y="228600"/>
            <a:ext cx="8686800" cy="6248400"/>
          </a:xfrm>
        </p:spPr>
        <p:txBody>
          <a:bodyPr>
            <a:normAutofit/>
          </a:bodyPr>
          <a:lstStyle/>
          <a:p>
            <a:pPr>
              <a:buNone/>
            </a:pPr>
            <a:r>
              <a:rPr lang="en-US" sz="2800" b="1" dirty="0" smtClean="0">
                <a:latin typeface="Times New Roman" pitchFamily="18" charset="0"/>
                <a:cs typeface="Times New Roman" pitchFamily="18" charset="0"/>
              </a:rPr>
              <a:t>Dealing with Ambiguous Attribute Names and Renaming (Aliasing) </a:t>
            </a:r>
          </a:p>
          <a:p>
            <a:pPr>
              <a:buNone/>
            </a:pPr>
            <a:endParaRPr lang="en-US" sz="2400" b="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SQL the same name can be used for two (or more) attributes as long as the attributes are in different relations. </a:t>
            </a:r>
          </a:p>
          <a:p>
            <a:r>
              <a:rPr lang="en-US" sz="2400" dirty="0" smtClean="0">
                <a:latin typeface="Times New Roman" pitchFamily="18" charset="0"/>
                <a:cs typeface="Times New Roman" pitchFamily="18" charset="0"/>
              </a:rPr>
              <a:t>If this is the case, and a query refers to two or more attributes with the same name, we must qualify the attribute name with the relation name, to prevent ambiguity. </a:t>
            </a:r>
          </a:p>
          <a:p>
            <a:r>
              <a:rPr lang="en-US" sz="2400" dirty="0" smtClean="0">
                <a:latin typeface="Times New Roman" pitchFamily="18" charset="0"/>
                <a:cs typeface="Times New Roman" pitchFamily="18" charset="0"/>
              </a:rPr>
              <a:t>This is done by prefixing the relation name to the attribute name and separating the two by a period (.)</a:t>
            </a:r>
          </a:p>
          <a:p>
            <a:pPr algn="just">
              <a:buNone/>
            </a:pPr>
            <a:r>
              <a:rPr lang="en-US" sz="2400" dirty="0" smtClean="0">
                <a:solidFill>
                  <a:srgbClr val="FF0000"/>
                </a:solidFill>
                <a:latin typeface="Times New Roman" pitchFamily="18" charset="0"/>
                <a:cs typeface="Times New Roman" pitchFamily="18" charset="0"/>
              </a:rPr>
              <a:t>Eg)</a:t>
            </a:r>
            <a:r>
              <a:rPr lang="en-US" sz="2400" dirty="0" smtClean="0">
                <a:latin typeface="Times New Roman" pitchFamily="18" charset="0"/>
                <a:cs typeface="Times New Roman" pitchFamily="18" charset="0"/>
              </a:rPr>
              <a:t> Suppose that the DNO and LNAME attributes of the EMPLOYEE relation were called DNUMBER and NAME and the DNAME attribute of DEPARTMENT was also called NAME; then, to prevent ambiguity, query Q1 would be rephrased as </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Sindhu Jose, CSE Dept, VJCET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8434</TotalTime>
  <Words>4184</Words>
  <Application>Microsoft Office PowerPoint</Application>
  <PresentationFormat>On-screen Show (4:3)</PresentationFormat>
  <Paragraphs>508</Paragraphs>
  <Slides>70</Slides>
  <Notes>2</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Equity</vt:lpstr>
      <vt:lpstr>MODULE 3 SQL DML, Physical Data Organization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Example 1: UNION</vt:lpstr>
      <vt:lpstr>Example 2: UNION ALL</vt:lpstr>
      <vt:lpstr>Slide 19</vt:lpstr>
      <vt:lpstr>Slide 20</vt:lpstr>
      <vt:lpstr>Slide 21</vt:lpstr>
      <vt:lpstr>Slide 22</vt:lpstr>
      <vt:lpstr>Slide 23</vt:lpstr>
      <vt:lpstr>Slide 24</vt:lpstr>
      <vt:lpstr>Slide 25</vt:lpstr>
      <vt:lpstr>Slide 26</vt:lpstr>
      <vt:lpstr>Slide 27</vt:lpstr>
      <vt:lpstr>Slide 28</vt:lpstr>
      <vt:lpstr>Slide 29</vt:lpstr>
      <vt:lpstr>Q) Fetch all data from the table Student and sort the result in descending order according to the column ROLL_NO. </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Types of Triggers</vt:lpstr>
      <vt:lpstr>Syntax: Trigger</vt:lpstr>
      <vt:lpstr>Slide 64</vt:lpstr>
      <vt:lpstr>Slide 65</vt:lpstr>
      <vt:lpstr>Slide 66</vt:lpstr>
      <vt:lpstr>Slide 67</vt:lpstr>
      <vt:lpstr>Slide 68</vt:lpstr>
      <vt:lpstr>Slide 69</vt:lpstr>
      <vt:lpstr>Slide 70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cinita mary</dc:creator>
  <cp:lastModifiedBy>hai</cp:lastModifiedBy>
  <cp:revision>409</cp:revision>
  <dcterms:created xsi:type="dcterms:W3CDTF">2006-08-16T00:00:00Z</dcterms:created>
  <dcterms:modified xsi:type="dcterms:W3CDTF">2021-08-10T03:31:14Z</dcterms:modified>
</cp:coreProperties>
</file>