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1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04BD7-615E-4BB1-A208-DE6035F8E86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3602A-C826-4704-9E02-8B86386C09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8FAA-D3B1-46C8-B587-E827455EF48C}" type="datetime1">
              <a:rPr lang="en-US" smtClean="0"/>
              <a:t>10/20/2021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pc="-5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fld id="{81D60167-4931-47E6-BA6A-407CBD079E47}" type="slidenum">
              <a:rPr lang="en-US" smtClean="0"/>
              <a:pPr marL="127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9AD2-B92D-4CDB-9CC1-56E0128A37EA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fld id="{81D60167-4931-47E6-BA6A-407CBD079E47}" type="slidenum">
              <a:rPr lang="en-US" smtClean="0"/>
              <a:pPr marL="127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9AD2-B92D-4CDB-9CC1-56E0128A37EA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fld id="{81D60167-4931-47E6-BA6A-407CBD079E47}" type="slidenum">
              <a:rPr lang="en-US" smtClean="0"/>
              <a:pPr marL="127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0620-0231-4971-B282-E7D5A18F0A27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fld id="{81D60167-4931-47E6-BA6A-407CBD079E47}" type="slidenum">
              <a:rPr lang="en-US" smtClean="0"/>
              <a:pPr marL="127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9AD2-B92D-4CDB-9CC1-56E0128A37EA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endParaRPr lang="en-US" spc="-5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fld id="{81D60167-4931-47E6-BA6A-407CBD079E47}" type="slidenum">
              <a:rPr lang="en-US" smtClean="0"/>
              <a:pPr marL="127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6EB9-9323-4DE4-83D8-94D0D9150605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fld id="{81D60167-4931-47E6-BA6A-407CBD079E47}" type="slidenum">
              <a:rPr lang="en-US" smtClean="0"/>
              <a:pPr marL="127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9AD2-B92D-4CDB-9CC1-56E0128A37EA}" type="datetime1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fld id="{81D60167-4931-47E6-BA6A-407CBD079E47}" type="slidenum">
              <a:rPr lang="en-US" smtClean="0"/>
              <a:pPr marL="127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3786-7643-4047-A40B-C5FD76A742EE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fld id="{81D60167-4931-47E6-BA6A-407CBD079E47}" type="slidenum">
              <a:rPr lang="en-US" smtClean="0"/>
              <a:pPr marL="127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9091-4722-493A-BBDF-16C8E0A5C6A3}" type="datetime1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fld id="{81D60167-4931-47E6-BA6A-407CBD079E47}" type="slidenum">
              <a:rPr lang="en-US" smtClean="0"/>
              <a:pPr marL="127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9AD2-B92D-4CDB-9CC1-56E0128A37EA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fld id="{81D60167-4931-47E6-BA6A-407CBD079E47}" type="slidenum">
              <a:rPr lang="en-US" smtClean="0"/>
              <a:pPr marL="127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9AD2-B92D-4CDB-9CC1-56E0128A37EA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fld id="{81D60167-4931-47E6-BA6A-407CBD079E47}" type="slidenum">
              <a:rPr lang="en-US" smtClean="0"/>
              <a:pPr marL="127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FC9AD2-B92D-4CDB-9CC1-56E0128A37EA}" type="datetime1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endParaRPr lang="en-US" spc="-5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fld id="{81D60167-4931-47E6-BA6A-407CBD079E47}" type="slidenum">
              <a:rPr lang="en-US" smtClean="0"/>
              <a:pPr marL="127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nosql-tutorial.html" TargetMode="External"/><Relationship Id="rId7" Type="http://schemas.openxmlformats.org/officeDocument/2006/relationships/hyperlink" Target="https://ravendb.net/articles/nosql-document-oriented-databases-detailed-overview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dnuggets.com/2021/02/understanding-nosql-database-types-column-oriented-databases.html" TargetMode="External"/><Relationship Id="rId5" Type="http://schemas.openxmlformats.org/officeDocument/2006/relationships/hyperlink" Target="https://www.mongodb.com/scale/types-of-nosql-databases" TargetMode="External"/><Relationship Id="rId4" Type="http://schemas.openxmlformats.org/officeDocument/2006/relationships/hyperlink" Target="https://redis.com/nosql/key-value-databas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847831" y="6414515"/>
            <a:ext cx="937260" cy="326390"/>
            <a:chOff x="10847831" y="6414515"/>
            <a:chExt cx="937260" cy="326390"/>
          </a:xfrm>
        </p:grpSpPr>
        <p:sp>
          <p:nvSpPr>
            <p:cNvPr id="4" name="object 4"/>
            <p:cNvSpPr/>
            <p:nvPr/>
          </p:nvSpPr>
          <p:spPr>
            <a:xfrm>
              <a:off x="11131295" y="6449567"/>
              <a:ext cx="217931" cy="2057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11127" y="6449567"/>
              <a:ext cx="271780" cy="205740"/>
            </a:xfrm>
            <a:custGeom>
              <a:avLst/>
              <a:gdLst/>
              <a:ahLst/>
              <a:cxnLst/>
              <a:rect l="l" t="t" r="r" b="b"/>
              <a:pathLst>
                <a:path w="271779" h="205740">
                  <a:moveTo>
                    <a:pt x="271272" y="0"/>
                  </a:moveTo>
                  <a:lnTo>
                    <a:pt x="182245" y="0"/>
                  </a:lnTo>
                  <a:lnTo>
                    <a:pt x="135636" y="66979"/>
                  </a:lnTo>
                  <a:lnTo>
                    <a:pt x="89026" y="0"/>
                  </a:lnTo>
                  <a:lnTo>
                    <a:pt x="0" y="0"/>
                  </a:lnTo>
                  <a:lnTo>
                    <a:pt x="95376" y="124396"/>
                  </a:lnTo>
                  <a:lnTo>
                    <a:pt x="95376" y="205739"/>
                  </a:lnTo>
                  <a:lnTo>
                    <a:pt x="175895" y="205739"/>
                  </a:lnTo>
                  <a:lnTo>
                    <a:pt x="175895" y="124396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47831" y="6414515"/>
              <a:ext cx="937260" cy="326390"/>
            </a:xfrm>
            <a:custGeom>
              <a:avLst/>
              <a:gdLst/>
              <a:ahLst/>
              <a:cxnLst/>
              <a:rect l="l" t="t" r="r" b="b"/>
              <a:pathLst>
                <a:path w="937259" h="326390">
                  <a:moveTo>
                    <a:pt x="937259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937259" y="326136"/>
                  </a:lnTo>
                  <a:lnTo>
                    <a:pt x="937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" y="2615183"/>
            <a:ext cx="11280775" cy="1498600"/>
            <a:chOff x="0" y="2615183"/>
            <a:chExt cx="11280775" cy="1498600"/>
          </a:xfrm>
        </p:grpSpPr>
        <p:sp>
          <p:nvSpPr>
            <p:cNvPr id="8" name="object 8"/>
            <p:cNvSpPr/>
            <p:nvPr/>
          </p:nvSpPr>
          <p:spPr>
            <a:xfrm>
              <a:off x="0" y="2615183"/>
              <a:ext cx="11280775" cy="1498600"/>
            </a:xfrm>
            <a:custGeom>
              <a:avLst/>
              <a:gdLst/>
              <a:ahLst/>
              <a:cxnLst/>
              <a:rect l="l" t="t" r="r" b="b"/>
              <a:pathLst>
                <a:path w="11280775" h="1498600">
                  <a:moveTo>
                    <a:pt x="11280648" y="0"/>
                  </a:moveTo>
                  <a:lnTo>
                    <a:pt x="0" y="0"/>
                  </a:lnTo>
                  <a:lnTo>
                    <a:pt x="0" y="1497710"/>
                  </a:lnTo>
                  <a:lnTo>
                    <a:pt x="10793476" y="1498091"/>
                  </a:lnTo>
                  <a:lnTo>
                    <a:pt x="11280648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5016" y="3062604"/>
              <a:ext cx="1891411" cy="490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6319" y="3062604"/>
              <a:ext cx="664464" cy="4907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182" y="3062604"/>
              <a:ext cx="7106666" cy="4907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488" y="323672"/>
            <a:ext cx="5580761" cy="4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920" y="945442"/>
            <a:ext cx="8453120" cy="194668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NoSQL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Databases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are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mainly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categorized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into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four</a:t>
            </a:r>
            <a:r>
              <a:rPr sz="2400" spc="19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types:</a:t>
            </a:r>
            <a:endParaRPr sz="24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509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Key-value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Pair</a:t>
            </a:r>
            <a:r>
              <a:rPr sz="2000" spc="-4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Based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Column-oriented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Graphs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based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Document-oriented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7" y="323672"/>
            <a:ext cx="6594475" cy="477520"/>
            <a:chOff x="767486" y="323672"/>
            <a:chExt cx="6594475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323672"/>
              <a:ext cx="2939795" cy="477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97325" y="323672"/>
              <a:ext cx="393191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93921" y="323672"/>
              <a:ext cx="3668014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0920" y="1022097"/>
            <a:ext cx="1101280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7675" indent="-342900">
              <a:lnSpc>
                <a:spcPct val="100000"/>
              </a:lnSpc>
              <a:spcBef>
                <a:spcPts val="1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key-value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 (sometimes called a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key-value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store)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uses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simple 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key-value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method to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store</a:t>
            </a:r>
            <a:r>
              <a:rPr sz="2400" spc="9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data.</a:t>
            </a:r>
            <a:endParaRPr sz="2400">
              <a:latin typeface="Noto Sans"/>
              <a:cs typeface="Noto Sans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These databases contain a simple </a:t>
            </a:r>
            <a:r>
              <a:rPr sz="2400" spc="-40" dirty="0">
                <a:solidFill>
                  <a:srgbClr val="808080"/>
                </a:solidFill>
                <a:latin typeface="Noto Sans"/>
                <a:cs typeface="Noto Sans"/>
              </a:rPr>
              <a:t>string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(the </a:t>
            </a:r>
            <a:r>
              <a:rPr sz="2400" spc="-40" dirty="0">
                <a:solidFill>
                  <a:srgbClr val="808080"/>
                </a:solidFill>
                <a:latin typeface="Noto Sans"/>
                <a:cs typeface="Noto Sans"/>
              </a:rPr>
              <a:t>key)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that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always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unique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and  an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arbitrary </a:t>
            </a:r>
            <a:r>
              <a:rPr sz="2400" spc="-50" dirty="0">
                <a:solidFill>
                  <a:srgbClr val="808080"/>
                </a:solidFill>
                <a:latin typeface="Noto Sans"/>
                <a:cs typeface="Noto Sans"/>
              </a:rPr>
              <a:t>large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 field (the</a:t>
            </a:r>
            <a:r>
              <a:rPr sz="2400" spc="12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value).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They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are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easy to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design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and</a:t>
            </a:r>
            <a:r>
              <a:rPr sz="2400" spc="14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implement.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" y="2636520"/>
            <a:ext cx="12022836" cy="3730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7" y="323672"/>
            <a:ext cx="6594475" cy="477520"/>
            <a:chOff x="767486" y="323672"/>
            <a:chExt cx="6594475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323672"/>
              <a:ext cx="2939795" cy="477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97325" y="323672"/>
              <a:ext cx="393191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93921" y="323672"/>
              <a:ext cx="3668014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0921" y="1022097"/>
            <a:ext cx="10914380" cy="4829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5295" indent="-342900" algn="just">
              <a:lnSpc>
                <a:spcPct val="100000"/>
              </a:lnSpc>
              <a:spcBef>
                <a:spcPts val="1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As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name </a:t>
            </a:r>
            <a:r>
              <a:rPr sz="2400" spc="-55" dirty="0">
                <a:solidFill>
                  <a:srgbClr val="808080"/>
                </a:solidFill>
                <a:latin typeface="Noto Sans"/>
                <a:cs typeface="Noto Sans"/>
              </a:rPr>
              <a:t>suggests,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this type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NoSQL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implements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hash  table to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store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unique </a:t>
            </a:r>
            <a:r>
              <a:rPr sz="2400" spc="-40" dirty="0">
                <a:solidFill>
                  <a:srgbClr val="808080"/>
                </a:solidFill>
                <a:latin typeface="Noto Sans"/>
                <a:cs typeface="Noto Sans"/>
              </a:rPr>
              <a:t>keys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along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with the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pointers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to the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corresponding 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</a:t>
            </a:r>
            <a:r>
              <a:rPr sz="240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values.</a:t>
            </a:r>
            <a:endParaRPr sz="2400">
              <a:latin typeface="Noto Sans"/>
              <a:cs typeface="Noto Sans"/>
            </a:endParaRPr>
          </a:p>
          <a:p>
            <a:pPr marL="355600" marR="114554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values can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be of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scalar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 types such as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integers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or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complex  structures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such as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JSON,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lists,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BLOB,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so</a:t>
            </a:r>
            <a:r>
              <a:rPr sz="2400" spc="14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on.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value can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be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stored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as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integer,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string,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JSON,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or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array—with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</a:t>
            </a:r>
            <a:r>
              <a:rPr sz="2400" spc="31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50" dirty="0">
                <a:solidFill>
                  <a:srgbClr val="808080"/>
                </a:solidFill>
                <a:latin typeface="Noto Sans"/>
                <a:cs typeface="Noto Sans"/>
              </a:rPr>
              <a:t>key</a:t>
            </a:r>
            <a:endParaRPr sz="2400">
              <a:latin typeface="Noto Sans"/>
              <a:cs typeface="Noto San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used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to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reference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that</a:t>
            </a:r>
            <a:r>
              <a:rPr sz="2400" spc="6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value.</a:t>
            </a:r>
            <a:endParaRPr sz="2400">
              <a:latin typeface="Noto Sans"/>
              <a:cs typeface="Noto Sans"/>
            </a:endParaRPr>
          </a:p>
          <a:p>
            <a:pPr marL="355600" marR="635635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808080"/>
                </a:solidFill>
                <a:latin typeface="Noto Sans"/>
                <a:cs typeface="Noto Sans"/>
              </a:rPr>
              <a:t>It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typically offers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excellent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performance and can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be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optimized to fit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an 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organization’s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needs.</a:t>
            </a:r>
            <a:endParaRPr sz="2400">
              <a:latin typeface="Noto Sans"/>
              <a:cs typeface="Noto Sans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Key-value stores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have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no query </a:t>
            </a:r>
            <a:r>
              <a:rPr sz="2400" spc="-50" dirty="0">
                <a:solidFill>
                  <a:srgbClr val="808080"/>
                </a:solidFill>
                <a:latin typeface="Noto Sans"/>
                <a:cs typeface="Noto Sans"/>
              </a:rPr>
              <a:t>language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but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they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do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provide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way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to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add  and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remove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key-value</a:t>
            </a:r>
            <a:r>
              <a:rPr sz="2400" spc="5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pairs.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Values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cannot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be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queried or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searched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upon. Only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400" spc="-50" dirty="0">
                <a:solidFill>
                  <a:srgbClr val="808080"/>
                </a:solidFill>
                <a:latin typeface="Noto Sans"/>
                <a:cs typeface="Noto Sans"/>
              </a:rPr>
              <a:t>key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can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be</a:t>
            </a:r>
            <a:r>
              <a:rPr sz="2400" spc="27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queried.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7" y="323672"/>
            <a:ext cx="6594475" cy="477520"/>
            <a:chOff x="767486" y="323672"/>
            <a:chExt cx="6594475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323672"/>
              <a:ext cx="2939795" cy="477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97325" y="323672"/>
              <a:ext cx="393191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93921" y="323672"/>
              <a:ext cx="3668014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63450" y="1849325"/>
            <a:ext cx="10303037" cy="268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8824" y="4889754"/>
            <a:ext cx="44291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1800" spc="-5" dirty="0">
                <a:solidFill>
                  <a:srgbClr val="808080"/>
                </a:solidFill>
                <a:latin typeface="Noto Sans"/>
                <a:cs typeface="Noto Sans"/>
              </a:rPr>
              <a:t>simple </a:t>
            </a:r>
            <a:r>
              <a:rPr sz="1800" spc="-15" dirty="0">
                <a:solidFill>
                  <a:srgbClr val="808080"/>
                </a:solidFill>
                <a:latin typeface="Noto Sans"/>
                <a:cs typeface="Noto Sans"/>
              </a:rPr>
              <a:t>example </a:t>
            </a:r>
            <a:r>
              <a:rPr sz="18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1800" spc="-25" dirty="0">
                <a:solidFill>
                  <a:srgbClr val="808080"/>
                </a:solidFill>
                <a:latin typeface="Noto Sans"/>
                <a:cs typeface="Noto Sans"/>
              </a:rPr>
              <a:t>key-value </a:t>
            </a:r>
            <a:r>
              <a:rPr sz="1800" spc="-15" dirty="0">
                <a:solidFill>
                  <a:srgbClr val="808080"/>
                </a:solidFill>
                <a:latin typeface="Noto Sans"/>
                <a:cs typeface="Noto Sans"/>
              </a:rPr>
              <a:t>data</a:t>
            </a:r>
            <a:r>
              <a:rPr sz="1800" spc="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1800" spc="-20" dirty="0">
                <a:solidFill>
                  <a:srgbClr val="808080"/>
                </a:solidFill>
                <a:latin typeface="Noto Sans"/>
                <a:cs typeface="Noto Sans"/>
              </a:rPr>
              <a:t>store.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7" y="323672"/>
            <a:ext cx="7305675" cy="477520"/>
            <a:chOff x="767486" y="323672"/>
            <a:chExt cx="7305675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323672"/>
              <a:ext cx="3918585" cy="477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68367" y="323672"/>
              <a:ext cx="393191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4963" y="323672"/>
              <a:ext cx="3408045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0920" y="1022097"/>
            <a:ext cx="1091184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When your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application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needs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to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handle lots of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small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continuous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reads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and 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writes, that may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be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volatile. Key-value databases offer fast in-memory  access.</a:t>
            </a:r>
            <a:endParaRPr sz="2400">
              <a:latin typeface="Noto Sans"/>
              <a:cs typeface="Noto Sans"/>
            </a:endParaRPr>
          </a:p>
          <a:p>
            <a:pPr marL="355600" marR="264795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When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storing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basic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information, such as customer details;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storing 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webpages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with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URL as the </a:t>
            </a:r>
            <a:r>
              <a:rPr sz="2400" spc="-55" dirty="0">
                <a:solidFill>
                  <a:srgbClr val="808080"/>
                </a:solidFill>
                <a:latin typeface="Noto Sans"/>
                <a:cs typeface="Noto Sans"/>
              </a:rPr>
              <a:t>key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and the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webpage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as the value;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storing 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shopping-cart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contents, product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categories,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e-commerce product</a:t>
            </a:r>
            <a:r>
              <a:rPr sz="2400" spc="17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details</a:t>
            </a:r>
            <a:endParaRPr sz="2400">
              <a:latin typeface="Noto Sans"/>
              <a:cs typeface="Noto Sans"/>
            </a:endParaRPr>
          </a:p>
          <a:p>
            <a:pPr marL="355600" marR="424180" indent="-342900">
              <a:lnSpc>
                <a:spcPct val="100000"/>
              </a:lnSpc>
              <a:spcBef>
                <a:spcPts val="58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For applications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that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don’t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require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frequent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updates or need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to support 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complex</a:t>
            </a:r>
            <a:r>
              <a:rPr sz="2400" spc="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queries.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6" y="323672"/>
            <a:ext cx="7404735" cy="477520"/>
            <a:chOff x="767486" y="323672"/>
            <a:chExt cx="7404734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323672"/>
              <a:ext cx="3784600" cy="477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41875" y="323672"/>
              <a:ext cx="393191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38472" y="323672"/>
              <a:ext cx="3633597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0921" y="949322"/>
            <a:ext cx="10157460" cy="342529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Session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management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on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large</a:t>
            </a:r>
            <a:r>
              <a:rPr sz="2400" spc="114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scale.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Using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cache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to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accelerate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application</a:t>
            </a:r>
            <a:r>
              <a:rPr sz="2400" spc="9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responses.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Storing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personal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on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specific</a:t>
            </a:r>
            <a:r>
              <a:rPr sz="2400" spc="7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users.</a:t>
            </a:r>
            <a:endParaRPr sz="2400">
              <a:latin typeface="Noto Sans"/>
              <a:cs typeface="Noto Sans"/>
            </a:endParaRPr>
          </a:p>
          <a:p>
            <a:pPr marL="355600" marR="58547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Product recommendations,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storing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personalized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lists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items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for  individual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customers.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50" dirty="0">
                <a:solidFill>
                  <a:srgbClr val="808080"/>
                </a:solidFill>
                <a:latin typeface="Noto Sans"/>
                <a:cs typeface="Noto Sans"/>
              </a:rPr>
              <a:t>Managing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each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player’s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session in massive multiplayer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online</a:t>
            </a:r>
            <a:r>
              <a:rPr sz="2400" spc="26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games.</a:t>
            </a:r>
            <a:endParaRPr sz="2400">
              <a:latin typeface="Noto Sans"/>
              <a:cs typeface="Noto Sans"/>
            </a:endParaRPr>
          </a:p>
          <a:p>
            <a:pPr marL="355600" marR="429259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Redis, Dynamo,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Riak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are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some NoSQL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examples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key-value store 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DataBases.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5" y="323672"/>
            <a:ext cx="3693160" cy="477520"/>
            <a:chOff x="767486" y="323672"/>
            <a:chExt cx="3693160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323672"/>
              <a:ext cx="1776602" cy="477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317" y="323672"/>
              <a:ext cx="393192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6913" y="323672"/>
              <a:ext cx="1973707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0921" y="1022098"/>
            <a:ext cx="10903585" cy="393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While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relational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stores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 in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rows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reads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row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by </a:t>
            </a:r>
            <a:r>
              <a:rPr sz="2400" spc="-70" dirty="0">
                <a:solidFill>
                  <a:srgbClr val="808080"/>
                </a:solidFill>
                <a:latin typeface="Noto Sans"/>
                <a:cs typeface="Noto Sans"/>
              </a:rPr>
              <a:t>row, 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column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store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organized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as a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set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</a:t>
            </a:r>
            <a:r>
              <a:rPr sz="2400" spc="14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columns.</a:t>
            </a:r>
            <a:endParaRPr sz="2400">
              <a:latin typeface="Noto Sans"/>
              <a:cs typeface="Noto Sans"/>
            </a:endParaRPr>
          </a:p>
          <a:p>
            <a:pPr marL="355600" marR="39243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When you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want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to run analytics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on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small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number of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columns,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you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can 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read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those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columns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directly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without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consuming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memory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with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 unwanted</a:t>
            </a:r>
            <a:r>
              <a:rPr sz="240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Columns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are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often of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same type and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benefit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from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more</a:t>
            </a:r>
            <a:r>
              <a:rPr sz="2400" spc="18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efficient</a:t>
            </a:r>
            <a:endParaRPr sz="2400">
              <a:latin typeface="Noto Sans"/>
              <a:cs typeface="Noto San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compression,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making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reads even</a:t>
            </a:r>
            <a:r>
              <a:rPr sz="2400" spc="114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faster.</a:t>
            </a:r>
            <a:endParaRPr sz="2400">
              <a:latin typeface="Noto Sans"/>
              <a:cs typeface="Noto Sans"/>
            </a:endParaRPr>
          </a:p>
          <a:p>
            <a:pPr marL="355600" marR="48514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Columnar databases can quickly </a:t>
            </a:r>
            <a:r>
              <a:rPr sz="2400" spc="-70" dirty="0">
                <a:solidFill>
                  <a:srgbClr val="808080"/>
                </a:solidFill>
                <a:latin typeface="Noto Sans"/>
                <a:cs typeface="Noto Sans"/>
              </a:rPr>
              <a:t>aggregate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value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given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column 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(adding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up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total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sales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for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year,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for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example).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Use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cases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include 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analytics.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5" y="323672"/>
            <a:ext cx="3693160" cy="477520"/>
            <a:chOff x="767486" y="323672"/>
            <a:chExt cx="3693160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323672"/>
              <a:ext cx="1776602" cy="477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317" y="323672"/>
              <a:ext cx="393192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6913" y="323672"/>
              <a:ext cx="1973707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920240" y="1412747"/>
            <a:ext cx="7560563" cy="4468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5" y="323672"/>
            <a:ext cx="3693160" cy="477520"/>
            <a:chOff x="767486" y="323672"/>
            <a:chExt cx="3693160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323672"/>
              <a:ext cx="1776602" cy="477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317" y="323672"/>
              <a:ext cx="393192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6913" y="323672"/>
              <a:ext cx="1973707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0921" y="1022096"/>
            <a:ext cx="10577831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77825" indent="-342900">
              <a:lnSpc>
                <a:spcPct val="100000"/>
              </a:lnSpc>
              <a:spcBef>
                <a:spcPts val="1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Column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use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concept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keyspace,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which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sort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like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 schema in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relational</a:t>
            </a:r>
            <a:r>
              <a:rPr sz="2400" spc="6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models.</a:t>
            </a:r>
            <a:endParaRPr sz="2400">
              <a:latin typeface="Noto Sans"/>
              <a:cs typeface="Noto Sans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This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keyspace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contains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all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column families, which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then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contain </a:t>
            </a:r>
            <a:r>
              <a:rPr sz="2400" spc="-40" dirty="0">
                <a:solidFill>
                  <a:srgbClr val="808080"/>
                </a:solidFill>
                <a:latin typeface="Noto Sans"/>
                <a:cs typeface="Noto Sans"/>
              </a:rPr>
              <a:t>rows, 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which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then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contain</a:t>
            </a:r>
            <a:r>
              <a:rPr sz="2400" spc="3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columns.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47090" y="2249794"/>
            <a:ext cx="8644255" cy="3950335"/>
            <a:chOff x="1847088" y="2249792"/>
            <a:chExt cx="8644255" cy="3950335"/>
          </a:xfrm>
        </p:grpSpPr>
        <p:sp>
          <p:nvSpPr>
            <p:cNvPr id="8" name="object 8"/>
            <p:cNvSpPr/>
            <p:nvPr/>
          </p:nvSpPr>
          <p:spPr>
            <a:xfrm>
              <a:off x="1847088" y="2709671"/>
              <a:ext cx="3102864" cy="34899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59209" y="2249792"/>
              <a:ext cx="4532006" cy="39498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5" y="323672"/>
            <a:ext cx="3693160" cy="477520"/>
            <a:chOff x="767486" y="323672"/>
            <a:chExt cx="3693160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323672"/>
              <a:ext cx="1776602" cy="477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317" y="323672"/>
              <a:ext cx="393192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6913" y="323672"/>
              <a:ext cx="1973707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0921" y="1022096"/>
            <a:ext cx="59258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808080"/>
                </a:solidFill>
                <a:latin typeface="Noto Sans"/>
                <a:cs typeface="Noto Sans"/>
              </a:rPr>
              <a:t>If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we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take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specific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row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as an</a:t>
            </a:r>
            <a:r>
              <a:rPr sz="2400" spc="14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example: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921" y="3586708"/>
            <a:ext cx="10902315" cy="20492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Row Key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exactly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that: the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specific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identifier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that </a:t>
            </a: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row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is always</a:t>
            </a:r>
            <a:r>
              <a:rPr sz="2000" spc="11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unique.</a:t>
            </a:r>
            <a:endParaRPr sz="2000">
              <a:latin typeface="Noto Sans"/>
              <a:cs typeface="Noto Sans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column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contains the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name,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value,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timestamp,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so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that’s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straightforward.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 name/value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pair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also </a:t>
            </a: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straight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forward,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timestamp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date and time the data 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was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entered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into the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database.</a:t>
            </a:r>
            <a:endParaRPr sz="2000">
              <a:latin typeface="Noto Sans"/>
              <a:cs typeface="Noto Sans"/>
            </a:endParaRPr>
          </a:p>
          <a:p>
            <a:pPr marL="355600" marR="376555" indent="-3429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Some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examples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column-store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databases include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Casandra, CosmoDB,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Bigtable,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and 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HBase.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67086" y="1438183"/>
            <a:ext cx="8221335" cy="2027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064241" y="6414515"/>
            <a:ext cx="576580" cy="326390"/>
            <a:chOff x="11064240" y="6414515"/>
            <a:chExt cx="576580" cy="326390"/>
          </a:xfrm>
        </p:grpSpPr>
        <p:sp>
          <p:nvSpPr>
            <p:cNvPr id="4" name="object 4"/>
            <p:cNvSpPr/>
            <p:nvPr/>
          </p:nvSpPr>
          <p:spPr>
            <a:xfrm>
              <a:off x="11131296" y="6449567"/>
              <a:ext cx="217931" cy="2057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11128" y="6449567"/>
              <a:ext cx="271780" cy="205740"/>
            </a:xfrm>
            <a:custGeom>
              <a:avLst/>
              <a:gdLst/>
              <a:ahLst/>
              <a:cxnLst/>
              <a:rect l="l" t="t" r="r" b="b"/>
              <a:pathLst>
                <a:path w="271779" h="205740">
                  <a:moveTo>
                    <a:pt x="271272" y="0"/>
                  </a:moveTo>
                  <a:lnTo>
                    <a:pt x="182245" y="0"/>
                  </a:lnTo>
                  <a:lnTo>
                    <a:pt x="135636" y="66979"/>
                  </a:lnTo>
                  <a:lnTo>
                    <a:pt x="89026" y="0"/>
                  </a:lnTo>
                  <a:lnTo>
                    <a:pt x="0" y="0"/>
                  </a:lnTo>
                  <a:lnTo>
                    <a:pt x="95376" y="124396"/>
                  </a:lnTo>
                  <a:lnTo>
                    <a:pt x="95376" y="205739"/>
                  </a:lnTo>
                  <a:lnTo>
                    <a:pt x="175895" y="205739"/>
                  </a:lnTo>
                  <a:lnTo>
                    <a:pt x="175895" y="124396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64240" y="6414515"/>
              <a:ext cx="576580" cy="326390"/>
            </a:xfrm>
            <a:custGeom>
              <a:avLst/>
              <a:gdLst/>
              <a:ahLst/>
              <a:cxnLst/>
              <a:rect l="l" t="t" r="r" b="b"/>
              <a:pathLst>
                <a:path w="576579" h="326390">
                  <a:moveTo>
                    <a:pt x="576072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576072" y="326136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10363" y="1044702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19812">
            <a:solidFill>
              <a:srgbClr val="FFD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6242303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31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579" y="1238252"/>
            <a:ext cx="10684511" cy="4306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1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6235" algn="l"/>
              </a:tabLst>
            </a:pP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Transaction Processing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Concepts </a:t>
            </a:r>
            <a:r>
              <a:rPr sz="2400" dirty="0">
                <a:solidFill>
                  <a:srgbClr val="808080"/>
                </a:solidFill>
                <a:latin typeface="Noto Sans"/>
                <a:cs typeface="Noto Sans"/>
              </a:rPr>
              <a:t>-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overview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concurrency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control, 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Transaction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Model,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Significance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concurrency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Control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&amp;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Recovery, 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Transaction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States,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System </a:t>
            </a:r>
            <a:r>
              <a:rPr sz="2400" spc="-65" dirty="0">
                <a:solidFill>
                  <a:srgbClr val="808080"/>
                </a:solidFill>
                <a:latin typeface="Noto Sans"/>
                <a:cs typeface="Noto Sans"/>
              </a:rPr>
              <a:t>Log,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Desirable Properties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</a:t>
            </a:r>
            <a:r>
              <a:rPr sz="2400" spc="19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transactions.</a:t>
            </a:r>
            <a:endParaRPr sz="2400">
              <a:latin typeface="Noto Sans"/>
              <a:cs typeface="Noto San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6235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Serial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schedules,  Concurrent</a:t>
            </a:r>
            <a:r>
              <a:rPr sz="2400" spc="59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Serializable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Schedules,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Conflict 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equivalence and conflict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serializability, Recoverable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cascade-less 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schedules, </a:t>
            </a:r>
            <a:r>
              <a:rPr sz="2400" spc="-40" dirty="0">
                <a:solidFill>
                  <a:srgbClr val="808080"/>
                </a:solidFill>
                <a:latin typeface="Noto Sans"/>
                <a:cs typeface="Noto Sans"/>
              </a:rPr>
              <a:t>Locking,</a:t>
            </a:r>
            <a:r>
              <a:rPr sz="2400" spc="54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Two-phase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locking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and its variations.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Log-based  </a:t>
            </a:r>
            <a:r>
              <a:rPr sz="2400" spc="-40" dirty="0">
                <a:solidFill>
                  <a:srgbClr val="808080"/>
                </a:solidFill>
                <a:latin typeface="Noto Sans"/>
                <a:cs typeface="Noto Sans"/>
              </a:rPr>
              <a:t>recovery,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Deferred database modification,</a:t>
            </a:r>
            <a:r>
              <a:rPr sz="2400" spc="8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check-pointing.</a:t>
            </a:r>
            <a:endParaRPr sz="2400">
              <a:latin typeface="Noto Sans"/>
              <a:cs typeface="Noto San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8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6235" algn="l"/>
              </a:tabLst>
            </a:pP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Introduction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to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NoSQL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Databases,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Main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characteristics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Key-value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DB 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(examples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from: Redis),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Document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DB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(examples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from:</a:t>
            </a:r>
            <a:r>
              <a:rPr sz="2400" spc="14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MongoDB)</a:t>
            </a:r>
            <a:endParaRPr sz="2400">
              <a:latin typeface="Noto Sans"/>
              <a:cs typeface="Noto Sans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58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6235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Main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characteristics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Column </a:t>
            </a:r>
            <a:r>
              <a:rPr sz="2400" dirty="0">
                <a:solidFill>
                  <a:srgbClr val="808080"/>
                </a:solidFill>
                <a:latin typeface="Noto Sans"/>
                <a:cs typeface="Noto Sans"/>
              </a:rPr>
              <a:t>-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Family </a:t>
            </a:r>
            <a:r>
              <a:rPr sz="2400" dirty="0">
                <a:solidFill>
                  <a:srgbClr val="808080"/>
                </a:solidFill>
                <a:latin typeface="Noto Sans"/>
                <a:cs typeface="Noto Sans"/>
              </a:rPr>
              <a:t>DB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(examples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from: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Cassandra)  and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Graph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DB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(examples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from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:</a:t>
            </a:r>
            <a:r>
              <a:rPr sz="2400" spc="8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ArangoDB)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3620" y="323672"/>
            <a:ext cx="2108200" cy="477520"/>
            <a:chOff x="623620" y="323672"/>
            <a:chExt cx="2108200" cy="477520"/>
          </a:xfrm>
        </p:grpSpPr>
        <p:sp>
          <p:nvSpPr>
            <p:cNvPr id="13" name="object 13"/>
            <p:cNvSpPr/>
            <p:nvPr/>
          </p:nvSpPr>
          <p:spPr>
            <a:xfrm>
              <a:off x="623620" y="323672"/>
              <a:ext cx="1889760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7109" y="323672"/>
              <a:ext cx="454151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4241" y="6414515"/>
            <a:ext cx="576580" cy="326390"/>
            <a:chOff x="11064240" y="6414515"/>
            <a:chExt cx="576580" cy="326390"/>
          </a:xfrm>
        </p:grpSpPr>
        <p:sp>
          <p:nvSpPr>
            <p:cNvPr id="3" name="object 3"/>
            <p:cNvSpPr/>
            <p:nvPr/>
          </p:nvSpPr>
          <p:spPr>
            <a:xfrm>
              <a:off x="11131296" y="6449567"/>
              <a:ext cx="217931" cy="2057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11128" y="6449567"/>
              <a:ext cx="271780" cy="205740"/>
            </a:xfrm>
            <a:custGeom>
              <a:avLst/>
              <a:gdLst/>
              <a:ahLst/>
              <a:cxnLst/>
              <a:rect l="l" t="t" r="r" b="b"/>
              <a:pathLst>
                <a:path w="271779" h="205740">
                  <a:moveTo>
                    <a:pt x="271272" y="0"/>
                  </a:moveTo>
                  <a:lnTo>
                    <a:pt x="182245" y="0"/>
                  </a:lnTo>
                  <a:lnTo>
                    <a:pt x="135636" y="66979"/>
                  </a:lnTo>
                  <a:lnTo>
                    <a:pt x="89026" y="0"/>
                  </a:lnTo>
                  <a:lnTo>
                    <a:pt x="0" y="0"/>
                  </a:lnTo>
                  <a:lnTo>
                    <a:pt x="95376" y="124396"/>
                  </a:lnTo>
                  <a:lnTo>
                    <a:pt x="95376" y="205739"/>
                  </a:lnTo>
                  <a:lnTo>
                    <a:pt x="175895" y="205739"/>
                  </a:lnTo>
                  <a:lnTo>
                    <a:pt x="175895" y="124396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64240" y="6414515"/>
              <a:ext cx="576580" cy="326390"/>
            </a:xfrm>
            <a:custGeom>
              <a:avLst/>
              <a:gdLst/>
              <a:ahLst/>
              <a:cxnLst/>
              <a:rect l="l" t="t" r="r" b="b"/>
              <a:pathLst>
                <a:path w="576579" h="326390">
                  <a:moveTo>
                    <a:pt x="576072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576072" y="326136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10363" y="1044702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19812">
            <a:solidFill>
              <a:srgbClr val="FFD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09600" y="1124711"/>
            <a:ext cx="10972800" cy="5119370"/>
            <a:chOff x="609600" y="1124711"/>
            <a:chExt cx="10972800" cy="5119370"/>
          </a:xfrm>
        </p:grpSpPr>
        <p:sp>
          <p:nvSpPr>
            <p:cNvPr id="8" name="object 8"/>
            <p:cNvSpPr/>
            <p:nvPr/>
          </p:nvSpPr>
          <p:spPr>
            <a:xfrm>
              <a:off x="609600" y="6242303"/>
              <a:ext cx="10972800" cy="0"/>
            </a:xfrm>
            <a:custGeom>
              <a:avLst/>
              <a:gdLst/>
              <a:ahLst/>
              <a:cxnLst/>
              <a:rect l="l" t="t" r="r" b="b"/>
              <a:pathLst>
                <a:path w="10972800">
                  <a:moveTo>
                    <a:pt x="0" y="0"/>
                  </a:moveTo>
                  <a:lnTo>
                    <a:pt x="10972800" y="0"/>
                  </a:lnTo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5460" y="1124711"/>
              <a:ext cx="7560564" cy="5073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67485" y="323672"/>
            <a:ext cx="3693160" cy="477520"/>
            <a:chOff x="767486" y="323672"/>
            <a:chExt cx="3693160" cy="477520"/>
          </a:xfrm>
        </p:grpSpPr>
        <p:sp>
          <p:nvSpPr>
            <p:cNvPr id="12" name="object 12"/>
            <p:cNvSpPr/>
            <p:nvPr/>
          </p:nvSpPr>
          <p:spPr>
            <a:xfrm>
              <a:off x="767486" y="323672"/>
              <a:ext cx="1776602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90317" y="323672"/>
              <a:ext cx="393192" cy="477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86913" y="323672"/>
              <a:ext cx="1973707" cy="4773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5" y="323672"/>
            <a:ext cx="6170931" cy="477520"/>
            <a:chOff x="767486" y="323672"/>
            <a:chExt cx="6170930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323672"/>
              <a:ext cx="1776602" cy="477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317" y="323672"/>
              <a:ext cx="393192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6913" y="323672"/>
              <a:ext cx="2056002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37304" y="323672"/>
              <a:ext cx="393191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31435" y="323672"/>
              <a:ext cx="2306700" cy="477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0920" y="945441"/>
            <a:ext cx="8208645" cy="231858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Developers mainly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use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column databases</a:t>
            </a:r>
            <a:r>
              <a:rPr sz="2400" spc="9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in:</a:t>
            </a:r>
            <a:endParaRPr sz="24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509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Content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management</a:t>
            </a:r>
            <a:r>
              <a:rPr sz="200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systems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60" dirty="0">
                <a:solidFill>
                  <a:srgbClr val="808080"/>
                </a:solidFill>
                <a:latin typeface="Noto Sans"/>
                <a:cs typeface="Noto Sans"/>
              </a:rPr>
              <a:t>Blogging</a:t>
            </a:r>
            <a:r>
              <a:rPr sz="2000" spc="2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platforms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Systems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that maintain</a:t>
            </a:r>
            <a:r>
              <a:rPr sz="2000" spc="-4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counters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Services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that have </a:t>
            </a: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expiring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40" dirty="0">
                <a:solidFill>
                  <a:srgbClr val="808080"/>
                </a:solidFill>
                <a:latin typeface="Noto Sans"/>
                <a:cs typeface="Noto Sans"/>
              </a:rPr>
              <a:t>usage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Systems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that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require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heavy write requests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(like </a:t>
            </a:r>
            <a:r>
              <a:rPr sz="2000" spc="-50" dirty="0">
                <a:solidFill>
                  <a:srgbClr val="808080"/>
                </a:solidFill>
                <a:latin typeface="Noto Sans"/>
                <a:cs typeface="Noto Sans"/>
              </a:rPr>
              <a:t>log</a:t>
            </a:r>
            <a:r>
              <a:rPr sz="2000" spc="2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50" dirty="0">
                <a:solidFill>
                  <a:srgbClr val="808080"/>
                </a:solidFill>
                <a:latin typeface="Noto Sans"/>
                <a:cs typeface="Noto Sans"/>
              </a:rPr>
              <a:t>aggregators)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488" y="323672"/>
            <a:ext cx="6390385" cy="4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921" y="945440"/>
            <a:ext cx="10968991" cy="403700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There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are several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benefits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that </a:t>
            </a:r>
            <a:r>
              <a:rPr sz="2400" spc="-80" dirty="0">
                <a:solidFill>
                  <a:srgbClr val="808080"/>
                </a:solidFill>
                <a:latin typeface="Noto Sans"/>
                <a:cs typeface="Noto Sans"/>
              </a:rPr>
              <a:t>go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along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with columnar</a:t>
            </a:r>
            <a:r>
              <a:rPr sz="2400" spc="254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databases:</a:t>
            </a:r>
            <a:endParaRPr sz="24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509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Column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stores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are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excellent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at compression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therefore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are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efficient in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terms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</a:t>
            </a:r>
            <a:endParaRPr sz="2000">
              <a:latin typeface="Noto Sans"/>
              <a:cs typeface="Noto Sans"/>
            </a:endParaRPr>
          </a:p>
          <a:p>
            <a:pPr marL="722630">
              <a:lnSpc>
                <a:spcPct val="100000"/>
              </a:lnSpc>
            </a:pP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storage.</a:t>
            </a:r>
            <a:endParaRPr sz="2000">
              <a:latin typeface="Noto Sans"/>
              <a:cs typeface="Noto Sans"/>
            </a:endParaRPr>
          </a:p>
          <a:p>
            <a:pPr marL="1091565" marR="546735" lvl="2" indent="-355600">
              <a:lnSpc>
                <a:spcPct val="100000"/>
              </a:lnSpc>
              <a:spcBef>
                <a:spcPts val="440"/>
              </a:spcBef>
              <a:buClr>
                <a:srgbClr val="FFD200"/>
              </a:buClr>
              <a:buSzPct val="69444"/>
              <a:buFont typeface="Arial"/>
              <a:buChar char="►"/>
              <a:tabLst>
                <a:tab pos="1091565" algn="l"/>
                <a:tab pos="1092200" algn="l"/>
              </a:tabLst>
            </a:pPr>
            <a:r>
              <a:rPr sz="1800" spc="-40" dirty="0">
                <a:solidFill>
                  <a:srgbClr val="808080"/>
                </a:solidFill>
                <a:latin typeface="Noto Sans"/>
                <a:cs typeface="Noto Sans"/>
              </a:rPr>
              <a:t>You </a:t>
            </a:r>
            <a:r>
              <a:rPr sz="1800" spc="-15" dirty="0">
                <a:solidFill>
                  <a:srgbClr val="808080"/>
                </a:solidFill>
                <a:latin typeface="Noto Sans"/>
                <a:cs typeface="Noto Sans"/>
              </a:rPr>
              <a:t>can </a:t>
            </a:r>
            <a:r>
              <a:rPr sz="1800" spc="-20" dirty="0">
                <a:solidFill>
                  <a:srgbClr val="808080"/>
                </a:solidFill>
                <a:latin typeface="Noto Sans"/>
                <a:cs typeface="Noto Sans"/>
              </a:rPr>
              <a:t>reduce </a:t>
            </a:r>
            <a:r>
              <a:rPr sz="1800" spc="-10" dirty="0">
                <a:solidFill>
                  <a:srgbClr val="808080"/>
                </a:solidFill>
                <a:latin typeface="Noto Sans"/>
                <a:cs typeface="Noto Sans"/>
              </a:rPr>
              <a:t>disk </a:t>
            </a:r>
            <a:r>
              <a:rPr sz="1800" spc="-20" dirty="0">
                <a:solidFill>
                  <a:srgbClr val="808080"/>
                </a:solidFill>
                <a:latin typeface="Noto Sans"/>
                <a:cs typeface="Noto Sans"/>
              </a:rPr>
              <a:t>resources </a:t>
            </a:r>
            <a:r>
              <a:rPr sz="1800" spc="-10" dirty="0">
                <a:solidFill>
                  <a:srgbClr val="808080"/>
                </a:solidFill>
                <a:latin typeface="Noto Sans"/>
                <a:cs typeface="Noto Sans"/>
              </a:rPr>
              <a:t>while </a:t>
            </a:r>
            <a:r>
              <a:rPr sz="1800" spc="-25" dirty="0">
                <a:solidFill>
                  <a:srgbClr val="808080"/>
                </a:solidFill>
                <a:latin typeface="Noto Sans"/>
                <a:cs typeface="Noto Sans"/>
              </a:rPr>
              <a:t>holding </a:t>
            </a:r>
            <a:r>
              <a:rPr sz="1800" spc="-10" dirty="0">
                <a:solidFill>
                  <a:srgbClr val="808080"/>
                </a:solidFill>
                <a:latin typeface="Noto Sans"/>
                <a:cs typeface="Noto Sans"/>
              </a:rPr>
              <a:t>massive amounts of </a:t>
            </a:r>
            <a:r>
              <a:rPr sz="1800" spc="-15" dirty="0">
                <a:solidFill>
                  <a:srgbClr val="808080"/>
                </a:solidFill>
                <a:latin typeface="Noto Sans"/>
                <a:cs typeface="Noto Sans"/>
              </a:rPr>
              <a:t>information </a:t>
            </a:r>
            <a:r>
              <a:rPr sz="1800" spc="-10" dirty="0">
                <a:solidFill>
                  <a:srgbClr val="808080"/>
                </a:solidFill>
                <a:latin typeface="Noto Sans"/>
                <a:cs typeface="Noto Sans"/>
              </a:rPr>
              <a:t>in a </a:t>
            </a:r>
            <a:r>
              <a:rPr sz="1800" spc="-35" dirty="0">
                <a:solidFill>
                  <a:srgbClr val="808080"/>
                </a:solidFill>
                <a:latin typeface="Noto Sans"/>
                <a:cs typeface="Noto Sans"/>
              </a:rPr>
              <a:t>single  </a:t>
            </a:r>
            <a:r>
              <a:rPr sz="1800" spc="-15" dirty="0">
                <a:solidFill>
                  <a:srgbClr val="808080"/>
                </a:solidFill>
                <a:latin typeface="Noto Sans"/>
                <a:cs typeface="Noto Sans"/>
              </a:rPr>
              <a:t>column</a:t>
            </a:r>
            <a:endParaRPr sz="1800">
              <a:latin typeface="Noto Sans"/>
              <a:cs typeface="Noto Sans"/>
            </a:endParaRPr>
          </a:p>
          <a:p>
            <a:pPr marL="722630" marR="5080" lvl="1" indent="-355600">
              <a:lnSpc>
                <a:spcPct val="100000"/>
              </a:lnSpc>
              <a:spcBef>
                <a:spcPts val="475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Since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majority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information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stored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in a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column, </a:t>
            </a:r>
            <a:r>
              <a:rPr sz="2000" spc="-50" dirty="0">
                <a:solidFill>
                  <a:srgbClr val="808080"/>
                </a:solidFill>
                <a:latin typeface="Noto Sans"/>
                <a:cs typeface="Noto Sans"/>
              </a:rPr>
              <a:t>aggregation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queries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are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quite 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fast,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which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important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for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projects that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require </a:t>
            </a:r>
            <a:r>
              <a:rPr sz="2000" spc="-40" dirty="0">
                <a:solidFill>
                  <a:srgbClr val="808080"/>
                </a:solidFill>
                <a:latin typeface="Noto Sans"/>
                <a:cs typeface="Noto Sans"/>
              </a:rPr>
              <a:t>large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amounts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queries in a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small  amount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</a:t>
            </a:r>
            <a:r>
              <a:rPr sz="2000" spc="1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time.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Scalability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excellent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with column-store</a:t>
            </a:r>
            <a:r>
              <a:rPr sz="2000" spc="-5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databases.</a:t>
            </a:r>
            <a:endParaRPr sz="2000">
              <a:latin typeface="Noto Sans"/>
              <a:cs typeface="Noto Sans"/>
            </a:endParaRPr>
          </a:p>
          <a:p>
            <a:pPr marL="1091565" lvl="2" indent="-356235">
              <a:lnSpc>
                <a:spcPct val="100000"/>
              </a:lnSpc>
              <a:spcBef>
                <a:spcPts val="440"/>
              </a:spcBef>
              <a:buClr>
                <a:srgbClr val="FFD200"/>
              </a:buClr>
              <a:buSzPct val="69444"/>
              <a:buFont typeface="Arial"/>
              <a:buChar char="►"/>
              <a:tabLst>
                <a:tab pos="1091565" algn="l"/>
                <a:tab pos="1092200" algn="l"/>
              </a:tabLst>
            </a:pPr>
            <a:r>
              <a:rPr sz="1800" spc="-20" dirty="0">
                <a:solidFill>
                  <a:srgbClr val="808080"/>
                </a:solidFill>
                <a:latin typeface="Noto Sans"/>
                <a:cs typeface="Noto Sans"/>
              </a:rPr>
              <a:t>They </a:t>
            </a:r>
            <a:r>
              <a:rPr sz="1800" spc="-15" dirty="0">
                <a:solidFill>
                  <a:srgbClr val="808080"/>
                </a:solidFill>
                <a:latin typeface="Noto Sans"/>
                <a:cs typeface="Noto Sans"/>
              </a:rPr>
              <a:t>can </a:t>
            </a:r>
            <a:r>
              <a:rPr sz="1800" spc="-5" dirty="0">
                <a:solidFill>
                  <a:srgbClr val="808080"/>
                </a:solidFill>
                <a:latin typeface="Noto Sans"/>
                <a:cs typeface="Noto Sans"/>
              </a:rPr>
              <a:t>be </a:t>
            </a:r>
            <a:r>
              <a:rPr sz="1800" spc="-15" dirty="0">
                <a:solidFill>
                  <a:srgbClr val="808080"/>
                </a:solidFill>
                <a:latin typeface="Noto Sans"/>
                <a:cs typeface="Noto Sans"/>
              </a:rPr>
              <a:t>expanded nearly </a:t>
            </a:r>
            <a:r>
              <a:rPr sz="1800" spc="-20" dirty="0">
                <a:solidFill>
                  <a:srgbClr val="808080"/>
                </a:solidFill>
                <a:latin typeface="Noto Sans"/>
                <a:cs typeface="Noto Sans"/>
              </a:rPr>
              <a:t>infinitely, </a:t>
            </a:r>
            <a:r>
              <a:rPr sz="1800" spc="-15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1800" spc="-25" dirty="0">
                <a:solidFill>
                  <a:srgbClr val="808080"/>
                </a:solidFill>
                <a:latin typeface="Noto Sans"/>
                <a:cs typeface="Noto Sans"/>
              </a:rPr>
              <a:t>are </a:t>
            </a:r>
            <a:r>
              <a:rPr sz="1800" spc="-10" dirty="0">
                <a:solidFill>
                  <a:srgbClr val="808080"/>
                </a:solidFill>
                <a:latin typeface="Noto Sans"/>
                <a:cs typeface="Noto Sans"/>
              </a:rPr>
              <a:t>often </a:t>
            </a:r>
            <a:r>
              <a:rPr sz="1800" spc="-20" dirty="0">
                <a:solidFill>
                  <a:srgbClr val="808080"/>
                </a:solidFill>
                <a:latin typeface="Noto Sans"/>
                <a:cs typeface="Noto Sans"/>
              </a:rPr>
              <a:t>spread </a:t>
            </a:r>
            <a:r>
              <a:rPr sz="1800" spc="-15" dirty="0">
                <a:solidFill>
                  <a:srgbClr val="808080"/>
                </a:solidFill>
                <a:latin typeface="Noto Sans"/>
                <a:cs typeface="Noto Sans"/>
              </a:rPr>
              <a:t>across </a:t>
            </a:r>
            <a:r>
              <a:rPr sz="1800" spc="-35" dirty="0">
                <a:solidFill>
                  <a:srgbClr val="808080"/>
                </a:solidFill>
                <a:latin typeface="Noto Sans"/>
                <a:cs typeface="Noto Sans"/>
              </a:rPr>
              <a:t>large </a:t>
            </a:r>
            <a:r>
              <a:rPr sz="1800" spc="-10" dirty="0">
                <a:solidFill>
                  <a:srgbClr val="808080"/>
                </a:solidFill>
                <a:latin typeface="Noto Sans"/>
                <a:cs typeface="Noto Sans"/>
              </a:rPr>
              <a:t>clusters</a:t>
            </a:r>
            <a:r>
              <a:rPr sz="1800" spc="17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Noto Sans"/>
                <a:cs typeface="Noto Sans"/>
              </a:rPr>
              <a:t>of</a:t>
            </a:r>
            <a:endParaRPr sz="1800">
              <a:latin typeface="Noto Sans"/>
              <a:cs typeface="Noto Sans"/>
            </a:endParaRPr>
          </a:p>
          <a:p>
            <a:pPr marL="1091565">
              <a:lnSpc>
                <a:spcPct val="100000"/>
              </a:lnSpc>
            </a:pPr>
            <a:r>
              <a:rPr sz="1800" spc="-15" dirty="0">
                <a:solidFill>
                  <a:srgbClr val="808080"/>
                </a:solidFill>
                <a:latin typeface="Noto Sans"/>
                <a:cs typeface="Noto Sans"/>
              </a:rPr>
              <a:t>machines, </a:t>
            </a:r>
            <a:r>
              <a:rPr sz="1800" spc="-20" dirty="0">
                <a:solidFill>
                  <a:srgbClr val="808080"/>
                </a:solidFill>
                <a:latin typeface="Noto Sans"/>
                <a:cs typeface="Noto Sans"/>
              </a:rPr>
              <a:t>even numbering </a:t>
            </a:r>
            <a:r>
              <a:rPr sz="1800" spc="-10" dirty="0">
                <a:solidFill>
                  <a:srgbClr val="808080"/>
                </a:solidFill>
                <a:latin typeface="Noto Sans"/>
                <a:cs typeface="Noto Sans"/>
              </a:rPr>
              <a:t>in thousands.</a:t>
            </a:r>
            <a:endParaRPr sz="1800">
              <a:latin typeface="Noto Sans"/>
              <a:cs typeface="Noto Sans"/>
            </a:endParaRPr>
          </a:p>
          <a:p>
            <a:pPr marL="1091565" lvl="2" indent="-356235">
              <a:lnSpc>
                <a:spcPct val="100000"/>
              </a:lnSpc>
              <a:spcBef>
                <a:spcPts val="434"/>
              </a:spcBef>
              <a:buClr>
                <a:srgbClr val="FFD200"/>
              </a:buClr>
              <a:buSzPct val="69444"/>
              <a:buFont typeface="Arial"/>
              <a:buChar char="►"/>
              <a:tabLst>
                <a:tab pos="1091565" algn="l"/>
                <a:tab pos="1092200" algn="l"/>
              </a:tabLst>
            </a:pPr>
            <a:r>
              <a:rPr sz="1800" spc="-15" dirty="0">
                <a:solidFill>
                  <a:srgbClr val="808080"/>
                </a:solidFill>
                <a:latin typeface="Noto Sans"/>
                <a:cs typeface="Noto Sans"/>
              </a:rPr>
              <a:t>That </a:t>
            </a:r>
            <a:r>
              <a:rPr sz="1800" spc="-10" dirty="0">
                <a:solidFill>
                  <a:srgbClr val="808080"/>
                </a:solidFill>
                <a:latin typeface="Noto Sans"/>
                <a:cs typeface="Noto Sans"/>
              </a:rPr>
              <a:t>also means </a:t>
            </a:r>
            <a:r>
              <a:rPr sz="1800" spc="-15" dirty="0">
                <a:solidFill>
                  <a:srgbClr val="808080"/>
                </a:solidFill>
                <a:latin typeface="Noto Sans"/>
                <a:cs typeface="Noto Sans"/>
              </a:rPr>
              <a:t>that </a:t>
            </a:r>
            <a:r>
              <a:rPr sz="1800" spc="-20" dirty="0">
                <a:solidFill>
                  <a:srgbClr val="808080"/>
                </a:solidFill>
                <a:latin typeface="Noto Sans"/>
                <a:cs typeface="Noto Sans"/>
              </a:rPr>
              <a:t>they </a:t>
            </a:r>
            <a:r>
              <a:rPr sz="1800" spc="-25" dirty="0">
                <a:solidFill>
                  <a:srgbClr val="808080"/>
                </a:solidFill>
                <a:latin typeface="Noto Sans"/>
                <a:cs typeface="Noto Sans"/>
              </a:rPr>
              <a:t>are </a:t>
            </a:r>
            <a:r>
              <a:rPr sz="1800" spc="-45" dirty="0">
                <a:solidFill>
                  <a:srgbClr val="808080"/>
                </a:solidFill>
                <a:latin typeface="Noto Sans"/>
                <a:cs typeface="Noto Sans"/>
              </a:rPr>
              <a:t>great </a:t>
            </a:r>
            <a:r>
              <a:rPr sz="1800" spc="-10" dirty="0">
                <a:solidFill>
                  <a:srgbClr val="808080"/>
                </a:solidFill>
                <a:latin typeface="Noto Sans"/>
                <a:cs typeface="Noto Sans"/>
              </a:rPr>
              <a:t>for Massive </a:t>
            </a:r>
            <a:r>
              <a:rPr sz="1800" spc="-20" dirty="0">
                <a:solidFill>
                  <a:srgbClr val="808080"/>
                </a:solidFill>
                <a:latin typeface="Noto Sans"/>
                <a:cs typeface="Noto Sans"/>
              </a:rPr>
              <a:t>Parallel</a:t>
            </a:r>
            <a:r>
              <a:rPr sz="1800" spc="13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1800" spc="-25" dirty="0">
                <a:solidFill>
                  <a:srgbClr val="808080"/>
                </a:solidFill>
                <a:latin typeface="Noto Sans"/>
                <a:cs typeface="Noto Sans"/>
              </a:rPr>
              <a:t>Processing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488" y="323672"/>
            <a:ext cx="6390385" cy="4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920" y="1022096"/>
            <a:ext cx="10932160" cy="229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Load times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are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similarly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excellent,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you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can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easily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load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billion-row table  in a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few</a:t>
            </a:r>
            <a:r>
              <a:rPr sz="2400" spc="2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seconds.</a:t>
            </a:r>
            <a:endParaRPr sz="24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509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40" dirty="0">
                <a:solidFill>
                  <a:srgbClr val="808080"/>
                </a:solidFill>
                <a:latin typeface="Noto Sans"/>
                <a:cs typeface="Noto Sans"/>
              </a:rPr>
              <a:t>You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can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load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 query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nearly</a:t>
            </a:r>
            <a:r>
              <a:rPr sz="2000" spc="3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instantly.</a:t>
            </a:r>
            <a:endParaRPr sz="2000">
              <a:latin typeface="Noto Sans"/>
              <a:cs typeface="Noto Sans"/>
            </a:endParaRPr>
          </a:p>
          <a:p>
            <a:pPr marL="355600" marR="5080" indent="-342900">
              <a:lnSpc>
                <a:spcPct val="100000"/>
              </a:lnSpc>
              <a:spcBef>
                <a:spcPts val="54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50" dirty="0">
                <a:solidFill>
                  <a:srgbClr val="808080"/>
                </a:solidFill>
                <a:latin typeface="Noto Sans"/>
                <a:cs typeface="Noto Sans"/>
              </a:rPr>
              <a:t>Large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amounts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flexibility as columns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do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not necessarily have to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look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like 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each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other.</a:t>
            </a:r>
            <a:endParaRPr sz="24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509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40" dirty="0">
                <a:solidFill>
                  <a:srgbClr val="808080"/>
                </a:solidFill>
                <a:latin typeface="Noto Sans"/>
                <a:cs typeface="Noto Sans"/>
              </a:rPr>
              <a:t>You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can add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new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different columns without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disrupting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whole</a:t>
            </a:r>
            <a:r>
              <a:rPr sz="2000" spc="5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database.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6" y="323672"/>
            <a:ext cx="8657591" cy="477520"/>
            <a:chOff x="767486" y="323672"/>
            <a:chExt cx="8657590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323672"/>
              <a:ext cx="4257421" cy="477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88408" y="323672"/>
              <a:ext cx="393191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85004" y="323672"/>
              <a:ext cx="4439538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0921" y="1022097"/>
            <a:ext cx="10872471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55139" indent="-342900">
              <a:lnSpc>
                <a:spcPct val="100000"/>
              </a:lnSpc>
              <a:spcBef>
                <a:spcPts val="1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75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modernized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way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storing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 as JSON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rather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than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basic 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columns/rows </a:t>
            </a:r>
            <a:r>
              <a:rPr sz="2400" dirty="0">
                <a:solidFill>
                  <a:srgbClr val="808080"/>
                </a:solidFill>
                <a:latin typeface="Noto Sans"/>
                <a:cs typeface="Noto Sans"/>
              </a:rPr>
              <a:t>—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i.e.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storing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 in its native</a:t>
            </a:r>
            <a:r>
              <a:rPr sz="2400" spc="14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form.</a:t>
            </a:r>
            <a:endParaRPr sz="2400">
              <a:latin typeface="Noto Sans"/>
              <a:cs typeface="Noto Sans"/>
            </a:endParaRPr>
          </a:p>
          <a:p>
            <a:pPr marL="355600" marR="901065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This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storage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system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lets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you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retrieve, store,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400" spc="-40" dirty="0">
                <a:solidFill>
                  <a:srgbClr val="808080"/>
                </a:solidFill>
                <a:latin typeface="Noto Sans"/>
                <a:cs typeface="Noto Sans"/>
              </a:rPr>
              <a:t>manage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document-  oriented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information</a:t>
            </a:r>
            <a:endParaRPr sz="2400">
              <a:latin typeface="Noto Sans"/>
              <a:cs typeface="Noto San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5600" algn="l"/>
              </a:tabLst>
            </a:pPr>
            <a:r>
              <a:rPr sz="2400" spc="-55" dirty="0">
                <a:solidFill>
                  <a:srgbClr val="808080"/>
                </a:solidFill>
                <a:latin typeface="Noto Sans"/>
                <a:cs typeface="Noto Sans"/>
              </a:rPr>
              <a:t>It’s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very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popular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category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modern NoSQL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databases,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used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by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likes 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MongoDB,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Cosmos </a:t>
            </a:r>
            <a:r>
              <a:rPr sz="2400" spc="-55" dirty="0">
                <a:solidFill>
                  <a:srgbClr val="808080"/>
                </a:solidFill>
                <a:latin typeface="Noto Sans"/>
                <a:cs typeface="Noto Sans"/>
              </a:rPr>
              <a:t>DB,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DocumentDB,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SimpleDB,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PostgreSQL,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OrientDB, 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Elasticsearch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and</a:t>
            </a:r>
            <a:r>
              <a:rPr sz="2400" spc="6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RavenDB.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2981" y="3933444"/>
            <a:ext cx="5106924" cy="2159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25667" y="4486479"/>
            <a:ext cx="5681980" cy="1048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808080"/>
                </a:solidFill>
                <a:latin typeface="Noto Sans"/>
                <a:cs typeface="Noto Sans"/>
              </a:rPr>
              <a:t>This is </a:t>
            </a:r>
            <a:r>
              <a:rPr sz="1600" spc="-15" dirty="0">
                <a:solidFill>
                  <a:srgbClr val="808080"/>
                </a:solidFill>
                <a:latin typeface="Noto Sans"/>
                <a:cs typeface="Noto Sans"/>
              </a:rPr>
              <a:t>an example </a:t>
            </a:r>
            <a:r>
              <a:rPr sz="1600" spc="-10" dirty="0">
                <a:solidFill>
                  <a:srgbClr val="808080"/>
                </a:solidFill>
                <a:latin typeface="Noto Sans"/>
                <a:cs typeface="Noto Sans"/>
              </a:rPr>
              <a:t>of a document </a:t>
            </a:r>
            <a:r>
              <a:rPr sz="1600" spc="-15" dirty="0">
                <a:solidFill>
                  <a:srgbClr val="808080"/>
                </a:solidFill>
                <a:latin typeface="Noto Sans"/>
                <a:cs typeface="Noto Sans"/>
              </a:rPr>
              <a:t>that </a:t>
            </a:r>
            <a:r>
              <a:rPr sz="1600" spc="-35" dirty="0">
                <a:solidFill>
                  <a:srgbClr val="808080"/>
                </a:solidFill>
                <a:latin typeface="Noto Sans"/>
                <a:cs typeface="Noto Sans"/>
              </a:rPr>
              <a:t>might </a:t>
            </a:r>
            <a:r>
              <a:rPr sz="1600" spc="-10" dirty="0">
                <a:solidFill>
                  <a:srgbClr val="808080"/>
                </a:solidFill>
                <a:latin typeface="Noto Sans"/>
                <a:cs typeface="Noto Sans"/>
              </a:rPr>
              <a:t>appear in</a:t>
            </a:r>
            <a:r>
              <a:rPr sz="1600" spc="5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1600" spc="-10" dirty="0">
                <a:solidFill>
                  <a:srgbClr val="808080"/>
                </a:solidFill>
                <a:latin typeface="Noto Sans"/>
                <a:cs typeface="Noto Sans"/>
              </a:rPr>
              <a:t>a</a:t>
            </a:r>
            <a:endParaRPr sz="1600">
              <a:latin typeface="Noto Sans"/>
              <a:cs typeface="Noto San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808080"/>
                </a:solidFill>
                <a:latin typeface="Noto Sans"/>
                <a:cs typeface="Noto Sans"/>
              </a:rPr>
              <a:t>document </a:t>
            </a:r>
            <a:r>
              <a:rPr sz="1600" spc="-15" dirty="0">
                <a:solidFill>
                  <a:srgbClr val="808080"/>
                </a:solidFill>
                <a:latin typeface="Noto Sans"/>
                <a:cs typeface="Noto Sans"/>
              </a:rPr>
              <a:t>database </a:t>
            </a:r>
            <a:r>
              <a:rPr sz="1600" spc="-20" dirty="0">
                <a:solidFill>
                  <a:srgbClr val="808080"/>
                </a:solidFill>
                <a:latin typeface="Noto Sans"/>
                <a:cs typeface="Noto Sans"/>
              </a:rPr>
              <a:t>like</a:t>
            </a:r>
            <a:r>
              <a:rPr sz="1600" spc="-2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1600" spc="-30" dirty="0">
                <a:solidFill>
                  <a:srgbClr val="808080"/>
                </a:solidFill>
                <a:latin typeface="Noto Sans"/>
                <a:cs typeface="Noto Sans"/>
              </a:rPr>
              <a:t>MongoDB.</a:t>
            </a:r>
            <a:endParaRPr sz="1600">
              <a:latin typeface="Noto Sans"/>
              <a:cs typeface="Noto Sans"/>
            </a:endParaRPr>
          </a:p>
          <a:p>
            <a:pPr marL="355600" marR="269875" indent="-342900">
              <a:lnSpc>
                <a:spcPct val="100000"/>
              </a:lnSpc>
              <a:spcBef>
                <a:spcPts val="384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808080"/>
                </a:solidFill>
                <a:latin typeface="Noto Sans"/>
                <a:cs typeface="Noto Sans"/>
              </a:rPr>
              <a:t>This sample document </a:t>
            </a:r>
            <a:r>
              <a:rPr sz="1600" spc="-20" dirty="0">
                <a:solidFill>
                  <a:srgbClr val="808080"/>
                </a:solidFill>
                <a:latin typeface="Noto Sans"/>
                <a:cs typeface="Noto Sans"/>
              </a:rPr>
              <a:t>represents </a:t>
            </a:r>
            <a:r>
              <a:rPr sz="1600" spc="-10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1600" spc="-15" dirty="0">
                <a:solidFill>
                  <a:srgbClr val="808080"/>
                </a:solidFill>
                <a:latin typeface="Noto Sans"/>
                <a:cs typeface="Noto Sans"/>
              </a:rPr>
              <a:t>company contact  </a:t>
            </a:r>
            <a:r>
              <a:rPr sz="1600" spc="-25" dirty="0">
                <a:solidFill>
                  <a:srgbClr val="808080"/>
                </a:solidFill>
                <a:latin typeface="Noto Sans"/>
                <a:cs typeface="Noto Sans"/>
              </a:rPr>
              <a:t>card, </a:t>
            </a:r>
            <a:r>
              <a:rPr sz="1600" spc="-20" dirty="0">
                <a:solidFill>
                  <a:srgbClr val="808080"/>
                </a:solidFill>
                <a:latin typeface="Noto Sans"/>
                <a:cs typeface="Noto Sans"/>
              </a:rPr>
              <a:t>describing </a:t>
            </a:r>
            <a:r>
              <a:rPr sz="1600" spc="-15" dirty="0">
                <a:solidFill>
                  <a:srgbClr val="808080"/>
                </a:solidFill>
                <a:latin typeface="Noto Sans"/>
                <a:cs typeface="Noto Sans"/>
              </a:rPr>
              <a:t>an employee called</a:t>
            </a:r>
            <a:r>
              <a:rPr sz="1600" spc="3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1600" spc="-10" dirty="0">
                <a:solidFill>
                  <a:srgbClr val="808080"/>
                </a:solidFill>
                <a:latin typeface="Noto Sans"/>
                <a:cs typeface="Noto Sans"/>
              </a:rPr>
              <a:t>Sammy:</a:t>
            </a:r>
            <a:endParaRPr sz="1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6" y="323672"/>
            <a:ext cx="8657591" cy="477520"/>
            <a:chOff x="767486" y="323672"/>
            <a:chExt cx="8657590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323672"/>
              <a:ext cx="4257421" cy="477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88408" y="323672"/>
              <a:ext cx="393191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85004" y="323672"/>
              <a:ext cx="4439538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11353" y="1196341"/>
            <a:ext cx="5106924" cy="2161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0786" y="3630011"/>
            <a:ext cx="10517505" cy="211275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Notice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that the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document is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written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as a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JSON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object.</a:t>
            </a:r>
            <a:endParaRPr sz="20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JSON is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human-readable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 format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that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has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become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quite popular in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recent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years.</a:t>
            </a:r>
            <a:endParaRPr sz="2000">
              <a:latin typeface="Noto Sans"/>
              <a:cs typeface="Noto Sans"/>
            </a:endParaRPr>
          </a:p>
          <a:p>
            <a:pPr marL="355600" marR="784860" indent="-342900">
              <a:lnSpc>
                <a:spcPct val="100000"/>
              </a:lnSpc>
              <a:spcBef>
                <a:spcPts val="484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While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many different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formats can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be used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to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represent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within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document 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database,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such as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XML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or </a:t>
            </a:r>
            <a:r>
              <a:rPr sz="2000" spc="-40" dirty="0">
                <a:solidFill>
                  <a:srgbClr val="808080"/>
                </a:solidFill>
                <a:latin typeface="Noto Sans"/>
                <a:cs typeface="Noto Sans"/>
              </a:rPr>
              <a:t>YAML,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JSON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one of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most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common</a:t>
            </a:r>
            <a:r>
              <a:rPr sz="2000" spc="3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choices.</a:t>
            </a:r>
            <a:endParaRPr sz="20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For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example,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MongoDB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adopted JSON as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primary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 format to define</a:t>
            </a:r>
            <a:r>
              <a:rPr sz="2000" spc="10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and</a:t>
            </a:r>
            <a:endParaRPr sz="2000">
              <a:latin typeface="Noto Sans"/>
              <a:cs typeface="Noto Sans"/>
            </a:endParaRPr>
          </a:p>
          <a:p>
            <a:pPr marL="355600">
              <a:lnSpc>
                <a:spcPct val="100000"/>
              </a:lnSpc>
            </a:pP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manage</a:t>
            </a:r>
            <a:r>
              <a:rPr sz="200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data.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7" y="323672"/>
            <a:ext cx="7061200" cy="477520"/>
            <a:chOff x="767486" y="323672"/>
            <a:chExt cx="7061200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323672"/>
              <a:ext cx="2412745" cy="477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9165" y="323672"/>
              <a:ext cx="643128" cy="477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01313" y="323672"/>
              <a:ext cx="4426839" cy="477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775460" y="1230241"/>
            <a:ext cx="7821752" cy="4847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488" y="438912"/>
            <a:ext cx="6975729" cy="47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921" y="1233931"/>
            <a:ext cx="10619740" cy="44730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few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most important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benefits</a:t>
            </a:r>
            <a:r>
              <a:rPr sz="2400" spc="12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are:</a:t>
            </a:r>
            <a:endParaRPr sz="2400">
              <a:latin typeface="Noto Sans"/>
              <a:cs typeface="Noto Sans"/>
            </a:endParaRPr>
          </a:p>
          <a:p>
            <a:pPr marL="722630" marR="411480" lvl="1" indent="-355600">
              <a:lnSpc>
                <a:spcPct val="100000"/>
              </a:lnSpc>
              <a:spcBef>
                <a:spcPts val="505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b="1" spc="-5" dirty="0">
                <a:solidFill>
                  <a:srgbClr val="808080"/>
                </a:solidFill>
                <a:latin typeface="Noto Sans"/>
                <a:cs typeface="Noto Sans"/>
              </a:rPr>
              <a:t>Flexibility </a:t>
            </a:r>
            <a:r>
              <a:rPr sz="2000" b="1" dirty="0">
                <a:solidFill>
                  <a:srgbClr val="808080"/>
                </a:solidFill>
                <a:latin typeface="Noto Sans"/>
                <a:cs typeface="Noto Sans"/>
              </a:rPr>
              <a:t>and adaptability: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with a </a:t>
            </a:r>
            <a:r>
              <a:rPr sz="2000" spc="-45" dirty="0">
                <a:solidFill>
                  <a:srgbClr val="808080"/>
                </a:solidFill>
                <a:latin typeface="Noto Sans"/>
                <a:cs typeface="Noto Sans"/>
              </a:rPr>
              <a:t>high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level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control over the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structure, 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document databases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enable experimentation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adaptation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to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new </a:t>
            </a:r>
            <a:r>
              <a:rPr sz="2000" spc="-50" dirty="0">
                <a:solidFill>
                  <a:srgbClr val="808080"/>
                </a:solidFill>
                <a:latin typeface="Noto Sans"/>
                <a:cs typeface="Noto Sans"/>
              </a:rPr>
              <a:t>emerging 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requirements.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4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New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fields can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be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added </a:t>
            </a:r>
            <a:r>
              <a:rPr sz="2000" spc="-40" dirty="0">
                <a:solidFill>
                  <a:srgbClr val="808080"/>
                </a:solidFill>
                <a:latin typeface="Noto Sans"/>
                <a:cs typeface="Noto Sans"/>
              </a:rPr>
              <a:t>right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away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existing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ones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can be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changed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any</a:t>
            </a:r>
            <a:r>
              <a:rPr sz="2000" spc="12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time.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45" dirty="0">
                <a:solidFill>
                  <a:srgbClr val="808080"/>
                </a:solidFill>
                <a:latin typeface="Noto Sans"/>
                <a:cs typeface="Noto Sans"/>
              </a:rPr>
              <a:t>It’s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up to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developer to decide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whether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old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documents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must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be amended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or</a:t>
            </a:r>
            <a:r>
              <a:rPr sz="2000" spc="9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</a:t>
            </a:r>
            <a:endParaRPr sz="2000">
              <a:latin typeface="Noto Sans"/>
              <a:cs typeface="Noto Sans"/>
            </a:endParaRPr>
          </a:p>
          <a:p>
            <a:pPr marL="722630">
              <a:lnSpc>
                <a:spcPct val="100000"/>
              </a:lnSpc>
            </a:pP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change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can be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implemented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only </a:t>
            </a:r>
            <a:r>
              <a:rPr sz="2000" spc="-60" dirty="0">
                <a:solidFill>
                  <a:srgbClr val="808080"/>
                </a:solidFill>
                <a:latin typeface="Noto Sans"/>
                <a:cs typeface="Noto Sans"/>
              </a:rPr>
              <a:t>going</a:t>
            </a:r>
            <a:r>
              <a:rPr sz="2000" spc="7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forward.</a:t>
            </a:r>
            <a:endParaRPr sz="2000">
              <a:latin typeface="Noto Sans"/>
              <a:cs typeface="Noto Sans"/>
            </a:endParaRPr>
          </a:p>
          <a:p>
            <a:pPr marL="722630" marR="1511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b="1" dirty="0">
                <a:solidFill>
                  <a:srgbClr val="808080"/>
                </a:solidFill>
                <a:latin typeface="Noto Sans"/>
                <a:cs typeface="Noto Sans"/>
              </a:rPr>
              <a:t>Ability </a:t>
            </a:r>
            <a:r>
              <a:rPr sz="2000" b="1" spc="-5" dirty="0">
                <a:solidFill>
                  <a:srgbClr val="808080"/>
                </a:solidFill>
                <a:latin typeface="Noto Sans"/>
                <a:cs typeface="Noto Sans"/>
              </a:rPr>
              <a:t>to </a:t>
            </a:r>
            <a:r>
              <a:rPr sz="2000" b="1" spc="-20" dirty="0">
                <a:solidFill>
                  <a:srgbClr val="808080"/>
                </a:solidFill>
                <a:latin typeface="Noto Sans"/>
                <a:cs typeface="Noto Sans"/>
              </a:rPr>
              <a:t>manage </a:t>
            </a:r>
            <a:r>
              <a:rPr sz="2000" b="1" spc="-10" dirty="0">
                <a:solidFill>
                  <a:srgbClr val="808080"/>
                </a:solidFill>
                <a:latin typeface="Noto Sans"/>
                <a:cs typeface="Noto Sans"/>
              </a:rPr>
              <a:t>structured </a:t>
            </a:r>
            <a:r>
              <a:rPr sz="2000" b="1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000" b="1" spc="-5" dirty="0">
                <a:solidFill>
                  <a:srgbClr val="808080"/>
                </a:solidFill>
                <a:latin typeface="Noto Sans"/>
                <a:cs typeface="Noto Sans"/>
              </a:rPr>
              <a:t>unstructured </a:t>
            </a:r>
            <a:r>
              <a:rPr sz="2000" b="1" dirty="0">
                <a:solidFill>
                  <a:srgbClr val="808080"/>
                </a:solidFill>
                <a:latin typeface="Noto Sans"/>
                <a:cs typeface="Noto Sans"/>
              </a:rPr>
              <a:t>data: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Document databases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can 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be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used to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handle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structured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 as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well,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but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they’re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also quite useful for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storing 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unstructured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where</a:t>
            </a:r>
            <a:r>
              <a:rPr sz="2000" spc="-4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necessary.</a:t>
            </a:r>
            <a:endParaRPr sz="2000">
              <a:latin typeface="Noto Sans"/>
              <a:cs typeface="Noto Sans"/>
            </a:endParaRPr>
          </a:p>
          <a:p>
            <a:pPr marL="722630" marR="5080" lvl="1" indent="-355600">
              <a:lnSpc>
                <a:spcPct val="100000"/>
              </a:lnSpc>
              <a:spcBef>
                <a:spcPts val="484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b="1" dirty="0">
                <a:solidFill>
                  <a:srgbClr val="808080"/>
                </a:solidFill>
                <a:latin typeface="Noto Sans"/>
                <a:cs typeface="Noto Sans"/>
              </a:rPr>
              <a:t>Scalability </a:t>
            </a:r>
            <a:r>
              <a:rPr sz="2000" b="1" spc="-20" dirty="0">
                <a:solidFill>
                  <a:srgbClr val="808080"/>
                </a:solidFill>
                <a:latin typeface="Noto Sans"/>
                <a:cs typeface="Noto Sans"/>
              </a:rPr>
              <a:t>by design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: Conversely,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document databases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are designed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distributed 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systems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that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instead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allow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you to scale horizontally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(meaning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that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you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split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single 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database up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across multiple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servers).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7" y="438912"/>
            <a:ext cx="4259580" cy="477520"/>
            <a:chOff x="767486" y="438912"/>
            <a:chExt cx="4259580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438912"/>
              <a:ext cx="1441450" cy="477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8753" y="438912"/>
              <a:ext cx="393192" cy="477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5350" y="438912"/>
              <a:ext cx="2861564" cy="477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0921" y="1310133"/>
            <a:ext cx="10678795" cy="4362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835" indent="-342900">
              <a:lnSpc>
                <a:spcPct val="100000"/>
              </a:lnSpc>
              <a:spcBef>
                <a:spcPts val="1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Graph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databases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are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generally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straightforward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in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how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they’re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structured 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though.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They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primarily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are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composed of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two</a:t>
            </a:r>
            <a:r>
              <a:rPr sz="2400" spc="9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components: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The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Node</a:t>
            </a:r>
            <a:endParaRPr sz="24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509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This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actual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piece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</a:t>
            </a:r>
            <a:r>
              <a:rPr sz="200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itself.</a:t>
            </a:r>
            <a:endParaRPr sz="2000">
              <a:latin typeface="Noto Sans"/>
              <a:cs typeface="Noto Sans"/>
            </a:endParaRPr>
          </a:p>
          <a:p>
            <a:pPr marL="722630" marR="508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70" dirty="0">
                <a:solidFill>
                  <a:srgbClr val="808080"/>
                </a:solidFill>
                <a:latin typeface="Noto Sans"/>
                <a:cs typeface="Noto Sans"/>
              </a:rPr>
              <a:t>It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can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be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number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viewers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 youtube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video, the number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people who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have 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read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tweet,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or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it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could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even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be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basic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information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such as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people’s names, 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addresses,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so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forth.</a:t>
            </a:r>
            <a:endParaRPr sz="20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The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50" dirty="0">
                <a:solidFill>
                  <a:srgbClr val="808080"/>
                </a:solidFill>
                <a:latin typeface="Noto Sans"/>
                <a:cs typeface="Noto Sans"/>
              </a:rPr>
              <a:t>Edge</a:t>
            </a:r>
            <a:endParaRPr sz="24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509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This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explains the actual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relationship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between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two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nodes.</a:t>
            </a:r>
            <a:endParaRPr sz="2000">
              <a:latin typeface="Noto Sans"/>
              <a:cs typeface="Noto Sans"/>
            </a:endParaRPr>
          </a:p>
          <a:p>
            <a:pPr marL="722630" marR="22479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Interestingly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enough, edges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can also have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their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own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pieces of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information,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such as 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nature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relation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between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two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nodes.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Similarly, </a:t>
            </a: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edges </a:t>
            </a:r>
            <a:r>
              <a:rPr sz="2000" spc="-40" dirty="0">
                <a:solidFill>
                  <a:srgbClr val="808080"/>
                </a:solidFill>
                <a:latin typeface="Noto Sans"/>
                <a:cs typeface="Noto Sans"/>
              </a:rPr>
              <a:t>might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also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have  directions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describing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flow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said</a:t>
            </a:r>
            <a:r>
              <a:rPr sz="200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data.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488" y="438912"/>
            <a:ext cx="8337169" cy="47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921" y="1310133"/>
            <a:ext cx="10638155" cy="3426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With the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advent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NoSQL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movement,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businesses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all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sizes have a 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variety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modern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options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from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which to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build solutions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relevant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to their 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use</a:t>
            </a:r>
            <a:r>
              <a:rPr sz="240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cases.</a:t>
            </a:r>
            <a:endParaRPr sz="24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509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Calculating </a:t>
            </a: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average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income? Ask </a:t>
            </a:r>
            <a:r>
              <a:rPr sz="2000" b="1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000" b="1" spc="-5" dirty="0">
                <a:solidFill>
                  <a:srgbClr val="808080"/>
                </a:solidFill>
                <a:latin typeface="Noto Sans"/>
                <a:cs typeface="Noto Sans"/>
              </a:rPr>
              <a:t>relational</a:t>
            </a:r>
            <a:r>
              <a:rPr sz="2000" b="1" spc="3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Noto Sans"/>
                <a:cs typeface="Noto Sans"/>
              </a:rPr>
              <a:t>database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.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Building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shopping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cart?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Use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000" b="1" spc="-10" dirty="0">
                <a:solidFill>
                  <a:srgbClr val="808080"/>
                </a:solidFill>
                <a:latin typeface="Noto Sans"/>
                <a:cs typeface="Noto Sans"/>
              </a:rPr>
              <a:t>key-value</a:t>
            </a:r>
            <a:r>
              <a:rPr sz="2000" b="1" spc="5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b="1" spc="-10" dirty="0">
                <a:solidFill>
                  <a:srgbClr val="808080"/>
                </a:solidFill>
                <a:latin typeface="Noto Sans"/>
                <a:cs typeface="Noto Sans"/>
              </a:rPr>
              <a:t>Store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.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Storing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structured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product information? Store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as a</a:t>
            </a:r>
            <a:r>
              <a:rPr sz="2000" spc="1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b="1" dirty="0">
                <a:solidFill>
                  <a:srgbClr val="808080"/>
                </a:solidFill>
                <a:latin typeface="Noto Sans"/>
                <a:cs typeface="Noto Sans"/>
              </a:rPr>
              <a:t>document</a:t>
            </a:r>
            <a:r>
              <a:rPr sz="2000" dirty="0">
                <a:solidFill>
                  <a:srgbClr val="808080"/>
                </a:solidFill>
                <a:latin typeface="Noto Sans"/>
                <a:cs typeface="Noto Sans"/>
              </a:rPr>
              <a:t>.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Describing how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 user </a:t>
            </a:r>
            <a:r>
              <a:rPr sz="2000" spc="-55" dirty="0">
                <a:solidFill>
                  <a:srgbClr val="808080"/>
                </a:solidFill>
                <a:latin typeface="Noto Sans"/>
                <a:cs typeface="Noto Sans"/>
              </a:rPr>
              <a:t>got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from point A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to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point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B?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Follow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</a:t>
            </a:r>
            <a:r>
              <a:rPr sz="2000" spc="21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b="1" spc="-30" dirty="0">
                <a:solidFill>
                  <a:srgbClr val="808080"/>
                </a:solidFill>
                <a:latin typeface="Noto Sans"/>
                <a:cs typeface="Noto Sans"/>
              </a:rPr>
              <a:t>graph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.</a:t>
            </a:r>
            <a:endParaRPr sz="20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Examples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Graph</a:t>
            </a:r>
            <a:r>
              <a:rPr sz="2400" spc="5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Databases</a:t>
            </a:r>
            <a:endParaRPr sz="24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509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Neo4j,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ArangoDB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847831" y="6414515"/>
            <a:ext cx="937260" cy="326390"/>
            <a:chOff x="10847831" y="6414515"/>
            <a:chExt cx="937260" cy="326390"/>
          </a:xfrm>
        </p:grpSpPr>
        <p:sp>
          <p:nvSpPr>
            <p:cNvPr id="4" name="object 4"/>
            <p:cNvSpPr/>
            <p:nvPr/>
          </p:nvSpPr>
          <p:spPr>
            <a:xfrm>
              <a:off x="11131295" y="6449567"/>
              <a:ext cx="217931" cy="2057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11127" y="6449567"/>
              <a:ext cx="271780" cy="205740"/>
            </a:xfrm>
            <a:custGeom>
              <a:avLst/>
              <a:gdLst/>
              <a:ahLst/>
              <a:cxnLst/>
              <a:rect l="l" t="t" r="r" b="b"/>
              <a:pathLst>
                <a:path w="271779" h="205740">
                  <a:moveTo>
                    <a:pt x="271272" y="0"/>
                  </a:moveTo>
                  <a:lnTo>
                    <a:pt x="182245" y="0"/>
                  </a:lnTo>
                  <a:lnTo>
                    <a:pt x="135636" y="66979"/>
                  </a:lnTo>
                  <a:lnTo>
                    <a:pt x="89026" y="0"/>
                  </a:lnTo>
                  <a:lnTo>
                    <a:pt x="0" y="0"/>
                  </a:lnTo>
                  <a:lnTo>
                    <a:pt x="95376" y="124396"/>
                  </a:lnTo>
                  <a:lnTo>
                    <a:pt x="95376" y="205739"/>
                  </a:lnTo>
                  <a:lnTo>
                    <a:pt x="175895" y="205739"/>
                  </a:lnTo>
                  <a:lnTo>
                    <a:pt x="175895" y="124396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47831" y="6414515"/>
              <a:ext cx="937260" cy="326390"/>
            </a:xfrm>
            <a:custGeom>
              <a:avLst/>
              <a:gdLst/>
              <a:ahLst/>
              <a:cxnLst/>
              <a:rect l="l" t="t" r="r" b="b"/>
              <a:pathLst>
                <a:path w="937259" h="326390">
                  <a:moveTo>
                    <a:pt x="937259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937259" y="326136"/>
                  </a:lnTo>
                  <a:lnTo>
                    <a:pt x="937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09215" y="3042285"/>
            <a:ext cx="589597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Arial"/>
                <a:cs typeface="Arial"/>
              </a:rPr>
              <a:t>Introduction to NoSQL</a:t>
            </a:r>
            <a:r>
              <a:rPr b="0" spc="-60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Databases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7" y="438912"/>
            <a:ext cx="4259580" cy="477520"/>
            <a:chOff x="767486" y="438912"/>
            <a:chExt cx="4259580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438912"/>
              <a:ext cx="1441450" cy="477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8753" y="438912"/>
              <a:ext cx="393192" cy="477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5350" y="438912"/>
              <a:ext cx="2861564" cy="477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23317" y="1629155"/>
            <a:ext cx="5085588" cy="4104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7811" y="1961549"/>
            <a:ext cx="5156908" cy="3092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487" y="438912"/>
            <a:ext cx="9344660" cy="477520"/>
            <a:chOff x="767486" y="438912"/>
            <a:chExt cx="9344660" cy="477520"/>
          </a:xfrm>
        </p:grpSpPr>
        <p:sp>
          <p:nvSpPr>
            <p:cNvPr id="3" name="object 3"/>
            <p:cNvSpPr/>
            <p:nvPr/>
          </p:nvSpPr>
          <p:spPr>
            <a:xfrm>
              <a:off x="767486" y="438912"/>
              <a:ext cx="993647" cy="477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2697" y="438912"/>
              <a:ext cx="393191" cy="477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9292" y="438912"/>
              <a:ext cx="8402828" cy="477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01374" y="2454619"/>
            <a:ext cx="4684291" cy="1287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74507" y="1958223"/>
            <a:ext cx="3777743" cy="22238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98727" y="4167887"/>
            <a:ext cx="19913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Key-Value</a:t>
            </a:r>
            <a:r>
              <a:rPr sz="2000" spc="-8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Model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4144" y="4340099"/>
            <a:ext cx="23107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Key-Value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as</a:t>
            </a:r>
            <a:r>
              <a:rPr sz="2000" spc="-6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Graph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487" y="438912"/>
            <a:ext cx="9345803" cy="47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9881" y="5468215"/>
            <a:ext cx="20783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Document</a:t>
            </a:r>
            <a:r>
              <a:rPr sz="2000" spc="-8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Model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3845" y="5107381"/>
            <a:ext cx="239966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Document as</a:t>
            </a:r>
            <a:r>
              <a:rPr sz="2000" spc="-8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Graph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8121" y="1645589"/>
            <a:ext cx="2044931" cy="3392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8431" y="1581123"/>
            <a:ext cx="4982704" cy="3195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487" y="323672"/>
            <a:ext cx="2571877" cy="4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921" y="1165099"/>
            <a:ext cx="10918191" cy="297966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u="heavy" spc="-20" dirty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Noto Sans"/>
                <a:cs typeface="Noto Sans"/>
                <a:hlinkClick r:id="rId3"/>
              </a:rPr>
              <a:t>https://www.guru99.com/nosql-tutorial.html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u="heavy" spc="-15" dirty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Noto Sans"/>
                <a:cs typeface="Noto Sans"/>
                <a:hlinkClick r:id="rId4"/>
              </a:rPr>
              <a:t>https://redis.com/nosql/key-value-databases/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u="heavy" spc="-15" dirty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Noto Sans"/>
                <a:cs typeface="Noto Sans"/>
                <a:hlinkClick r:id="rId5"/>
              </a:rPr>
              <a:t>https://www.mongodb.com/scale/types-of-nosql-databases</a:t>
            </a:r>
            <a:endParaRPr sz="2400">
              <a:latin typeface="Noto Sans"/>
              <a:cs typeface="Noto Sans"/>
            </a:endParaRPr>
          </a:p>
          <a:p>
            <a:pPr marL="355600" marR="70866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u="heavy" spc="-20" dirty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Noto Sans"/>
                <a:cs typeface="Noto Sans"/>
                <a:hlinkClick r:id="rId6"/>
              </a:rPr>
              <a:t>https://www.kdnuggets.com/2021/02/understanding-nosql-database-  </a:t>
            </a:r>
            <a:r>
              <a:rPr sz="2400" u="heavy" spc="-15" dirty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Noto Sans"/>
                <a:cs typeface="Noto Sans"/>
                <a:hlinkClick r:id="rId6"/>
              </a:rPr>
              <a:t>types-column-oriented-databases.html</a:t>
            </a:r>
            <a:endParaRPr sz="2400">
              <a:latin typeface="Noto Sans"/>
              <a:cs typeface="Noto Sans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u="heavy" spc="-15" dirty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Noto Sans"/>
                <a:cs typeface="Noto Sans"/>
                <a:hlinkClick r:id="rId7"/>
              </a:rPr>
              <a:t>https://ravendb.net/articles/nosql-document-oriented-databases-detailed-  </a:t>
            </a:r>
            <a:r>
              <a:rPr sz="2400" u="heavy" spc="-25" dirty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Noto Sans"/>
                <a:cs typeface="Noto Sans"/>
                <a:hlinkClick r:id="rId7"/>
              </a:rPr>
              <a:t>overview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485" y="323672"/>
            <a:ext cx="3306827" cy="4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920" y="1165100"/>
            <a:ext cx="10580371" cy="334899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NoSQL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 stands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for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“Not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Only </a:t>
            </a:r>
            <a:r>
              <a:rPr sz="2400" spc="-60" dirty="0">
                <a:solidFill>
                  <a:srgbClr val="808080"/>
                </a:solidFill>
                <a:latin typeface="Noto Sans"/>
                <a:cs typeface="Noto Sans"/>
              </a:rPr>
              <a:t>SQL”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or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“Not</a:t>
            </a:r>
            <a:r>
              <a:rPr sz="2400" spc="17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SQL.”</a:t>
            </a:r>
            <a:endParaRPr sz="2400">
              <a:latin typeface="Noto Sans"/>
              <a:cs typeface="Noto Sans"/>
            </a:endParaRPr>
          </a:p>
          <a:p>
            <a:pPr marL="355600" marR="153035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808080"/>
                </a:solidFill>
                <a:latin typeface="Noto Sans"/>
                <a:cs typeface="Noto Sans"/>
              </a:rPr>
              <a:t>It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non-relational Data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Management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System, that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does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not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require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fixed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schema.</a:t>
            </a:r>
            <a:endParaRPr sz="2400">
              <a:latin typeface="Noto Sans"/>
              <a:cs typeface="Noto Sans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808080"/>
                </a:solidFill>
                <a:latin typeface="Noto Sans"/>
                <a:cs typeface="Noto Sans"/>
              </a:rPr>
              <a:t>It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avoids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joins,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easy to scale.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major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purpose of </a:t>
            </a:r>
            <a:r>
              <a:rPr sz="2400" spc="-40" dirty="0">
                <a:solidFill>
                  <a:srgbClr val="808080"/>
                </a:solidFill>
                <a:latin typeface="Noto Sans"/>
                <a:cs typeface="Noto Sans"/>
              </a:rPr>
              <a:t>using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NoSQL 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is for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distributed data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stores with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humongous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storage 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needs.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NoSQL is used for </a:t>
            </a:r>
            <a:r>
              <a:rPr sz="2400" spc="-60" dirty="0">
                <a:solidFill>
                  <a:srgbClr val="808080"/>
                </a:solidFill>
                <a:latin typeface="Noto Sans"/>
                <a:cs typeface="Noto Sans"/>
              </a:rPr>
              <a:t>Big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 and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real-time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web</a:t>
            </a:r>
            <a:r>
              <a:rPr sz="2400" spc="18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apps.</a:t>
            </a:r>
            <a:endParaRPr sz="2400">
              <a:latin typeface="Noto Sans"/>
              <a:cs typeface="Noto Sans"/>
            </a:endParaRPr>
          </a:p>
          <a:p>
            <a:pPr marL="355600" marR="916305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For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example,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companies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like Twitter,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Facebook and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Google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collect 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terabytes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user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every </a:t>
            </a:r>
            <a:r>
              <a:rPr sz="2400" spc="-40" dirty="0">
                <a:solidFill>
                  <a:srgbClr val="808080"/>
                </a:solidFill>
                <a:latin typeface="Noto Sans"/>
                <a:cs typeface="Noto Sans"/>
              </a:rPr>
              <a:t>single</a:t>
            </a:r>
            <a:r>
              <a:rPr sz="2400" spc="10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day.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485" y="323672"/>
            <a:ext cx="3306827" cy="4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8507" y="1412747"/>
            <a:ext cx="8528016" cy="4629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487" y="323672"/>
            <a:ext cx="2674239" cy="4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921" y="1238250"/>
            <a:ext cx="10877551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604" indent="-342900">
              <a:lnSpc>
                <a:spcPct val="100000"/>
              </a:lnSpc>
              <a:spcBef>
                <a:spcPts val="1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concept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of NoSQL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became popular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with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Internet </a:t>
            </a:r>
            <a:r>
              <a:rPr sz="2400" spc="-40" dirty="0">
                <a:solidFill>
                  <a:srgbClr val="808080"/>
                </a:solidFill>
                <a:latin typeface="Noto Sans"/>
                <a:cs typeface="Noto Sans"/>
              </a:rPr>
              <a:t>giants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like 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Google,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Facebook, Amazon,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etc. who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deal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with </a:t>
            </a:r>
            <a:r>
              <a:rPr sz="2400" spc="-50" dirty="0">
                <a:solidFill>
                  <a:srgbClr val="808080"/>
                </a:solidFill>
                <a:latin typeface="Noto Sans"/>
                <a:cs typeface="Noto Sans"/>
              </a:rPr>
              <a:t>huge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volumes of</a:t>
            </a:r>
            <a:r>
              <a:rPr sz="2400" spc="24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system response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time becomes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slow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when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you use RDBMS</a:t>
            </a:r>
            <a:r>
              <a:rPr sz="2400" spc="15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for</a:t>
            </a:r>
            <a:endParaRPr sz="2400">
              <a:latin typeface="Noto Sans"/>
              <a:cs typeface="Noto Sans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massive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volumes of</a:t>
            </a:r>
            <a:r>
              <a:rPr sz="2400" spc="6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data.</a:t>
            </a:r>
            <a:endParaRPr sz="2400">
              <a:latin typeface="Noto Sans"/>
              <a:cs typeface="Noto Sans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90" dirty="0">
                <a:solidFill>
                  <a:srgbClr val="808080"/>
                </a:solidFill>
                <a:latin typeface="Noto Sans"/>
                <a:cs typeface="Noto Sans"/>
              </a:rPr>
              <a:t>To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resolve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this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problem,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we could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“scale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up”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our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systems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by </a:t>
            </a:r>
            <a:r>
              <a:rPr sz="2400" spc="-50" dirty="0">
                <a:solidFill>
                  <a:srgbClr val="808080"/>
                </a:solidFill>
                <a:latin typeface="Noto Sans"/>
                <a:cs typeface="Noto Sans"/>
              </a:rPr>
              <a:t>upgrading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our 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existing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hardware.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This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process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is</a:t>
            </a:r>
            <a:r>
              <a:rPr sz="2400" spc="7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expensive.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alternative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for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this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issue is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to distribute database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load on</a:t>
            </a:r>
            <a:r>
              <a:rPr sz="2400" spc="19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multiple</a:t>
            </a:r>
            <a:endParaRPr sz="2400">
              <a:latin typeface="Noto Sans"/>
              <a:cs typeface="Noto Sans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hosts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whenever the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load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increases.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This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method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400" spc="-25" dirty="0">
                <a:solidFill>
                  <a:srgbClr val="808080"/>
                </a:solidFill>
                <a:latin typeface="Noto Sans"/>
                <a:cs typeface="Noto Sans"/>
              </a:rPr>
              <a:t>known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as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“scaling</a:t>
            </a:r>
            <a:r>
              <a:rPr sz="2400" spc="254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out.”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NoSQL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is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non-relational, 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so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it scales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out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better than</a:t>
            </a:r>
            <a:r>
              <a:rPr sz="2400" spc="21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relational</a:t>
            </a:r>
            <a:endParaRPr sz="2400">
              <a:latin typeface="Noto Sans"/>
              <a:cs typeface="Noto San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databases as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they are designed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with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web applications in</a:t>
            </a:r>
            <a:r>
              <a:rPr sz="2400" spc="24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mind.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487" y="323672"/>
            <a:ext cx="6939660" cy="4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921" y="1238250"/>
            <a:ext cx="10523220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1998-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Carlo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Strozzi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use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term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NoSQL for his </a:t>
            </a:r>
            <a:r>
              <a:rPr sz="2400" spc="-45" dirty="0">
                <a:solidFill>
                  <a:srgbClr val="808080"/>
                </a:solidFill>
                <a:latin typeface="Noto Sans"/>
                <a:cs typeface="Noto Sans"/>
              </a:rPr>
              <a:t>lightweight,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open-source 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relational</a:t>
            </a:r>
            <a:r>
              <a:rPr sz="240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database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2000-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Graph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database Neo4j is</a:t>
            </a:r>
            <a:r>
              <a:rPr sz="2400" spc="10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launched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2004- </a:t>
            </a:r>
            <a:r>
              <a:rPr sz="2400" spc="-35" dirty="0">
                <a:solidFill>
                  <a:srgbClr val="808080"/>
                </a:solidFill>
                <a:latin typeface="Noto Sans"/>
                <a:cs typeface="Noto Sans"/>
              </a:rPr>
              <a:t>Google </a:t>
            </a:r>
            <a:r>
              <a:rPr sz="2400" spc="-55" dirty="0">
                <a:solidFill>
                  <a:srgbClr val="808080"/>
                </a:solidFill>
                <a:latin typeface="Noto Sans"/>
                <a:cs typeface="Noto Sans"/>
              </a:rPr>
              <a:t>BigTable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is</a:t>
            </a:r>
            <a:r>
              <a:rPr sz="2400" spc="12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launched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2005-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CouchDB is</a:t>
            </a:r>
            <a:r>
              <a:rPr sz="2400" spc="5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launched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2007-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400" spc="-30" dirty="0">
                <a:solidFill>
                  <a:srgbClr val="808080"/>
                </a:solidFill>
                <a:latin typeface="Noto Sans"/>
                <a:cs typeface="Noto Sans"/>
              </a:rPr>
              <a:t>research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paper on Amazon Dynamo is</a:t>
            </a:r>
            <a:r>
              <a:rPr sz="2400" spc="14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released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2008-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Facebooks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open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sources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Cassandra</a:t>
            </a:r>
            <a:r>
              <a:rPr sz="2400" spc="12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project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2009-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term </a:t>
            </a: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NoSQL </a:t>
            </a: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was</a:t>
            </a:r>
            <a:r>
              <a:rPr sz="2400" spc="6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Noto Sans"/>
                <a:cs typeface="Noto Sans"/>
              </a:rPr>
              <a:t>reintroduced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487" y="323672"/>
            <a:ext cx="3921760" cy="4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920" y="1161594"/>
            <a:ext cx="10611485" cy="388054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Non-relational</a:t>
            </a:r>
            <a:endParaRPr sz="24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509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NoSQL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databases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never follow the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relational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model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Never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provide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tables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with flat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fixed-column</a:t>
            </a:r>
            <a:r>
              <a:rPr sz="2000" spc="-7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records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Work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with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self-contained </a:t>
            </a:r>
            <a:r>
              <a:rPr sz="2000" spc="-55" dirty="0">
                <a:solidFill>
                  <a:srgbClr val="808080"/>
                </a:solidFill>
                <a:latin typeface="Noto Sans"/>
                <a:cs typeface="Noto Sans"/>
              </a:rPr>
              <a:t>aggregates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or</a:t>
            </a:r>
            <a:r>
              <a:rPr sz="2000" spc="1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BLOBs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Doesn’t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require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object-relational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mapping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data</a:t>
            </a:r>
            <a:r>
              <a:rPr sz="2000" spc="1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normalization</a:t>
            </a:r>
            <a:endParaRPr sz="2000">
              <a:latin typeface="Noto Sans"/>
              <a:cs typeface="Noto Sans"/>
            </a:endParaRPr>
          </a:p>
          <a:p>
            <a:pPr marL="722630" marR="508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No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complex features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like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query </a:t>
            </a:r>
            <a:r>
              <a:rPr sz="2000" spc="-45" dirty="0">
                <a:solidFill>
                  <a:srgbClr val="808080"/>
                </a:solidFill>
                <a:latin typeface="Noto Sans"/>
                <a:cs typeface="Noto Sans"/>
              </a:rPr>
              <a:t>languages,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query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planners,referential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integrity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joins,  </a:t>
            </a:r>
            <a:r>
              <a:rPr sz="2000" spc="-45" dirty="0">
                <a:solidFill>
                  <a:srgbClr val="808080"/>
                </a:solidFill>
                <a:latin typeface="Noto Sans"/>
                <a:cs typeface="Noto Sans"/>
              </a:rPr>
              <a:t>ACID</a:t>
            </a:r>
            <a:endParaRPr sz="20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Schema-free</a:t>
            </a:r>
            <a:endParaRPr sz="24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509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NoSQL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databases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are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either schema-free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or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have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relaxed</a:t>
            </a:r>
            <a:r>
              <a:rPr sz="200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schemas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dirty="0">
                <a:solidFill>
                  <a:srgbClr val="808080"/>
                </a:solidFill>
                <a:latin typeface="Noto Sans"/>
                <a:cs typeface="Noto Sans"/>
              </a:rPr>
              <a:t>Do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not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require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any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sort of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definition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schema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</a:t>
            </a:r>
            <a:r>
              <a:rPr sz="2000" spc="1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data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4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Offers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heterogeneous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structures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of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 in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same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domain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487" y="323672"/>
            <a:ext cx="3921760" cy="4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921" y="945441"/>
            <a:ext cx="10629900" cy="530401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8080"/>
                </a:solidFill>
                <a:latin typeface="Noto Sans"/>
                <a:cs typeface="Noto Sans"/>
              </a:rPr>
              <a:t>Simple</a:t>
            </a:r>
            <a:r>
              <a:rPr sz="2400" spc="-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400" spc="-60" dirty="0">
                <a:solidFill>
                  <a:srgbClr val="808080"/>
                </a:solidFill>
                <a:latin typeface="Noto Sans"/>
                <a:cs typeface="Noto Sans"/>
              </a:rPr>
              <a:t>API</a:t>
            </a:r>
            <a:endParaRPr sz="24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509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Offers easy to use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interfaces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for </a:t>
            </a: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storage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querying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</a:t>
            </a:r>
            <a:r>
              <a:rPr sz="2000" spc="5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provided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APIs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allow low-level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data manipulation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&amp;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selection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methods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Text-based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protocols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mostly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used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with </a:t>
            </a:r>
            <a:r>
              <a:rPr sz="2000" dirty="0">
                <a:solidFill>
                  <a:srgbClr val="808080"/>
                </a:solidFill>
                <a:latin typeface="Noto Sans"/>
                <a:cs typeface="Noto Sans"/>
              </a:rPr>
              <a:t>HTTP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REST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with</a:t>
            </a:r>
            <a:r>
              <a:rPr sz="2000" spc="-4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JSON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Mostly used no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standard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based NoSQL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query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45" dirty="0">
                <a:solidFill>
                  <a:srgbClr val="808080"/>
                </a:solidFill>
                <a:latin typeface="Noto Sans"/>
                <a:cs typeface="Noto Sans"/>
              </a:rPr>
              <a:t>language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Web-enabled databases </a:t>
            </a: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running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as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internet-facing</a:t>
            </a:r>
            <a:r>
              <a:rPr sz="2000" spc="-4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services</a:t>
            </a:r>
            <a:endParaRPr sz="20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FFD200"/>
              </a:buClr>
              <a:buSzPct val="68750"/>
              <a:buFont typeface="Arial"/>
              <a:buChar char="►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808080"/>
                </a:solidFill>
                <a:latin typeface="Noto Sans"/>
                <a:cs typeface="Noto Sans"/>
              </a:rPr>
              <a:t>Distributed</a:t>
            </a:r>
            <a:endParaRPr sz="24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505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Multiple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NoSQL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databases can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be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executed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in a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distributed</a:t>
            </a:r>
            <a:r>
              <a:rPr sz="2000" spc="-5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fashion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Offers </a:t>
            </a:r>
            <a:r>
              <a:rPr sz="2000" spc="-25" dirty="0">
                <a:solidFill>
                  <a:srgbClr val="808080"/>
                </a:solidFill>
                <a:latin typeface="Noto Sans"/>
                <a:cs typeface="Noto Sans"/>
              </a:rPr>
              <a:t>auto-scaling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fail-over</a:t>
            </a:r>
            <a:r>
              <a:rPr sz="2000" spc="-40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capabilities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4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Often </a:t>
            </a:r>
            <a:r>
              <a:rPr sz="2000" spc="-45" dirty="0">
                <a:solidFill>
                  <a:srgbClr val="808080"/>
                </a:solidFill>
                <a:latin typeface="Noto Sans"/>
                <a:cs typeface="Noto Sans"/>
              </a:rPr>
              <a:t>ACID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concept can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be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sacrificed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for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scalability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throughput</a:t>
            </a:r>
            <a:endParaRPr sz="2000">
              <a:latin typeface="Noto Sans"/>
              <a:cs typeface="Noto Sans"/>
            </a:endParaRPr>
          </a:p>
          <a:p>
            <a:pPr marL="722630" marR="90805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Mostly no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synchronous replication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between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distributed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nodes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Asynchronous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Multi-  Master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Replication,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peer-to-peer,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HDFS</a:t>
            </a:r>
            <a:r>
              <a:rPr sz="2000" spc="-6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Replication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Only </a:t>
            </a: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providing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eventual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consistency</a:t>
            </a:r>
            <a:endParaRPr sz="2000">
              <a:latin typeface="Noto Sans"/>
              <a:cs typeface="Noto Sans"/>
            </a:endParaRPr>
          </a:p>
          <a:p>
            <a:pPr marL="722630" lvl="1" indent="-355600">
              <a:lnSpc>
                <a:spcPct val="100000"/>
              </a:lnSpc>
              <a:spcBef>
                <a:spcPts val="480"/>
              </a:spcBef>
              <a:buClr>
                <a:srgbClr val="FFD200"/>
              </a:buClr>
              <a:buSzPct val="70000"/>
              <a:buFont typeface="Arial"/>
              <a:buChar char="►"/>
              <a:tabLst>
                <a:tab pos="722630" algn="l"/>
                <a:tab pos="723265" algn="l"/>
              </a:tabLst>
            </a:pP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Shared </a:t>
            </a:r>
            <a:r>
              <a:rPr sz="2000" spc="-30" dirty="0">
                <a:solidFill>
                  <a:srgbClr val="808080"/>
                </a:solidFill>
                <a:latin typeface="Noto Sans"/>
                <a:cs typeface="Noto Sans"/>
              </a:rPr>
              <a:t>Nothing </a:t>
            </a:r>
            <a:r>
              <a:rPr sz="2000" spc="-20" dirty="0">
                <a:solidFill>
                  <a:srgbClr val="808080"/>
                </a:solidFill>
                <a:latin typeface="Noto Sans"/>
                <a:cs typeface="Noto Sans"/>
              </a:rPr>
              <a:t>Architecture.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This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enables </a:t>
            </a:r>
            <a:r>
              <a:rPr sz="2000" spc="-5" dirty="0">
                <a:solidFill>
                  <a:srgbClr val="808080"/>
                </a:solidFill>
                <a:latin typeface="Noto Sans"/>
                <a:cs typeface="Noto Sans"/>
              </a:rPr>
              <a:t>less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coordination </a:t>
            </a:r>
            <a:r>
              <a:rPr sz="2000" spc="-10" dirty="0">
                <a:solidFill>
                  <a:srgbClr val="808080"/>
                </a:solidFill>
                <a:latin typeface="Noto Sans"/>
                <a:cs typeface="Noto Sans"/>
              </a:rPr>
              <a:t>and </a:t>
            </a:r>
            <a:r>
              <a:rPr sz="2000" spc="-35" dirty="0">
                <a:solidFill>
                  <a:srgbClr val="808080"/>
                </a:solidFill>
                <a:latin typeface="Noto Sans"/>
                <a:cs typeface="Noto Sans"/>
              </a:rPr>
              <a:t>higher</a:t>
            </a:r>
            <a:r>
              <a:rPr sz="2000" spc="65" dirty="0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808080"/>
                </a:solidFill>
                <a:latin typeface="Noto Sans"/>
                <a:cs typeface="Noto Sans"/>
              </a:rPr>
              <a:t>distribution.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</TotalTime>
  <Words>1849</Words>
  <Application>Microsoft Office PowerPoint</Application>
  <PresentationFormat>Custom</PresentationFormat>
  <Paragraphs>144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Equity</vt:lpstr>
      <vt:lpstr>Slide 1</vt:lpstr>
      <vt:lpstr>Slide 2</vt:lpstr>
      <vt:lpstr>Introduction to NoSQL Databases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Presentation</dc:title>
  <cp:lastModifiedBy>hai</cp:lastModifiedBy>
  <cp:revision>1</cp:revision>
  <dcterms:created xsi:type="dcterms:W3CDTF">2021-10-20T04:31:57Z</dcterms:created>
  <dcterms:modified xsi:type="dcterms:W3CDTF">2021-10-20T04:36:45Z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2021-10-20T00:00:00Z</vt:filetime>
  </property>
</Properties>
</file>