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4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4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5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25F2-3DBC-4BE2-BA70-920A2C93F4D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065E-49CF-4A66-B660-BBB1F5D2B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6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International </a:t>
            </a:r>
            <a:r>
              <a:rPr lang="en-IN" dirty="0" err="1" smtClean="0"/>
              <a:t>Center</a:t>
            </a:r>
            <a:r>
              <a:rPr lang="en-IN" dirty="0" smtClean="0"/>
              <a:t> for Academic Integrity (ICAI)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065E-49CF-4A66-B660-BBB1F5D2B0C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6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Synergy -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065E-49CF-4A66-B660-BBB1F5D2B0C8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1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PROFESSIONAL ETHICS </a:t>
            </a:r>
            <a:br>
              <a:rPr lang="en-US" dirty="0" smtClean="0"/>
            </a:br>
            <a:r>
              <a:rPr lang="en-US" sz="3200" dirty="0"/>
              <a:t>(</a:t>
            </a:r>
            <a:r>
              <a:rPr lang="en-US" sz="2800" dirty="0" smtClean="0"/>
              <a:t>HUT 200</a:t>
            </a:r>
            <a:r>
              <a:rPr lang="en-US" sz="3200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Module 1</a:t>
            </a:r>
          </a:p>
          <a:p>
            <a:pPr algn="r"/>
            <a:r>
              <a:rPr lang="en-US" dirty="0" smtClean="0"/>
              <a:t>Human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</a:t>
            </a:r>
            <a:r>
              <a:rPr lang="en-IN" dirty="0" smtClean="0"/>
              <a:t>Ethics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 of </a:t>
            </a:r>
            <a:r>
              <a:rPr lang="en-IN" dirty="0" smtClean="0"/>
              <a:t>Society</a:t>
            </a:r>
          </a:p>
          <a:p>
            <a:r>
              <a:rPr lang="en-IN" dirty="0"/>
              <a:t>Expectations of </a:t>
            </a:r>
            <a:r>
              <a:rPr lang="en-IN" dirty="0" smtClean="0"/>
              <a:t>Public</a:t>
            </a:r>
          </a:p>
          <a:p>
            <a:r>
              <a:rPr lang="en-IN" dirty="0"/>
              <a:t>Trust of </a:t>
            </a:r>
            <a:r>
              <a:rPr lang="en-IN" dirty="0" smtClean="0"/>
              <a:t>Employees</a:t>
            </a:r>
          </a:p>
          <a:p>
            <a:r>
              <a:rPr lang="en-IN" dirty="0" smtClean="0"/>
              <a:t>Image</a:t>
            </a:r>
          </a:p>
          <a:p>
            <a:r>
              <a:rPr lang="en-IN" dirty="0" smtClean="0"/>
              <a:t>Costs</a:t>
            </a:r>
          </a:p>
          <a:p>
            <a:r>
              <a:rPr lang="en-IN" dirty="0"/>
              <a:t>Pride of Best </a:t>
            </a:r>
            <a:r>
              <a:rPr lang="en-IN" dirty="0" smtClean="0"/>
              <a:t>Companies</a:t>
            </a:r>
          </a:p>
          <a:p>
            <a:r>
              <a:rPr lang="en-IN" dirty="0"/>
              <a:t>Overall </a:t>
            </a:r>
            <a:r>
              <a:rPr lang="en-IN" dirty="0" smtClean="0"/>
              <a:t>Benefit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7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Morality </a:t>
            </a:r>
            <a:r>
              <a:rPr lang="en-US" dirty="0" err="1" smtClean="0"/>
              <a:t>Vs</a:t>
            </a:r>
            <a:r>
              <a:rPr lang="en-US" smtClean="0"/>
              <a:t> Ethics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8608"/>
            <a:ext cx="8153400" cy="49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85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term </a:t>
            </a:r>
            <a:r>
              <a:rPr lang="en-IN" dirty="0"/>
              <a:t>used to describe a person's level of honesty, moral commitments</a:t>
            </a:r>
            <a:r>
              <a:rPr lang="en-IN" dirty="0" smtClean="0"/>
              <a:t>, and </a:t>
            </a:r>
            <a:r>
              <a:rPr lang="en-IN" dirty="0"/>
              <a:t>willingness to do what's right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Show </a:t>
            </a:r>
            <a:r>
              <a:rPr lang="en-IN" dirty="0"/>
              <a:t>integrity to the outside </a:t>
            </a:r>
            <a:r>
              <a:rPr lang="en-IN" dirty="0" smtClean="0"/>
              <a:t>world while following work ethics.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92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Academic Integrity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Five </a:t>
            </a:r>
            <a:r>
              <a:rPr lang="en-IN" dirty="0"/>
              <a:t>Pillars of Academic Integrity</a:t>
            </a:r>
            <a:r>
              <a:rPr lang="en-IN" dirty="0" smtClean="0"/>
              <a:t>:</a:t>
            </a:r>
          </a:p>
          <a:p>
            <a:pPr lvl="1" algn="just"/>
            <a:r>
              <a:rPr lang="en-IN" dirty="0" smtClean="0"/>
              <a:t>Honesty</a:t>
            </a:r>
          </a:p>
          <a:p>
            <a:pPr lvl="1" algn="just"/>
            <a:r>
              <a:rPr lang="en-IN" dirty="0" smtClean="0"/>
              <a:t>Trust</a:t>
            </a:r>
          </a:p>
          <a:p>
            <a:pPr lvl="1" algn="just"/>
            <a:r>
              <a:rPr lang="en-IN" dirty="0" smtClean="0"/>
              <a:t>Fairness</a:t>
            </a:r>
          </a:p>
          <a:p>
            <a:pPr lvl="1" algn="just"/>
            <a:r>
              <a:rPr lang="en-IN" dirty="0" smtClean="0"/>
              <a:t>Respect</a:t>
            </a:r>
          </a:p>
          <a:p>
            <a:pPr lvl="1" algn="just"/>
            <a:r>
              <a:rPr lang="en-IN" dirty="0"/>
              <a:t>Responsibility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93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Traditional – Work Hard</a:t>
            </a:r>
          </a:p>
          <a:p>
            <a:pPr lvl="1" algn="just"/>
            <a:r>
              <a:rPr lang="en-IN" dirty="0"/>
              <a:t>more production</a:t>
            </a:r>
            <a:endParaRPr lang="en-IN" dirty="0" smtClean="0"/>
          </a:p>
          <a:p>
            <a:pPr algn="just"/>
            <a:r>
              <a:rPr lang="en-US" dirty="0" smtClean="0"/>
              <a:t>Current – Work Smart</a:t>
            </a:r>
          </a:p>
          <a:p>
            <a:pPr lvl="1" algn="just"/>
            <a:r>
              <a:rPr lang="en-IN" dirty="0"/>
              <a:t>quality </a:t>
            </a:r>
            <a:r>
              <a:rPr lang="en-IN" dirty="0" smtClean="0"/>
              <a:t>productivity</a:t>
            </a:r>
          </a:p>
          <a:p>
            <a:pPr algn="just"/>
            <a:r>
              <a:rPr lang="en-US" dirty="0"/>
              <a:t>Individuals with strong work </a:t>
            </a:r>
            <a:r>
              <a:rPr lang="en-US" dirty="0" smtClean="0"/>
              <a:t>ethic</a:t>
            </a:r>
          </a:p>
          <a:p>
            <a:pPr lvl="1" algn="just"/>
            <a:r>
              <a:rPr lang="en-IN" dirty="0" smtClean="0"/>
              <a:t>Will have inculcated </a:t>
            </a:r>
            <a:r>
              <a:rPr lang="en-IN" dirty="0"/>
              <a:t>principles that guide them in </a:t>
            </a:r>
            <a:r>
              <a:rPr lang="en-IN" dirty="0" smtClean="0"/>
              <a:t>their work </a:t>
            </a:r>
            <a:r>
              <a:rPr lang="en-IN" dirty="0" err="1"/>
              <a:t>behavior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Leads them </a:t>
            </a:r>
            <a:r>
              <a:rPr lang="en-IN" dirty="0"/>
              <a:t>to consistent higher productivity, without </a:t>
            </a:r>
            <a:r>
              <a:rPr lang="en-IN" dirty="0" smtClean="0"/>
              <a:t>any prodding </a:t>
            </a:r>
            <a:r>
              <a:rPr lang="en-IN" dirty="0"/>
              <a:t>that many require to stay on track.</a:t>
            </a:r>
          </a:p>
        </p:txBody>
      </p:sp>
    </p:spTree>
    <p:extLst>
      <p:ext uri="{BB962C8B-B14F-4D97-AF65-F5344CB8AC3E}">
        <p14:creationId xmlns:p14="http://schemas.microsoft.com/office/powerpoint/2010/main" val="367495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Work </a:t>
            </a:r>
            <a:r>
              <a:rPr lang="en-IN" dirty="0" smtClean="0"/>
              <a:t>Ethic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 whether staff </a:t>
            </a:r>
            <a:r>
              <a:rPr lang="en-IN" dirty="0"/>
              <a:t>are </a:t>
            </a:r>
            <a:r>
              <a:rPr lang="en-IN" dirty="0" smtClean="0"/>
              <a:t>naturally this way with strong work ethic </a:t>
            </a:r>
            <a:r>
              <a:rPr lang="en-IN" dirty="0"/>
              <a:t>or need be </a:t>
            </a:r>
            <a:r>
              <a:rPr lang="en-IN" dirty="0" smtClean="0"/>
              <a:t>trained.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Productive </a:t>
            </a:r>
            <a:r>
              <a:rPr lang="en-IN" dirty="0" smtClean="0"/>
              <a:t>Work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Cooperation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Ethics in Organizational Culture</a:t>
            </a:r>
          </a:p>
        </p:txBody>
      </p:sp>
    </p:spTree>
    <p:extLst>
      <p:ext uri="{BB962C8B-B14F-4D97-AF65-F5344CB8AC3E}">
        <p14:creationId xmlns:p14="http://schemas.microsoft.com/office/powerpoint/2010/main" val="233617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Work Ethic for an </a:t>
            </a:r>
            <a:r>
              <a:rPr lang="en-IN" sz="3600" dirty="0" smtClean="0"/>
              <a:t>Organization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Uniform rules and </a:t>
            </a:r>
            <a:r>
              <a:rPr lang="en-IN" dirty="0" smtClean="0"/>
              <a:t>regulations</a:t>
            </a:r>
          </a:p>
          <a:p>
            <a:pPr algn="just"/>
            <a:r>
              <a:rPr lang="en-IN" dirty="0"/>
              <a:t>Communication of the rules and regulation to all </a:t>
            </a:r>
            <a:r>
              <a:rPr lang="en-IN" dirty="0" smtClean="0"/>
              <a:t>employees</a:t>
            </a:r>
          </a:p>
          <a:p>
            <a:pPr algn="just"/>
            <a:r>
              <a:rPr lang="en-IN" dirty="0"/>
              <a:t>Respect for </a:t>
            </a:r>
            <a:r>
              <a:rPr lang="en-IN" dirty="0" smtClean="0"/>
              <a:t>Employees</a:t>
            </a:r>
          </a:p>
          <a:p>
            <a:pPr algn="just"/>
            <a:r>
              <a:rPr lang="en-IN" dirty="0"/>
              <a:t>Allow a degree of freedom to employees without constant </a:t>
            </a:r>
            <a:r>
              <a:rPr lang="en-IN" dirty="0" smtClean="0"/>
              <a:t>micro-management</a:t>
            </a:r>
          </a:p>
          <a:p>
            <a:pPr algn="just"/>
            <a:r>
              <a:rPr lang="en-IN" dirty="0"/>
              <a:t>Clear cut salary and promotion </a:t>
            </a:r>
            <a:r>
              <a:rPr lang="en-IN" dirty="0" smtClean="0"/>
              <a:t>policy</a:t>
            </a:r>
          </a:p>
          <a:p>
            <a:pPr algn="just"/>
            <a:r>
              <a:rPr lang="en-IN" dirty="0"/>
              <a:t>Clear and uniform holiday </a:t>
            </a:r>
            <a:r>
              <a:rPr lang="en-IN" dirty="0" smtClean="0"/>
              <a:t>schedule</a:t>
            </a:r>
          </a:p>
          <a:p>
            <a:pPr algn="just"/>
            <a:r>
              <a:rPr lang="en-IN" dirty="0"/>
              <a:t>Effects of Work Ethics within an </a:t>
            </a:r>
            <a:r>
              <a:rPr lang="en-IN" dirty="0" smtClean="0"/>
              <a:t>organization</a:t>
            </a:r>
          </a:p>
          <a:p>
            <a:pPr algn="just"/>
            <a:r>
              <a:rPr lang="en-IN" dirty="0"/>
              <a:t>How Leadership ethics and Employee ethics can impact the </a:t>
            </a:r>
            <a:r>
              <a:rPr lang="en-IN" dirty="0" smtClean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0169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Core </a:t>
            </a:r>
            <a:r>
              <a:rPr lang="en-IN" dirty="0"/>
              <a:t>ethical elements that define the ethics of an organization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written code of ethics and standards (ethical code).</a:t>
            </a:r>
          </a:p>
          <a:p>
            <a:pPr algn="just"/>
            <a:r>
              <a:rPr lang="en-IN" dirty="0" smtClean="0"/>
              <a:t>Ethics </a:t>
            </a:r>
            <a:r>
              <a:rPr lang="en-IN" dirty="0"/>
              <a:t>training for executives, managers, and employees.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availability of ethical situational advice (i.e. advice lines or offices).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confidential reporting system.</a:t>
            </a:r>
          </a:p>
        </p:txBody>
      </p:sp>
    </p:spTree>
    <p:extLst>
      <p:ext uri="{BB962C8B-B14F-4D97-AF65-F5344CB8AC3E}">
        <p14:creationId xmlns:p14="http://schemas.microsoft.com/office/powerpoint/2010/main" val="41701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develop strong work </a:t>
            </a:r>
            <a:r>
              <a:rPr lang="en-IN" dirty="0" smtClean="0"/>
              <a:t>ethic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 algn="just">
              <a:buNone/>
            </a:pPr>
            <a:r>
              <a:rPr lang="en-IN" dirty="0"/>
              <a:t>Step 1: Be professional about your </a:t>
            </a:r>
            <a:r>
              <a:rPr lang="en-IN" dirty="0" smtClean="0"/>
              <a:t>work</a:t>
            </a:r>
          </a:p>
          <a:p>
            <a:pPr lvl="1" algn="just"/>
            <a:r>
              <a:rPr lang="en-IN" dirty="0"/>
              <a:t>Reliability and </a:t>
            </a:r>
            <a:r>
              <a:rPr lang="en-IN" dirty="0" smtClean="0"/>
              <a:t>honesty</a:t>
            </a:r>
          </a:p>
          <a:p>
            <a:pPr lvl="1" algn="just"/>
            <a:r>
              <a:rPr lang="en-US" dirty="0"/>
              <a:t> Deliver best </a:t>
            </a:r>
            <a:r>
              <a:rPr lang="en-US" dirty="0" smtClean="0"/>
              <a:t>outputs</a:t>
            </a:r>
          </a:p>
          <a:p>
            <a:pPr lvl="1" algn="just"/>
            <a:r>
              <a:rPr lang="en-IN" dirty="0"/>
              <a:t>Be consistent in delivering good quality work and earn good </a:t>
            </a:r>
            <a:r>
              <a:rPr lang="en-IN" dirty="0" smtClean="0"/>
              <a:t>reputation</a:t>
            </a:r>
          </a:p>
          <a:p>
            <a:pPr marL="82296" indent="0" algn="just">
              <a:buNone/>
            </a:pPr>
            <a:r>
              <a:rPr lang="en-IN" dirty="0"/>
              <a:t>Step 2: Manage your time</a:t>
            </a:r>
            <a:endParaRPr lang="en-IN" dirty="0" smtClean="0"/>
          </a:p>
          <a:p>
            <a:pPr lvl="1" algn="just"/>
            <a:r>
              <a:rPr lang="en-IN" dirty="0"/>
              <a:t>Know your strength and </a:t>
            </a:r>
            <a:r>
              <a:rPr lang="en-IN" dirty="0" smtClean="0"/>
              <a:t>weaknesses</a:t>
            </a:r>
          </a:p>
          <a:p>
            <a:pPr lvl="1" algn="just"/>
            <a:r>
              <a:rPr lang="en-IN" dirty="0"/>
              <a:t>Set yourself deadlines for delivering even small </a:t>
            </a:r>
            <a:r>
              <a:rPr lang="en-IN" dirty="0" smtClean="0"/>
              <a:t>tasks</a:t>
            </a:r>
          </a:p>
          <a:p>
            <a:pPr lvl="1" algn="just"/>
            <a:r>
              <a:rPr lang="en-IN" dirty="0"/>
              <a:t>Prioritize tasks and set the most important ones in the </a:t>
            </a:r>
            <a:r>
              <a:rPr lang="en-IN" dirty="0" smtClean="0"/>
              <a:t>morning</a:t>
            </a:r>
          </a:p>
          <a:p>
            <a:pPr lvl="1" algn="just"/>
            <a:r>
              <a:rPr lang="en-IN" dirty="0"/>
              <a:t>Avoid negative talk and </a:t>
            </a:r>
            <a:r>
              <a:rPr lang="en-IN" dirty="0" smtClean="0"/>
              <a:t>gossip</a:t>
            </a:r>
          </a:p>
        </p:txBody>
      </p:sp>
    </p:spTree>
    <p:extLst>
      <p:ext uri="{BB962C8B-B14F-4D97-AF65-F5344CB8AC3E}">
        <p14:creationId xmlns:p14="http://schemas.microsoft.com/office/powerpoint/2010/main" val="250227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n-IN" dirty="0"/>
              <a:t>Step 3: Keep a balance and deliver consistent high performance </a:t>
            </a:r>
            <a:r>
              <a:rPr lang="en-IN" dirty="0" smtClean="0"/>
              <a:t>work.</a:t>
            </a:r>
          </a:p>
          <a:p>
            <a:pPr lvl="1" algn="just"/>
            <a:r>
              <a:rPr lang="en-IN" dirty="0"/>
              <a:t>Do sport, sleep well, and </a:t>
            </a:r>
            <a:r>
              <a:rPr lang="en-IN" dirty="0" smtClean="0"/>
              <a:t>socialize</a:t>
            </a:r>
          </a:p>
          <a:p>
            <a:pPr marL="82296" indent="0" algn="just">
              <a:buNone/>
            </a:pPr>
            <a:r>
              <a:rPr lang="en-IN" dirty="0"/>
              <a:t>Step 4: Develop good work </a:t>
            </a:r>
            <a:r>
              <a:rPr lang="en-IN" dirty="0" smtClean="0"/>
              <a:t>habits</a:t>
            </a:r>
          </a:p>
          <a:p>
            <a:pPr lvl="1" algn="just"/>
            <a:r>
              <a:rPr lang="en-IN" dirty="0"/>
              <a:t>Create and learn </a:t>
            </a:r>
            <a:r>
              <a:rPr lang="en-IN" dirty="0" smtClean="0"/>
              <a:t>habits</a:t>
            </a:r>
            <a:endParaRPr lang="en-IN" dirty="0"/>
          </a:p>
          <a:p>
            <a:pPr lvl="1" algn="just"/>
            <a:r>
              <a:rPr lang="en-IN" dirty="0"/>
              <a:t>“Do it now” </a:t>
            </a:r>
            <a:r>
              <a:rPr lang="en-IN" dirty="0" smtClean="0"/>
              <a:t>habit</a:t>
            </a:r>
          </a:p>
          <a:p>
            <a:pPr lvl="1" algn="just"/>
            <a:r>
              <a:rPr lang="en-IN" dirty="0"/>
              <a:t>“Do it right” </a:t>
            </a:r>
            <a:r>
              <a:rPr lang="en-IN" dirty="0" smtClean="0"/>
              <a:t>habit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43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Morals, values and Ethics – Integrity- Academic Integrity-Work </a:t>
            </a:r>
            <a:r>
              <a:rPr lang="en-IN" dirty="0" smtClean="0"/>
              <a:t>Ethics- Service </a:t>
            </a:r>
            <a:r>
              <a:rPr lang="en-IN" dirty="0"/>
              <a:t>Learning- Civic Virtue-Respect for others- Living peacefully- </a:t>
            </a:r>
            <a:r>
              <a:rPr lang="en-IN" dirty="0" smtClean="0"/>
              <a:t>Caring and </a:t>
            </a:r>
            <a:r>
              <a:rPr lang="en-IN" dirty="0"/>
              <a:t>Sharing- Honestly- Courage-Cooperation </a:t>
            </a:r>
            <a:r>
              <a:rPr lang="en-IN" dirty="0" smtClean="0"/>
              <a:t>Commitment-Empathy-Self Confidence </a:t>
            </a:r>
            <a:r>
              <a:rPr lang="en-IN" dirty="0"/>
              <a:t>-Social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6325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Human Values</a:t>
            </a:r>
            <a:endParaRPr lang="en-IN" dirty="0" smtClean="0"/>
          </a:p>
          <a:p>
            <a:r>
              <a:rPr lang="en-IN" dirty="0" smtClean="0"/>
              <a:t>Core </a:t>
            </a:r>
            <a:r>
              <a:rPr lang="en-IN" dirty="0"/>
              <a:t>elements of a strong work </a:t>
            </a:r>
            <a:r>
              <a:rPr lang="en-IN" dirty="0" smtClean="0"/>
              <a:t>ethic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6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Service-learning refers to learning that actively involves students in a wide range </a:t>
            </a:r>
            <a:r>
              <a:rPr lang="en-IN" dirty="0" smtClean="0"/>
              <a:t>of experiences</a:t>
            </a:r>
            <a:r>
              <a:rPr lang="en-IN" dirty="0"/>
              <a:t>, which often benefit others and the community, while also </a:t>
            </a:r>
            <a:r>
              <a:rPr lang="en-IN" dirty="0" smtClean="0"/>
              <a:t>advancing the </a:t>
            </a:r>
            <a:r>
              <a:rPr lang="en-IN" dirty="0"/>
              <a:t>goals of a given curriculum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offers direct application </a:t>
            </a:r>
            <a:r>
              <a:rPr lang="en-IN" dirty="0"/>
              <a:t>of theoretical models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allows students </a:t>
            </a:r>
            <a:r>
              <a:rPr lang="en-IN" dirty="0"/>
              <a:t>to synthesize course material in more meaningful ways. </a:t>
            </a:r>
            <a:endParaRPr lang="en-IN" dirty="0" smtClean="0"/>
          </a:p>
          <a:p>
            <a:pPr algn="just"/>
            <a:r>
              <a:rPr lang="en-IN" dirty="0" smtClean="0"/>
              <a:t>Common goals includes gaining;</a:t>
            </a:r>
            <a:endParaRPr lang="en-IN" dirty="0"/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deeper understanding of </a:t>
            </a:r>
            <a:r>
              <a:rPr lang="en-IN" dirty="0" smtClean="0"/>
              <a:t>the course/curricular </a:t>
            </a:r>
            <a:r>
              <a:rPr lang="en-IN" dirty="0"/>
              <a:t>content, </a:t>
            </a:r>
            <a:endParaRPr lang="en-IN" dirty="0" smtClean="0"/>
          </a:p>
          <a:p>
            <a:pPr lvl="1" algn="just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broader appreciation of the discipline and </a:t>
            </a:r>
            <a:endParaRPr lang="en-IN" dirty="0" smtClean="0"/>
          </a:p>
          <a:p>
            <a:pPr lvl="1" algn="just"/>
            <a:r>
              <a:rPr lang="en-IN" dirty="0"/>
              <a:t>A</a:t>
            </a:r>
            <a:r>
              <a:rPr lang="en-IN" dirty="0" smtClean="0"/>
              <a:t>n enhanced sense </a:t>
            </a:r>
            <a:r>
              <a:rPr lang="en-IN" dirty="0"/>
              <a:t>of civic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0929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Qualities of service-learning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Integrative</a:t>
            </a:r>
            <a:endParaRPr lang="en-IN" dirty="0"/>
          </a:p>
          <a:p>
            <a:r>
              <a:rPr lang="en-IN" dirty="0"/>
              <a:t>Reflective</a:t>
            </a:r>
          </a:p>
          <a:p>
            <a:r>
              <a:rPr lang="en-IN" dirty="0"/>
              <a:t>Contextualized</a:t>
            </a:r>
          </a:p>
          <a:p>
            <a:r>
              <a:rPr lang="en-IN" dirty="0"/>
              <a:t>Strength-Based</a:t>
            </a:r>
          </a:p>
          <a:p>
            <a:r>
              <a:rPr lang="en-IN" dirty="0"/>
              <a:t>Reciprocal</a:t>
            </a:r>
          </a:p>
          <a:p>
            <a:r>
              <a:rPr lang="en-IN" dirty="0"/>
              <a:t>Lifelong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6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Social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Outcomes </a:t>
            </a:r>
          </a:p>
          <a:p>
            <a:r>
              <a:rPr lang="en-IN" dirty="0"/>
              <a:t>Personal Outcomes</a:t>
            </a:r>
          </a:p>
          <a:p>
            <a:r>
              <a:rPr lang="en-IN" dirty="0"/>
              <a:t>Social Outcomes</a:t>
            </a:r>
          </a:p>
          <a:p>
            <a:r>
              <a:rPr lang="en-IN" dirty="0"/>
              <a:t>Career Development</a:t>
            </a:r>
          </a:p>
          <a:p>
            <a:r>
              <a:rPr lang="en-IN" dirty="0"/>
              <a:t>Relationship with the Institution</a:t>
            </a:r>
          </a:p>
          <a:p>
            <a:r>
              <a:rPr lang="en-IN" dirty="0"/>
              <a:t>Faculty Benefits of Service </a:t>
            </a:r>
            <a:r>
              <a:rPr lang="en-IN" dirty="0" smtClean="0"/>
              <a:t>Learning</a:t>
            </a:r>
          </a:p>
          <a:p>
            <a:r>
              <a:rPr lang="en-IN" dirty="0"/>
              <a:t>College and University Benefits of Service Learning</a:t>
            </a:r>
          </a:p>
        </p:txBody>
      </p:sp>
    </p:spTree>
    <p:extLst>
      <p:ext uri="{BB962C8B-B14F-4D97-AF65-F5344CB8AC3E}">
        <p14:creationId xmlns:p14="http://schemas.microsoft.com/office/powerpoint/2010/main" val="2289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CIVIC VIRTUE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Civic virtue is morality or a standard of righteous </a:t>
            </a:r>
            <a:r>
              <a:rPr lang="en-IN" dirty="0" err="1"/>
              <a:t>behavior</a:t>
            </a:r>
            <a:r>
              <a:rPr lang="en-IN" dirty="0"/>
              <a:t> in relationship to a citizen's involvement in society</a:t>
            </a:r>
          </a:p>
          <a:p>
            <a:pPr algn="just"/>
            <a:r>
              <a:rPr lang="en-IN" dirty="0" smtClean="0"/>
              <a:t>Civic </a:t>
            </a:r>
            <a:r>
              <a:rPr lang="en-IN" dirty="0"/>
              <a:t>virtue is the harvesting of habits important for the success of the community. 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IN" dirty="0"/>
              <a:t>voting</a:t>
            </a:r>
            <a:r>
              <a:rPr lang="en-IN" dirty="0" smtClean="0"/>
              <a:t>, volunteering</a:t>
            </a:r>
            <a:r>
              <a:rPr lang="en-IN" dirty="0"/>
              <a:t>, organizing a book group, or attending a PTA meeting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often </a:t>
            </a:r>
            <a:r>
              <a:rPr lang="en-IN" dirty="0"/>
              <a:t>conceived as </a:t>
            </a:r>
            <a:r>
              <a:rPr lang="en-IN" dirty="0" smtClean="0"/>
              <a:t>the dedication </a:t>
            </a:r>
            <a:r>
              <a:rPr lang="en-IN" dirty="0"/>
              <a:t>of citizens to the common welfare of their community even at the cost </a:t>
            </a:r>
            <a:r>
              <a:rPr lang="en-IN" dirty="0" smtClean="0"/>
              <a:t>of their </a:t>
            </a:r>
            <a:r>
              <a:rPr lang="en-IN" dirty="0"/>
              <a:t>individual interests.</a:t>
            </a:r>
          </a:p>
        </p:txBody>
      </p:sp>
    </p:spTree>
    <p:extLst>
      <p:ext uri="{BB962C8B-B14F-4D97-AF65-F5344CB8AC3E}">
        <p14:creationId xmlns:p14="http://schemas.microsoft.com/office/powerpoint/2010/main" val="29610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term civility </a:t>
            </a:r>
            <a:r>
              <a:rPr lang="en-IN" dirty="0" smtClean="0"/>
              <a:t>refers to </a:t>
            </a:r>
            <a:r>
              <a:rPr lang="en-IN" dirty="0" err="1"/>
              <a:t>behavior</a:t>
            </a:r>
            <a:r>
              <a:rPr lang="en-IN" dirty="0"/>
              <a:t> between persons and groups that conforms to a social </a:t>
            </a:r>
            <a:r>
              <a:rPr lang="en-IN" dirty="0" smtClean="0"/>
              <a:t>mode, </a:t>
            </a:r>
            <a:r>
              <a:rPr lang="en-IN" dirty="0"/>
              <a:t>as itself being a foundation of society and law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Specifically what </a:t>
            </a:r>
            <a:r>
              <a:rPr lang="en-IN" dirty="0"/>
              <a:t>counts for civic virtue depends on the kind of </a:t>
            </a:r>
            <a:r>
              <a:rPr lang="en-IN" dirty="0" smtClean="0"/>
              <a:t>political order </a:t>
            </a:r>
            <a:r>
              <a:rPr lang="en-IN" dirty="0"/>
              <a:t>one aspires to create</a:t>
            </a:r>
            <a:r>
              <a:rPr lang="en-IN" dirty="0" smtClean="0"/>
              <a:t>.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Political Traditions.</a:t>
            </a:r>
          </a:p>
          <a:p>
            <a:pPr algn="just"/>
            <a:r>
              <a:rPr lang="en-IN" dirty="0" smtClean="0"/>
              <a:t>Civic virtue </a:t>
            </a:r>
            <a:r>
              <a:rPr lang="en-IN" dirty="0"/>
              <a:t>is </a:t>
            </a:r>
            <a:r>
              <a:rPr lang="en-IN" dirty="0" smtClean="0"/>
              <a:t>not an </a:t>
            </a:r>
            <a:r>
              <a:rPr lang="en-IN" dirty="0"/>
              <a:t>inherent human quality but needs to be developed.</a:t>
            </a:r>
          </a:p>
        </p:txBody>
      </p:sp>
    </p:spTree>
    <p:extLst>
      <p:ext uri="{BB962C8B-B14F-4D97-AF65-F5344CB8AC3E}">
        <p14:creationId xmlns:p14="http://schemas.microsoft.com/office/powerpoint/2010/main" val="22487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RESPECT FOR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Respect, also called esteem, is a positive feeling or action shown towards </a:t>
            </a:r>
            <a:r>
              <a:rPr lang="en-IN" dirty="0" smtClean="0"/>
              <a:t>someone or </a:t>
            </a:r>
            <a:r>
              <a:rPr lang="en-IN" dirty="0"/>
              <a:t>something considered important, or held in high esteem or regard.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conveys </a:t>
            </a:r>
            <a:r>
              <a:rPr lang="en-IN" dirty="0" smtClean="0"/>
              <a:t>a sense </a:t>
            </a:r>
            <a:r>
              <a:rPr lang="en-IN" dirty="0"/>
              <a:t>of admiration for good or valuable qualities.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is also the process </a:t>
            </a:r>
            <a:r>
              <a:rPr lang="en-IN" dirty="0" smtClean="0"/>
              <a:t>of </a:t>
            </a:r>
            <a:r>
              <a:rPr lang="en-IN" dirty="0" err="1" smtClean="0"/>
              <a:t>honoring</a:t>
            </a:r>
            <a:r>
              <a:rPr lang="en-IN" dirty="0" smtClean="0"/>
              <a:t> </a:t>
            </a:r>
            <a:r>
              <a:rPr lang="en-IN" dirty="0"/>
              <a:t>someone by exhibiting care, concern, or consideration for their needs </a:t>
            </a:r>
            <a:r>
              <a:rPr lang="en-IN" dirty="0" smtClean="0"/>
              <a:t>or feelings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6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Courtesies that show respect may include </a:t>
            </a:r>
            <a:endParaRPr lang="en-IN" dirty="0" smtClean="0"/>
          </a:p>
          <a:p>
            <a:pPr algn="just"/>
            <a:r>
              <a:rPr lang="en-IN" dirty="0" err="1" smtClean="0"/>
              <a:t>simplewords</a:t>
            </a:r>
            <a:r>
              <a:rPr lang="en-IN" dirty="0" smtClean="0"/>
              <a:t> </a:t>
            </a:r>
            <a:r>
              <a:rPr lang="en-IN" dirty="0"/>
              <a:t>and phrases like "Thank you" in the West or "Namaste" in the </a:t>
            </a:r>
            <a:r>
              <a:rPr lang="en-IN" dirty="0" smtClean="0"/>
              <a:t>Indian subcontinent</a:t>
            </a:r>
            <a:r>
              <a:rPr lang="en-IN" dirty="0"/>
              <a:t>, or </a:t>
            </a:r>
            <a:endParaRPr lang="en-IN" dirty="0" smtClean="0"/>
          </a:p>
          <a:p>
            <a:pPr algn="just"/>
            <a:r>
              <a:rPr lang="en-IN" dirty="0" smtClean="0"/>
              <a:t>simple </a:t>
            </a:r>
            <a:r>
              <a:rPr lang="en-IN" dirty="0"/>
              <a:t>physical signs like a slight bow, a smile, direct eye contact</a:t>
            </a:r>
            <a:r>
              <a:rPr lang="en-IN" dirty="0" smtClean="0"/>
              <a:t>, or 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simple handshake;</a:t>
            </a:r>
          </a:p>
        </p:txBody>
      </p:sp>
    </p:spTree>
    <p:extLst>
      <p:ext uri="{BB962C8B-B14F-4D97-AF65-F5344CB8AC3E}">
        <p14:creationId xmlns:p14="http://schemas.microsoft.com/office/powerpoint/2010/main" val="275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/>
          </a:bodyPr>
          <a:lstStyle/>
          <a:p>
            <a:r>
              <a:rPr lang="en-IN" dirty="0"/>
              <a:t>How to Respect </a:t>
            </a:r>
            <a:r>
              <a:rPr lang="en-IN" dirty="0" smtClean="0"/>
              <a:t>Others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866888" cy="5410200"/>
          </a:xfrm>
        </p:spPr>
        <p:txBody>
          <a:bodyPr>
            <a:noAutofit/>
          </a:bodyPr>
          <a:lstStyle/>
          <a:p>
            <a:pPr algn="just"/>
            <a:r>
              <a:rPr lang="en-IN" sz="1800" dirty="0" smtClean="0"/>
              <a:t>Listening </a:t>
            </a:r>
            <a:r>
              <a:rPr lang="en-IN" sz="1800" dirty="0"/>
              <a:t>to the other person.</a:t>
            </a:r>
          </a:p>
          <a:p>
            <a:pPr algn="just"/>
            <a:r>
              <a:rPr lang="en-IN" sz="1800" dirty="0"/>
              <a:t>Being empathetic, understanding each </a:t>
            </a:r>
            <a:r>
              <a:rPr lang="en-IN" sz="1800" dirty="0" smtClean="0"/>
              <a:t>other.</a:t>
            </a:r>
          </a:p>
          <a:p>
            <a:pPr algn="just"/>
            <a:r>
              <a:rPr lang="en-IN" sz="1800" dirty="0" smtClean="0"/>
              <a:t>Using </a:t>
            </a:r>
            <a:r>
              <a:rPr lang="en-IN" sz="1800" dirty="0"/>
              <a:t>assertive communication, that is, defending our rights while </a:t>
            </a:r>
            <a:r>
              <a:rPr lang="en-IN" sz="1800" dirty="0" smtClean="0"/>
              <a:t>respecting the </a:t>
            </a:r>
            <a:r>
              <a:rPr lang="en-IN" sz="1800" dirty="0"/>
              <a:t>rights of others, in an educated and non-aggressive manner.</a:t>
            </a:r>
          </a:p>
          <a:p>
            <a:pPr algn="just"/>
            <a:r>
              <a:rPr lang="en-IN" sz="1800" dirty="0" smtClean="0"/>
              <a:t>Keep </a:t>
            </a:r>
            <a:r>
              <a:rPr lang="en-IN" sz="1800" dirty="0"/>
              <a:t>in mind that our approaches, ideas, and opinions may differ from </a:t>
            </a:r>
            <a:r>
              <a:rPr lang="en-IN" sz="1800" dirty="0" smtClean="0"/>
              <a:t>other people </a:t>
            </a:r>
            <a:r>
              <a:rPr lang="en-IN" sz="1800" dirty="0"/>
              <a:t>and none is wrong. No one has the absolute truth.</a:t>
            </a:r>
          </a:p>
          <a:p>
            <a:pPr algn="just"/>
            <a:r>
              <a:rPr lang="en-IN" sz="1800" dirty="0" smtClean="0"/>
              <a:t>Apologizing </a:t>
            </a:r>
            <a:r>
              <a:rPr lang="en-IN" sz="1800" dirty="0"/>
              <a:t>to each other when we make mistakes.</a:t>
            </a:r>
          </a:p>
          <a:p>
            <a:pPr algn="just"/>
            <a:r>
              <a:rPr lang="en-IN" sz="1800" dirty="0" smtClean="0"/>
              <a:t>Keeping </a:t>
            </a:r>
            <a:r>
              <a:rPr lang="en-IN" sz="1800" dirty="0"/>
              <a:t>other people’s secrets.</a:t>
            </a:r>
          </a:p>
          <a:p>
            <a:pPr algn="just"/>
            <a:r>
              <a:rPr lang="en-IN" sz="1800" dirty="0" smtClean="0"/>
              <a:t>Complying </a:t>
            </a:r>
            <a:r>
              <a:rPr lang="en-IN" sz="1800" dirty="0"/>
              <a:t>with and respecting laws and regulations</a:t>
            </a:r>
          </a:p>
          <a:p>
            <a:pPr algn="just"/>
            <a:r>
              <a:rPr lang="en-IN" sz="1800" dirty="0" smtClean="0"/>
              <a:t>Taking </a:t>
            </a:r>
            <a:r>
              <a:rPr lang="en-IN" sz="1800" dirty="0"/>
              <a:t>care of the common spaces and the environment.</a:t>
            </a:r>
          </a:p>
          <a:p>
            <a:pPr algn="just"/>
            <a:r>
              <a:rPr lang="en-IN" sz="1800" dirty="0" smtClean="0"/>
              <a:t>Interest </a:t>
            </a:r>
            <a:r>
              <a:rPr lang="en-IN" sz="1800" dirty="0"/>
              <a:t>in others, their everyday life and how they feel.</a:t>
            </a:r>
          </a:p>
          <a:p>
            <a:pPr algn="just"/>
            <a:r>
              <a:rPr lang="en-IN" sz="1800" dirty="0" smtClean="0"/>
              <a:t>Respecting </a:t>
            </a:r>
            <a:r>
              <a:rPr lang="en-IN" sz="1800" dirty="0"/>
              <a:t>the privacy and intimacy of others.</a:t>
            </a:r>
          </a:p>
          <a:p>
            <a:pPr algn="just"/>
            <a:r>
              <a:rPr lang="en-IN" sz="1800" dirty="0" smtClean="0"/>
              <a:t>Respecting </a:t>
            </a:r>
            <a:r>
              <a:rPr lang="en-IN" sz="1800" dirty="0"/>
              <a:t>others spaces and belongings, not to invade or use what is not </a:t>
            </a:r>
            <a:r>
              <a:rPr lang="en-IN" sz="1800" dirty="0" smtClean="0"/>
              <a:t>ours without </a:t>
            </a:r>
            <a:r>
              <a:rPr lang="en-IN" sz="1800" dirty="0"/>
              <a:t>permission.</a:t>
            </a:r>
          </a:p>
          <a:p>
            <a:pPr algn="just"/>
            <a:r>
              <a:rPr lang="en-IN" sz="1800" dirty="0" smtClean="0"/>
              <a:t>Respect </a:t>
            </a:r>
            <a:r>
              <a:rPr lang="en-IN" sz="1800" dirty="0"/>
              <a:t>personal space.</a:t>
            </a:r>
          </a:p>
          <a:p>
            <a:pPr algn="just"/>
            <a:r>
              <a:rPr lang="en-IN" sz="1800" dirty="0" smtClean="0"/>
              <a:t>Make </a:t>
            </a:r>
            <a:r>
              <a:rPr lang="en-IN" sz="1800" dirty="0"/>
              <a:t>sure we include rather than exclude others.</a:t>
            </a:r>
          </a:p>
          <a:p>
            <a:pPr algn="just"/>
            <a:r>
              <a:rPr lang="en-IN" sz="1800" dirty="0" smtClean="0"/>
              <a:t>Helping </a:t>
            </a:r>
            <a:r>
              <a:rPr lang="en-IN" sz="1800" dirty="0"/>
              <a:t>others when it is in our power to do so.</a:t>
            </a:r>
          </a:p>
          <a:p>
            <a:pPr algn="just"/>
            <a:r>
              <a:rPr lang="en-IN" sz="1800" dirty="0" smtClean="0"/>
              <a:t>Being </a:t>
            </a:r>
            <a:r>
              <a:rPr lang="en-IN" sz="1800" dirty="0"/>
              <a:t>grateful.</a:t>
            </a:r>
          </a:p>
        </p:txBody>
      </p:sp>
    </p:spTree>
    <p:extLst>
      <p:ext uri="{BB962C8B-B14F-4D97-AF65-F5344CB8AC3E}">
        <p14:creationId xmlns:p14="http://schemas.microsoft.com/office/powerpoint/2010/main" val="1205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LIVING PEACEFULLY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To live peacefully, one should start install peace within (self). </a:t>
            </a:r>
          </a:p>
          <a:p>
            <a:pPr algn="just"/>
            <a:r>
              <a:rPr lang="en-IN" dirty="0"/>
              <a:t>Self &gt; Family &gt; Workspace &gt; </a:t>
            </a:r>
            <a:r>
              <a:rPr lang="en-IN" dirty="0" smtClean="0"/>
              <a:t>Society&gt;World including environment. </a:t>
            </a:r>
            <a:endParaRPr lang="en-IN" dirty="0"/>
          </a:p>
          <a:p>
            <a:pPr algn="just"/>
            <a:r>
              <a:rPr lang="en-IN" dirty="0"/>
              <a:t>You cannot gift an article which you do not possess.</a:t>
            </a:r>
          </a:p>
        </p:txBody>
      </p:sp>
    </p:spTree>
    <p:extLst>
      <p:ext uri="{BB962C8B-B14F-4D97-AF65-F5344CB8AC3E}">
        <p14:creationId xmlns:p14="http://schemas.microsoft.com/office/powerpoint/2010/main" val="10803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VALERE </a:t>
            </a:r>
            <a:r>
              <a:rPr lang="en-US" dirty="0" smtClean="0">
                <a:sym typeface="Wingdings" pitchFamily="2" charset="2"/>
              </a:rPr>
              <a:t> VALUE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To be of worth (Latin)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Worth, desirability or utility of a thing (Oxford Dictionary).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Something which are desirable and worthy of esteem for their own sake.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Human Values – those values which help man to live in harmony with the world</a:t>
            </a:r>
          </a:p>
          <a:p>
            <a:pPr lvl="2" algn="just"/>
            <a:r>
              <a:rPr lang="en-US" dirty="0" smtClean="0">
                <a:sym typeface="Wingdings" pitchFamily="2" charset="2"/>
              </a:rPr>
              <a:t>Love, brotherhood, respect of others, honesty, sincerity, truthfulness, non-violence, gratitude, tolerance, sense of responsibility, cooperation, self-reliance, secularism, internationalism etc.</a:t>
            </a:r>
          </a:p>
        </p:txBody>
      </p:sp>
    </p:spTree>
    <p:extLst>
      <p:ext uri="{BB962C8B-B14F-4D97-AF65-F5344CB8AC3E}">
        <p14:creationId xmlns:p14="http://schemas.microsoft.com/office/powerpoint/2010/main" val="123851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M</a:t>
            </a:r>
            <a:r>
              <a:rPr lang="en-IN" dirty="0" smtClean="0"/>
              <a:t>eans to be Adopted to Live Peacefully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/>
              <a:t>Order in one’s life (self-regulation, discipline, and duty).</a:t>
            </a:r>
          </a:p>
          <a:p>
            <a:pPr algn="just"/>
            <a:r>
              <a:rPr lang="en-IN" sz="2400" dirty="0" smtClean="0"/>
              <a:t>Pure </a:t>
            </a:r>
            <a:r>
              <a:rPr lang="en-IN" sz="2400" dirty="0"/>
              <a:t>thoughts in one’s soul (loving others, blessing others, friendly, and </a:t>
            </a:r>
            <a:r>
              <a:rPr lang="en-IN" sz="2400" dirty="0" smtClean="0"/>
              <a:t>not criticizing </a:t>
            </a:r>
            <a:r>
              <a:rPr lang="en-IN" sz="2400" dirty="0"/>
              <a:t>or hurting others by thought, word or deed).</a:t>
            </a:r>
          </a:p>
          <a:p>
            <a:pPr algn="just"/>
            <a:r>
              <a:rPr lang="en-IN" sz="2400" dirty="0" smtClean="0"/>
              <a:t>Creativity </a:t>
            </a:r>
            <a:r>
              <a:rPr lang="en-IN" sz="2400" dirty="0"/>
              <a:t>in one’s head (useful and constructive).</a:t>
            </a:r>
          </a:p>
          <a:p>
            <a:pPr algn="just"/>
            <a:r>
              <a:rPr lang="en-IN" sz="2400" dirty="0" smtClean="0"/>
              <a:t>Beauty </a:t>
            </a:r>
            <a:r>
              <a:rPr lang="en-IN" sz="2400" dirty="0"/>
              <a:t>in one’s heart (love, service, happiness, and peace).</a:t>
            </a:r>
          </a:p>
          <a:p>
            <a:pPr algn="just"/>
            <a:r>
              <a:rPr lang="en-IN" sz="2400" dirty="0" smtClean="0"/>
              <a:t>Good </a:t>
            </a:r>
            <a:r>
              <a:rPr lang="en-IN" sz="2400" dirty="0"/>
              <a:t>health/body (physical strength for service).</a:t>
            </a:r>
          </a:p>
          <a:p>
            <a:pPr algn="just"/>
            <a:r>
              <a:rPr lang="en-IN" sz="2400" dirty="0" smtClean="0"/>
              <a:t>Help </a:t>
            </a:r>
            <a:r>
              <a:rPr lang="en-IN" sz="2400" dirty="0"/>
              <a:t>the needy with head, heart, and hands (charity). Service to the poor </a:t>
            </a:r>
            <a:r>
              <a:rPr lang="en-IN" sz="2400" dirty="0" smtClean="0"/>
              <a:t>is considered </a:t>
            </a:r>
            <a:r>
              <a:rPr lang="en-IN" sz="2400" dirty="0"/>
              <a:t>holier than the service to God.</a:t>
            </a:r>
          </a:p>
          <a:p>
            <a:pPr algn="just"/>
            <a:r>
              <a:rPr lang="en-IN" sz="2400" dirty="0" smtClean="0"/>
              <a:t>Not </a:t>
            </a:r>
            <a:r>
              <a:rPr lang="en-IN" sz="2400" dirty="0"/>
              <a:t>hurting and torturing others either physically, verbally, or mentally.</a:t>
            </a:r>
          </a:p>
        </p:txBody>
      </p:sp>
    </p:spTree>
    <p:extLst>
      <p:ext uri="{BB962C8B-B14F-4D97-AF65-F5344CB8AC3E}">
        <p14:creationId xmlns:p14="http://schemas.microsoft.com/office/powerpoint/2010/main" val="12261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Factors that </a:t>
            </a:r>
            <a:r>
              <a:rPr lang="en-US" sz="4000" b="1" dirty="0" smtClean="0"/>
              <a:t>Promote </a:t>
            </a:r>
            <a:r>
              <a:rPr lang="en-US" sz="4000" b="1" dirty="0"/>
              <a:t>Peaceful </a:t>
            </a:r>
            <a:r>
              <a:rPr lang="en-US" sz="4000" b="1" dirty="0" smtClean="0"/>
              <a:t>Living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Conducive environment (safe, ventilated, illuminated and comfortable).</a:t>
            </a:r>
          </a:p>
          <a:p>
            <a:pPr algn="just"/>
            <a:r>
              <a:rPr lang="en-IN" dirty="0" smtClean="0"/>
              <a:t>Secured </a:t>
            </a:r>
            <a:r>
              <a:rPr lang="en-IN" dirty="0"/>
              <a:t>job and motivated with ‘recognition and reward’.</a:t>
            </a:r>
          </a:p>
          <a:p>
            <a:pPr algn="just"/>
            <a:r>
              <a:rPr lang="en-IN" dirty="0" smtClean="0"/>
              <a:t>Absence </a:t>
            </a:r>
            <a:r>
              <a:rPr lang="en-IN" dirty="0"/>
              <a:t>of threat or tension by pressure due to limitations of money or time.</a:t>
            </a:r>
          </a:p>
          <a:p>
            <a:pPr algn="just"/>
            <a:r>
              <a:rPr lang="en-IN" dirty="0" smtClean="0"/>
              <a:t>Absence </a:t>
            </a:r>
            <a:r>
              <a:rPr lang="en-IN" dirty="0"/>
              <a:t>of unnecessary interference or disturbance, except as guidelines.</a:t>
            </a:r>
          </a:p>
          <a:p>
            <a:pPr algn="just"/>
            <a:r>
              <a:rPr lang="en-IN" dirty="0" smtClean="0"/>
              <a:t>Healthy labour </a:t>
            </a:r>
            <a:r>
              <a:rPr lang="en-IN" dirty="0"/>
              <a:t>relations and family situations.</a:t>
            </a:r>
          </a:p>
          <a:p>
            <a:pPr algn="just"/>
            <a:r>
              <a:rPr lang="en-IN" dirty="0" smtClean="0"/>
              <a:t>Service </a:t>
            </a:r>
            <a:r>
              <a:rPr lang="en-IN" dirty="0"/>
              <a:t>to the needy (physically and mentally-challenged) with love </a:t>
            </a:r>
            <a:r>
              <a:rPr lang="en-IN" dirty="0" smtClean="0"/>
              <a:t>and sympathy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CARING AND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Caring includes feelings, relationship, </a:t>
            </a:r>
            <a:r>
              <a:rPr lang="en-IN" dirty="0" smtClean="0"/>
              <a:t>contends with </a:t>
            </a:r>
            <a:r>
              <a:rPr lang="en-IN" dirty="0"/>
              <a:t>other persons and protecting others and causing least damage </a:t>
            </a:r>
            <a:r>
              <a:rPr lang="en-IN" dirty="0" smtClean="0"/>
              <a:t>to others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/>
              <a:t>Caring is feeling for </a:t>
            </a:r>
            <a:r>
              <a:rPr lang="en-IN" dirty="0" smtClean="0"/>
              <a:t>others</a:t>
            </a:r>
          </a:p>
          <a:p>
            <a:pPr algn="just"/>
            <a:r>
              <a:rPr lang="en-IN" dirty="0"/>
              <a:t>It includes showing respect </a:t>
            </a:r>
            <a:r>
              <a:rPr lang="en-IN" dirty="0" smtClean="0"/>
              <a:t>to the </a:t>
            </a:r>
            <a:r>
              <a:rPr lang="en-IN" dirty="0"/>
              <a:t>feelings of others, and also respecting and preserving the interests of all </a:t>
            </a:r>
            <a:r>
              <a:rPr lang="en-IN" dirty="0" smtClean="0"/>
              <a:t>others concerned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Caring </a:t>
            </a:r>
            <a:r>
              <a:rPr lang="en-IN" dirty="0"/>
              <a:t>is reflected in activities such as friendship, membership in </a:t>
            </a:r>
            <a:r>
              <a:rPr lang="en-IN" dirty="0" smtClean="0"/>
              <a:t>social clubs </a:t>
            </a:r>
            <a:r>
              <a:rPr lang="en-IN" dirty="0"/>
              <a:t>and professional societies, and through various transactions in the family</a:t>
            </a:r>
            <a:r>
              <a:rPr lang="en-IN" dirty="0" smtClean="0"/>
              <a:t>, fraternity</a:t>
            </a:r>
            <a:r>
              <a:rPr lang="en-IN" dirty="0"/>
              <a:t>, community, country and in international councils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Caring of environment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368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Sharing means sharing of feelings, ideas thoughts, resources and profits.</a:t>
            </a:r>
          </a:p>
          <a:p>
            <a:pPr algn="just"/>
            <a:r>
              <a:rPr lang="en-IN" dirty="0"/>
              <a:t>Sharing is always mutually beneficial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transfer should </a:t>
            </a:r>
            <a:r>
              <a:rPr lang="en-IN" dirty="0" smtClean="0"/>
              <a:t>be genuine</a:t>
            </a:r>
            <a:r>
              <a:rPr lang="en-IN" dirty="0"/>
              <a:t>, legal, positive, voluntary, and without any expectation in return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Sharing is </a:t>
            </a:r>
            <a:r>
              <a:rPr lang="en-IN" dirty="0"/>
              <a:t>‘charity’ </a:t>
            </a:r>
            <a:r>
              <a:rPr lang="en-IN" dirty="0" smtClean="0"/>
              <a:t>for </a:t>
            </a:r>
            <a:r>
              <a:rPr lang="en-IN" dirty="0"/>
              <a:t>the humanity, ‘sharing’ is a culture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paves </a:t>
            </a:r>
            <a:r>
              <a:rPr lang="en-IN" dirty="0"/>
              <a:t>the way for peace, prosperity, early and easily, and sustains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1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HONESTY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Honesty is speaking the truth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Examples of what speaking the honest truth means:</a:t>
            </a:r>
          </a:p>
          <a:p>
            <a:pPr lvl="1" algn="just"/>
            <a:r>
              <a:rPr lang="en-IN" dirty="0"/>
              <a:t>Honesty means you don't say things about people that aren't true</a:t>
            </a:r>
          </a:p>
          <a:p>
            <a:pPr lvl="1" algn="just"/>
            <a:r>
              <a:rPr lang="en-IN" dirty="0"/>
              <a:t>Being honest means you admit to your actions, even if you'll get in trouble. </a:t>
            </a:r>
          </a:p>
          <a:p>
            <a:pPr lvl="1" algn="just"/>
            <a:r>
              <a:rPr lang="en-IN" dirty="0"/>
              <a:t>Honesty means you explain how a situation really happened</a:t>
            </a:r>
          </a:p>
          <a:p>
            <a:pPr algn="just"/>
            <a:r>
              <a:rPr lang="en-IN" dirty="0"/>
              <a:t>Being </a:t>
            </a:r>
            <a:r>
              <a:rPr lang="en-IN" dirty="0" smtClean="0"/>
              <a:t>honest means </a:t>
            </a:r>
            <a:r>
              <a:rPr lang="en-IN" dirty="0"/>
              <a:t>you act in a way that you know is the right thing to do.</a:t>
            </a:r>
          </a:p>
        </p:txBody>
      </p:sp>
    </p:spTree>
    <p:extLst>
      <p:ext uri="{BB962C8B-B14F-4D97-AF65-F5344CB8AC3E}">
        <p14:creationId xmlns:p14="http://schemas.microsoft.com/office/powerpoint/2010/main" val="9189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Honesty is a virtue, and it is exhibited in two aspects namely,</a:t>
            </a:r>
          </a:p>
          <a:p>
            <a:pPr algn="just"/>
            <a:endParaRPr lang="en-IN" dirty="0"/>
          </a:p>
          <a:p>
            <a:pPr marL="916686" lvl="1" indent="-514350" algn="just">
              <a:buFont typeface="+mj-lt"/>
              <a:buAutoNum type="arabicPeriod"/>
            </a:pPr>
            <a:r>
              <a:rPr lang="en-IN" dirty="0" smtClean="0"/>
              <a:t>Truthfulness </a:t>
            </a:r>
          </a:p>
          <a:p>
            <a:pPr lvl="1" algn="just"/>
            <a:r>
              <a:rPr lang="en-IN" dirty="0" smtClean="0"/>
              <a:t>Truthfulness </a:t>
            </a:r>
            <a:r>
              <a:rPr lang="en-IN" dirty="0"/>
              <a:t>is to face the responsibilities upon telling </a:t>
            </a:r>
            <a:r>
              <a:rPr lang="en-IN" dirty="0" smtClean="0"/>
              <a:t>truth.</a:t>
            </a:r>
          </a:p>
          <a:p>
            <a:pPr marL="916686" lvl="1" indent="-514350" algn="just">
              <a:buFont typeface="+mj-lt"/>
              <a:buAutoNum type="arabicPeriod" startAt="2"/>
            </a:pPr>
            <a:r>
              <a:rPr lang="en-IN" dirty="0" smtClean="0"/>
              <a:t>Trustworthiness </a:t>
            </a:r>
          </a:p>
          <a:p>
            <a:pPr lvl="1" algn="just"/>
            <a:r>
              <a:rPr lang="en-IN" dirty="0" smtClean="0"/>
              <a:t>Trustworthiness is maintaining integrity and taking responsibility for personal performance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826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Some of </a:t>
            </a:r>
            <a:r>
              <a:rPr lang="en-IN" dirty="0"/>
              <a:t>the actions of an engineer that leads to </a:t>
            </a:r>
            <a:r>
              <a:rPr lang="en-IN" dirty="0" smtClean="0"/>
              <a:t>dishonesty</a:t>
            </a:r>
          </a:p>
          <a:p>
            <a:pPr lvl="1" algn="just"/>
            <a:r>
              <a:rPr lang="en-IN" dirty="0" smtClean="0"/>
              <a:t>Lying</a:t>
            </a:r>
            <a:endParaRPr lang="en-IN" dirty="0"/>
          </a:p>
          <a:p>
            <a:pPr lvl="1" algn="just"/>
            <a:r>
              <a:rPr lang="en-IN" dirty="0"/>
              <a:t>Deliberate </a:t>
            </a:r>
            <a:r>
              <a:rPr lang="en-IN" dirty="0" smtClean="0"/>
              <a:t>deception</a:t>
            </a:r>
          </a:p>
          <a:p>
            <a:pPr lvl="1" algn="just"/>
            <a:r>
              <a:rPr lang="en-IN" dirty="0"/>
              <a:t>Withholding the </a:t>
            </a:r>
            <a:r>
              <a:rPr lang="en-IN" dirty="0" smtClean="0"/>
              <a:t>information</a:t>
            </a:r>
          </a:p>
          <a:p>
            <a:pPr lvl="1" algn="just"/>
            <a:r>
              <a:rPr lang="en-IN" dirty="0"/>
              <a:t>Not seeking the </a:t>
            </a:r>
            <a:r>
              <a:rPr lang="en-IN" dirty="0" smtClean="0"/>
              <a:t>truth</a:t>
            </a:r>
          </a:p>
          <a:p>
            <a:pPr lvl="1" algn="just"/>
            <a:r>
              <a:rPr lang="en-IN" dirty="0"/>
              <a:t>Not maintaining </a:t>
            </a:r>
            <a:r>
              <a:rPr lang="en-IN" dirty="0" smtClean="0"/>
              <a:t>confidentiality</a:t>
            </a:r>
          </a:p>
          <a:p>
            <a:pPr lvl="1" algn="just"/>
            <a:r>
              <a:rPr lang="en-IN" dirty="0"/>
              <a:t>Giving professional judgment under the influence of extraneous factors</a:t>
            </a:r>
          </a:p>
        </p:txBody>
      </p:sp>
    </p:spTree>
    <p:extLst>
      <p:ext uri="{BB962C8B-B14F-4D97-AF65-F5344CB8AC3E}">
        <p14:creationId xmlns:p14="http://schemas.microsoft.com/office/powerpoint/2010/main" val="113934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Courage is the tendency to accept and face risks and difficult tasks in rational ways. </a:t>
            </a:r>
            <a:endParaRPr lang="en-IN" dirty="0" smtClean="0"/>
          </a:p>
          <a:p>
            <a:pPr algn="just"/>
            <a:r>
              <a:rPr lang="en-IN" dirty="0" smtClean="0"/>
              <a:t>Self-confidence </a:t>
            </a:r>
            <a:r>
              <a:rPr lang="en-IN" dirty="0"/>
              <a:t>is the basic requirement to nurture courage.</a:t>
            </a:r>
          </a:p>
          <a:p>
            <a:pPr algn="just"/>
            <a:r>
              <a:rPr lang="en-IN" dirty="0" smtClean="0"/>
              <a:t>Types of Courage, </a:t>
            </a:r>
            <a:r>
              <a:rPr lang="en-IN" dirty="0"/>
              <a:t>based on the types of risks, namely</a:t>
            </a:r>
          </a:p>
          <a:p>
            <a:pPr lvl="1" algn="just"/>
            <a:r>
              <a:rPr lang="en-IN" dirty="0" smtClean="0"/>
              <a:t>Physical </a:t>
            </a:r>
            <a:r>
              <a:rPr lang="en-IN" dirty="0"/>
              <a:t>courage ( Physical strength, including the muscle power )</a:t>
            </a:r>
          </a:p>
          <a:p>
            <a:pPr lvl="1" algn="just"/>
            <a:r>
              <a:rPr lang="en-IN" dirty="0" smtClean="0"/>
              <a:t>Social </a:t>
            </a:r>
            <a:r>
              <a:rPr lang="en-IN" dirty="0"/>
              <a:t>courage  (Leadership abilities )</a:t>
            </a:r>
          </a:p>
          <a:p>
            <a:pPr lvl="1" algn="just"/>
            <a:r>
              <a:rPr lang="en-IN" dirty="0" smtClean="0"/>
              <a:t>Intellectual </a:t>
            </a:r>
            <a:r>
              <a:rPr lang="en-IN" dirty="0"/>
              <a:t>courage   (Empathy and Sacrifice)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626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One should perform Strengths, Weakness, Opportunities, </a:t>
            </a:r>
            <a:r>
              <a:rPr lang="en-IN" dirty="0" smtClean="0"/>
              <a:t>and Threat </a:t>
            </a:r>
            <a:r>
              <a:rPr lang="en-IN" dirty="0"/>
              <a:t>(SWOT) analysis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Expressions </a:t>
            </a:r>
            <a:r>
              <a:rPr lang="en-IN" dirty="0"/>
              <a:t>of </a:t>
            </a:r>
            <a:r>
              <a:rPr lang="en-IN" dirty="0" smtClean="0"/>
              <a:t>Courage</a:t>
            </a:r>
          </a:p>
          <a:p>
            <a:pPr lvl="1" algn="just"/>
            <a:r>
              <a:rPr lang="en-IN" dirty="0" smtClean="0"/>
              <a:t>Facing </a:t>
            </a:r>
            <a:r>
              <a:rPr lang="en-IN" dirty="0"/>
              <a:t>the criticism, owning responsibility, and accepting the mistakes or </a:t>
            </a:r>
            <a:r>
              <a:rPr lang="en-IN" dirty="0" smtClean="0"/>
              <a:t>errors when </a:t>
            </a:r>
            <a:r>
              <a:rPr lang="en-IN" dirty="0"/>
              <a:t>committed and exposed are </a:t>
            </a:r>
            <a:r>
              <a:rPr lang="en-IN" dirty="0" smtClean="0"/>
              <a:t>the</a:t>
            </a:r>
          </a:p>
          <a:p>
            <a:pPr algn="just"/>
            <a:r>
              <a:rPr lang="en-IN" dirty="0"/>
              <a:t>Characteristics of courageous </a:t>
            </a:r>
            <a:r>
              <a:rPr lang="en-IN" dirty="0" smtClean="0"/>
              <a:t>people</a:t>
            </a:r>
          </a:p>
          <a:p>
            <a:pPr lvl="1" algn="just"/>
            <a:r>
              <a:rPr lang="en-IN" dirty="0"/>
              <a:t>Perseverance (sustained hard work),</a:t>
            </a:r>
          </a:p>
          <a:p>
            <a:pPr lvl="1" algn="just"/>
            <a:r>
              <a:rPr lang="en-IN" dirty="0" smtClean="0"/>
              <a:t>Experimentation </a:t>
            </a:r>
            <a:r>
              <a:rPr lang="en-IN" dirty="0"/>
              <a:t>(preparedness to face the challenges, that is, unexpected </a:t>
            </a:r>
            <a:r>
              <a:rPr lang="en-IN" dirty="0" smtClean="0"/>
              <a:t>or unintended </a:t>
            </a:r>
            <a:r>
              <a:rPr lang="en-IN" dirty="0"/>
              <a:t>results),</a:t>
            </a:r>
          </a:p>
          <a:p>
            <a:pPr lvl="1" algn="just"/>
            <a:r>
              <a:rPr lang="en-IN" dirty="0" smtClean="0"/>
              <a:t>Involvement </a:t>
            </a:r>
            <a:r>
              <a:rPr lang="en-IN" dirty="0"/>
              <a:t>(attitude, clear and firm resolve to act), and</a:t>
            </a:r>
          </a:p>
          <a:p>
            <a:pPr lvl="1" algn="just"/>
            <a:r>
              <a:rPr lang="en-IN" dirty="0" smtClean="0"/>
              <a:t>Commitment </a:t>
            </a:r>
            <a:r>
              <a:rPr lang="en-IN" dirty="0"/>
              <a:t>(willing to get into action and to reach the desired goals by </a:t>
            </a:r>
            <a:r>
              <a:rPr lang="en-IN" dirty="0" smtClean="0"/>
              <a:t>any alternative </a:t>
            </a:r>
            <a:r>
              <a:rPr lang="en-IN" dirty="0"/>
              <a:t>but ethical means).</a:t>
            </a:r>
          </a:p>
        </p:txBody>
      </p:sp>
    </p:spTree>
    <p:extLst>
      <p:ext uri="{BB962C8B-B14F-4D97-AF65-F5344CB8AC3E}">
        <p14:creationId xmlns:p14="http://schemas.microsoft.com/office/powerpoint/2010/main" val="3444186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It is a team-spirit present with every individual</a:t>
            </a:r>
          </a:p>
          <a:p>
            <a:pPr algn="just"/>
            <a:r>
              <a:rPr lang="en-IN" dirty="0"/>
              <a:t>Cooperation is activity between two persons or sectors that aims at integration of operations (synergy), while not sacrificing the autonomy of either party</a:t>
            </a:r>
          </a:p>
          <a:p>
            <a:pPr algn="just"/>
            <a:r>
              <a:rPr lang="en-IN" dirty="0"/>
              <a:t>Cooperation promotes </a:t>
            </a:r>
            <a:r>
              <a:rPr lang="en-IN" dirty="0" err="1"/>
              <a:t>collinearity</a:t>
            </a:r>
            <a:r>
              <a:rPr lang="en-IN" dirty="0"/>
              <a:t>, coherence (blend), co-ordination and the synergy. </a:t>
            </a:r>
          </a:p>
          <a:p>
            <a:pPr algn="just"/>
            <a:r>
              <a:rPr lang="en-IN" dirty="0"/>
              <a:t>The absence of cooperation leads to lack of communication, misinformation, and undue delay between supply, production, marketing, </a:t>
            </a:r>
            <a:r>
              <a:rPr lang="en-IN" dirty="0" smtClean="0"/>
              <a:t>and consumption</a:t>
            </a:r>
            <a:r>
              <a:rPr lang="en-IN" dirty="0"/>
              <a:t>. 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07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Values are the basis of human personality and are a very powerful but silent force affecting human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values are the </a:t>
            </a:r>
            <a:r>
              <a:rPr lang="en-IN" dirty="0" smtClean="0"/>
              <a:t>attributes possessed </a:t>
            </a:r>
            <a:r>
              <a:rPr lang="en-IN" dirty="0"/>
              <a:t>by an </a:t>
            </a:r>
            <a:r>
              <a:rPr lang="en-IN" dirty="0" smtClean="0"/>
              <a:t>individual.</a:t>
            </a:r>
          </a:p>
          <a:p>
            <a:pPr lvl="1" algn="just"/>
            <a:r>
              <a:rPr lang="en-IN" dirty="0" smtClean="0"/>
              <a:t>More permanent </a:t>
            </a:r>
            <a:r>
              <a:rPr lang="en-IN" dirty="0"/>
              <a:t>and well built in nature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An understanding </a:t>
            </a:r>
            <a:r>
              <a:rPr lang="en-IN" dirty="0"/>
              <a:t>of the values becomes a </a:t>
            </a:r>
            <a:r>
              <a:rPr lang="en-IN" dirty="0" smtClean="0"/>
              <a:t>necessity in every parts of human life.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343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impediments to successful cooperation are:</a:t>
            </a:r>
          </a:p>
          <a:p>
            <a:pPr lvl="1"/>
            <a:r>
              <a:rPr lang="en-IN" dirty="0" smtClean="0"/>
              <a:t>Clash </a:t>
            </a:r>
            <a:r>
              <a:rPr lang="en-IN" dirty="0"/>
              <a:t>of ego of individuals.</a:t>
            </a:r>
          </a:p>
          <a:p>
            <a:pPr lvl="1"/>
            <a:r>
              <a:rPr lang="en-IN" dirty="0" smtClean="0"/>
              <a:t>Lack </a:t>
            </a:r>
            <a:r>
              <a:rPr lang="en-IN" dirty="0"/>
              <a:t>of leadership and motivation.</a:t>
            </a:r>
          </a:p>
          <a:p>
            <a:pPr lvl="1"/>
            <a:r>
              <a:rPr lang="en-IN" dirty="0" smtClean="0"/>
              <a:t>Conflicts </a:t>
            </a:r>
            <a:r>
              <a:rPr lang="en-IN" dirty="0"/>
              <a:t>of interests, based on region, religion, language, and caste.</a:t>
            </a:r>
          </a:p>
          <a:p>
            <a:pPr lvl="1"/>
            <a:r>
              <a:rPr lang="en-IN" dirty="0" smtClean="0"/>
              <a:t>Ignorance </a:t>
            </a:r>
            <a:r>
              <a:rPr lang="en-IN" dirty="0"/>
              <a:t>and lack of interest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By careful planning, motivation, leadership, fostering and rewarding team work</a:t>
            </a:r>
            <a:r>
              <a:rPr lang="en-IN" dirty="0" smtClean="0"/>
              <a:t>, professionalism </a:t>
            </a:r>
            <a:r>
              <a:rPr lang="en-IN" dirty="0"/>
              <a:t>and humanism beyond the ‘divides‘, training on appreciation </a:t>
            </a:r>
            <a:r>
              <a:rPr lang="en-IN" dirty="0" smtClean="0"/>
              <a:t>to different </a:t>
            </a:r>
            <a:r>
              <a:rPr lang="en-IN" dirty="0"/>
              <a:t>cultures, mutual understanding ‘cooperation‘ can be developed and </a:t>
            </a:r>
            <a:r>
              <a:rPr lang="en-IN" dirty="0" smtClean="0"/>
              <a:t>also sustained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718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Commitment means acceptance of the responsibilities and duties</a:t>
            </a:r>
          </a:p>
          <a:p>
            <a:pPr algn="just"/>
            <a:r>
              <a:rPr lang="en-IN" dirty="0"/>
              <a:t>Commitment means alignment to goals and adherence to ethical principles during the activities. </a:t>
            </a:r>
            <a:endParaRPr lang="en-IN" dirty="0" smtClean="0"/>
          </a:p>
          <a:p>
            <a:pPr algn="just"/>
            <a:r>
              <a:rPr lang="en-IN" dirty="0"/>
              <a:t>Work </a:t>
            </a:r>
            <a:r>
              <a:rPr lang="en-IN" dirty="0" smtClean="0"/>
              <a:t>teams that </a:t>
            </a:r>
            <a:r>
              <a:rPr lang="en-IN" dirty="0"/>
              <a:t>are committed and cooperative are more likely to achieve the goals the </a:t>
            </a:r>
            <a:r>
              <a:rPr lang="en-IN" dirty="0" smtClean="0"/>
              <a:t>business has </a:t>
            </a:r>
            <a:r>
              <a:rPr lang="en-IN" dirty="0"/>
              <a:t>set.</a:t>
            </a:r>
          </a:p>
          <a:p>
            <a:pPr algn="just"/>
            <a:r>
              <a:rPr lang="en-IN" dirty="0"/>
              <a:t>Commitment helps :</a:t>
            </a:r>
          </a:p>
          <a:p>
            <a:pPr lvl="1" algn="just"/>
            <a:r>
              <a:rPr lang="en-IN" dirty="0" smtClean="0"/>
              <a:t>Maintaining or </a:t>
            </a:r>
            <a:r>
              <a:rPr lang="en-IN" dirty="0"/>
              <a:t>increasing quality</a:t>
            </a:r>
          </a:p>
          <a:p>
            <a:pPr lvl="1" algn="just"/>
            <a:r>
              <a:rPr lang="en-IN" dirty="0" smtClean="0"/>
              <a:t>Reaching or </a:t>
            </a:r>
            <a:r>
              <a:rPr lang="en-IN" dirty="0"/>
              <a:t>exceeding production targets</a:t>
            </a:r>
          </a:p>
          <a:p>
            <a:pPr lvl="1" algn="just"/>
            <a:r>
              <a:rPr lang="en-IN" dirty="0" smtClean="0"/>
              <a:t>Decreasing complaints </a:t>
            </a:r>
            <a:r>
              <a:rPr lang="en-IN" dirty="0"/>
              <a:t>from team members</a:t>
            </a:r>
          </a:p>
          <a:p>
            <a:pPr lvl="1" algn="just"/>
            <a:r>
              <a:rPr lang="en-IN" dirty="0" smtClean="0"/>
              <a:t>Limited conflict </a:t>
            </a:r>
            <a:r>
              <a:rPr lang="en-IN" dirty="0"/>
              <a:t>between team members</a:t>
            </a:r>
          </a:p>
          <a:p>
            <a:pPr lvl="1" algn="just"/>
            <a:r>
              <a:rPr lang="en-IN" dirty="0" smtClean="0"/>
              <a:t>Fewer workplace </a:t>
            </a:r>
            <a:r>
              <a:rPr lang="en-IN" dirty="0"/>
              <a:t>injuries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212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Degrees of Team Involvement in 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6" t="23921" r="29722" b="9268"/>
          <a:stretch/>
        </p:blipFill>
        <p:spPr bwMode="auto">
          <a:xfrm>
            <a:off x="1524000" y="1498978"/>
            <a:ext cx="7620000" cy="535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481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Sensing what others feel about, without their open talk, is the essence of empathy.</a:t>
            </a:r>
          </a:p>
          <a:p>
            <a:pPr algn="just"/>
            <a:r>
              <a:rPr lang="en-IN" dirty="0"/>
              <a:t>Empathy begins with showing concern, and then obtaining and understanding the feelings of others, from others‘ point of view</a:t>
            </a:r>
          </a:p>
          <a:p>
            <a:pPr algn="just"/>
            <a:r>
              <a:rPr lang="en-IN" dirty="0"/>
              <a:t>The benefits of empathy includes:</a:t>
            </a:r>
          </a:p>
          <a:p>
            <a:pPr lvl="1" algn="just"/>
            <a:r>
              <a:rPr lang="en-IN" dirty="0" smtClean="0"/>
              <a:t>Good </a:t>
            </a:r>
            <a:r>
              <a:rPr lang="en-IN" dirty="0"/>
              <a:t>customer relations</a:t>
            </a:r>
          </a:p>
          <a:p>
            <a:pPr lvl="1" algn="just"/>
            <a:r>
              <a:rPr lang="en-IN" dirty="0" smtClean="0"/>
              <a:t>Harmonious labour </a:t>
            </a:r>
            <a:r>
              <a:rPr lang="en-IN" dirty="0"/>
              <a:t>relations</a:t>
            </a:r>
          </a:p>
          <a:p>
            <a:pPr lvl="1" algn="just"/>
            <a:r>
              <a:rPr lang="en-IN" dirty="0" smtClean="0"/>
              <a:t>Good </a:t>
            </a:r>
            <a:r>
              <a:rPr lang="en-IN" dirty="0"/>
              <a:t>vendor-producer relationship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83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Characteristics need to be developed by a good leader to practice empathy</a:t>
            </a:r>
          </a:p>
          <a:p>
            <a:pPr lvl="1"/>
            <a:r>
              <a:rPr lang="en-IN" dirty="0"/>
              <a:t>Understanding </a:t>
            </a:r>
            <a:r>
              <a:rPr lang="en-IN" dirty="0" smtClean="0"/>
              <a:t>others</a:t>
            </a:r>
          </a:p>
          <a:p>
            <a:pPr lvl="1"/>
            <a:r>
              <a:rPr lang="en-IN" dirty="0"/>
              <a:t>Service </a:t>
            </a:r>
            <a:r>
              <a:rPr lang="en-IN" dirty="0" smtClean="0"/>
              <a:t>orientation</a:t>
            </a:r>
          </a:p>
          <a:p>
            <a:pPr lvl="1"/>
            <a:r>
              <a:rPr lang="en-IN" dirty="0"/>
              <a:t>Developing </a:t>
            </a:r>
            <a:r>
              <a:rPr lang="en-IN" dirty="0" smtClean="0"/>
              <a:t>others</a:t>
            </a:r>
            <a:endParaRPr lang="en-IN" dirty="0"/>
          </a:p>
          <a:p>
            <a:pPr lvl="1"/>
            <a:r>
              <a:rPr lang="en-IN" dirty="0"/>
              <a:t>Leveraging </a:t>
            </a:r>
            <a:r>
              <a:rPr lang="en-IN" dirty="0" smtClean="0"/>
              <a:t>diversity</a:t>
            </a:r>
          </a:p>
          <a:p>
            <a:pPr lvl="1"/>
            <a:r>
              <a:rPr lang="en-IN" dirty="0"/>
              <a:t>Political </a:t>
            </a:r>
            <a:r>
              <a:rPr lang="en-IN" dirty="0" smtClean="0"/>
              <a:t>awareness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249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Certainty in one‘s own capabilities, values, and goals, is self-confidence.</a:t>
            </a:r>
          </a:p>
          <a:p>
            <a:pPr algn="just"/>
            <a:r>
              <a:rPr lang="en-IN" dirty="0" smtClean="0"/>
              <a:t>Self-confidence </a:t>
            </a:r>
            <a:r>
              <a:rPr lang="en-IN" dirty="0"/>
              <a:t>is positive attitude, wherein the individual has some positive and realistic view of himself, with respect to the situations in which one gets involved. </a:t>
            </a:r>
          </a:p>
          <a:p>
            <a:pPr algn="just"/>
            <a:r>
              <a:rPr lang="en-IN" dirty="0"/>
              <a:t>The people with self- confidence exhibit courage to get into action and unshakable faith in their abilities, whatever may be their positions</a:t>
            </a:r>
          </a:p>
          <a:p>
            <a:pPr algn="just"/>
            <a:r>
              <a:rPr lang="en-IN" dirty="0"/>
              <a:t>The self-confidence in a person develops a sense of partnership, respect, and </a:t>
            </a:r>
            <a:r>
              <a:rPr lang="en-IN" dirty="0" smtClean="0"/>
              <a:t>accountability</a:t>
            </a:r>
          </a:p>
          <a:p>
            <a:pPr lvl="1" algn="just"/>
            <a:r>
              <a:rPr lang="en-IN" dirty="0" smtClean="0"/>
              <a:t>Helps the </a:t>
            </a:r>
            <a:r>
              <a:rPr lang="en-IN" dirty="0"/>
              <a:t>organization to obtain maximum ideas, efforts, </a:t>
            </a:r>
            <a:r>
              <a:rPr lang="en-IN" dirty="0" smtClean="0"/>
              <a:t>and guidelines </a:t>
            </a:r>
            <a:r>
              <a:rPr lang="en-IN" dirty="0"/>
              <a:t>from its employees.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980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The people with self-confidence have the following characteristics:</a:t>
            </a:r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self-assured standing,</a:t>
            </a:r>
          </a:p>
          <a:p>
            <a:pPr lvl="1" algn="just"/>
            <a:r>
              <a:rPr lang="en-IN" dirty="0" smtClean="0"/>
              <a:t>Willing </a:t>
            </a:r>
            <a:r>
              <a:rPr lang="en-IN" dirty="0"/>
              <a:t>to listen to learn from others and adopt (flexibility),</a:t>
            </a:r>
          </a:p>
          <a:p>
            <a:pPr lvl="1" algn="just"/>
            <a:r>
              <a:rPr lang="en-IN" dirty="0" smtClean="0"/>
              <a:t>Frank </a:t>
            </a:r>
            <a:r>
              <a:rPr lang="en-IN" dirty="0"/>
              <a:t>to speak the truth, and</a:t>
            </a:r>
          </a:p>
          <a:p>
            <a:pPr lvl="1" algn="just"/>
            <a:r>
              <a:rPr lang="en-IN" dirty="0" smtClean="0"/>
              <a:t>Respect </a:t>
            </a:r>
            <a:r>
              <a:rPr lang="en-IN" dirty="0"/>
              <a:t>others’ efforts and give due credit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factors that shape self-confidence in a </a:t>
            </a:r>
            <a:r>
              <a:rPr lang="en-IN" dirty="0" smtClean="0"/>
              <a:t>person</a:t>
            </a:r>
            <a:endParaRPr lang="en-IN" dirty="0"/>
          </a:p>
          <a:p>
            <a:pPr lvl="1" algn="just"/>
            <a:r>
              <a:rPr lang="en-IN" dirty="0" smtClean="0"/>
              <a:t>Heredity </a:t>
            </a:r>
            <a:r>
              <a:rPr lang="en-IN" dirty="0"/>
              <a:t>(attitudes of parents) and family </a:t>
            </a:r>
            <a:r>
              <a:rPr lang="en-IN" dirty="0" smtClean="0"/>
              <a:t>environment,</a:t>
            </a:r>
            <a:endParaRPr lang="en-IN" dirty="0"/>
          </a:p>
          <a:p>
            <a:pPr lvl="1" algn="just"/>
            <a:r>
              <a:rPr lang="en-IN" dirty="0" smtClean="0"/>
              <a:t>Friendship </a:t>
            </a:r>
            <a:r>
              <a:rPr lang="en-IN" dirty="0"/>
              <a:t>(influence of friends/colleagues),</a:t>
            </a:r>
          </a:p>
          <a:p>
            <a:pPr lvl="1" algn="just"/>
            <a:r>
              <a:rPr lang="en-IN" dirty="0" smtClean="0"/>
              <a:t>Influence </a:t>
            </a:r>
            <a:r>
              <a:rPr lang="en-IN" dirty="0"/>
              <a:t>of superiors/role models, and</a:t>
            </a:r>
          </a:p>
          <a:p>
            <a:pPr lvl="1" algn="just"/>
            <a:r>
              <a:rPr lang="en-IN" dirty="0" smtClean="0"/>
              <a:t>Training </a:t>
            </a:r>
            <a:r>
              <a:rPr lang="en-IN" dirty="0"/>
              <a:t>in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02408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following methodologies are effective in developing self-confidence in a person:</a:t>
            </a:r>
          </a:p>
          <a:p>
            <a:pPr lvl="1" algn="just"/>
            <a:r>
              <a:rPr lang="en-IN" dirty="0" smtClean="0"/>
              <a:t>Encouraging </a:t>
            </a:r>
            <a:r>
              <a:rPr lang="en-IN" dirty="0"/>
              <a:t>SWOT analysis. By evaluating their strength and weakness, </a:t>
            </a:r>
            <a:r>
              <a:rPr lang="en-IN" dirty="0" smtClean="0"/>
              <a:t>they can </a:t>
            </a:r>
            <a:r>
              <a:rPr lang="en-IN" dirty="0"/>
              <a:t>anticipate and be prepared to face the results.</a:t>
            </a:r>
          </a:p>
          <a:p>
            <a:pPr lvl="1" algn="just"/>
            <a:r>
              <a:rPr lang="en-IN" dirty="0" smtClean="0"/>
              <a:t>Training </a:t>
            </a:r>
            <a:r>
              <a:rPr lang="en-IN" dirty="0"/>
              <a:t>to evaluate risks and face them (self-acceptance).</a:t>
            </a:r>
          </a:p>
          <a:p>
            <a:pPr lvl="1" algn="just"/>
            <a:r>
              <a:rPr lang="en-IN" dirty="0" smtClean="0"/>
              <a:t>Self-talk </a:t>
            </a:r>
            <a:r>
              <a:rPr lang="en-IN" dirty="0"/>
              <a:t>. It is conditioning the mind for preparing the self to act, without </a:t>
            </a:r>
            <a:r>
              <a:rPr lang="en-IN" dirty="0" smtClean="0"/>
              <a:t>any doubt </a:t>
            </a:r>
            <a:r>
              <a:rPr lang="en-IN" dirty="0"/>
              <a:t>on his capabilities. This make one accepts himself while still striving </a:t>
            </a:r>
            <a:r>
              <a:rPr lang="en-IN" dirty="0" smtClean="0"/>
              <a:t>for improvement</a:t>
            </a:r>
            <a:r>
              <a:rPr lang="en-IN" dirty="0"/>
              <a:t>.</a:t>
            </a:r>
          </a:p>
          <a:p>
            <a:pPr lvl="1" algn="just"/>
            <a:r>
              <a:rPr lang="en-IN" dirty="0" smtClean="0"/>
              <a:t>Study </a:t>
            </a:r>
            <a:r>
              <a:rPr lang="en-IN" dirty="0"/>
              <a:t>and group discussion, on the history of leaders and </a:t>
            </a:r>
            <a:r>
              <a:rPr lang="en-IN" dirty="0" smtClean="0"/>
              <a:t>innovators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161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Social expectations are ideas that we have of how someone in our </a:t>
            </a:r>
            <a:r>
              <a:rPr lang="en-IN" dirty="0" smtClean="0"/>
              <a:t>social surroundings </a:t>
            </a:r>
            <a:r>
              <a:rPr lang="en-IN" dirty="0"/>
              <a:t>will behave in the future or in a specific situation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This helps us imagine how we have to behave or act around them and </a:t>
            </a:r>
            <a:r>
              <a:rPr lang="en-IN" dirty="0" smtClean="0"/>
              <a:t>to predict </a:t>
            </a:r>
            <a:r>
              <a:rPr lang="en-IN"/>
              <a:t>their </a:t>
            </a:r>
            <a:r>
              <a:rPr lang="en-IN" smtClean="0"/>
              <a:t>behaviour.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86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pPr marL="642366" indent="-514350">
              <a:buFont typeface="+mj-lt"/>
              <a:buAutoNum type="arabicPeriod"/>
            </a:pPr>
            <a:r>
              <a:rPr lang="en-IN" dirty="0" smtClean="0"/>
              <a:t>Family Factor</a:t>
            </a:r>
          </a:p>
          <a:p>
            <a:pPr marL="642366" indent="-514350">
              <a:buFont typeface="+mj-lt"/>
              <a:buAutoNum type="arabicPeriod"/>
            </a:pPr>
            <a:r>
              <a:rPr lang="en-IN" dirty="0"/>
              <a:t>Social </a:t>
            </a:r>
            <a:r>
              <a:rPr lang="en-IN" dirty="0" smtClean="0"/>
              <a:t>Factors</a:t>
            </a:r>
          </a:p>
          <a:p>
            <a:pPr marL="642366" indent="-514350">
              <a:buFont typeface="+mj-lt"/>
              <a:buAutoNum type="arabicPeriod"/>
            </a:pPr>
            <a:r>
              <a:rPr lang="en-IN" dirty="0"/>
              <a:t>Personal </a:t>
            </a:r>
            <a:r>
              <a:rPr lang="en-IN" dirty="0" smtClean="0"/>
              <a:t>Factors</a:t>
            </a:r>
          </a:p>
          <a:p>
            <a:pPr marL="642366" indent="-514350">
              <a:buFont typeface="+mj-lt"/>
              <a:buAutoNum type="arabicPeriod"/>
            </a:pPr>
            <a:r>
              <a:rPr lang="en-IN" dirty="0"/>
              <a:t>Cultural </a:t>
            </a:r>
            <a:r>
              <a:rPr lang="en-IN" dirty="0" smtClean="0"/>
              <a:t>Factors</a:t>
            </a:r>
          </a:p>
          <a:p>
            <a:pPr marL="642366" indent="-514350">
              <a:buFont typeface="+mj-lt"/>
              <a:buAutoNum type="arabicPeriod"/>
            </a:pPr>
            <a:r>
              <a:rPr lang="en-IN" dirty="0"/>
              <a:t>Religious </a:t>
            </a:r>
            <a:r>
              <a:rPr lang="en-IN" dirty="0" smtClean="0"/>
              <a:t>Factors</a:t>
            </a:r>
          </a:p>
          <a:p>
            <a:pPr marL="642366" indent="-514350">
              <a:buFont typeface="+mj-lt"/>
              <a:buAutoNum type="arabicPeriod"/>
            </a:pPr>
            <a:r>
              <a:rPr lang="en-IN" dirty="0"/>
              <a:t>Life </a:t>
            </a:r>
            <a:r>
              <a:rPr lang="en-IN" dirty="0" smtClean="0"/>
              <a:t>Experiences</a:t>
            </a:r>
          </a:p>
          <a:p>
            <a:pPr marL="642366" indent="-514350">
              <a:buFont typeface="+mj-lt"/>
              <a:buAutoNum type="arabicPeriod"/>
            </a:pPr>
            <a:r>
              <a:rPr lang="en-IN" dirty="0"/>
              <a:t>Role </a:t>
            </a:r>
            <a:r>
              <a:rPr lang="en-IN" dirty="0" smtClean="0"/>
              <a:t>Demands</a:t>
            </a:r>
          </a:p>
          <a:p>
            <a:pPr marL="642366" indent="-514350">
              <a:buFont typeface="+mj-lt"/>
              <a:buAutoNum type="arabicPeriod"/>
            </a:pPr>
            <a:r>
              <a:rPr lang="en-IN" dirty="0"/>
              <a:t>Halo </a:t>
            </a:r>
            <a:r>
              <a:rPr lang="en-IN" dirty="0" smtClean="0"/>
              <a:t>Effect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89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/>
          <a:lstStyle/>
          <a:p>
            <a:r>
              <a:rPr lang="en-IN" dirty="0"/>
              <a:t>Types of </a:t>
            </a:r>
            <a:r>
              <a:rPr lang="en-IN" dirty="0" smtClean="0"/>
              <a:t>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8001000" cy="6019800"/>
          </a:xfrm>
        </p:spPr>
        <p:txBody>
          <a:bodyPr>
            <a:normAutofit fontScale="77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IN" dirty="0"/>
              <a:t>Ultimate </a:t>
            </a:r>
            <a:r>
              <a:rPr lang="en-IN" dirty="0" smtClean="0"/>
              <a:t>Values</a:t>
            </a:r>
          </a:p>
          <a:p>
            <a:pPr marL="870966" lvl="1" indent="-514350"/>
            <a:r>
              <a:rPr lang="en-IN" dirty="0" smtClean="0"/>
              <a:t>Represent </a:t>
            </a:r>
            <a:r>
              <a:rPr lang="en-IN" dirty="0"/>
              <a:t>the beliefs that affect our </a:t>
            </a:r>
            <a:r>
              <a:rPr lang="en-IN" dirty="0" smtClean="0"/>
              <a:t>decision on </a:t>
            </a:r>
            <a:r>
              <a:rPr lang="en-IN" dirty="0"/>
              <a:t>how to live.</a:t>
            </a:r>
            <a:endParaRPr lang="en-IN" dirty="0" smtClean="0"/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Democratic </a:t>
            </a:r>
            <a:r>
              <a:rPr lang="en-IN" dirty="0" smtClean="0"/>
              <a:t>Values</a:t>
            </a:r>
          </a:p>
          <a:p>
            <a:pPr marL="870966" lvl="1" indent="-514350"/>
            <a:r>
              <a:rPr lang="en-US" dirty="0"/>
              <a:t>A procedural </a:t>
            </a:r>
            <a:r>
              <a:rPr lang="en-US" dirty="0" smtClean="0"/>
              <a:t>notion</a:t>
            </a:r>
            <a:endParaRPr lang="en-IN" dirty="0" smtClean="0"/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Educational </a:t>
            </a:r>
            <a:r>
              <a:rPr lang="en-IN" dirty="0" smtClean="0"/>
              <a:t>Values</a:t>
            </a:r>
          </a:p>
          <a:p>
            <a:pPr marL="870966" lvl="1" indent="-514350"/>
            <a:r>
              <a:rPr lang="en-US" dirty="0" smtClean="0"/>
              <a:t>Impact of knowledge</a:t>
            </a:r>
          </a:p>
          <a:p>
            <a:pPr marL="870966" lvl="1" indent="-514350">
              <a:buFont typeface="+mj-lt"/>
              <a:buAutoNum type="alphaLcParenR"/>
            </a:pPr>
            <a:r>
              <a:rPr lang="en-IN" dirty="0"/>
              <a:t>Subjective (Or Internal) Values</a:t>
            </a:r>
          </a:p>
          <a:p>
            <a:pPr marL="870966" lvl="1" indent="-514350">
              <a:buFont typeface="+mj-lt"/>
              <a:buAutoNum type="alphaLcParenR"/>
            </a:pPr>
            <a:r>
              <a:rPr lang="en-IN" dirty="0"/>
              <a:t>Objective (Or External) Values</a:t>
            </a:r>
          </a:p>
          <a:p>
            <a:pPr marL="870966" lvl="1" indent="-514350">
              <a:buFont typeface="+mj-lt"/>
              <a:buAutoNum type="alphaLcParenR"/>
            </a:pPr>
            <a:r>
              <a:rPr lang="en-IN" dirty="0"/>
              <a:t>Instrumental</a:t>
            </a:r>
          </a:p>
          <a:p>
            <a:pPr marL="870966" lvl="1" indent="-514350">
              <a:buFont typeface="+mj-lt"/>
              <a:buAutoNum type="alphaLcParenR"/>
            </a:pPr>
            <a:r>
              <a:rPr lang="en-IN" dirty="0"/>
              <a:t>Intrinsic Values</a:t>
            </a:r>
          </a:p>
          <a:p>
            <a:pPr marL="870966" lvl="1" indent="-514350"/>
            <a:endParaRPr lang="en-IN" dirty="0" smtClean="0"/>
          </a:p>
          <a:p>
            <a:pPr algn="just"/>
            <a:r>
              <a:rPr lang="en-IN" dirty="0" smtClean="0"/>
              <a:t>Aspects </a:t>
            </a:r>
            <a:r>
              <a:rPr lang="en-IN" dirty="0"/>
              <a:t>show or represent the </a:t>
            </a:r>
            <a:r>
              <a:rPr lang="en-IN" dirty="0" smtClean="0"/>
              <a:t>Values </a:t>
            </a:r>
            <a:r>
              <a:rPr lang="en-IN" dirty="0"/>
              <a:t>taken for </a:t>
            </a:r>
            <a:r>
              <a:rPr lang="en-IN" dirty="0" smtClean="0"/>
              <a:t>granted from </a:t>
            </a:r>
            <a:r>
              <a:rPr lang="en-IN" dirty="0"/>
              <a:t>four different angles</a:t>
            </a:r>
            <a:r>
              <a:rPr lang="en-IN" dirty="0" smtClean="0"/>
              <a:t>:</a:t>
            </a:r>
          </a:p>
          <a:p>
            <a:pPr marL="870966" lvl="1" indent="-514350">
              <a:buFont typeface="+mj-lt"/>
              <a:buAutoNum type="alphaLcParenR"/>
            </a:pPr>
            <a:r>
              <a:rPr lang="en-IN" dirty="0"/>
              <a:t>Life Perspectives</a:t>
            </a:r>
          </a:p>
          <a:p>
            <a:pPr marL="870966" lvl="1" indent="-514350">
              <a:buFont typeface="+mj-lt"/>
              <a:buAutoNum type="alphaLcParenR"/>
            </a:pPr>
            <a:r>
              <a:rPr lang="en-IN" dirty="0"/>
              <a:t>Individual</a:t>
            </a:r>
          </a:p>
          <a:p>
            <a:pPr marL="870966" lvl="1" indent="-514350">
              <a:buFont typeface="+mj-lt"/>
              <a:buAutoNum type="alphaLcParenR"/>
            </a:pPr>
            <a:r>
              <a:rPr lang="en-IN" dirty="0"/>
              <a:t>Society</a:t>
            </a:r>
          </a:p>
          <a:p>
            <a:pPr marL="870966" lvl="1" indent="-514350">
              <a:buFont typeface="+mj-lt"/>
              <a:buAutoNum type="alphaLcParenR"/>
            </a:pPr>
            <a:r>
              <a:rPr lang="en-IN" dirty="0"/>
              <a:t>Natural </a:t>
            </a:r>
            <a:r>
              <a:rPr lang="en-IN" dirty="0" smtClean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89958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Morals are the prevailing standards of </a:t>
            </a:r>
            <a:r>
              <a:rPr lang="en-IN" dirty="0" err="1"/>
              <a:t>behavior</a:t>
            </a:r>
            <a:r>
              <a:rPr lang="en-IN" dirty="0"/>
              <a:t> that enable people to live cooperatively </a:t>
            </a:r>
            <a:r>
              <a:rPr lang="en-IN" dirty="0" smtClean="0"/>
              <a:t>in groups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Moral </a:t>
            </a:r>
            <a:r>
              <a:rPr lang="en-IN" dirty="0"/>
              <a:t>refers to what societies sanction as right and acceptable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Morality </a:t>
            </a:r>
            <a:r>
              <a:rPr lang="en-IN" dirty="0" smtClean="0"/>
              <a:t>often requires </a:t>
            </a:r>
            <a:r>
              <a:rPr lang="en-IN" dirty="0"/>
              <a:t>that people sacrifice their own short-term interests for the benefit of society.</a:t>
            </a:r>
          </a:p>
          <a:p>
            <a:pPr algn="just"/>
            <a:r>
              <a:rPr lang="en-IN" dirty="0"/>
              <a:t>People or entities that are indifferent to right and wrong are considered amoral,</a:t>
            </a:r>
          </a:p>
          <a:p>
            <a:pPr algn="just"/>
            <a:r>
              <a:rPr lang="en-IN" dirty="0"/>
              <a:t>T</a:t>
            </a:r>
            <a:r>
              <a:rPr lang="en-IN" dirty="0" smtClean="0"/>
              <a:t>hose </a:t>
            </a:r>
            <a:r>
              <a:rPr lang="en-IN" dirty="0"/>
              <a:t>who do evil acts are considered immoral.</a:t>
            </a:r>
          </a:p>
        </p:txBody>
      </p:sp>
    </p:spTree>
    <p:extLst>
      <p:ext uri="{BB962C8B-B14F-4D97-AF65-F5344CB8AC3E}">
        <p14:creationId xmlns:p14="http://schemas.microsoft.com/office/powerpoint/2010/main" val="128315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Morality is </a:t>
            </a:r>
            <a:r>
              <a:rPr lang="en-IN" dirty="0"/>
              <a:t>not fixed. </a:t>
            </a:r>
            <a:endParaRPr lang="en-IN" dirty="0" smtClean="0"/>
          </a:p>
          <a:p>
            <a:pPr lvl="1" algn="just"/>
            <a:r>
              <a:rPr lang="en-IN" dirty="0" smtClean="0"/>
              <a:t>Morality </a:t>
            </a:r>
            <a:r>
              <a:rPr lang="en-IN" dirty="0"/>
              <a:t>describes the particular values </a:t>
            </a:r>
            <a:r>
              <a:rPr lang="en-IN" dirty="0" smtClean="0"/>
              <a:t>of a </a:t>
            </a:r>
            <a:r>
              <a:rPr lang="en-IN" dirty="0"/>
              <a:t>specific group at a specific point in time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Morals are </a:t>
            </a:r>
            <a:r>
              <a:rPr lang="en-IN" dirty="0"/>
              <a:t>the principles that guide individual conduct within society. </a:t>
            </a:r>
            <a:endParaRPr lang="en-IN" dirty="0" smtClean="0"/>
          </a:p>
          <a:p>
            <a:pPr lvl="1" algn="just"/>
            <a:r>
              <a:rPr lang="en-IN" dirty="0" smtClean="0"/>
              <a:t>While </a:t>
            </a:r>
            <a:r>
              <a:rPr lang="en-IN" dirty="0"/>
              <a:t>morals may change over time, they remain the standards of </a:t>
            </a:r>
            <a:r>
              <a:rPr lang="en-IN" dirty="0" err="1"/>
              <a:t>behavior</a:t>
            </a:r>
            <a:r>
              <a:rPr lang="en-IN" dirty="0"/>
              <a:t> that </a:t>
            </a:r>
            <a:r>
              <a:rPr lang="en-IN" dirty="0" smtClean="0"/>
              <a:t>we use </a:t>
            </a:r>
            <a:r>
              <a:rPr lang="en-IN" dirty="0"/>
              <a:t>to judge right and wrong.</a:t>
            </a:r>
          </a:p>
        </p:txBody>
      </p:sp>
    </p:spTree>
    <p:extLst>
      <p:ext uri="{BB962C8B-B14F-4D97-AF65-F5344CB8AC3E}">
        <p14:creationId xmlns:p14="http://schemas.microsoft.com/office/powerpoint/2010/main" val="396487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meaning of ethic is a “system of moral principles</a:t>
            </a:r>
            <a:r>
              <a:rPr lang="en-IN" dirty="0" smtClean="0"/>
              <a:t>, rules </a:t>
            </a:r>
            <a:r>
              <a:rPr lang="en-IN" dirty="0"/>
              <a:t>and conduct</a:t>
            </a:r>
            <a:r>
              <a:rPr lang="en-IN" dirty="0" smtClean="0"/>
              <a:t>.” (</a:t>
            </a:r>
            <a:r>
              <a:rPr lang="en-IN" dirty="0"/>
              <a:t>Oxford </a:t>
            </a:r>
            <a:r>
              <a:rPr lang="en-IN" dirty="0" smtClean="0"/>
              <a:t>Dictionary)</a:t>
            </a:r>
          </a:p>
          <a:p>
            <a:pPr algn="just"/>
            <a:r>
              <a:rPr lang="en-IN" dirty="0" smtClean="0"/>
              <a:t>Ethics </a:t>
            </a:r>
            <a:r>
              <a:rPr lang="en-IN" dirty="0"/>
              <a:t>is a “science of morals</a:t>
            </a:r>
            <a:r>
              <a:rPr lang="en-IN" dirty="0" smtClean="0"/>
              <a:t>.”</a:t>
            </a:r>
          </a:p>
          <a:p>
            <a:pPr algn="just"/>
            <a:r>
              <a:rPr lang="en-IN" dirty="0"/>
              <a:t>The words ethics has </a:t>
            </a:r>
            <a:r>
              <a:rPr lang="en-IN" dirty="0" smtClean="0"/>
              <a:t>emerged from </a:t>
            </a:r>
            <a:r>
              <a:rPr lang="en-IN" dirty="0"/>
              <a:t>Latin ‘</a:t>
            </a:r>
            <a:r>
              <a:rPr lang="en-IN" dirty="0" err="1"/>
              <a:t>Ethicus</a:t>
            </a:r>
            <a:r>
              <a:rPr lang="en-IN" dirty="0"/>
              <a:t>’ or in Greek ‘</a:t>
            </a:r>
            <a:r>
              <a:rPr lang="en-IN" dirty="0" err="1"/>
              <a:t>Ethicos</a:t>
            </a:r>
            <a:r>
              <a:rPr lang="en-IN" dirty="0" smtClean="0"/>
              <a:t>’.</a:t>
            </a:r>
          </a:p>
          <a:p>
            <a:pPr algn="just"/>
            <a:r>
              <a:rPr lang="en-IN" dirty="0"/>
              <a:t>The beliefs what is right, what is fair and what is proper are </a:t>
            </a:r>
            <a:r>
              <a:rPr lang="en-IN" dirty="0" smtClean="0"/>
              <a:t>our moral standards</a:t>
            </a:r>
            <a:r>
              <a:rPr lang="en-IN" dirty="0"/>
              <a:t>.</a:t>
            </a:r>
            <a:endParaRPr lang="en-IN" dirty="0" smtClean="0"/>
          </a:p>
          <a:p>
            <a:pPr algn="just"/>
            <a:r>
              <a:rPr lang="en-IN" dirty="0"/>
              <a:t>Any action can be termed good or right or bad or wrong are relative and </a:t>
            </a:r>
            <a:r>
              <a:rPr lang="en-IN" dirty="0" smtClean="0"/>
              <a:t>moral judgments</a:t>
            </a:r>
            <a:r>
              <a:rPr lang="en-IN" dirty="0"/>
              <a:t>.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problem has one more side that who is making the judgment.</a:t>
            </a:r>
          </a:p>
        </p:txBody>
      </p:sp>
    </p:spTree>
    <p:extLst>
      <p:ext uri="{BB962C8B-B14F-4D97-AF65-F5344CB8AC3E}">
        <p14:creationId xmlns:p14="http://schemas.microsoft.com/office/powerpoint/2010/main" val="1425093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CE9DF86F7E1468FA3083C2F3BD4D1" ma:contentTypeVersion="2" ma:contentTypeDescription="Create a new document." ma:contentTypeScope="" ma:versionID="00b0cad2934e7fff0dffc341edd828a7">
  <xsd:schema xmlns:xsd="http://www.w3.org/2001/XMLSchema" xmlns:xs="http://www.w3.org/2001/XMLSchema" xmlns:p="http://schemas.microsoft.com/office/2006/metadata/properties" xmlns:ns2="610613f4-a254-40ed-a19a-fd1f94ad8d72" targetNamespace="http://schemas.microsoft.com/office/2006/metadata/properties" ma:root="true" ma:fieldsID="db3ff3924d026c824f11b8cedcce2e9b" ns2:_="">
    <xsd:import namespace="610613f4-a254-40ed-a19a-fd1f94ad8d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613f4-a254-40ed-a19a-fd1f94ad8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25F4BE-F1F2-42BC-92DD-AC94D5C8D47D}"/>
</file>

<file path=customXml/itemProps2.xml><?xml version="1.0" encoding="utf-8"?>
<ds:datastoreItem xmlns:ds="http://schemas.openxmlformats.org/officeDocument/2006/customXml" ds:itemID="{B998EC68-2E64-4BD8-ACA4-C455CB060FF7}"/>
</file>

<file path=customXml/itemProps3.xml><?xml version="1.0" encoding="utf-8"?>
<ds:datastoreItem xmlns:ds="http://schemas.openxmlformats.org/officeDocument/2006/customXml" ds:itemID="{C708EED2-D893-4ED5-84CD-0E3B63C5C656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1072</TotalTime>
  <Words>2689</Words>
  <Application>Microsoft Office PowerPoint</Application>
  <PresentationFormat>On-screen Show (4:3)</PresentationFormat>
  <Paragraphs>320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Solstice</vt:lpstr>
      <vt:lpstr>PROFESSIONAL ETHICS  (HUT 200)</vt:lpstr>
      <vt:lpstr>Syllabus</vt:lpstr>
      <vt:lpstr>Introduction</vt:lpstr>
      <vt:lpstr>Continued..</vt:lpstr>
      <vt:lpstr>Sources of Values</vt:lpstr>
      <vt:lpstr>Types of  Values</vt:lpstr>
      <vt:lpstr>Morals</vt:lpstr>
      <vt:lpstr>Continued</vt:lpstr>
      <vt:lpstr>Ethics</vt:lpstr>
      <vt:lpstr>Importance of Ethics</vt:lpstr>
      <vt:lpstr>Morality Vs Ethics</vt:lpstr>
      <vt:lpstr>Integrity</vt:lpstr>
      <vt:lpstr>Academic Integrity </vt:lpstr>
      <vt:lpstr>WORK ETHICS</vt:lpstr>
      <vt:lpstr>Importance of Work Ethic</vt:lpstr>
      <vt:lpstr>Basic Work Ethic for an Organization</vt:lpstr>
      <vt:lpstr>Core ethical elements that define the ethics of an organization </vt:lpstr>
      <vt:lpstr>How to develop strong work ethic</vt:lpstr>
      <vt:lpstr>Continued..</vt:lpstr>
      <vt:lpstr>Assignment</vt:lpstr>
      <vt:lpstr>SERVICE LEARNING</vt:lpstr>
      <vt:lpstr>Qualities of service-learning </vt:lpstr>
      <vt:lpstr>Benefits of Social Learning</vt:lpstr>
      <vt:lpstr>CIVIC VIRTUE</vt:lpstr>
      <vt:lpstr>Continued..</vt:lpstr>
      <vt:lpstr>RESPECT FOR OTHERS</vt:lpstr>
      <vt:lpstr>Continued..</vt:lpstr>
      <vt:lpstr>How to Respect Others?</vt:lpstr>
      <vt:lpstr>LIVING PEACEFULLY</vt:lpstr>
      <vt:lpstr>Means to be Adopted to Live Peacefully</vt:lpstr>
      <vt:lpstr>Factors that Promote Peaceful Living</vt:lpstr>
      <vt:lpstr>CARING AND SHARING</vt:lpstr>
      <vt:lpstr>Continued..</vt:lpstr>
      <vt:lpstr>HONESTY</vt:lpstr>
      <vt:lpstr>Continued…</vt:lpstr>
      <vt:lpstr>PowerPoint Presentation</vt:lpstr>
      <vt:lpstr>COURAGE</vt:lpstr>
      <vt:lpstr>Continued..</vt:lpstr>
      <vt:lpstr>COOPERATION</vt:lpstr>
      <vt:lpstr>Continued..</vt:lpstr>
      <vt:lpstr>COMMITMENT</vt:lpstr>
      <vt:lpstr>Degrees of Team Involvement in Decision Making</vt:lpstr>
      <vt:lpstr>EMPATHY</vt:lpstr>
      <vt:lpstr>Continued..</vt:lpstr>
      <vt:lpstr>SELF-CONFIDENCE</vt:lpstr>
      <vt:lpstr>Continued..</vt:lpstr>
      <vt:lpstr>Continued..</vt:lpstr>
      <vt:lpstr>SOCIAL EXPECTATIONS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 (HUT 200)</dc:title>
  <dc:creator>Amel</dc:creator>
  <cp:lastModifiedBy>Amel</cp:lastModifiedBy>
  <cp:revision>42</cp:revision>
  <dcterms:created xsi:type="dcterms:W3CDTF">2006-08-16T00:00:00Z</dcterms:created>
  <dcterms:modified xsi:type="dcterms:W3CDTF">2021-06-07T19:44:14Z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0x010100980CE9DF86F7E1468FA3083C2F3BD4D1</vt:lpwstr>
  </property>
</Properties>
</file>