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69" r:id="rId3"/>
    <p:sldId id="272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35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25F2-3DBC-4BE2-BA70-920A2C93F4D7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065E-49CF-4A66-B660-BBB1F5D2B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6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PROFESSIONAL ETHICS </a:t>
            </a:r>
            <a:br>
              <a:rPr lang="en-US" dirty="0" smtClean="0"/>
            </a:br>
            <a:r>
              <a:rPr lang="en-US" sz="3200" dirty="0"/>
              <a:t>(</a:t>
            </a:r>
            <a:r>
              <a:rPr lang="en-US" sz="2800" dirty="0" smtClean="0"/>
              <a:t>HUT 200</a:t>
            </a:r>
            <a:r>
              <a:rPr lang="en-US" sz="3200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Module II</a:t>
            </a:r>
          </a:p>
          <a:p>
            <a:pPr algn="r"/>
            <a:r>
              <a:rPr lang="en-US" dirty="0"/>
              <a:t>ENGINEERING ETHICS AND</a:t>
            </a:r>
          </a:p>
          <a:p>
            <a:pPr algn="r"/>
            <a:r>
              <a:rPr lang="en-US" dirty="0"/>
              <a:t>PROFESSIONALISM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Normative Inquiries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These inquiries are mostly helpful to identify the values which guide </a:t>
            </a:r>
            <a:r>
              <a:rPr lang="en-IN" dirty="0" smtClean="0"/>
              <a:t>the individuals </a:t>
            </a:r>
            <a:r>
              <a:rPr lang="en-IN" dirty="0"/>
              <a:t>and groups in taking a decision.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These </a:t>
            </a:r>
            <a:r>
              <a:rPr lang="en-IN" dirty="0"/>
              <a:t>are meant for identifying </a:t>
            </a:r>
            <a:r>
              <a:rPr lang="en-IN" dirty="0" smtClean="0"/>
              <a:t>and justifying </a:t>
            </a:r>
            <a:r>
              <a:rPr lang="en-IN" dirty="0"/>
              <a:t>some norms and standards of morally desirable nature for </a:t>
            </a:r>
            <a:r>
              <a:rPr lang="en-IN" dirty="0" smtClean="0"/>
              <a:t>guiding individuals </a:t>
            </a:r>
            <a:r>
              <a:rPr lang="en-IN" dirty="0"/>
              <a:t>as well as groups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Have </a:t>
            </a:r>
            <a:r>
              <a:rPr lang="en-IN" dirty="0"/>
              <a:t>the </a:t>
            </a:r>
            <a:r>
              <a:rPr lang="en-IN" dirty="0" smtClean="0"/>
              <a:t>theoretical goal </a:t>
            </a:r>
            <a:r>
              <a:rPr lang="en-IN" dirty="0"/>
              <a:t>of justifying moral judgments.</a:t>
            </a:r>
          </a:p>
        </p:txBody>
      </p:sp>
    </p:spTree>
    <p:extLst>
      <p:ext uri="{BB962C8B-B14F-4D97-AF65-F5344CB8AC3E}">
        <p14:creationId xmlns:p14="http://schemas.microsoft.com/office/powerpoint/2010/main" val="1865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Conceptual Inquiries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These are meant for describing the meaning of concepts, principles, and </a:t>
            </a:r>
            <a:r>
              <a:rPr lang="en-IN" dirty="0" smtClean="0"/>
              <a:t>issues related </a:t>
            </a:r>
            <a:r>
              <a:rPr lang="en-IN" dirty="0"/>
              <a:t>to Engineering Ethics.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These </a:t>
            </a:r>
            <a:r>
              <a:rPr lang="en-IN" dirty="0"/>
              <a:t>inquiries also explain whether the </a:t>
            </a:r>
            <a:r>
              <a:rPr lang="en-IN" dirty="0" smtClean="0"/>
              <a:t>concepts and </a:t>
            </a:r>
            <a:r>
              <a:rPr lang="en-IN" dirty="0"/>
              <a:t>ideas are expressed by single word or by phrases.</a:t>
            </a:r>
          </a:p>
        </p:txBody>
      </p:sp>
    </p:spTree>
    <p:extLst>
      <p:ext uri="{BB962C8B-B14F-4D97-AF65-F5344CB8AC3E}">
        <p14:creationId xmlns:p14="http://schemas.microsoft.com/office/powerpoint/2010/main" val="263377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Factual / Descriptive Inquiries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These help to provide fact for understanding and finding solutions to value </a:t>
            </a:r>
            <a:r>
              <a:rPr lang="en-IN" dirty="0" smtClean="0"/>
              <a:t>based issues.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engineer has to conduct factual inquiries by using </a:t>
            </a:r>
            <a:r>
              <a:rPr lang="en-IN" dirty="0" smtClean="0"/>
              <a:t>scientific techniques</a:t>
            </a:r>
            <a:r>
              <a:rPr lang="en-IN" dirty="0"/>
              <a:t>.</a:t>
            </a:r>
            <a:endParaRPr lang="en-US" dirty="0" smtClean="0"/>
          </a:p>
          <a:p>
            <a:pPr algn="just"/>
            <a:r>
              <a:rPr lang="en-IN" dirty="0"/>
              <a:t>These facts are also helpful in solving moral problems by </a:t>
            </a:r>
            <a:r>
              <a:rPr lang="en-IN" dirty="0" smtClean="0"/>
              <a:t>using alternative </a:t>
            </a:r>
            <a:r>
              <a:rPr lang="en-IN" dirty="0"/>
              <a:t>ways of solutions.</a:t>
            </a:r>
          </a:p>
        </p:txBody>
      </p:sp>
    </p:spTree>
    <p:extLst>
      <p:ext uri="{BB962C8B-B14F-4D97-AF65-F5344CB8AC3E}">
        <p14:creationId xmlns:p14="http://schemas.microsoft.com/office/powerpoint/2010/main" val="423169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These types of inquiries are </a:t>
            </a:r>
            <a:r>
              <a:rPr lang="en-IN" dirty="0" smtClean="0"/>
              <a:t>complementary </a:t>
            </a:r>
            <a:r>
              <a:rPr lang="en-IN" dirty="0"/>
              <a:t>and interrelated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Information from all the inquiries </a:t>
            </a:r>
            <a:r>
              <a:rPr lang="en-US" dirty="0"/>
              <a:t>are necessary to convince </a:t>
            </a:r>
            <a:r>
              <a:rPr lang="en-US" dirty="0" smtClean="0"/>
              <a:t>the superior of </a:t>
            </a:r>
            <a:r>
              <a:rPr lang="en-US" smtClean="0"/>
              <a:t>an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80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Moral Dilemmas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Moral dilemmas are situations in which two or more moral obligations, duties</a:t>
            </a:r>
            <a:r>
              <a:rPr lang="en-IN" dirty="0" smtClean="0"/>
              <a:t>, rights</a:t>
            </a:r>
            <a:r>
              <a:rPr lang="en-IN" dirty="0"/>
              <a:t>, goods, or ideals come into conflict with each other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All the </a:t>
            </a:r>
            <a:r>
              <a:rPr lang="en-IN" dirty="0"/>
              <a:t>moral principles cannot be fully respected in a </a:t>
            </a:r>
            <a:r>
              <a:rPr lang="en-IN" dirty="0" smtClean="0"/>
              <a:t>given situation.</a:t>
            </a:r>
          </a:p>
          <a:p>
            <a:pPr lvl="1" algn="just"/>
            <a:r>
              <a:rPr lang="en-IN" dirty="0" smtClean="0"/>
              <a:t>Solving one </a:t>
            </a:r>
            <a:r>
              <a:rPr lang="en-IN" dirty="0"/>
              <a:t>moral principle can create two or more </a:t>
            </a:r>
            <a:r>
              <a:rPr lang="en-IN" dirty="0" smtClean="0"/>
              <a:t>conflicting applications </a:t>
            </a:r>
            <a:r>
              <a:rPr lang="en-IN" dirty="0"/>
              <a:t>for a particular situation.</a:t>
            </a:r>
          </a:p>
        </p:txBody>
      </p:sp>
    </p:spTree>
    <p:extLst>
      <p:ext uri="{BB962C8B-B14F-4D97-AF65-F5344CB8AC3E}">
        <p14:creationId xmlns:p14="http://schemas.microsoft.com/office/powerpoint/2010/main" val="233822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Causes of Moral </a:t>
            </a:r>
            <a:r>
              <a:rPr lang="en-IN" dirty="0" smtClean="0"/>
              <a:t>Dilemmas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</a:t>
            </a:r>
            <a:r>
              <a:rPr lang="en-IN" dirty="0"/>
              <a:t>of vagueness;</a:t>
            </a:r>
          </a:p>
          <a:p>
            <a:r>
              <a:rPr lang="en-IN" dirty="0"/>
              <a:t>Problem of conflicting reasons; and</a:t>
            </a:r>
          </a:p>
          <a:p>
            <a:r>
              <a:rPr lang="en-IN" dirty="0"/>
              <a:t>Problem of disagreement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42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Steps / Procedures in Facing / Confronting Moral Dilemma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80010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Identifying the relevant moral factors and </a:t>
            </a:r>
            <a:r>
              <a:rPr lang="en-IN" dirty="0" smtClean="0"/>
              <a:t>reasons</a:t>
            </a:r>
          </a:p>
          <a:p>
            <a:pPr algn="just"/>
            <a:r>
              <a:rPr lang="en-IN" dirty="0"/>
              <a:t>Collecting and gathering all the available facts which are relevant to the </a:t>
            </a:r>
            <a:r>
              <a:rPr lang="en-IN" dirty="0" smtClean="0"/>
              <a:t>moral factors </a:t>
            </a:r>
            <a:r>
              <a:rPr lang="en-IN" dirty="0"/>
              <a:t>while resolving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Ranking the moral considerations or principles on the basis of importance </a:t>
            </a:r>
            <a:r>
              <a:rPr lang="en-IN" dirty="0" smtClean="0"/>
              <a:t>as applicable </a:t>
            </a:r>
            <a:r>
              <a:rPr lang="en-IN" dirty="0"/>
              <a:t>to the situation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Considering alternative courses of action for resolving the problems </a:t>
            </a:r>
            <a:r>
              <a:rPr lang="en-IN" dirty="0" smtClean="0"/>
              <a:t>and tracing </a:t>
            </a:r>
            <a:r>
              <a:rPr lang="en-IN" dirty="0"/>
              <a:t>the full </a:t>
            </a:r>
            <a:r>
              <a:rPr lang="en-IN" dirty="0" smtClean="0"/>
              <a:t>implications </a:t>
            </a:r>
            <a:r>
              <a:rPr lang="en-IN" dirty="0"/>
              <a:t>of each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Having talked with the colleagues, friend about the problem getting </a:t>
            </a:r>
            <a:r>
              <a:rPr lang="en-IN" dirty="0" smtClean="0"/>
              <a:t>their suggestions </a:t>
            </a:r>
            <a:r>
              <a:rPr lang="en-IN" dirty="0"/>
              <a:t>and alternative ideas on resolving that </a:t>
            </a:r>
            <a:r>
              <a:rPr lang="en-IN" dirty="0" smtClean="0"/>
              <a:t>dilemma</a:t>
            </a:r>
          </a:p>
          <a:p>
            <a:pPr algn="just"/>
            <a:r>
              <a:rPr lang="en-IN" dirty="0"/>
              <a:t>Arriving at a careful and reasonable judgment or solution by taking </a:t>
            </a:r>
            <a:r>
              <a:rPr lang="en-IN" dirty="0" smtClean="0"/>
              <a:t>into consideration </a:t>
            </a:r>
            <a:r>
              <a:rPr lang="en-IN" dirty="0"/>
              <a:t>of all important moral factors and reasons on the basis of the facts </a:t>
            </a:r>
            <a:r>
              <a:rPr lang="en-IN" dirty="0" smtClean="0"/>
              <a:t>or truths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0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IN" dirty="0"/>
              <a:t>MORAL AUTONOMY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IN" dirty="0"/>
              <a:t>is the philosophy which is self-governing or self-determining, i.e</a:t>
            </a:r>
            <a:r>
              <a:rPr lang="en-IN" dirty="0" smtClean="0"/>
              <a:t>., acting </a:t>
            </a:r>
            <a:r>
              <a:rPr lang="en-IN" dirty="0"/>
              <a:t>independently without the influence or distortion of others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moral autonomy is the ability to think critically and independently </a:t>
            </a:r>
            <a:r>
              <a:rPr lang="en-IN"/>
              <a:t>about </a:t>
            </a:r>
            <a:r>
              <a:rPr lang="en-IN" smtClean="0"/>
              <a:t>moral issues </a:t>
            </a:r>
            <a:r>
              <a:rPr lang="en-IN" dirty="0"/>
              <a:t>and apply this moral thinking to situations that arise during </a:t>
            </a:r>
            <a:r>
              <a:rPr lang="en-IN"/>
              <a:t>the </a:t>
            </a:r>
            <a:r>
              <a:rPr lang="en-IN" smtClean="0"/>
              <a:t>professional engineering </a:t>
            </a:r>
            <a:r>
              <a:rPr lang="en-IN" dirty="0"/>
              <a:t>practice.</a:t>
            </a:r>
          </a:p>
          <a:p>
            <a:pPr algn="just"/>
            <a:r>
              <a:rPr lang="en-IN" dirty="0" smtClean="0"/>
              <a:t>The moral autonomy </a:t>
            </a:r>
            <a:r>
              <a:rPr lang="en-IN" dirty="0"/>
              <a:t>relates to the individual ideas whether right or wrong conduct which </a:t>
            </a:r>
            <a:r>
              <a:rPr lang="en-IN" dirty="0" smtClean="0"/>
              <a:t>is independent </a:t>
            </a:r>
            <a:r>
              <a:rPr lang="en-IN" dirty="0"/>
              <a:t>of ethical issues.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concept of moral autonomy helps in </a:t>
            </a:r>
            <a:r>
              <a:rPr lang="en-IN" dirty="0" smtClean="0"/>
              <a:t>improving self-determination.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27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Moral Autonomy – Skills </a:t>
            </a:r>
            <a:r>
              <a:rPr lang="en-IN" dirty="0" smtClean="0"/>
              <a:t>Needed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Ability to relate the problems with the problems of law, economics </a:t>
            </a:r>
            <a:r>
              <a:rPr lang="en-IN" dirty="0" smtClean="0"/>
              <a:t>and religious principles.</a:t>
            </a:r>
          </a:p>
          <a:p>
            <a:pPr algn="just"/>
            <a:r>
              <a:rPr lang="en-IN" dirty="0"/>
              <a:t>Skill to process, clarify and understand the arguments against the </a:t>
            </a:r>
            <a:r>
              <a:rPr lang="en-IN" dirty="0" smtClean="0"/>
              <a:t>moral issues.</a:t>
            </a:r>
          </a:p>
          <a:p>
            <a:pPr algn="just"/>
            <a:r>
              <a:rPr lang="en-IN" dirty="0"/>
              <a:t>Ability to suggest the solutions to moral issues on the basis of </a:t>
            </a:r>
            <a:r>
              <a:rPr lang="en-IN" dirty="0" smtClean="0"/>
              <a:t>facts.</a:t>
            </a:r>
          </a:p>
          <a:p>
            <a:pPr algn="just"/>
            <a:r>
              <a:rPr lang="en-IN" dirty="0"/>
              <a:t>Must have the imaginative skill to view the problems from all </a:t>
            </a:r>
            <a:r>
              <a:rPr lang="en-IN" dirty="0" smtClean="0"/>
              <a:t>the viewpoints.</a:t>
            </a:r>
          </a:p>
          <a:p>
            <a:pPr algn="just"/>
            <a:r>
              <a:rPr lang="en-IN" dirty="0"/>
              <a:t>Tolerance while giving moral judgment, which may cause trouble</a:t>
            </a:r>
          </a:p>
        </p:txBody>
      </p:sp>
    </p:spTree>
    <p:extLst>
      <p:ext uri="{BB962C8B-B14F-4D97-AF65-F5344CB8AC3E}">
        <p14:creationId xmlns:p14="http://schemas.microsoft.com/office/powerpoint/2010/main" val="22417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Skills for Improving Moral </a:t>
            </a:r>
            <a:r>
              <a:rPr lang="en-IN" sz="3600" dirty="0" smtClean="0"/>
              <a:t>Autonomy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638288" cy="5791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One should </a:t>
            </a:r>
            <a:r>
              <a:rPr lang="en-IN" dirty="0"/>
              <a:t>have a lot of patience </a:t>
            </a:r>
            <a:r>
              <a:rPr lang="en-IN" dirty="0" smtClean="0"/>
              <a:t>and interest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One </a:t>
            </a:r>
            <a:r>
              <a:rPr lang="en-IN" dirty="0"/>
              <a:t>should adhere to the basic principles of humanity and should be </a:t>
            </a:r>
            <a:r>
              <a:rPr lang="en-IN" dirty="0" smtClean="0"/>
              <a:t>strict with </a:t>
            </a:r>
            <a:r>
              <a:rPr lang="en-IN" dirty="0"/>
              <a:t>the Don’ts he has in mind and liberal with his Do’s.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kindness towards </a:t>
            </a:r>
            <a:r>
              <a:rPr lang="en-IN" dirty="0" smtClean="0"/>
              <a:t>the fellow beings.</a:t>
            </a:r>
          </a:p>
          <a:p>
            <a:pPr algn="just"/>
            <a:r>
              <a:rPr lang="en-IN" dirty="0"/>
              <a:t>A Person must have adequate knowledge and understanding about the use of </a:t>
            </a:r>
            <a:r>
              <a:rPr lang="en-IN" dirty="0" smtClean="0"/>
              <a:t>ethical language. </a:t>
            </a:r>
          </a:p>
          <a:p>
            <a:pPr algn="just"/>
            <a:r>
              <a:rPr lang="en-IN" dirty="0" smtClean="0"/>
              <a:t>He </a:t>
            </a:r>
            <a:r>
              <a:rPr lang="en-IN" dirty="0"/>
              <a:t>must have </a:t>
            </a:r>
            <a:r>
              <a:rPr lang="en-IN" dirty="0" smtClean="0"/>
              <a:t>better knowledge </a:t>
            </a:r>
            <a:r>
              <a:rPr lang="en-IN" dirty="0"/>
              <a:t>in understanding the importance of suggestions and better </a:t>
            </a:r>
            <a:r>
              <a:rPr lang="en-IN" dirty="0" smtClean="0"/>
              <a:t>solutions while </a:t>
            </a:r>
            <a:r>
              <a:rPr lang="en-IN" dirty="0"/>
              <a:t>resolving moral problems and also about the importance of tolerance on </a:t>
            </a:r>
            <a:r>
              <a:rPr lang="en-IN" dirty="0" smtClean="0"/>
              <a:t>some critical </a:t>
            </a:r>
            <a:r>
              <a:rPr lang="en-IN" dirty="0"/>
              <a:t>situations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One must </a:t>
            </a:r>
            <a:r>
              <a:rPr lang="en-IN" dirty="0"/>
              <a:t>understand the importance of maintaining moral honesty </a:t>
            </a:r>
            <a:r>
              <a:rPr lang="en-IN" dirty="0" smtClean="0"/>
              <a:t>and should </a:t>
            </a:r>
            <a:r>
              <a:rPr lang="en-IN" dirty="0"/>
              <a:t>be liberal to understand the human </a:t>
            </a:r>
            <a:r>
              <a:rPr lang="en-IN" dirty="0" err="1"/>
              <a:t>behavior</a:t>
            </a:r>
            <a:r>
              <a:rPr lang="en-IN" dirty="0"/>
              <a:t> under certain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27317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Senses of Engineering Ethics - Variety of moral issues- Types of </a:t>
            </a:r>
            <a:r>
              <a:rPr lang="en-IN" dirty="0" smtClean="0"/>
              <a:t>inquiry- Moral </a:t>
            </a:r>
            <a:r>
              <a:rPr lang="en-IN" dirty="0"/>
              <a:t>dilemmas –Moral Autonomy – Kohlberg’s theory- Gilligan’s </a:t>
            </a:r>
            <a:r>
              <a:rPr lang="en-IN" dirty="0" smtClean="0"/>
              <a:t>theory-Consensus </a:t>
            </a:r>
            <a:r>
              <a:rPr lang="en-IN" dirty="0"/>
              <a:t>and Controversy-Profession and Professionalism- Models </a:t>
            </a:r>
            <a:r>
              <a:rPr lang="en-IN" dirty="0" smtClean="0"/>
              <a:t>of professional </a:t>
            </a:r>
            <a:r>
              <a:rPr lang="en-IN" dirty="0"/>
              <a:t>roles - Theories about right action – Self interest -Customs </a:t>
            </a:r>
            <a:r>
              <a:rPr lang="en-IN" dirty="0" smtClean="0"/>
              <a:t>and Religion- </a:t>
            </a:r>
            <a:r>
              <a:rPr lang="en-IN" dirty="0"/>
              <a:t>Uses of Ethical Theories.</a:t>
            </a:r>
          </a:p>
        </p:txBody>
      </p:sp>
    </p:spTree>
    <p:extLst>
      <p:ext uri="{BB962C8B-B14F-4D97-AF65-F5344CB8AC3E}">
        <p14:creationId xmlns:p14="http://schemas.microsoft.com/office/powerpoint/2010/main" val="26325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Moral Development Theories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KOHLBERG’S THEORY</a:t>
            </a:r>
          </a:p>
          <a:p>
            <a:pPr lvl="1" algn="just"/>
            <a:r>
              <a:rPr lang="en-IN" dirty="0" smtClean="0"/>
              <a:t>Lawrence </a:t>
            </a:r>
            <a:r>
              <a:rPr lang="en-IN" dirty="0"/>
              <a:t>Kohlberg proposed that people progress in moral reasoning based on their ethical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pPr lvl="1" algn="just"/>
            <a:r>
              <a:rPr lang="en-IN" dirty="0"/>
              <a:t>He postulated this theory based on the thinking of younger children throughout their growing period as adults. </a:t>
            </a:r>
          </a:p>
          <a:p>
            <a:pPr lvl="1" algn="just"/>
            <a:r>
              <a:rPr lang="en-IN" dirty="0"/>
              <a:t>He conveyed that younger children make judgment based on the consequences that might occur and the older children make judgment based on their intuitions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He believed that there are six stages of moral development which are </a:t>
            </a:r>
            <a:r>
              <a:rPr lang="en-IN" dirty="0" smtClean="0"/>
              <a:t>further classified </a:t>
            </a:r>
            <a:r>
              <a:rPr lang="en-IN" dirty="0"/>
              <a:t>into three levels.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7" t="40517" r="34448" b="15517"/>
          <a:stretch/>
        </p:blipFill>
        <p:spPr bwMode="auto">
          <a:xfrm>
            <a:off x="1447800" y="1564764"/>
            <a:ext cx="7081345" cy="461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Pre-Conventional </a:t>
            </a:r>
            <a:r>
              <a:rPr lang="en-IN" dirty="0"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4488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first level of moral thinking, which is generally found at Elementary school level.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thinker at this stage tends to think and behave based on the direct consequences that might </a:t>
            </a:r>
            <a:r>
              <a:rPr lang="en-IN" dirty="0" smtClean="0"/>
              <a:t>occur.</a:t>
            </a:r>
            <a:endParaRPr lang="en-IN" dirty="0"/>
          </a:p>
          <a:p>
            <a:pPr algn="just"/>
            <a:r>
              <a:rPr lang="en-IN" dirty="0"/>
              <a:t>There are two sub-stages in this.</a:t>
            </a:r>
          </a:p>
          <a:p>
            <a:pPr lvl="1" algn="just"/>
            <a:r>
              <a:rPr lang="en-IN" b="1" dirty="0"/>
              <a:t>Avoid Punishments:</a:t>
            </a:r>
            <a:r>
              <a:rPr lang="en-IN" dirty="0"/>
              <a:t> A thinker at this stage generally thinks and believes that the judgment are to be </a:t>
            </a:r>
            <a:r>
              <a:rPr lang="en-IN" dirty="0" smtClean="0"/>
              <a:t>made as </a:t>
            </a:r>
            <a:r>
              <a:rPr lang="en-IN" dirty="0"/>
              <a:t>per the socially acceptable norms as they are said so by some higher </a:t>
            </a:r>
            <a:r>
              <a:rPr lang="en-IN" dirty="0" smtClean="0"/>
              <a:t>official.</a:t>
            </a:r>
            <a:endParaRPr lang="en-IN" dirty="0"/>
          </a:p>
          <a:p>
            <a:pPr lvl="1" algn="just"/>
            <a:r>
              <a:rPr lang="en-IN" b="1" dirty="0"/>
              <a:t>Self–interest:</a:t>
            </a:r>
            <a:r>
              <a:rPr lang="en-IN" dirty="0"/>
              <a:t> A thinker at this stage, shows interest in making decisions according to the </a:t>
            </a:r>
            <a:r>
              <a:rPr lang="en-IN" dirty="0" smtClean="0"/>
              <a:t>rewards they </a:t>
            </a:r>
            <a:r>
              <a:rPr lang="en-IN" dirty="0"/>
              <a:t>get in exchange.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9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Conventional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second level of moral thinking, which is generally found at the primary and high school level.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thinker at this stage tends to think and behave based on the want to please others. </a:t>
            </a:r>
          </a:p>
          <a:p>
            <a:pPr algn="just"/>
            <a:r>
              <a:rPr lang="en-IN" dirty="0" smtClean="0"/>
              <a:t>Two sub-stages</a:t>
            </a:r>
            <a:endParaRPr lang="en-IN" dirty="0"/>
          </a:p>
          <a:p>
            <a:pPr lvl="1" algn="just"/>
            <a:r>
              <a:rPr lang="en-IN" b="1" dirty="0" smtClean="0"/>
              <a:t>Getting </a:t>
            </a:r>
            <a:r>
              <a:rPr lang="en-IN" b="1" dirty="0"/>
              <a:t>people to like them</a:t>
            </a:r>
            <a:r>
              <a:rPr lang="en-IN" dirty="0"/>
              <a:t>: Whatever the </a:t>
            </a:r>
            <a:r>
              <a:rPr lang="en-IN" dirty="0" smtClean="0"/>
              <a:t>result is</a:t>
            </a:r>
            <a:r>
              <a:rPr lang="en-IN" dirty="0"/>
              <a:t>, the thinking process is based on how to impress others or society and on how </a:t>
            </a:r>
            <a:r>
              <a:rPr lang="en-IN" dirty="0" smtClean="0"/>
              <a:t>to please </a:t>
            </a:r>
            <a:r>
              <a:rPr lang="en-IN" dirty="0"/>
              <a:t>the people around. This decision may or may not support the law.</a:t>
            </a:r>
          </a:p>
          <a:p>
            <a:pPr lvl="1" algn="just"/>
            <a:r>
              <a:rPr lang="en-IN" b="1" dirty="0" smtClean="0"/>
              <a:t>Maintain </a:t>
            </a:r>
            <a:r>
              <a:rPr lang="en-IN" b="1" dirty="0"/>
              <a:t>functioning in society</a:t>
            </a:r>
            <a:r>
              <a:rPr lang="en-IN" dirty="0"/>
              <a:t>: A thinker at this stage, considers to follow the rules for the good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33405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Post-Conventional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third level of Moral thinking, which is generally found after the high school level.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thinker at this stage tends to think and behave based on a sense of justice. </a:t>
            </a:r>
          </a:p>
          <a:p>
            <a:pPr algn="just"/>
            <a:r>
              <a:rPr lang="en-IN" dirty="0" smtClean="0"/>
              <a:t>Two sub-stages</a:t>
            </a:r>
            <a:endParaRPr lang="en-IN" dirty="0"/>
          </a:p>
          <a:p>
            <a:pPr lvl="1" algn="just"/>
            <a:r>
              <a:rPr lang="en-IN" b="1" dirty="0"/>
              <a:t>Reject rigidity of laws</a:t>
            </a:r>
            <a:r>
              <a:rPr lang="en-IN" dirty="0"/>
              <a:t>: </a:t>
            </a:r>
            <a:r>
              <a:rPr lang="en-IN" dirty="0" smtClean="0"/>
              <a:t>The </a:t>
            </a:r>
            <a:r>
              <a:rPr lang="en-IN" dirty="0"/>
              <a:t>thinker uses his moral thinking skills at a commendable pace.</a:t>
            </a:r>
          </a:p>
          <a:p>
            <a:pPr lvl="1" algn="just"/>
            <a:r>
              <a:rPr lang="en-IN" b="1" dirty="0"/>
              <a:t>Sense of </a:t>
            </a:r>
            <a:r>
              <a:rPr lang="en-IN" b="1" dirty="0" smtClean="0"/>
              <a:t>justice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The thinker </a:t>
            </a:r>
            <a:r>
              <a:rPr lang="en-IN" dirty="0"/>
              <a:t>feels a sense </a:t>
            </a:r>
            <a:r>
              <a:rPr lang="en-IN" dirty="0" smtClean="0"/>
              <a:t>of justice </a:t>
            </a:r>
            <a:r>
              <a:rPr lang="en-IN" dirty="0"/>
              <a:t>for the protagonist.</a:t>
            </a:r>
          </a:p>
        </p:txBody>
      </p:sp>
    </p:spTree>
    <p:extLst>
      <p:ext uri="{BB962C8B-B14F-4D97-AF65-F5344CB8AC3E}">
        <p14:creationId xmlns:p14="http://schemas.microsoft.com/office/powerpoint/2010/main" val="35232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GILLIGAN’S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An advancement </a:t>
            </a:r>
            <a:r>
              <a:rPr lang="en-IN" dirty="0"/>
              <a:t>of Kohlberg’s theory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Kohlberg’s theory </a:t>
            </a:r>
            <a:r>
              <a:rPr lang="en-IN" dirty="0"/>
              <a:t>was proposed based on the moral thinking of privileged white men and boys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Biased upon </a:t>
            </a:r>
            <a:r>
              <a:rPr lang="en-IN" dirty="0"/>
              <a:t>the male </a:t>
            </a:r>
            <a:r>
              <a:rPr lang="en-IN" dirty="0" smtClean="0"/>
              <a:t>thinking process.</a:t>
            </a:r>
          </a:p>
          <a:p>
            <a:pPr algn="just"/>
            <a:r>
              <a:rPr lang="en-US" dirty="0"/>
              <a:t>Men had a tendency to solve problems by applying ethical </a:t>
            </a:r>
            <a:r>
              <a:rPr lang="en-US" dirty="0" smtClean="0"/>
              <a:t>principles</a:t>
            </a:r>
          </a:p>
          <a:p>
            <a:pPr algn="just"/>
            <a:r>
              <a:rPr lang="en-IN" dirty="0" smtClean="0"/>
              <a:t>For women, </a:t>
            </a:r>
            <a:r>
              <a:rPr lang="en-IN" dirty="0"/>
              <a:t>moral </a:t>
            </a:r>
            <a:r>
              <a:rPr lang="en-IN" dirty="0" smtClean="0"/>
              <a:t>development involves </a:t>
            </a:r>
            <a:r>
              <a:rPr lang="en-IN" dirty="0"/>
              <a:t>caring which shows its effect on human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258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</a:t>
            </a:r>
            <a:r>
              <a:rPr lang="en-IN" dirty="0"/>
              <a:t>GILLIGAN’S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638288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Pre-conventional Level</a:t>
            </a:r>
            <a:endParaRPr lang="en-IN" dirty="0" smtClean="0"/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person in this stage cares for oneself to ensure survival.</a:t>
            </a:r>
          </a:p>
          <a:p>
            <a:pPr lvl="1" algn="just"/>
            <a:r>
              <a:rPr lang="en-IN" dirty="0" smtClean="0"/>
              <a:t>Though </a:t>
            </a:r>
            <a:r>
              <a:rPr lang="en-IN" dirty="0"/>
              <a:t>the person’s attitude is selfish, this is the transition phase, where </a:t>
            </a:r>
            <a:r>
              <a:rPr lang="en-IN" dirty="0" smtClean="0"/>
              <a:t>the person </a:t>
            </a:r>
            <a:r>
              <a:rPr lang="en-IN" dirty="0"/>
              <a:t>finds the connection between oneself and others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Conventional Level</a:t>
            </a:r>
          </a:p>
          <a:p>
            <a:pPr lvl="1" algn="just"/>
            <a:r>
              <a:rPr lang="en-IN" dirty="0" smtClean="0"/>
              <a:t>In </a:t>
            </a:r>
            <a:r>
              <a:rPr lang="en-IN" dirty="0"/>
              <a:t>this stage, the person feels responsible and shows care towards </a:t>
            </a:r>
            <a:r>
              <a:rPr lang="en-IN" dirty="0" smtClean="0"/>
              <a:t>other people.</a:t>
            </a:r>
          </a:p>
          <a:p>
            <a:pPr algn="just"/>
            <a:r>
              <a:rPr lang="en-IN" dirty="0"/>
              <a:t>Post-conventional Level</a:t>
            </a:r>
          </a:p>
          <a:p>
            <a:pPr lvl="1" algn="just"/>
            <a:r>
              <a:rPr lang="en-IN" dirty="0" smtClean="0"/>
              <a:t>This </a:t>
            </a:r>
            <a:r>
              <a:rPr lang="en-IN" dirty="0"/>
              <a:t>is the stage, where the principle of care for self as well as others, </a:t>
            </a:r>
            <a:r>
              <a:rPr lang="en-IN" dirty="0" smtClean="0"/>
              <a:t>is accepted</a:t>
            </a:r>
            <a:r>
              <a:rPr lang="en-IN" dirty="0"/>
              <a:t>.</a:t>
            </a:r>
          </a:p>
          <a:p>
            <a:pPr lvl="1" algn="just"/>
            <a:r>
              <a:rPr lang="en-IN" dirty="0" smtClean="0"/>
              <a:t>However</a:t>
            </a:r>
            <a:r>
              <a:rPr lang="en-IN" dirty="0"/>
              <a:t>, a section of people may never reach this level.</a:t>
            </a:r>
          </a:p>
        </p:txBody>
      </p:sp>
    </p:spTree>
    <p:extLst>
      <p:ext uri="{BB962C8B-B14F-4D97-AF65-F5344CB8AC3E}">
        <p14:creationId xmlns:p14="http://schemas.microsoft.com/office/powerpoint/2010/main" val="40497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Carol </a:t>
            </a:r>
            <a:r>
              <a:rPr lang="en-IN" dirty="0" smtClean="0"/>
              <a:t>Gilligan researched </a:t>
            </a:r>
            <a:r>
              <a:rPr lang="en-IN" dirty="0"/>
              <a:t>and found that the post-conventional level of thinking is not being </a:t>
            </a:r>
            <a:r>
              <a:rPr lang="en-IN" dirty="0" smtClean="0"/>
              <a:t>easy for </a:t>
            </a:r>
            <a:r>
              <a:rPr lang="en-IN" dirty="0"/>
              <a:t>women to go through because they care for the relationships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Levels of Thinking </a:t>
            </a:r>
            <a:r>
              <a:rPr lang="en-IN" dirty="0" smtClean="0"/>
              <a:t>in the </a:t>
            </a:r>
            <a:r>
              <a:rPr lang="en-IN" dirty="0"/>
              <a:t>post-conventional </a:t>
            </a:r>
            <a:r>
              <a:rPr lang="en-IN" dirty="0" smtClean="0"/>
              <a:t>level</a:t>
            </a:r>
          </a:p>
          <a:p>
            <a:pPr lvl="1" algn="just"/>
            <a:r>
              <a:rPr lang="en-IN" dirty="0"/>
              <a:t>Care-based Morality: </a:t>
            </a:r>
            <a:r>
              <a:rPr lang="en-IN" dirty="0" smtClean="0"/>
              <a:t>Found </a:t>
            </a:r>
            <a:r>
              <a:rPr lang="en-IN" dirty="0"/>
              <a:t>in women.</a:t>
            </a:r>
            <a:endParaRPr lang="en-IN" dirty="0" smtClean="0"/>
          </a:p>
          <a:p>
            <a:pPr lvl="1" algn="just"/>
            <a:r>
              <a:rPr lang="en-IN" dirty="0"/>
              <a:t>Justice-based </a:t>
            </a:r>
            <a:r>
              <a:rPr lang="en-IN" dirty="0" smtClean="0"/>
              <a:t>Morality: </a:t>
            </a:r>
            <a:r>
              <a:rPr lang="en-IN" dirty="0"/>
              <a:t>Found in </a:t>
            </a:r>
            <a:r>
              <a:rPr lang="en-IN" dirty="0" smtClean="0"/>
              <a:t>men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9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group of moles give shelter to a porcupine. But they are being </a:t>
            </a:r>
            <a:r>
              <a:rPr lang="en-IN" dirty="0" smtClean="0"/>
              <a:t>continuously stabbed </a:t>
            </a:r>
            <a:r>
              <a:rPr lang="en-IN" dirty="0"/>
              <a:t>by the porcupine’s quills. Now, what should they do?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5" t="26293" r="19665" b="30819"/>
          <a:stretch/>
        </p:blipFill>
        <p:spPr bwMode="auto">
          <a:xfrm>
            <a:off x="1219200" y="3720661"/>
            <a:ext cx="7819698" cy="313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Consensus And Controversy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moral judgment may lead to </a:t>
            </a:r>
            <a:r>
              <a:rPr lang="en-IN" dirty="0" smtClean="0"/>
              <a:t>conflicts</a:t>
            </a:r>
          </a:p>
          <a:p>
            <a:pPr algn="just"/>
            <a:r>
              <a:rPr lang="en-IN" dirty="0" smtClean="0"/>
              <a:t>Two stages </a:t>
            </a:r>
            <a:r>
              <a:rPr lang="en-IN" dirty="0"/>
              <a:t>after </a:t>
            </a:r>
            <a:r>
              <a:rPr lang="en-IN" dirty="0" smtClean="0"/>
              <a:t>the judgement</a:t>
            </a:r>
          </a:p>
          <a:p>
            <a:pPr algn="just"/>
            <a:r>
              <a:rPr lang="en-IN" dirty="0"/>
              <a:t>CONSENSUS </a:t>
            </a:r>
          </a:p>
          <a:p>
            <a:pPr lvl="1" algn="just"/>
            <a:r>
              <a:rPr lang="en-IN" dirty="0"/>
              <a:t>This is that state where people come into agreement with the judgment given and will leave the people with a feel that justice has been done</a:t>
            </a:r>
          </a:p>
          <a:p>
            <a:pPr algn="just"/>
            <a:r>
              <a:rPr lang="en-IN" dirty="0"/>
              <a:t> CONTROVERSY</a:t>
            </a:r>
          </a:p>
          <a:p>
            <a:pPr lvl="1" algn="just"/>
            <a:r>
              <a:rPr lang="en-IN" dirty="0"/>
              <a:t>This is that state where the persons involved in an issue are not satisfied by the verdict and might feel that it was decided on partial interests. </a:t>
            </a:r>
          </a:p>
          <a:p>
            <a:pPr lvl="1" algn="just"/>
            <a:r>
              <a:rPr lang="en-IN" dirty="0"/>
              <a:t>This will leave the people with a sense of dissatisfaction that justice was not done, which might lead to another conflict.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Profession is a commitment to a designated and organized occupation by virtue </a:t>
            </a:r>
            <a:r>
              <a:rPr lang="en-IN" dirty="0" smtClean="0"/>
              <a:t>of being </a:t>
            </a:r>
            <a:r>
              <a:rPr lang="en-IN" dirty="0"/>
              <a:t>an authority over a body of knowledge with requisite skills acquired through specialized training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Professional ethics is a set of ethical standards and values a practicing engineer is </a:t>
            </a:r>
            <a:r>
              <a:rPr lang="en-IN" dirty="0" smtClean="0"/>
              <a:t>required to </a:t>
            </a:r>
            <a:r>
              <a:rPr lang="en-IN" dirty="0"/>
              <a:t>follow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 code of ethics prescribes how professionals are to pursue their common ideal at a minimal cost to oneself and those they care about.</a:t>
            </a:r>
          </a:p>
        </p:txBody>
      </p:sp>
    </p:spTree>
    <p:extLst>
      <p:ext uri="{BB962C8B-B14F-4D97-AF65-F5344CB8AC3E}">
        <p14:creationId xmlns:p14="http://schemas.microsoft.com/office/powerpoint/2010/main" val="880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Profession and Professionalism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Profession</a:t>
            </a:r>
          </a:p>
          <a:p>
            <a:pPr lvl="1" algn="just"/>
            <a:r>
              <a:rPr lang="en-IN" dirty="0"/>
              <a:t>Profession means a job or an occupation, that helps a person earn his living.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main criteria of a profession involves the following.</a:t>
            </a:r>
          </a:p>
          <a:p>
            <a:pPr lvl="2" algn="just"/>
            <a:r>
              <a:rPr lang="en-IN" dirty="0"/>
              <a:t>Advanced expertise </a:t>
            </a:r>
          </a:p>
          <a:p>
            <a:pPr lvl="2" algn="just"/>
            <a:r>
              <a:rPr lang="en-IN" dirty="0"/>
              <a:t>Self-regulation</a:t>
            </a:r>
          </a:p>
          <a:p>
            <a:pPr lvl="2" algn="just"/>
            <a:r>
              <a:rPr lang="en-IN" dirty="0"/>
              <a:t>Public good </a:t>
            </a:r>
          </a:p>
          <a:p>
            <a:pPr algn="just"/>
            <a:r>
              <a:rPr lang="en-IN" dirty="0"/>
              <a:t>Professional</a:t>
            </a:r>
          </a:p>
          <a:p>
            <a:pPr lvl="1" algn="just"/>
            <a:r>
              <a:rPr lang="en-IN" dirty="0"/>
              <a:t>A person who is paid for getting involved in a particular profession in order to earn a living as well as to satisfy the laws of that profession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Professionalism</a:t>
            </a:r>
          </a:p>
          <a:p>
            <a:pPr lvl="1" algn="just"/>
            <a:r>
              <a:rPr lang="en-IN" dirty="0"/>
              <a:t>The art of Professionalism can be understood as the practice of doing the right thing, not because how one feels but regardless of how one feels</a:t>
            </a:r>
          </a:p>
          <a:p>
            <a:pPr lvl="1" algn="just"/>
            <a:r>
              <a:rPr lang="en-IN" dirty="0"/>
              <a:t>Professionalism covers comprehensively all areas of practice of a particular profession. </a:t>
            </a:r>
          </a:p>
          <a:p>
            <a:pPr lvl="1" algn="just"/>
            <a:r>
              <a:rPr lang="en-IN" dirty="0"/>
              <a:t>It requires skills and responsibilities involved in engineering profession. </a:t>
            </a:r>
          </a:p>
          <a:p>
            <a:pPr lvl="1" algn="just"/>
            <a:r>
              <a:rPr lang="en-IN" dirty="0"/>
              <a:t>Professionalism implies a certain set of attitudes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3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Models of Professional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Engineer has </a:t>
            </a:r>
            <a:r>
              <a:rPr lang="en-IN" dirty="0"/>
              <a:t>to play many roles while exercising </a:t>
            </a:r>
            <a:r>
              <a:rPr lang="en-IN" dirty="0" smtClean="0"/>
              <a:t>his professional </a:t>
            </a:r>
            <a:r>
              <a:rPr lang="en-IN" dirty="0"/>
              <a:t>obligations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Engineers as </a:t>
            </a:r>
            <a:r>
              <a:rPr lang="en-IN" dirty="0" err="1" smtClean="0"/>
              <a:t>Saviors</a:t>
            </a:r>
            <a:r>
              <a:rPr lang="en-IN" dirty="0"/>
              <a:t>: I</a:t>
            </a:r>
            <a:r>
              <a:rPr lang="en-IN" dirty="0" smtClean="0"/>
              <a:t>mproves society through technological </a:t>
            </a:r>
            <a:r>
              <a:rPr lang="en-IN" dirty="0"/>
              <a:t>developments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Engineers as Guardians: </a:t>
            </a:r>
            <a:r>
              <a:rPr lang="en-IN" dirty="0" smtClean="0"/>
              <a:t>know </a:t>
            </a:r>
            <a:r>
              <a:rPr lang="en-IN" dirty="0"/>
              <a:t>the direction </a:t>
            </a:r>
            <a:r>
              <a:rPr lang="en-IN" dirty="0" smtClean="0"/>
              <a:t>&amp; Speed in </a:t>
            </a:r>
            <a:r>
              <a:rPr lang="en-IN" dirty="0"/>
              <a:t>which technology should </a:t>
            </a:r>
            <a:r>
              <a:rPr lang="en-IN" dirty="0" smtClean="0"/>
              <a:t>develop.</a:t>
            </a:r>
          </a:p>
          <a:p>
            <a:pPr lvl="1" algn="just"/>
            <a:r>
              <a:rPr lang="en-IN" dirty="0"/>
              <a:t>Engineers as Bureaucratic Servants: </a:t>
            </a:r>
            <a:r>
              <a:rPr lang="en-IN" dirty="0" smtClean="0"/>
              <a:t>receives and translates </a:t>
            </a:r>
            <a:r>
              <a:rPr lang="en-IN" dirty="0"/>
              <a:t>the directives of management into solid accomplishments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Engineers as Social </a:t>
            </a:r>
            <a:r>
              <a:rPr lang="en-IN" dirty="0" smtClean="0"/>
              <a:t>Servants</a:t>
            </a:r>
          </a:p>
          <a:p>
            <a:pPr lvl="1" algn="just"/>
            <a:r>
              <a:rPr lang="en-IN" dirty="0"/>
              <a:t>Engineers as Social Enablers and Catalysts: help the management and the society </a:t>
            </a:r>
            <a:r>
              <a:rPr lang="en-IN" dirty="0" smtClean="0"/>
              <a:t>to understand </a:t>
            </a:r>
            <a:r>
              <a:rPr lang="en-IN" dirty="0"/>
              <a:t>their </a:t>
            </a:r>
            <a:r>
              <a:rPr lang="en-IN" dirty="0" smtClean="0"/>
              <a:t>needs.</a:t>
            </a:r>
          </a:p>
          <a:p>
            <a:pPr lvl="1" algn="just"/>
            <a:r>
              <a:rPr lang="en-IN" dirty="0"/>
              <a:t>Engineers as Game Players: engineers are neither servants nor masters of anyone.</a:t>
            </a:r>
          </a:p>
        </p:txBody>
      </p:sp>
    </p:spTree>
    <p:extLst>
      <p:ext uri="{BB962C8B-B14F-4D97-AF65-F5344CB8AC3E}">
        <p14:creationId xmlns:p14="http://schemas.microsoft.com/office/powerpoint/2010/main" val="14579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Theories About Right 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Depending upon the ethics a person is intended to follow, four theories </a:t>
            </a:r>
            <a:r>
              <a:rPr lang="en-IN" dirty="0" smtClean="0"/>
              <a:t>were postulated </a:t>
            </a:r>
            <a:r>
              <a:rPr lang="en-IN" dirty="0"/>
              <a:t>by four different philosophers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42026" r="26329" b="26077"/>
          <a:stretch/>
        </p:blipFill>
        <p:spPr bwMode="auto">
          <a:xfrm>
            <a:off x="1447801" y="3657600"/>
            <a:ext cx="7239000" cy="256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2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Golden </a:t>
            </a:r>
            <a:r>
              <a:rPr lang="en-IN" dirty="0" smtClean="0"/>
              <a:t>Mean</a:t>
            </a:r>
          </a:p>
          <a:p>
            <a:pPr lvl="1" algn="just"/>
            <a:r>
              <a:rPr lang="en-IN" dirty="0"/>
              <a:t>proposed by Aristotle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The solution </a:t>
            </a:r>
            <a:r>
              <a:rPr lang="en-IN" dirty="0"/>
              <a:t>to a problem is found by </a:t>
            </a:r>
            <a:r>
              <a:rPr lang="en-IN" dirty="0" err="1"/>
              <a:t>analyzing</a:t>
            </a:r>
            <a:r>
              <a:rPr lang="en-IN" dirty="0"/>
              <a:t> the reason and the logic. </a:t>
            </a:r>
            <a:endParaRPr lang="en-IN" dirty="0" smtClean="0"/>
          </a:p>
          <a:p>
            <a:pPr lvl="1" algn="just"/>
            <a:r>
              <a:rPr lang="en-IN" dirty="0" smtClean="0"/>
              <a:t>A “</a:t>
            </a:r>
            <a:r>
              <a:rPr lang="en-IN" dirty="0"/>
              <a:t>Mean value of solution” between the extremes of excess </a:t>
            </a:r>
            <a:r>
              <a:rPr lang="en-IN" dirty="0" smtClean="0"/>
              <a:t>and deficiency.</a:t>
            </a:r>
          </a:p>
          <a:p>
            <a:pPr algn="just"/>
            <a:r>
              <a:rPr lang="en-IN" dirty="0"/>
              <a:t>Duty-based Ethical Theory</a:t>
            </a:r>
            <a:endParaRPr lang="en-IN" dirty="0" smtClean="0"/>
          </a:p>
          <a:p>
            <a:pPr lvl="1" algn="just"/>
            <a:r>
              <a:rPr lang="en-IN" dirty="0" smtClean="0"/>
              <a:t>Proposed by </a:t>
            </a:r>
            <a:r>
              <a:rPr lang="en-IN" dirty="0"/>
              <a:t>Immanuel Kant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Every person </a:t>
            </a:r>
            <a:r>
              <a:rPr lang="en-IN" dirty="0"/>
              <a:t>has a duty to follow which is accepted universally, with </a:t>
            </a:r>
            <a:r>
              <a:rPr lang="en-IN" dirty="0" smtClean="0"/>
              <a:t>no exceptions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6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Rights-based </a:t>
            </a:r>
            <a:r>
              <a:rPr lang="en-IN" dirty="0"/>
              <a:t>Ethical </a:t>
            </a:r>
            <a:r>
              <a:rPr lang="en-IN" dirty="0" smtClean="0"/>
              <a:t>Theory</a:t>
            </a:r>
          </a:p>
          <a:p>
            <a:pPr lvl="1" algn="just"/>
            <a:r>
              <a:rPr lang="en-IN" dirty="0" smtClean="0"/>
              <a:t>Proposed by </a:t>
            </a:r>
            <a:r>
              <a:rPr lang="en-IN" dirty="0"/>
              <a:t>John Locke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The solution </a:t>
            </a:r>
            <a:r>
              <a:rPr lang="en-IN" dirty="0"/>
              <a:t>to a problem is by realizing that every person has a right to live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Live and let live is the philosophy behind this theory.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rights of a person </a:t>
            </a:r>
            <a:r>
              <a:rPr lang="en-IN" dirty="0" smtClean="0"/>
              <a:t>towards life</a:t>
            </a:r>
            <a:r>
              <a:rPr lang="en-IN" dirty="0"/>
              <a:t>, health, liberty, possession, etc. are taken care of under this theory.</a:t>
            </a:r>
          </a:p>
        </p:txBody>
      </p:sp>
    </p:spTree>
    <p:extLst>
      <p:ext uri="{BB962C8B-B14F-4D97-AF65-F5344CB8AC3E}">
        <p14:creationId xmlns:p14="http://schemas.microsoft.com/office/powerpoint/2010/main" val="7369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Utilitarian </a:t>
            </a:r>
            <a:r>
              <a:rPr lang="en-IN" dirty="0" smtClean="0"/>
              <a:t>Ethics</a:t>
            </a:r>
          </a:p>
          <a:p>
            <a:pPr lvl="1" algn="just"/>
            <a:r>
              <a:rPr lang="en-IN" dirty="0" smtClean="0"/>
              <a:t>Proposed </a:t>
            </a:r>
            <a:r>
              <a:rPr lang="en-IN" dirty="0"/>
              <a:t>by John Stuart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The happiness </a:t>
            </a:r>
            <a:r>
              <a:rPr lang="en-IN" dirty="0"/>
              <a:t>or pleasure of a greatest number of people in the society is considered </a:t>
            </a:r>
            <a:r>
              <a:rPr lang="en-IN" dirty="0" smtClean="0"/>
              <a:t>as the </a:t>
            </a:r>
            <a:r>
              <a:rPr lang="en-IN" dirty="0"/>
              <a:t>greatest good. </a:t>
            </a:r>
            <a:endParaRPr lang="en-IN" dirty="0" smtClean="0"/>
          </a:p>
          <a:p>
            <a:pPr lvl="1" algn="just"/>
            <a:r>
              <a:rPr lang="en-IN" dirty="0" smtClean="0"/>
              <a:t>According </a:t>
            </a:r>
            <a:r>
              <a:rPr lang="en-IN" dirty="0"/>
              <a:t>to this philosophy, an action is morally right if </a:t>
            </a:r>
            <a:r>
              <a:rPr lang="en-IN" dirty="0" smtClean="0"/>
              <a:t>its consequences </a:t>
            </a:r>
            <a:r>
              <a:rPr lang="en-IN" dirty="0"/>
              <a:t>lead to happiness of people and wrong if they lead to </a:t>
            </a:r>
            <a:r>
              <a:rPr lang="en-IN" dirty="0" smtClean="0"/>
              <a:t>their unhappiness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3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Formulation of Ethical </a:t>
            </a:r>
            <a:r>
              <a:rPr lang="en-IN" dirty="0" smtClean="0"/>
              <a:t>Theories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Consider the </a:t>
            </a:r>
            <a:r>
              <a:rPr lang="en-IN" dirty="0"/>
              <a:t>following </a:t>
            </a:r>
            <a:r>
              <a:rPr lang="en-IN" dirty="0" smtClean="0"/>
              <a:t>points:</a:t>
            </a:r>
          </a:p>
          <a:p>
            <a:pPr lvl="1" algn="just"/>
            <a:r>
              <a:rPr lang="en-IN" dirty="0"/>
              <a:t>The concepts of the theory formulated must be coherent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tenets of the theory should never contradict the other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theory should never be defended upon false information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theory should guide in specific situations comprehending all </a:t>
            </a:r>
            <a:r>
              <a:rPr lang="en-IN" dirty="0" smtClean="0"/>
              <a:t>aspects possible.</a:t>
            </a:r>
          </a:p>
          <a:p>
            <a:pPr lvl="1" algn="just"/>
            <a:r>
              <a:rPr lang="en-IN" dirty="0"/>
              <a:t>The theory should be compatible with individual’s moral convictions in </a:t>
            </a:r>
            <a:r>
              <a:rPr lang="en-IN" dirty="0" smtClean="0"/>
              <a:t>any situation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3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Self-Interest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Self-interest is nothing but one’s personal good. </a:t>
            </a:r>
          </a:p>
          <a:p>
            <a:pPr algn="just"/>
            <a:r>
              <a:rPr lang="en-IN" dirty="0"/>
              <a:t>It refers to the goodness of oneself in the long run. </a:t>
            </a:r>
            <a:endParaRPr lang="en-IN" dirty="0" smtClean="0"/>
          </a:p>
          <a:p>
            <a:pPr algn="just"/>
            <a:r>
              <a:rPr lang="en-IN" dirty="0"/>
              <a:t>Each of the ethical theories recognizes the importance of self-respect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pursuit </a:t>
            </a:r>
            <a:r>
              <a:rPr lang="en-IN" dirty="0"/>
              <a:t>of self – interest must be balanced and kept under control by </a:t>
            </a:r>
            <a:r>
              <a:rPr lang="en-IN" dirty="0" smtClean="0"/>
              <a:t>moral responsibilities </a:t>
            </a:r>
            <a:r>
              <a:rPr lang="en-IN" dirty="0"/>
              <a:t>to other people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Ethical Egoism</a:t>
            </a:r>
            <a:endParaRPr lang="en-IN" dirty="0"/>
          </a:p>
          <a:p>
            <a:pPr algn="just"/>
            <a:r>
              <a:rPr lang="en-IN" dirty="0" smtClean="0"/>
              <a:t>Morality </a:t>
            </a:r>
            <a:r>
              <a:rPr lang="en-IN" dirty="0"/>
              <a:t>essentially needs a willingness on the part of both individuals and corporations to place some restrictions on the pursuit of private self – interests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1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Customs and </a:t>
            </a:r>
            <a:r>
              <a:rPr lang="en-IN" dirty="0" smtClean="0"/>
              <a:t>Religions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Ethical pluralism</a:t>
            </a:r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views that there may be alternative moral attitudes </a:t>
            </a:r>
            <a:r>
              <a:rPr lang="en-IN" dirty="0" smtClean="0"/>
              <a:t>that are reasonable.</a:t>
            </a:r>
          </a:p>
          <a:p>
            <a:pPr algn="just"/>
            <a:r>
              <a:rPr lang="en-IN" dirty="0"/>
              <a:t>Ethical relativism </a:t>
            </a:r>
            <a:endParaRPr lang="en-IN" dirty="0" smtClean="0"/>
          </a:p>
          <a:p>
            <a:pPr lvl="1" algn="just"/>
            <a:r>
              <a:rPr lang="en-IN" dirty="0" smtClean="0"/>
              <a:t>Actions </a:t>
            </a:r>
            <a:r>
              <a:rPr lang="en-IN" dirty="0"/>
              <a:t>are morally right when </a:t>
            </a:r>
            <a:r>
              <a:rPr lang="en-IN" dirty="0" smtClean="0"/>
              <a:t>they are approved </a:t>
            </a:r>
            <a:r>
              <a:rPr lang="en-IN" dirty="0"/>
              <a:t>by law or custom and they are said to be wrong when they </a:t>
            </a:r>
            <a:r>
              <a:rPr lang="en-IN" dirty="0" smtClean="0"/>
              <a:t>violate laws </a:t>
            </a:r>
            <a:r>
              <a:rPr lang="en-IN" dirty="0"/>
              <a:t>or customs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Reasons for </a:t>
            </a:r>
            <a:r>
              <a:rPr lang="en-IN" dirty="0"/>
              <a:t>accepting ethical </a:t>
            </a:r>
            <a:r>
              <a:rPr lang="en-IN" dirty="0" smtClean="0"/>
              <a:t>relativism</a:t>
            </a:r>
          </a:p>
          <a:p>
            <a:pPr lvl="1" algn="just"/>
            <a:r>
              <a:rPr lang="en-IN" dirty="0" smtClean="0"/>
              <a:t>Laws and </a:t>
            </a:r>
            <a:r>
              <a:rPr lang="en-IN" dirty="0"/>
              <a:t>customs seem to be definite, real and clear – cut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It believes the values </a:t>
            </a:r>
            <a:r>
              <a:rPr lang="en-IN" dirty="0"/>
              <a:t>are subjective at the cultural level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Moral </a:t>
            </a:r>
            <a:r>
              <a:rPr lang="en-IN" dirty="0" err="1" smtClean="0"/>
              <a:t>relationalism</a:t>
            </a:r>
            <a:r>
              <a:rPr lang="en-IN" dirty="0" smtClean="0"/>
              <a:t> </a:t>
            </a:r>
            <a:r>
              <a:rPr lang="en-IN" dirty="0"/>
              <a:t>or moral </a:t>
            </a:r>
            <a:r>
              <a:rPr lang="en-IN" dirty="0" err="1"/>
              <a:t>contextulaism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Ethics in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Ethics in engineering is the ability as well as </a:t>
            </a:r>
            <a:r>
              <a:rPr lang="en-IN" dirty="0" smtClean="0"/>
              <a:t>the responsibility </a:t>
            </a:r>
            <a:r>
              <a:rPr lang="en-IN" dirty="0"/>
              <a:t>of an engineer to </a:t>
            </a:r>
            <a:r>
              <a:rPr lang="en-IN" dirty="0" smtClean="0"/>
              <a:t>judge the </a:t>
            </a:r>
            <a:r>
              <a:rPr lang="en-IN" dirty="0"/>
              <a:t>decisions from the context of the general wellbeing of the society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Professional engineering </a:t>
            </a:r>
            <a:r>
              <a:rPr lang="en-IN" dirty="0" smtClean="0"/>
              <a:t>bodies </a:t>
            </a:r>
            <a:r>
              <a:rPr lang="en-IN" dirty="0"/>
              <a:t>and other </a:t>
            </a:r>
            <a:r>
              <a:rPr lang="en-IN" dirty="0" smtClean="0"/>
              <a:t>organizations have evolved </a:t>
            </a:r>
            <a:r>
              <a:rPr lang="en-IN" dirty="0"/>
              <a:t>comprehensive ethics codes relevant to their respective </a:t>
            </a:r>
            <a:r>
              <a:rPr lang="en-IN" dirty="0" smtClean="0"/>
              <a:t>professions.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3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IN" sz="3600" dirty="0"/>
              <a:t>Religion and Divine Command </a:t>
            </a:r>
            <a:r>
              <a:rPr lang="en-IN" sz="3600" dirty="0" smtClean="0"/>
              <a:t>Ethics</a:t>
            </a:r>
          </a:p>
          <a:p>
            <a:pPr lvl="1"/>
            <a:r>
              <a:rPr lang="en-IN" sz="3200" dirty="0" smtClean="0"/>
              <a:t>They are </a:t>
            </a:r>
            <a:r>
              <a:rPr lang="en-IN" sz="3200" dirty="0"/>
              <a:t>related historically</a:t>
            </a:r>
            <a:r>
              <a:rPr lang="en-IN" sz="3200" dirty="0" smtClean="0"/>
              <a:t>.</a:t>
            </a:r>
          </a:p>
          <a:p>
            <a:pPr lvl="1" algn="just"/>
            <a:r>
              <a:rPr lang="en-IN" sz="3200" dirty="0"/>
              <a:t>Religions or religious </a:t>
            </a:r>
            <a:r>
              <a:rPr lang="en-IN" sz="3200" dirty="0" smtClean="0"/>
              <a:t>hopes imply </a:t>
            </a:r>
            <a:r>
              <a:rPr lang="en-IN" sz="3200" dirty="0"/>
              <a:t>trust. This trust gives an inspiration to be moral</a:t>
            </a:r>
            <a:r>
              <a:rPr lang="en-IN" sz="3200" dirty="0" smtClean="0"/>
              <a:t>.</a:t>
            </a:r>
          </a:p>
          <a:p>
            <a:pPr lvl="1" algn="just"/>
            <a:r>
              <a:rPr lang="en-IN" sz="3200" dirty="0"/>
              <a:t>Religion supports many people to follow their beliefs and </a:t>
            </a:r>
            <a:r>
              <a:rPr lang="en-IN" sz="3200" dirty="0" smtClean="0"/>
              <a:t>promote tolerance </a:t>
            </a:r>
            <a:r>
              <a:rPr lang="en-IN" sz="3200" dirty="0"/>
              <a:t>and moral concern for others</a:t>
            </a:r>
            <a:r>
              <a:rPr lang="en-IN" sz="3200" dirty="0" smtClean="0"/>
              <a:t>.</a:t>
            </a:r>
          </a:p>
          <a:p>
            <a:pPr lvl="1" algn="just"/>
            <a:r>
              <a:rPr lang="en-IN" sz="3200" dirty="0" smtClean="0"/>
              <a:t>Religions form </a:t>
            </a:r>
            <a:r>
              <a:rPr lang="en-IN" sz="3200" dirty="0"/>
              <a:t>a set of higher moral standards</a:t>
            </a:r>
            <a:r>
              <a:rPr lang="en-I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Ethical Theories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Aid </a:t>
            </a:r>
            <a:r>
              <a:rPr lang="en-IN" dirty="0"/>
              <a:t>in identifying the moral considerations or reasons </a:t>
            </a:r>
            <a:r>
              <a:rPr lang="en-IN" dirty="0" smtClean="0"/>
              <a:t>that constitute a dilemma.</a:t>
            </a:r>
          </a:p>
          <a:p>
            <a:r>
              <a:rPr lang="en-IN" dirty="0" smtClean="0"/>
              <a:t>Provide </a:t>
            </a:r>
            <a:r>
              <a:rPr lang="en-IN" dirty="0"/>
              <a:t>a precise sense of what kinds of information are relevant to </a:t>
            </a:r>
            <a:r>
              <a:rPr lang="en-IN" dirty="0" smtClean="0"/>
              <a:t>solving moral development.</a:t>
            </a:r>
          </a:p>
          <a:p>
            <a:r>
              <a:rPr lang="en-IN" dirty="0" smtClean="0"/>
              <a:t>Offer ways </a:t>
            </a:r>
            <a:r>
              <a:rPr lang="en-IN" dirty="0"/>
              <a:t>to rank the relevant moral considerations </a:t>
            </a:r>
            <a:r>
              <a:rPr lang="en-IN" dirty="0" smtClean="0"/>
              <a:t>in order </a:t>
            </a:r>
            <a:r>
              <a:rPr lang="en-IN" dirty="0"/>
              <a:t>of importance and provide a rough guidance in solving moral problems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Help us identify the full moral ramifications of alternative courses of action, urging a wide perspective on the moral implications of the options and providing a systematic framework of comparing alternatives.</a:t>
            </a:r>
          </a:p>
          <a:p>
            <a:pPr algn="just"/>
            <a:r>
              <a:rPr lang="en-IN" dirty="0" smtClean="0"/>
              <a:t>Augment the precision with which we use moral terms and they provide frame works for moral reasoning when discussing moral issues with colleagues.</a:t>
            </a:r>
          </a:p>
          <a:p>
            <a:pPr algn="just"/>
            <a:r>
              <a:rPr lang="en-IN" dirty="0" smtClean="0"/>
              <a:t>Strengthen our ability to reach balanced and insightful judgments.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Factors Influencing Ethical Standards in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Engineering as an </a:t>
            </a:r>
            <a:r>
              <a:rPr lang="en-IN" dirty="0"/>
              <a:t>experimentation for the good of mankind is a notable factor involving far </a:t>
            </a:r>
            <a:r>
              <a:rPr lang="en-IN" dirty="0" smtClean="0"/>
              <a:t>reaching consequence</a:t>
            </a:r>
            <a:r>
              <a:rPr lang="en-IN" dirty="0"/>
              <a:t>, </a:t>
            </a:r>
            <a:endParaRPr lang="en-IN" dirty="0" smtClean="0"/>
          </a:p>
          <a:p>
            <a:pPr algn="just"/>
            <a:r>
              <a:rPr lang="en-IN" dirty="0" smtClean="0"/>
              <a:t>Ethical </a:t>
            </a:r>
            <a:r>
              <a:rPr lang="en-IN" dirty="0"/>
              <a:t>dilemmas make engineering decisions relatively difficult </a:t>
            </a:r>
            <a:r>
              <a:rPr lang="en-IN" dirty="0" smtClean="0"/>
              <a:t>to make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Risk </a:t>
            </a:r>
            <a:r>
              <a:rPr lang="en-IN" dirty="0"/>
              <a:t>and safety of citizens as a social responsibility is a prime concern of </a:t>
            </a:r>
            <a:r>
              <a:rPr lang="en-IN" dirty="0" smtClean="0"/>
              <a:t>an engineer</a:t>
            </a:r>
            <a:r>
              <a:rPr lang="en-IN" dirty="0"/>
              <a:t>, </a:t>
            </a:r>
            <a:endParaRPr lang="en-IN" dirty="0" smtClean="0"/>
          </a:p>
          <a:p>
            <a:pPr algn="just"/>
            <a:r>
              <a:rPr lang="en-IN" dirty="0" smtClean="0"/>
              <a:t>Technological </a:t>
            </a:r>
            <a:r>
              <a:rPr lang="en-IN" dirty="0"/>
              <a:t>advancement can be very demanding on the </a:t>
            </a:r>
            <a:r>
              <a:rPr lang="en-IN" dirty="0" smtClean="0"/>
              <a:t>engineering skill </a:t>
            </a:r>
            <a:r>
              <a:rPr lang="en-IN" dirty="0"/>
              <a:t>in the global context, </a:t>
            </a:r>
            <a:endParaRPr lang="en-IN" dirty="0" smtClean="0"/>
          </a:p>
          <a:p>
            <a:pPr algn="just"/>
            <a:r>
              <a:rPr lang="en-IN" dirty="0" smtClean="0"/>
              <a:t>Moral </a:t>
            </a:r>
            <a:r>
              <a:rPr lang="en-IN" dirty="0"/>
              <a:t>values and responsible conduct will play a </a:t>
            </a:r>
            <a:r>
              <a:rPr lang="en-IN" dirty="0" smtClean="0"/>
              <a:t>crucial role </a:t>
            </a:r>
            <a:r>
              <a:rPr lang="en-IN" dirty="0"/>
              <a:t>in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9816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Senses of Engineering Ethics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Senses are related to each other</a:t>
            </a:r>
            <a:endParaRPr lang="en-IN" dirty="0" smtClean="0"/>
          </a:p>
          <a:p>
            <a:pPr algn="just"/>
            <a:r>
              <a:rPr lang="en-IN" dirty="0" smtClean="0"/>
              <a:t>Normative</a:t>
            </a:r>
          </a:p>
          <a:p>
            <a:pPr lvl="1" algn="just"/>
            <a:r>
              <a:rPr lang="en-IN" dirty="0" smtClean="0"/>
              <a:t>Knowing moral values, finding accurate solutions to moral problems and justifying </a:t>
            </a:r>
            <a:r>
              <a:rPr lang="en-IN" dirty="0"/>
              <a:t>moral judgments in engineering practices,</a:t>
            </a:r>
          </a:p>
          <a:p>
            <a:pPr lvl="1" algn="just"/>
            <a:r>
              <a:rPr lang="en-IN" dirty="0" smtClean="0"/>
              <a:t>Study </a:t>
            </a:r>
            <a:r>
              <a:rPr lang="en-IN" dirty="0"/>
              <a:t>of decisions, policies, and values that are morally desirable in </a:t>
            </a:r>
            <a:r>
              <a:rPr lang="en-IN" dirty="0" smtClean="0"/>
              <a:t>the engineering </a:t>
            </a:r>
            <a:r>
              <a:rPr lang="en-IN" dirty="0"/>
              <a:t>practice and research, </a:t>
            </a:r>
            <a:r>
              <a:rPr lang="en-IN" dirty="0" smtClean="0"/>
              <a:t>and</a:t>
            </a:r>
          </a:p>
          <a:p>
            <a:pPr lvl="1" algn="just"/>
            <a:r>
              <a:rPr lang="en-IN" dirty="0"/>
              <a:t>Using codes of ethics and standards and applying them in their </a:t>
            </a:r>
            <a:r>
              <a:rPr lang="en-IN" dirty="0" smtClean="0"/>
              <a:t>transactions by </a:t>
            </a:r>
            <a:r>
              <a:rPr lang="en-IN" dirty="0"/>
              <a:t>engineers.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descriptive sense refers to what specific individual or group </a:t>
            </a:r>
            <a:r>
              <a:rPr lang="en-IN" dirty="0" smtClean="0"/>
              <a:t>of engineers </a:t>
            </a:r>
            <a:r>
              <a:rPr lang="en-IN" dirty="0"/>
              <a:t>believe an act, without justifying their beliefs or actions.</a:t>
            </a:r>
          </a:p>
        </p:txBody>
      </p:sp>
    </p:spTree>
    <p:extLst>
      <p:ext uri="{BB962C8B-B14F-4D97-AF65-F5344CB8AC3E}">
        <p14:creationId xmlns:p14="http://schemas.microsoft.com/office/powerpoint/2010/main" val="33668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Variety of Moral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According to the Oxford dictionary, morality means principles concerning right and wrong or good and bad </a:t>
            </a:r>
            <a:r>
              <a:rPr lang="en-IN" dirty="0" err="1" smtClean="0"/>
              <a:t>behavior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 word morality is concerned with:</a:t>
            </a:r>
          </a:p>
          <a:p>
            <a:pPr lvl="1" algn="just"/>
            <a:r>
              <a:rPr lang="en-IN" dirty="0" smtClean="0"/>
              <a:t>What morally ought or ought not to be given in a situation</a:t>
            </a:r>
          </a:p>
          <a:p>
            <a:pPr lvl="1" algn="just"/>
            <a:r>
              <a:rPr lang="en-IN" dirty="0" smtClean="0"/>
              <a:t>What is morally right or wrong in handling a situation</a:t>
            </a:r>
          </a:p>
          <a:p>
            <a:pPr lvl="1" algn="just"/>
            <a:r>
              <a:rPr lang="en-IN" dirty="0" smtClean="0"/>
              <a:t>What is morally good or bad about the people, policies, and ideals involved in it?</a:t>
            </a:r>
          </a:p>
          <a:p>
            <a:pPr algn="just"/>
            <a:r>
              <a:rPr lang="en-US" dirty="0" smtClean="0"/>
              <a:t>Micro Ethics &amp; Macro Ethics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2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IN" dirty="0"/>
              <a:t>Organization oriented </a:t>
            </a:r>
            <a:r>
              <a:rPr lang="en-IN" dirty="0" smtClean="0"/>
              <a:t>issues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Clients or customers oriented </a:t>
            </a:r>
            <a:r>
              <a:rPr lang="en-IN" dirty="0" smtClean="0"/>
              <a:t>issues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Competitors oriented </a:t>
            </a:r>
            <a:r>
              <a:rPr lang="en-IN" dirty="0" smtClean="0"/>
              <a:t>issues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Law, government and public agencies oriented </a:t>
            </a:r>
            <a:r>
              <a:rPr lang="en-IN" dirty="0" smtClean="0"/>
              <a:t>issues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Professional societies oriented </a:t>
            </a:r>
            <a:r>
              <a:rPr lang="en-IN" dirty="0" smtClean="0"/>
              <a:t>issues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Social and environmental oriented </a:t>
            </a:r>
            <a:r>
              <a:rPr lang="en-IN" dirty="0" smtClean="0"/>
              <a:t>issues</a:t>
            </a:r>
          </a:p>
          <a:p>
            <a:pPr marL="596646" indent="-514350">
              <a:buFont typeface="+mj-lt"/>
              <a:buAutoNum type="arabicPeriod"/>
            </a:pPr>
            <a:r>
              <a:rPr lang="en-IN" dirty="0"/>
              <a:t>Family oriented issues</a:t>
            </a:r>
          </a:p>
        </p:txBody>
      </p:sp>
    </p:spTree>
    <p:extLst>
      <p:ext uri="{BB962C8B-B14F-4D97-AF65-F5344CB8AC3E}">
        <p14:creationId xmlns:p14="http://schemas.microsoft.com/office/powerpoint/2010/main" val="10022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Inquiry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Inquiry means an investigation. </a:t>
            </a:r>
          </a:p>
          <a:p>
            <a:pPr algn="just"/>
            <a:r>
              <a:rPr lang="en-IN" dirty="0"/>
              <a:t>Engineering ethics also involves investigations into values, meaning and facts.</a:t>
            </a:r>
          </a:p>
          <a:p>
            <a:pPr algn="just"/>
            <a:r>
              <a:rPr lang="en-IN" dirty="0" smtClean="0"/>
              <a:t>Types of Inquiries </a:t>
            </a:r>
            <a:r>
              <a:rPr lang="en-IN" dirty="0"/>
              <a:t>in the field of Engineering ethics </a:t>
            </a:r>
            <a:endParaRPr lang="en-IN" dirty="0" smtClean="0"/>
          </a:p>
          <a:p>
            <a:pPr lvl="1" algn="just"/>
            <a:r>
              <a:rPr lang="en-IN" dirty="0" smtClean="0"/>
              <a:t>Normative </a:t>
            </a:r>
            <a:r>
              <a:rPr lang="en-IN" dirty="0"/>
              <a:t>Inquiries</a:t>
            </a:r>
          </a:p>
          <a:p>
            <a:pPr lvl="1" algn="just"/>
            <a:r>
              <a:rPr lang="en-IN" dirty="0" smtClean="0"/>
              <a:t>Conceptual </a:t>
            </a:r>
            <a:r>
              <a:rPr lang="en-IN" dirty="0"/>
              <a:t>Inquiries</a:t>
            </a:r>
          </a:p>
          <a:p>
            <a:pPr lvl="1" algn="just"/>
            <a:r>
              <a:rPr lang="en-IN" dirty="0" smtClean="0"/>
              <a:t>Factual </a:t>
            </a:r>
            <a:r>
              <a:rPr lang="en-IN" dirty="0"/>
              <a:t>or Descriptive Inquiries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5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CE9DF86F7E1468FA3083C2F3BD4D1" ma:contentTypeVersion="2" ma:contentTypeDescription="Create a new document." ma:contentTypeScope="" ma:versionID="00b0cad2934e7fff0dffc341edd828a7">
  <xsd:schema xmlns:xsd="http://www.w3.org/2001/XMLSchema" xmlns:xs="http://www.w3.org/2001/XMLSchema" xmlns:p="http://schemas.microsoft.com/office/2006/metadata/properties" xmlns:ns2="610613f4-a254-40ed-a19a-fd1f94ad8d72" targetNamespace="http://schemas.microsoft.com/office/2006/metadata/properties" ma:root="true" ma:fieldsID="db3ff3924d026c824f11b8cedcce2e9b" ns2:_="">
    <xsd:import namespace="610613f4-a254-40ed-a19a-fd1f94ad8d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613f4-a254-40ed-a19a-fd1f94ad8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7A9672-1F64-4B10-8B63-62008EA462E2}"/>
</file>

<file path=customXml/itemProps2.xml><?xml version="1.0" encoding="utf-8"?>
<ds:datastoreItem xmlns:ds="http://schemas.openxmlformats.org/officeDocument/2006/customXml" ds:itemID="{4CD73024-5738-47C1-991D-EBAA2C6632F6}"/>
</file>

<file path=customXml/itemProps3.xml><?xml version="1.0" encoding="utf-8"?>
<ds:datastoreItem xmlns:ds="http://schemas.openxmlformats.org/officeDocument/2006/customXml" ds:itemID="{637DB1F1-7DCE-478F-9BDF-A35B45BD081E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2196</TotalTime>
  <Words>2574</Words>
  <Application>Microsoft Office PowerPoint</Application>
  <PresentationFormat>On-screen Show (4:3)</PresentationFormat>
  <Paragraphs>231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Solstice</vt:lpstr>
      <vt:lpstr>PROFESSIONAL ETHICS  (HUT 200)</vt:lpstr>
      <vt:lpstr>Syllabus</vt:lpstr>
      <vt:lpstr>Introduction</vt:lpstr>
      <vt:lpstr>Ethics in Engineering</vt:lpstr>
      <vt:lpstr>Factors Influencing Ethical Standards in Engineering</vt:lpstr>
      <vt:lpstr>Senses of Engineering Ethics</vt:lpstr>
      <vt:lpstr>Variety of Moral Issues</vt:lpstr>
      <vt:lpstr>Continues</vt:lpstr>
      <vt:lpstr>Types of Inquiry</vt:lpstr>
      <vt:lpstr>Normative Inquiries</vt:lpstr>
      <vt:lpstr>Conceptual Inquiries</vt:lpstr>
      <vt:lpstr>Factual / Descriptive Inquiries</vt:lpstr>
      <vt:lpstr>Continued</vt:lpstr>
      <vt:lpstr>Moral Dilemmas</vt:lpstr>
      <vt:lpstr>Causes of Moral Dilemmas</vt:lpstr>
      <vt:lpstr>Steps / Procedures in Facing / Confronting Moral Dilemma</vt:lpstr>
      <vt:lpstr>MORAL AUTONOMY</vt:lpstr>
      <vt:lpstr>Moral Autonomy – Skills Needed</vt:lpstr>
      <vt:lpstr>Skills for Improving Moral Autonomy</vt:lpstr>
      <vt:lpstr>Moral Development Theories </vt:lpstr>
      <vt:lpstr>Continued..</vt:lpstr>
      <vt:lpstr>Pre-Conventional Level</vt:lpstr>
      <vt:lpstr>Conventional Level</vt:lpstr>
      <vt:lpstr>Post-Conventional Level</vt:lpstr>
      <vt:lpstr>GILLIGAN’S THEORY</vt:lpstr>
      <vt:lpstr>Stages of GILLIGAN’S THEORY</vt:lpstr>
      <vt:lpstr>Continued..</vt:lpstr>
      <vt:lpstr> Example</vt:lpstr>
      <vt:lpstr>Consensus And Controversy</vt:lpstr>
      <vt:lpstr>Profession and Professionalism</vt:lpstr>
      <vt:lpstr>Continued..</vt:lpstr>
      <vt:lpstr>Models of Professional Roles</vt:lpstr>
      <vt:lpstr>Theories About Right Action</vt:lpstr>
      <vt:lpstr>Continued..</vt:lpstr>
      <vt:lpstr>Continued..</vt:lpstr>
      <vt:lpstr>Continued..</vt:lpstr>
      <vt:lpstr>Formulation of Ethical Theories</vt:lpstr>
      <vt:lpstr>Self-Interest</vt:lpstr>
      <vt:lpstr>Customs and Religions</vt:lpstr>
      <vt:lpstr>Continued..</vt:lpstr>
      <vt:lpstr>Uses of Ethical Theories</vt:lpstr>
      <vt:lpstr>Continued..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 (HUT 200)</dc:title>
  <dc:creator>Amel</dc:creator>
  <cp:lastModifiedBy>Amel</cp:lastModifiedBy>
  <cp:revision>96</cp:revision>
  <dcterms:created xsi:type="dcterms:W3CDTF">2006-08-16T00:00:00Z</dcterms:created>
  <dcterms:modified xsi:type="dcterms:W3CDTF">2021-06-24T05:56:21Z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0x010100980CE9DF86F7E1468FA3083C2F3BD4D1</vt:lpwstr>
  </property>
</Properties>
</file>