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9" r:id="rId9"/>
    <p:sldId id="280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25F2-3DBC-4BE2-BA70-920A2C93F4D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65E-49CF-4A66-B660-BBB1F5D2B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 </a:t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2800" dirty="0" smtClean="0"/>
              <a:t>HUT 200</a:t>
            </a:r>
            <a:r>
              <a:rPr lang="en-US" sz="3200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9200"/>
            <a:ext cx="7406640" cy="990600"/>
          </a:xfrm>
        </p:spPr>
        <p:txBody>
          <a:bodyPr/>
          <a:lstStyle/>
          <a:p>
            <a:pPr algn="r"/>
            <a:r>
              <a:rPr lang="en-US" dirty="0" smtClean="0"/>
              <a:t>Module III</a:t>
            </a:r>
            <a:endParaRPr lang="en-US" dirty="0"/>
          </a:p>
          <a:p>
            <a:pPr algn="r"/>
            <a:r>
              <a:rPr lang="en-US" dirty="0" smtClean="0"/>
              <a:t>ENGINEERING </a:t>
            </a:r>
            <a:r>
              <a:rPr lang="en-US" dirty="0"/>
              <a:t>AS </a:t>
            </a:r>
            <a:r>
              <a:rPr lang="en-US" dirty="0" smtClean="0"/>
              <a:t>SOCIAL EXPERIMENTATION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CODES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 The ‘codes of ethics’ exhibit, rights, duties, and obligations of the members of a profession and a professional society.</a:t>
            </a:r>
          </a:p>
          <a:p>
            <a:pPr algn="just"/>
            <a:r>
              <a:rPr lang="en-IN" dirty="0"/>
              <a:t>The codes exhibit the following essential roles:</a:t>
            </a:r>
          </a:p>
          <a:p>
            <a:pPr lvl="1" algn="just"/>
            <a:r>
              <a:rPr lang="en-IN" dirty="0"/>
              <a:t>Inspiration and guidance</a:t>
            </a:r>
          </a:p>
          <a:p>
            <a:pPr lvl="1" algn="just"/>
            <a:r>
              <a:rPr lang="en-IN" dirty="0"/>
              <a:t>Support to </a:t>
            </a:r>
            <a:r>
              <a:rPr lang="en-IN" dirty="0" smtClean="0"/>
              <a:t>engineers</a:t>
            </a:r>
          </a:p>
          <a:p>
            <a:pPr lvl="1" algn="just"/>
            <a:r>
              <a:rPr lang="en-IN" dirty="0"/>
              <a:t>Deterrence (discourage to act immorally) and discipline (regulate to act morally).</a:t>
            </a:r>
          </a:p>
          <a:p>
            <a:pPr lvl="1" algn="just"/>
            <a:r>
              <a:rPr lang="en-IN" dirty="0"/>
              <a:t>Education and Mutual understanding</a:t>
            </a:r>
          </a:p>
          <a:p>
            <a:pPr lvl="1" algn="just"/>
            <a:r>
              <a:rPr lang="en-IN" dirty="0" smtClean="0"/>
              <a:t>Serving </a:t>
            </a:r>
            <a:r>
              <a:rPr lang="en-IN" dirty="0"/>
              <a:t>and protecting the public</a:t>
            </a:r>
          </a:p>
          <a:p>
            <a:pPr lvl="1" algn="just"/>
            <a:r>
              <a:rPr lang="en-IN" dirty="0"/>
              <a:t>Create good public image</a:t>
            </a:r>
          </a:p>
          <a:p>
            <a:pPr lvl="1" algn="just"/>
            <a:r>
              <a:rPr lang="en-IN" dirty="0"/>
              <a:t>Protect the status </a:t>
            </a:r>
            <a:r>
              <a:rPr lang="en-IN" dirty="0" smtClean="0"/>
              <a:t>quo</a:t>
            </a:r>
          </a:p>
          <a:p>
            <a:pPr lvl="1" algn="just"/>
            <a:r>
              <a:rPr lang="en-IN" dirty="0" smtClean="0"/>
              <a:t>Promotes </a:t>
            </a:r>
            <a:r>
              <a:rPr lang="en-IN" dirty="0"/>
              <a:t>business interests</a:t>
            </a:r>
          </a:p>
        </p:txBody>
      </p:sp>
    </p:spTree>
    <p:extLst>
      <p:ext uri="{BB962C8B-B14F-4D97-AF65-F5344CB8AC3E}">
        <p14:creationId xmlns:p14="http://schemas.microsoft.com/office/powerpoint/2010/main" val="16821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/>
          <a:lstStyle/>
          <a:p>
            <a:pPr lvl="0"/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Set </a:t>
            </a:r>
            <a:r>
              <a:rPr lang="en-US" dirty="0"/>
              <a:t>out the ideals and responsibilities of the profession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Exert a de facto regulatory effect protecting both clients and professionals.</a:t>
            </a:r>
            <a:endParaRPr lang="en-US" dirty="0"/>
          </a:p>
          <a:p>
            <a:pPr algn="just"/>
            <a:r>
              <a:rPr lang="en-US" dirty="0"/>
              <a:t>Improve the profile of the profession.</a:t>
            </a:r>
          </a:p>
          <a:p>
            <a:pPr algn="just"/>
            <a:r>
              <a:rPr lang="en-US" dirty="0"/>
              <a:t>Motivate and inspire practitioners</a:t>
            </a:r>
          </a:p>
          <a:p>
            <a:pPr algn="just"/>
            <a:r>
              <a:rPr lang="en-US" dirty="0"/>
              <a:t>Provide guidance.</a:t>
            </a:r>
          </a:p>
          <a:p>
            <a:pPr algn="just"/>
            <a:r>
              <a:rPr lang="en-US" dirty="0"/>
              <a:t>Raise awareness and consciousness of issues.</a:t>
            </a:r>
          </a:p>
          <a:p>
            <a:pPr algn="just"/>
            <a:r>
              <a:rPr lang="en-US" dirty="0"/>
              <a:t>Improve quality and consistency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</a:t>
            </a:r>
            <a:r>
              <a:rPr lang="en-US" dirty="0"/>
              <a:t>and vague wordings</a:t>
            </a:r>
          </a:p>
          <a:p>
            <a:r>
              <a:rPr lang="en-US" dirty="0"/>
              <a:t>Not applicable to all situations</a:t>
            </a:r>
          </a:p>
          <a:p>
            <a:r>
              <a:rPr lang="en-US" dirty="0"/>
              <a:t>Often have internal </a:t>
            </a:r>
            <a:r>
              <a:rPr lang="en-US" dirty="0" smtClean="0"/>
              <a:t>conflicts</a:t>
            </a:r>
          </a:p>
          <a:p>
            <a:pPr algn="just"/>
            <a:r>
              <a:rPr lang="en-IN" dirty="0" smtClean="0"/>
              <a:t>Can not </a:t>
            </a:r>
            <a:r>
              <a:rPr lang="en-IN" dirty="0"/>
              <a:t>be treated as final moral authority for professional </a:t>
            </a:r>
            <a:r>
              <a:rPr lang="en-IN" dirty="0" smtClean="0"/>
              <a:t>conduct</a:t>
            </a:r>
          </a:p>
          <a:p>
            <a:pPr algn="just"/>
            <a:r>
              <a:rPr lang="en-IN" dirty="0"/>
              <a:t>Only a few </a:t>
            </a:r>
            <a:r>
              <a:rPr lang="en-IN" dirty="0" err="1"/>
              <a:t>enroll</a:t>
            </a:r>
            <a:r>
              <a:rPr lang="en-IN" dirty="0"/>
              <a:t> as members in professional </a:t>
            </a:r>
            <a:r>
              <a:rPr lang="en-IN" dirty="0" smtClean="0"/>
              <a:t>society</a:t>
            </a:r>
          </a:p>
          <a:p>
            <a:pPr lvl="1" algn="just"/>
            <a:r>
              <a:rPr lang="en-IN" dirty="0" smtClean="0"/>
              <a:t>Many </a:t>
            </a:r>
            <a:r>
              <a:rPr lang="en-IN" dirty="0"/>
              <a:t>are unaware of the </a:t>
            </a:r>
            <a:r>
              <a:rPr lang="en-IN" dirty="0" smtClean="0"/>
              <a:t>codes</a:t>
            </a:r>
          </a:p>
          <a:p>
            <a:pPr algn="just"/>
            <a:r>
              <a:rPr lang="en-IN" dirty="0"/>
              <a:t>Different societies have different </a:t>
            </a:r>
            <a:r>
              <a:rPr lang="en-IN" dirty="0" smtClean="0"/>
              <a:t>codes</a:t>
            </a:r>
          </a:p>
          <a:p>
            <a:pPr algn="just"/>
            <a:r>
              <a:rPr lang="en-IN" dirty="0" smtClean="0"/>
              <a:t>Sometimes claimed </a:t>
            </a:r>
            <a:r>
              <a:rPr lang="en-IN" dirty="0"/>
              <a:t>to be threatening and forceful.</a:t>
            </a:r>
          </a:p>
        </p:txBody>
      </p:sp>
    </p:spTree>
    <p:extLst>
      <p:ext uri="{BB962C8B-B14F-4D97-AF65-F5344CB8AC3E}">
        <p14:creationId xmlns:p14="http://schemas.microsoft.com/office/powerpoint/2010/main" val="2998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sz="4400" dirty="0"/>
              <a:t>PLAGIARISM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714488" cy="6019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Stanford sees plagiarism as the "use, without giving reasonable </a:t>
            </a:r>
            <a:r>
              <a:rPr lang="en-IN" dirty="0" smtClean="0"/>
              <a:t>and appropriate </a:t>
            </a:r>
            <a:r>
              <a:rPr lang="en-IN" dirty="0"/>
              <a:t>credit to or acknowledging the author or source, of </a:t>
            </a:r>
            <a:r>
              <a:rPr lang="en-IN" dirty="0" smtClean="0"/>
              <a:t>another person's </a:t>
            </a:r>
            <a:r>
              <a:rPr lang="en-IN" dirty="0"/>
              <a:t>original work, whether such work is made up of code, formulas</a:t>
            </a:r>
            <a:r>
              <a:rPr lang="en-IN" dirty="0" smtClean="0"/>
              <a:t>, ideas</a:t>
            </a:r>
            <a:r>
              <a:rPr lang="en-IN" dirty="0"/>
              <a:t>, language, research, strategies, writing or other form."</a:t>
            </a:r>
          </a:p>
          <a:p>
            <a:pPr algn="just"/>
            <a:r>
              <a:rPr lang="en-IN" dirty="0" smtClean="0"/>
              <a:t>Princeton </a:t>
            </a:r>
            <a:r>
              <a:rPr lang="en-IN" dirty="0"/>
              <a:t>perceives plagiarism as the "deliberate" use of "someone else's language, ideas, or other original (not common-knowledge) material without acknowledging its source."</a:t>
            </a:r>
          </a:p>
          <a:p>
            <a:pPr algn="just"/>
            <a:r>
              <a:rPr lang="en-IN" dirty="0"/>
              <a:t>Oxford characterizes plagiarism as the use of "a writer's ideas or phraseology without giving due credit."</a:t>
            </a:r>
          </a:p>
          <a:p>
            <a:pPr algn="just"/>
            <a:r>
              <a:rPr lang="en-IN" dirty="0"/>
              <a:t>Plagiarism can occur in many forms (writing, art, music, computer code, mathematics etc.,) </a:t>
            </a:r>
          </a:p>
          <a:p>
            <a:pPr algn="just"/>
            <a:r>
              <a:rPr lang="en-IN" dirty="0"/>
              <a:t>What we call originality is actually the innovative combining, amending, or extending of material from that pool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7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 </a:t>
            </a:r>
            <a:r>
              <a:rPr lang="en-IN" dirty="0" smtClean="0"/>
              <a:t>Plagiarism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Always distinguish between </a:t>
            </a:r>
            <a:r>
              <a:rPr lang="en-IN" dirty="0"/>
              <a:t>what has been learned from others and what </a:t>
            </a:r>
            <a:r>
              <a:rPr lang="en-IN" dirty="0" smtClean="0"/>
              <a:t>is being  personally contributed </a:t>
            </a:r>
            <a:r>
              <a:rPr lang="en-IN" dirty="0"/>
              <a:t>to the reader's understanding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is </a:t>
            </a:r>
            <a:r>
              <a:rPr lang="en-IN" dirty="0"/>
              <a:t>important </a:t>
            </a:r>
            <a:r>
              <a:rPr lang="en-IN" dirty="0" smtClean="0"/>
              <a:t>to understand </a:t>
            </a:r>
            <a:r>
              <a:rPr lang="en-IN" dirty="0"/>
              <a:t>how to attribute words and ideas </a:t>
            </a:r>
            <a:r>
              <a:rPr lang="en-IN" dirty="0" smtClean="0"/>
              <a:t>which are </a:t>
            </a:r>
            <a:r>
              <a:rPr lang="en-IN" dirty="0"/>
              <a:t>use to their proper source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Must learn </a:t>
            </a:r>
            <a:r>
              <a:rPr lang="en-IN" dirty="0"/>
              <a:t>how to declare intellectual debts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Proper </a:t>
            </a:r>
            <a:r>
              <a:rPr lang="en-IN" dirty="0" smtClean="0"/>
              <a:t>attribution acknowledges </a:t>
            </a:r>
            <a:r>
              <a:rPr lang="en-IN" dirty="0"/>
              <a:t>those debts </a:t>
            </a:r>
            <a:r>
              <a:rPr lang="en-IN" b="1" dirty="0"/>
              <a:t>responsibly, usefully, and respectfully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6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BALANCED OUTLOOK ON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To live in harmony in the society, one should learn to maintain a </a:t>
            </a:r>
            <a:r>
              <a:rPr lang="en-IN" dirty="0" smtClean="0"/>
              <a:t>balance between </a:t>
            </a:r>
            <a:r>
              <a:rPr lang="en-IN" dirty="0"/>
              <a:t>individual needs and collective needs of the society.</a:t>
            </a:r>
          </a:p>
          <a:p>
            <a:pPr algn="just"/>
            <a:r>
              <a:rPr lang="en-IN" dirty="0" smtClean="0"/>
              <a:t>The ‘balanced outlook on law’ in engineering practice stresses the necessity of laws and regulations and also their limitations in directing and controlling the engineering practice.</a:t>
            </a:r>
          </a:p>
          <a:p>
            <a:pPr algn="just"/>
            <a:r>
              <a:rPr lang="en-IN" dirty="0" smtClean="0"/>
              <a:t>Laws are needed to provide a minimum level of compliance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8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6019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Babylon’s Building Code (1758 BC) set by Hammurabi, king of </a:t>
            </a:r>
            <a:r>
              <a:rPr lang="en-IN" dirty="0" smtClean="0"/>
              <a:t>Babylon:</a:t>
            </a:r>
          </a:p>
          <a:p>
            <a:pPr algn="just"/>
            <a:r>
              <a:rPr lang="en-IN" dirty="0"/>
              <a:t>It aimed at the builders of </a:t>
            </a:r>
            <a:r>
              <a:rPr lang="en-IN" dirty="0" smtClean="0"/>
              <a:t>his time.</a:t>
            </a:r>
          </a:p>
          <a:p>
            <a:pPr marL="402336" lvl="1" indent="0" algn="just">
              <a:buNone/>
            </a:pPr>
            <a:r>
              <a:rPr lang="en-IN" dirty="0"/>
              <a:t>“If a builder has built a house for a man and has not made his work sound, and </a:t>
            </a:r>
            <a:r>
              <a:rPr lang="en-IN" dirty="0" smtClean="0"/>
              <a:t>the house </a:t>
            </a:r>
            <a:r>
              <a:rPr lang="en-IN" dirty="0"/>
              <a:t>which he has built was fallen down and so caused the death of </a:t>
            </a:r>
            <a:r>
              <a:rPr lang="en-IN" dirty="0" smtClean="0"/>
              <a:t>the householder</a:t>
            </a:r>
            <a:r>
              <a:rPr lang="en-IN" dirty="0"/>
              <a:t>, that builder shall be put to death. If it causes the death of the </a:t>
            </a:r>
            <a:r>
              <a:rPr lang="en-IN" dirty="0" smtClean="0"/>
              <a:t>house holder’s </a:t>
            </a:r>
            <a:r>
              <a:rPr lang="en-IN" dirty="0"/>
              <a:t>son, they shall put that builder’s son to death. If it causes the death of </a:t>
            </a:r>
            <a:r>
              <a:rPr lang="en-IN" dirty="0" smtClean="0"/>
              <a:t>the house </a:t>
            </a:r>
            <a:r>
              <a:rPr lang="en-IN" dirty="0"/>
              <a:t>holder’s slave, he shall give slave to the householder.</a:t>
            </a:r>
          </a:p>
          <a:p>
            <a:pPr marL="402336" lvl="1" indent="0" algn="just">
              <a:buNone/>
            </a:pPr>
            <a:r>
              <a:rPr lang="en-IN" dirty="0"/>
              <a:t>If it destroys property, he shall replace anything it has destroyed; and because he </a:t>
            </a:r>
            <a:r>
              <a:rPr lang="en-IN" dirty="0" smtClean="0"/>
              <a:t>has not </a:t>
            </a:r>
            <a:r>
              <a:rPr lang="en-IN" dirty="0"/>
              <a:t>made the house sound which he has built and it has fallen down, he shall </a:t>
            </a:r>
            <a:r>
              <a:rPr lang="en-IN" dirty="0" smtClean="0"/>
              <a:t>rebuild the </a:t>
            </a:r>
            <a:r>
              <a:rPr lang="en-IN" dirty="0"/>
              <a:t>house which has fallen down from his own property. If a builder has built a </a:t>
            </a:r>
            <a:r>
              <a:rPr lang="en-IN" dirty="0" smtClean="0"/>
              <a:t>house for </a:t>
            </a:r>
            <a:r>
              <a:rPr lang="en-IN" dirty="0"/>
              <a:t>a man and does not make his work perfect and the wall bulges, that builder </a:t>
            </a:r>
            <a:r>
              <a:rPr lang="en-IN" dirty="0" smtClean="0"/>
              <a:t>shall put </a:t>
            </a:r>
            <a:r>
              <a:rPr lang="en-IN" dirty="0"/>
              <a:t>that wall into sound condition at his own cost”.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9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United States Steamboat Code (1852 AD</a:t>
            </a:r>
            <a:r>
              <a:rPr lang="en-IN" dirty="0" smtClean="0"/>
              <a:t>):</a:t>
            </a:r>
          </a:p>
          <a:p>
            <a:pPr algn="just"/>
            <a:r>
              <a:rPr lang="en-IN" dirty="0"/>
              <a:t>The steam engines used for travel during those days were really heavy and </a:t>
            </a:r>
            <a:r>
              <a:rPr lang="en-IN" dirty="0" smtClean="0"/>
              <a:t>bulky with </a:t>
            </a:r>
            <a:r>
              <a:rPr lang="en-IN" dirty="0"/>
              <a:t>a major </a:t>
            </a:r>
            <a:r>
              <a:rPr lang="en-IN" dirty="0" smtClean="0"/>
              <a:t>problem </a:t>
            </a:r>
            <a:r>
              <a:rPr lang="en-IN" dirty="0"/>
              <a:t>of </a:t>
            </a:r>
            <a:r>
              <a:rPr lang="en-IN" dirty="0" smtClean="0"/>
              <a:t>boiler explosions.</a:t>
            </a:r>
          </a:p>
          <a:p>
            <a:pPr algn="just"/>
            <a:r>
              <a:rPr lang="en-IN" dirty="0"/>
              <a:t>Alfred Guthrie, an engineer of Illinois had inspected around 200 steam boats with his own funding and found out the reasons for the boiler explosions and later prepared a report relating to the care that could be taken later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recommendations were published by Senator Shields of Illinois and incorporated in senate documents which later was made a law, which made the ASME, to formulate the standards in the manufacturing of steam boats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7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 Role of Laws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Good </a:t>
            </a:r>
            <a:r>
              <a:rPr lang="en-IN" dirty="0" smtClean="0"/>
              <a:t>laws </a:t>
            </a:r>
            <a:r>
              <a:rPr lang="en-IN" dirty="0"/>
              <a:t>establish minimal standards of </a:t>
            </a:r>
            <a:r>
              <a:rPr lang="en-IN" dirty="0" smtClean="0"/>
              <a:t>professional conduct </a:t>
            </a:r>
            <a:r>
              <a:rPr lang="en-IN" dirty="0"/>
              <a:t>and provide a motivation to people.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serve as moral support and </a:t>
            </a:r>
            <a:r>
              <a:rPr lang="en-IN" dirty="0" smtClean="0"/>
              <a:t>defence </a:t>
            </a:r>
            <a:r>
              <a:rPr lang="en-IN" dirty="0"/>
              <a:t>for </a:t>
            </a:r>
            <a:r>
              <a:rPr lang="en-IN" dirty="0" smtClean="0"/>
              <a:t>the people </a:t>
            </a:r>
            <a:r>
              <a:rPr lang="en-IN" dirty="0"/>
              <a:t>who are willing to act ethically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6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638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The rules which govern engineering practice should be construed as of </a:t>
            </a:r>
            <a:r>
              <a:rPr lang="en-IN" dirty="0" smtClean="0"/>
              <a:t>responsible experimentation </a:t>
            </a:r>
            <a:r>
              <a:rPr lang="en-IN" dirty="0"/>
              <a:t>rather than rules of a game. This makes the engineer responsible for </a:t>
            </a:r>
            <a:r>
              <a:rPr lang="en-IN" dirty="0" smtClean="0"/>
              <a:t>the safe </a:t>
            </a:r>
            <a:r>
              <a:rPr lang="en-IN" dirty="0"/>
              <a:t>conduct of the experiment.</a:t>
            </a:r>
          </a:p>
          <a:p>
            <a:pPr algn="just"/>
            <a:r>
              <a:rPr lang="en-IN" dirty="0" smtClean="0"/>
              <a:t>Precise </a:t>
            </a:r>
            <a:r>
              <a:rPr lang="en-IN" dirty="0"/>
              <a:t>rules and sanctions are suitable in case of ethical misconduct that involves the </a:t>
            </a:r>
            <a:r>
              <a:rPr lang="en-IN" dirty="0" smtClean="0"/>
              <a:t>violation of </a:t>
            </a:r>
            <a:r>
              <a:rPr lang="en-IN" dirty="0"/>
              <a:t>established engineering procedures, which are aimed at the safety and the welfare of </a:t>
            </a:r>
            <a:r>
              <a:rPr lang="en-IN" dirty="0" smtClean="0"/>
              <a:t>the public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situations where the experimentation is large and time consuming, the rules must not </a:t>
            </a:r>
            <a:r>
              <a:rPr lang="en-IN" dirty="0" smtClean="0"/>
              <a:t>try to </a:t>
            </a:r>
            <a:r>
              <a:rPr lang="en-IN" dirty="0"/>
              <a:t>cover all possible outcomes, and they should not compel the engineers to follow </a:t>
            </a:r>
            <a:r>
              <a:rPr lang="en-IN" dirty="0" smtClean="0"/>
              <a:t>rigid courses </a:t>
            </a:r>
            <a:r>
              <a:rPr lang="en-IN" dirty="0"/>
              <a:t>of action.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regulation should be broad, but make engineers accountable for their decisions, and</a:t>
            </a:r>
          </a:p>
          <a:p>
            <a:pPr algn="just"/>
            <a:r>
              <a:rPr lang="en-IN" dirty="0" smtClean="0"/>
              <a:t>Through </a:t>
            </a:r>
            <a:r>
              <a:rPr lang="en-IN" dirty="0"/>
              <a:t>their professional societies, the engineers can facilitate framing the rules, </a:t>
            </a:r>
            <a:r>
              <a:rPr lang="en-IN" dirty="0" smtClean="0"/>
              <a:t>amend wherever </a:t>
            </a:r>
            <a:r>
              <a:rPr lang="en-IN" dirty="0"/>
              <a:t>necessary, and enforce them, but without giving-in for conflicts of interest.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2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Engineering as Experimentation – Engineers as responsible </a:t>
            </a:r>
            <a:r>
              <a:rPr lang="en-IN" dirty="0" smtClean="0"/>
              <a:t>Experimenters- Codes </a:t>
            </a:r>
            <a:r>
              <a:rPr lang="en-IN" dirty="0"/>
              <a:t>of Ethics- Plagiarism-A balanced outlook on law - Challenges </a:t>
            </a:r>
            <a:r>
              <a:rPr lang="en-IN" dirty="0" smtClean="0"/>
              <a:t>case study- </a:t>
            </a:r>
            <a:r>
              <a:rPr lang="en-IN" dirty="0"/>
              <a:t>Bhopal gas tragedy.</a:t>
            </a:r>
          </a:p>
        </p:txBody>
      </p:sp>
    </p:spTree>
    <p:extLst>
      <p:ext uri="{BB962C8B-B14F-4D97-AF65-F5344CB8AC3E}">
        <p14:creationId xmlns:p14="http://schemas.microsoft.com/office/powerpoint/2010/main" val="26325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process of engineering lets you go through a series of different experiments when it comes to practical use.</a:t>
            </a:r>
          </a:p>
          <a:p>
            <a:pPr algn="just"/>
            <a:r>
              <a:rPr lang="en-IN" dirty="0" smtClean="0"/>
              <a:t>Though </a:t>
            </a:r>
            <a:r>
              <a:rPr lang="en-IN" dirty="0"/>
              <a:t>it is not like an experiment in laboratory under controlled conditions, which is done while learning, an engineer should be ready to do the same on a social scale involving human subjects.</a:t>
            </a:r>
          </a:p>
          <a:p>
            <a:pPr algn="just"/>
            <a:r>
              <a:rPr lang="en-IN" dirty="0"/>
              <a:t>Experimentation plays an important role in the process of designing the product.</a:t>
            </a:r>
          </a:p>
        </p:txBody>
      </p:sp>
    </p:spTree>
    <p:extLst>
      <p:ext uri="{BB962C8B-B14F-4D97-AF65-F5344CB8AC3E}">
        <p14:creationId xmlns:p14="http://schemas.microsoft.com/office/powerpoint/2010/main" val="9204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Engineering As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When it is decided to change a new engineering concept into its first rough </a:t>
            </a:r>
            <a:r>
              <a:rPr lang="en-IN" dirty="0" smtClean="0"/>
              <a:t>design;</a:t>
            </a:r>
          </a:p>
          <a:p>
            <a:pPr lvl="1" algn="just"/>
            <a:r>
              <a:rPr lang="en-IN" dirty="0" smtClean="0"/>
              <a:t>Preliminary </a:t>
            </a:r>
            <a:r>
              <a:rPr lang="en-IN" dirty="0"/>
              <a:t>tests or simulation should be conducted. </a:t>
            </a:r>
            <a:endParaRPr lang="en-IN" dirty="0" smtClean="0"/>
          </a:p>
          <a:p>
            <a:pPr lvl="1" algn="just"/>
            <a:r>
              <a:rPr lang="en-IN" dirty="0" smtClean="0"/>
              <a:t>Using </a:t>
            </a:r>
            <a:r>
              <a:rPr lang="en-IN" dirty="0"/>
              <a:t>formal </a:t>
            </a:r>
            <a:r>
              <a:rPr lang="en-IN" dirty="0" smtClean="0"/>
              <a:t>experimental methods</a:t>
            </a:r>
            <a:r>
              <a:rPr lang="en-IN" dirty="0"/>
              <a:t>, the materials and methods of designing are tried out. </a:t>
            </a:r>
            <a:endParaRPr lang="en-IN" dirty="0" smtClean="0"/>
          </a:p>
          <a:p>
            <a:pPr lvl="1" algn="just"/>
            <a:r>
              <a:rPr lang="en-IN" dirty="0" smtClean="0"/>
              <a:t>These </a:t>
            </a:r>
            <a:r>
              <a:rPr lang="en-IN" dirty="0"/>
              <a:t>tests may </a:t>
            </a:r>
            <a:r>
              <a:rPr lang="en-IN" dirty="0" smtClean="0"/>
              <a:t>be based </a:t>
            </a:r>
            <a:r>
              <a:rPr lang="en-IN" dirty="0"/>
              <a:t>on more detailed designs.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test for designing should be evolved till </a:t>
            </a:r>
            <a:r>
              <a:rPr lang="en-IN" dirty="0" smtClean="0"/>
              <a:t>the final </a:t>
            </a:r>
            <a:r>
              <a:rPr lang="en-IN" dirty="0"/>
              <a:t>product produced. </a:t>
            </a:r>
            <a:endParaRPr lang="en-IN" dirty="0" smtClean="0"/>
          </a:p>
          <a:p>
            <a:pPr lvl="1" algn="just"/>
            <a:r>
              <a:rPr lang="en-IN" dirty="0" smtClean="0"/>
              <a:t>With </a:t>
            </a:r>
            <a:r>
              <a:rPr lang="en-IN" dirty="0"/>
              <a:t>the help of feedback of several tests, </a:t>
            </a:r>
            <a:r>
              <a:rPr lang="en-IN" dirty="0" smtClean="0"/>
              <a:t>further modification </a:t>
            </a:r>
            <a:r>
              <a:rPr lang="en-IN" dirty="0"/>
              <a:t>can be made if necessary. </a:t>
            </a:r>
            <a:endParaRPr lang="en-IN" dirty="0" smtClean="0"/>
          </a:p>
          <a:p>
            <a:pPr algn="just"/>
            <a:r>
              <a:rPr lang="en-IN" dirty="0" smtClean="0"/>
              <a:t>Beyond </a:t>
            </a:r>
            <a:r>
              <a:rPr lang="en-IN" dirty="0"/>
              <a:t>these tests and experiments, </a:t>
            </a:r>
            <a:r>
              <a:rPr lang="en-IN" dirty="0" smtClean="0"/>
              <a:t>each engineering </a:t>
            </a:r>
            <a:r>
              <a:rPr lang="en-IN" dirty="0"/>
              <a:t>project has to be viewed as an experiment.</a:t>
            </a:r>
          </a:p>
        </p:txBody>
      </p:sp>
    </p:spTree>
    <p:extLst>
      <p:ext uri="{BB962C8B-B14F-4D97-AF65-F5344CB8AC3E}">
        <p14:creationId xmlns:p14="http://schemas.microsoft.com/office/powerpoint/2010/main" val="179963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Similarities to Standard </a:t>
            </a:r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Partial </a:t>
            </a:r>
            <a:r>
              <a:rPr lang="en-IN" dirty="0" smtClean="0"/>
              <a:t>ignorance</a:t>
            </a:r>
          </a:p>
          <a:p>
            <a:pPr lvl="1"/>
            <a:r>
              <a:rPr lang="en-IN" dirty="0"/>
              <a:t>Engineers </a:t>
            </a:r>
            <a:r>
              <a:rPr lang="en-IN" dirty="0" err="1"/>
              <a:t>don‟t</a:t>
            </a:r>
            <a:r>
              <a:rPr lang="en-IN" dirty="0"/>
              <a:t> have all the needed facts available well in advance before starting the project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Uncertainties in outcome</a:t>
            </a:r>
          </a:p>
          <a:p>
            <a:pPr algn="just"/>
            <a:r>
              <a:rPr lang="en-IN" dirty="0"/>
              <a:t>Continuous </a:t>
            </a:r>
            <a:r>
              <a:rPr lang="en-IN" dirty="0" smtClean="0"/>
              <a:t>monitoring</a:t>
            </a:r>
          </a:p>
          <a:p>
            <a:pPr algn="just"/>
            <a:r>
              <a:rPr lang="en-IN" dirty="0"/>
              <a:t>Learning from the past</a:t>
            </a:r>
          </a:p>
        </p:txBody>
      </p:sp>
    </p:spTree>
    <p:extLst>
      <p:ext uri="{BB962C8B-B14F-4D97-AF65-F5344CB8AC3E}">
        <p14:creationId xmlns:p14="http://schemas.microsoft.com/office/powerpoint/2010/main" val="37123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IN" sz="3500" dirty="0"/>
              <a:t>Comparisons with S</a:t>
            </a:r>
            <a:r>
              <a:rPr lang="en-IN" sz="3500" dirty="0" smtClean="0"/>
              <a:t>tandard Experiments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Experimental </a:t>
            </a:r>
            <a:r>
              <a:rPr lang="en-IN" dirty="0" smtClean="0"/>
              <a:t>Control</a:t>
            </a:r>
          </a:p>
          <a:p>
            <a:pPr algn="just"/>
            <a:r>
              <a:rPr lang="en-IN" dirty="0"/>
              <a:t>Humane </a:t>
            </a:r>
            <a:r>
              <a:rPr lang="en-IN" dirty="0" smtClean="0"/>
              <a:t>touch</a:t>
            </a:r>
          </a:p>
          <a:p>
            <a:pPr algn="just"/>
            <a:r>
              <a:rPr lang="en-IN" dirty="0"/>
              <a:t>Informed </a:t>
            </a:r>
            <a:r>
              <a:rPr lang="en-IN" dirty="0" smtClean="0"/>
              <a:t>consent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knowledge about the product </a:t>
            </a:r>
            <a:endParaRPr lang="en-IN" dirty="0" smtClean="0"/>
          </a:p>
          <a:p>
            <a:pPr lvl="1" algn="just"/>
            <a:r>
              <a:rPr lang="en-IN" dirty="0" smtClean="0"/>
              <a:t>Risks </a:t>
            </a:r>
            <a:r>
              <a:rPr lang="en-IN" dirty="0"/>
              <a:t>and benefits of using </a:t>
            </a:r>
            <a:r>
              <a:rPr lang="en-IN" dirty="0" smtClean="0"/>
              <a:t>the product </a:t>
            </a:r>
            <a:r>
              <a:rPr lang="en-IN" dirty="0"/>
              <a:t>and </a:t>
            </a:r>
            <a:endParaRPr lang="en-IN" dirty="0" smtClean="0"/>
          </a:p>
          <a:p>
            <a:pPr lvl="1" algn="just"/>
            <a:r>
              <a:rPr lang="en-IN" dirty="0" smtClean="0"/>
              <a:t>All </a:t>
            </a:r>
            <a:r>
              <a:rPr lang="en-IN" dirty="0"/>
              <a:t>relevant information on the product, such as how to use and how not </a:t>
            </a:r>
            <a:r>
              <a:rPr lang="en-IN" dirty="0" smtClean="0"/>
              <a:t>to use </a:t>
            </a:r>
            <a:r>
              <a:rPr lang="en-IN" dirty="0"/>
              <a:t>(do’s and don’ts</a:t>
            </a:r>
            <a:r>
              <a:rPr lang="en-IN" dirty="0" smtClean="0"/>
              <a:t>).</a:t>
            </a:r>
          </a:p>
          <a:p>
            <a:pPr lvl="1" algn="just"/>
            <a:r>
              <a:rPr lang="en-US" dirty="0" smtClean="0"/>
              <a:t>Knowledge and voluntariness</a:t>
            </a:r>
            <a:endParaRPr lang="en-IN" dirty="0"/>
          </a:p>
          <a:p>
            <a:pPr algn="just"/>
            <a:r>
              <a:rPr lang="en-IN" dirty="0" smtClean="0"/>
              <a:t>Knowledge gained</a:t>
            </a:r>
          </a:p>
          <a:p>
            <a:pPr lvl="1" algn="just"/>
            <a:r>
              <a:rPr lang="en-IN" dirty="0" smtClean="0"/>
              <a:t>Verify </a:t>
            </a:r>
            <a:r>
              <a:rPr lang="en-IN" dirty="0"/>
              <a:t>the adequacy of the design, </a:t>
            </a:r>
            <a:endParaRPr lang="en-IN" dirty="0" smtClean="0"/>
          </a:p>
          <a:p>
            <a:pPr lvl="1" algn="just"/>
            <a:r>
              <a:rPr lang="en-IN" dirty="0" smtClean="0"/>
              <a:t>To </a:t>
            </a:r>
            <a:r>
              <a:rPr lang="en-IN" dirty="0"/>
              <a:t>check the stability of the </a:t>
            </a:r>
            <a:r>
              <a:rPr lang="en-IN" dirty="0" smtClean="0"/>
              <a:t>design parameters</a:t>
            </a:r>
            <a:r>
              <a:rPr lang="en-IN" dirty="0"/>
              <a:t>, and </a:t>
            </a:r>
            <a:endParaRPr lang="en-IN" dirty="0" smtClean="0"/>
          </a:p>
          <a:p>
            <a:pPr lvl="1" algn="just"/>
            <a:r>
              <a:rPr lang="en-IN" dirty="0" smtClean="0"/>
              <a:t>Prepare </a:t>
            </a:r>
            <a:r>
              <a:rPr lang="en-IN" dirty="0"/>
              <a:t>for the unexpected outcomes, in the actual field environments</a:t>
            </a:r>
          </a:p>
        </p:txBody>
      </p:sp>
    </p:spTree>
    <p:extLst>
      <p:ext uri="{BB962C8B-B14F-4D97-AF65-F5344CB8AC3E}">
        <p14:creationId xmlns:p14="http://schemas.microsoft.com/office/powerpoint/2010/main" val="7402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/>
              <a:t>ENGINEERS AS RESPONSIBLE EXPERIMENTERS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800600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In the process of developing a product, an engineer generally learns through experimentation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Responsibility is shared </a:t>
            </a:r>
            <a:r>
              <a:rPr lang="en-IN" sz="2400" dirty="0"/>
              <a:t>with the organizations, people, government, and others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Engineers share </a:t>
            </a:r>
            <a:r>
              <a:rPr lang="en-IN" sz="2400" dirty="0"/>
              <a:t>a </a:t>
            </a:r>
            <a:r>
              <a:rPr lang="en-IN" sz="2400" dirty="0" smtClean="0"/>
              <a:t>greater responsibility </a:t>
            </a:r>
            <a:r>
              <a:rPr lang="en-IN" sz="2400" dirty="0"/>
              <a:t>while monitoring the projects, identifying the risks, and informing the clients and </a:t>
            </a:r>
            <a:r>
              <a:rPr lang="en-IN" sz="2400" dirty="0" smtClean="0"/>
              <a:t>the public </a:t>
            </a:r>
            <a:r>
              <a:rPr lang="en-IN" sz="2400" dirty="0"/>
              <a:t>with facts. </a:t>
            </a:r>
            <a:endParaRPr lang="en-IN" sz="2400" dirty="0" smtClean="0"/>
          </a:p>
          <a:p>
            <a:pPr algn="just"/>
            <a:r>
              <a:rPr lang="en-IN" sz="2400" dirty="0" smtClean="0"/>
              <a:t>Based </a:t>
            </a:r>
            <a:r>
              <a:rPr lang="en-IN" sz="2400" dirty="0"/>
              <a:t>on this, they can take decisions to participate or protest or promote.</a:t>
            </a:r>
            <a:endParaRPr lang="en-IN" sz="2400" dirty="0" smtClean="0"/>
          </a:p>
          <a:p>
            <a:pPr algn="just"/>
            <a:r>
              <a:rPr lang="en-IN" sz="2400" dirty="0" smtClean="0"/>
              <a:t>A trial </a:t>
            </a:r>
            <a:r>
              <a:rPr lang="en-IN" sz="2400" dirty="0"/>
              <a:t>and error method is the mostly </a:t>
            </a:r>
            <a:r>
              <a:rPr lang="en-IN" sz="2400" dirty="0" smtClean="0"/>
              <a:t>used method.</a:t>
            </a:r>
          </a:p>
          <a:p>
            <a:pPr algn="just"/>
            <a:r>
              <a:rPr lang="en-IN" sz="2400" dirty="0"/>
              <a:t>An engineer should always be ready </a:t>
            </a:r>
            <a:r>
              <a:rPr lang="en-IN" sz="2400" dirty="0" smtClean="0"/>
              <a:t>for the </a:t>
            </a:r>
            <a:r>
              <a:rPr lang="en-IN" sz="2400" dirty="0"/>
              <a:t>unexpected output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sz="2400" dirty="0" smtClean="0"/>
              <a:t>Nothing </a:t>
            </a:r>
            <a:r>
              <a:rPr lang="en-IN" sz="2400" dirty="0"/>
              <a:t>is really predictable.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5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Responsibility of Engineers in </a:t>
            </a:r>
            <a:r>
              <a:rPr lang="en-IN" sz="4400" dirty="0" smtClean="0"/>
              <a:t>Experimentation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Conscientiousness </a:t>
            </a:r>
            <a:r>
              <a:rPr lang="en-IN" dirty="0"/>
              <a:t>( Sense of awareness</a:t>
            </a:r>
            <a:r>
              <a:rPr lang="en-IN" dirty="0" smtClean="0"/>
              <a:t>)</a:t>
            </a:r>
          </a:p>
          <a:p>
            <a:pPr lvl="1" algn="just"/>
            <a:r>
              <a:rPr lang="en-IN" dirty="0" smtClean="0"/>
              <a:t>Being </a:t>
            </a:r>
            <a:r>
              <a:rPr lang="en-IN" dirty="0"/>
              <a:t>sensitive to full range of moral values </a:t>
            </a:r>
            <a:r>
              <a:rPr lang="en-IN" dirty="0" smtClean="0"/>
              <a:t>and responsibilities </a:t>
            </a:r>
            <a:r>
              <a:rPr lang="en-IN" dirty="0"/>
              <a:t>relevant to the prevailing situation and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willingness to develop the skill and </a:t>
            </a:r>
            <a:r>
              <a:rPr lang="en-IN" dirty="0" smtClean="0"/>
              <a:t>put efforts </a:t>
            </a:r>
            <a:r>
              <a:rPr lang="en-IN" dirty="0"/>
              <a:t>needed to reach the best balance possible among those considerations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Comprehensive </a:t>
            </a:r>
            <a:r>
              <a:rPr lang="en-IN" dirty="0" smtClean="0"/>
              <a:t>Perspective</a:t>
            </a:r>
          </a:p>
          <a:p>
            <a:pPr lvl="1"/>
            <a:r>
              <a:rPr lang="en-IN" dirty="0"/>
              <a:t>The engineer should grasp the context of his work and ensure that the work involved results in </a:t>
            </a:r>
            <a:r>
              <a:rPr lang="en-IN" dirty="0" smtClean="0"/>
              <a:t>only moral </a:t>
            </a:r>
            <a:r>
              <a:rPr lang="en-IN" dirty="0"/>
              <a:t>ends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7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Moral </a:t>
            </a:r>
            <a:r>
              <a:rPr lang="en-IN" dirty="0" smtClean="0"/>
              <a:t>Autonomy</a:t>
            </a:r>
          </a:p>
          <a:p>
            <a:pPr lvl="1" algn="just"/>
            <a:r>
              <a:rPr lang="en-IN" dirty="0" smtClean="0"/>
              <a:t>View </a:t>
            </a:r>
            <a:r>
              <a:rPr lang="en-IN" dirty="0"/>
              <a:t>engineering as social experimentation, and </a:t>
            </a:r>
            <a:r>
              <a:rPr lang="en-IN" dirty="0" smtClean="0"/>
              <a:t>anticipate unknown consequences.</a:t>
            </a:r>
            <a:endParaRPr lang="en-IN" dirty="0"/>
          </a:p>
          <a:p>
            <a:pPr algn="just"/>
            <a:r>
              <a:rPr lang="en-IN" dirty="0"/>
              <a:t>Accountability   (Moral responsibility )</a:t>
            </a:r>
            <a:endParaRPr lang="en-IN" sz="4000" dirty="0"/>
          </a:p>
          <a:p>
            <a:pPr lvl="1" algn="just"/>
            <a:r>
              <a:rPr lang="en-IN" dirty="0"/>
              <a:t>The capacity to understand and act on moral </a:t>
            </a:r>
            <a:r>
              <a:rPr lang="en-IN" dirty="0" smtClean="0"/>
              <a:t>reasons</a:t>
            </a:r>
          </a:p>
          <a:p>
            <a:pPr lvl="1" algn="just"/>
            <a:r>
              <a:rPr lang="en-IN" dirty="0"/>
              <a:t>Willingness to submit one’s actions to moral scrutiny and be responsive to the assessment </a:t>
            </a:r>
            <a:r>
              <a:rPr lang="en-IN" dirty="0" smtClean="0"/>
              <a:t>of others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2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CE9DF86F7E1468FA3083C2F3BD4D1" ma:contentTypeVersion="2" ma:contentTypeDescription="Create a new document." ma:contentTypeScope="" ma:versionID="00b0cad2934e7fff0dffc341edd828a7">
  <xsd:schema xmlns:xsd="http://www.w3.org/2001/XMLSchema" xmlns:xs="http://www.w3.org/2001/XMLSchema" xmlns:p="http://schemas.microsoft.com/office/2006/metadata/properties" xmlns:ns2="610613f4-a254-40ed-a19a-fd1f94ad8d72" targetNamespace="http://schemas.microsoft.com/office/2006/metadata/properties" ma:root="true" ma:fieldsID="db3ff3924d026c824f11b8cedcce2e9b" ns2:_="">
    <xsd:import namespace="610613f4-a254-40ed-a19a-fd1f94ad8d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613f4-a254-40ed-a19a-fd1f94ad8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620C39-10B2-4B3A-870D-6298D6FB871F}"/>
</file>

<file path=customXml/itemProps2.xml><?xml version="1.0" encoding="utf-8"?>
<ds:datastoreItem xmlns:ds="http://schemas.openxmlformats.org/officeDocument/2006/customXml" ds:itemID="{E522FE6E-9D44-4ACA-A8F9-C54D2E9608EB}"/>
</file>

<file path=customXml/itemProps3.xml><?xml version="1.0" encoding="utf-8"?>
<ds:datastoreItem xmlns:ds="http://schemas.openxmlformats.org/officeDocument/2006/customXml" ds:itemID="{E9929199-D64C-40F4-8D38-C1392B040815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2467</TotalTime>
  <Words>1463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PROFESSIONAL ETHICS  (HUT 200)</vt:lpstr>
      <vt:lpstr>Syllabus</vt:lpstr>
      <vt:lpstr>Introduction</vt:lpstr>
      <vt:lpstr>Engineering As Experimentation</vt:lpstr>
      <vt:lpstr>Similarities to Standard Experiments</vt:lpstr>
      <vt:lpstr>Comparisons with Standard Experiments</vt:lpstr>
      <vt:lpstr>ENGINEERS AS RESPONSIBLE EXPERIMENTERS</vt:lpstr>
      <vt:lpstr>Responsibility of Engineers in Experimentation</vt:lpstr>
      <vt:lpstr>Continued..</vt:lpstr>
      <vt:lpstr>CODES OF ETHICS</vt:lpstr>
      <vt:lpstr>Advantages</vt:lpstr>
      <vt:lpstr>Limitations</vt:lpstr>
      <vt:lpstr>PLAGIARISM</vt:lpstr>
      <vt:lpstr>Avoid Plagiarism</vt:lpstr>
      <vt:lpstr>A BALANCED OUTLOOK ON LAW</vt:lpstr>
      <vt:lpstr>Examples</vt:lpstr>
      <vt:lpstr>Continued..</vt:lpstr>
      <vt:lpstr>Proper Role of Laws</vt:lpstr>
      <vt:lpstr>Continued..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 (HUT 200)</dc:title>
  <dc:creator>Amel</dc:creator>
  <cp:lastModifiedBy>Amel</cp:lastModifiedBy>
  <cp:revision>112</cp:revision>
  <dcterms:created xsi:type="dcterms:W3CDTF">2006-08-16T00:00:00Z</dcterms:created>
  <dcterms:modified xsi:type="dcterms:W3CDTF">2021-09-07T06:34:05Z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0x010100980CE9DF86F7E1468FA3083C2F3BD4D1</vt:lpwstr>
  </property>
</Properties>
</file>