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25F2-3DBC-4BE2-BA70-920A2C93F4D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65E-49CF-4A66-B660-BBB1F5D2B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2800" dirty="0" smtClean="0"/>
              <a:t>HUT 200</a:t>
            </a:r>
            <a:r>
              <a:rPr lang="en-US" sz="32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9200"/>
            <a:ext cx="740664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Module IV</a:t>
            </a:r>
            <a:endParaRPr lang="en-US" dirty="0"/>
          </a:p>
          <a:p>
            <a:pPr algn="r"/>
            <a:r>
              <a:rPr lang="en-US" dirty="0"/>
              <a:t>RESPONSIBILITIES </a:t>
            </a:r>
            <a:r>
              <a:rPr lang="en-US" dirty="0" smtClean="0"/>
              <a:t>AND RIGHTS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Respect for Authority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In order to meet the organizational goals, the professionals should possess </a:t>
            </a:r>
            <a:r>
              <a:rPr lang="en-IN" dirty="0" smtClean="0"/>
              <a:t>respect for </a:t>
            </a:r>
            <a:r>
              <a:rPr lang="en-IN" dirty="0"/>
              <a:t>authority.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levels of authority maintained by the organization provides </a:t>
            </a:r>
            <a:r>
              <a:rPr lang="en-IN" dirty="0" smtClean="0"/>
              <a:t>a means </a:t>
            </a:r>
            <a:r>
              <a:rPr lang="en-IN" dirty="0"/>
              <a:t>for identifying areas of personal responsibility and accountability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Types of Authority </a:t>
            </a:r>
          </a:p>
          <a:p>
            <a:pPr lvl="1" algn="just"/>
            <a:r>
              <a:rPr lang="en-IN" dirty="0"/>
              <a:t>Executive Authority − The corporate or institutional right given to a person to exercise power based on the resources of an organization.</a:t>
            </a:r>
          </a:p>
          <a:p>
            <a:pPr lvl="1" algn="just"/>
            <a:r>
              <a:rPr lang="en-IN" dirty="0"/>
              <a:t>Expert Authority − This is the possession of special knowledge, skill or competence to perform a particular task or to give sound advice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3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According to the goals of the company, the hierarchical authority is distributed.</a:t>
            </a:r>
            <a:endParaRPr lang="en-IN" dirty="0" smtClean="0"/>
          </a:p>
          <a:p>
            <a:pPr algn="just"/>
            <a:r>
              <a:rPr lang="en-IN" dirty="0" smtClean="0"/>
              <a:t>Service </a:t>
            </a:r>
            <a:r>
              <a:rPr lang="en-IN" dirty="0"/>
              <a:t>oriented or engineer-oriented company concentrates on the quality of </a:t>
            </a:r>
            <a:r>
              <a:rPr lang="en-IN" dirty="0" smtClean="0"/>
              <a:t>the products.</a:t>
            </a:r>
          </a:p>
          <a:p>
            <a:pPr algn="just"/>
            <a:r>
              <a:rPr lang="en-IN" dirty="0" smtClean="0"/>
              <a:t>Customer-oriented </a:t>
            </a:r>
            <a:r>
              <a:rPr lang="en-IN" dirty="0"/>
              <a:t>company, focuses primarily on </a:t>
            </a:r>
            <a:r>
              <a:rPr lang="en-IN" dirty="0" smtClean="0"/>
              <a:t>the satisfaction </a:t>
            </a:r>
            <a:r>
              <a:rPr lang="en-IN" dirty="0"/>
              <a:t>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7916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Collective Bargaining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process of voluntary negotiations between the employers and a group of employees to resolve the conflicts is called Collective Bargaining.</a:t>
            </a:r>
          </a:p>
          <a:p>
            <a:pPr algn="just"/>
            <a:r>
              <a:rPr lang="en-IN" dirty="0"/>
              <a:t>It is the responsibility of an organization to look into the welfare of the section of people working in it.</a:t>
            </a:r>
          </a:p>
          <a:p>
            <a:pPr algn="just"/>
            <a:r>
              <a:rPr lang="en-IN" dirty="0"/>
              <a:t>In order to deal with such complex situations, an Employee Union is formed wherein, each employee becomes a member and a leader is elected to represent the group whenever needed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parties often refer to the result of the negotiation as a </a:t>
            </a:r>
            <a:endParaRPr lang="en-IN" dirty="0" smtClean="0"/>
          </a:p>
          <a:p>
            <a:pPr lvl="1" algn="just"/>
            <a:r>
              <a:rPr lang="en-IN" dirty="0" smtClean="0"/>
              <a:t>Collective Bargaining Agreement </a:t>
            </a:r>
            <a:r>
              <a:rPr lang="en-IN" dirty="0"/>
              <a:t>(CBA) or as a </a:t>
            </a:r>
            <a:endParaRPr lang="en-IN" dirty="0" smtClean="0"/>
          </a:p>
          <a:p>
            <a:pPr lvl="1" algn="just"/>
            <a:r>
              <a:rPr lang="en-IN" dirty="0" smtClean="0"/>
              <a:t>Collective </a:t>
            </a:r>
            <a:r>
              <a:rPr lang="en-IN" dirty="0"/>
              <a:t>Employment Agreement (CEA).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8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Collective Bargaining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Distributive Bargaining − In this, one party’s gain is another party’s loss. Example − Wages</a:t>
            </a:r>
          </a:p>
          <a:p>
            <a:pPr algn="just"/>
            <a:r>
              <a:rPr lang="en-IN" dirty="0"/>
              <a:t>Integrative Bargaining − In this, both the parties may gain or none of the parties may face a loss. Example − Better training programs</a:t>
            </a:r>
          </a:p>
          <a:p>
            <a:pPr algn="just"/>
            <a:r>
              <a:rPr lang="en-IN" dirty="0"/>
              <a:t>Attitudinal Structuring − When there is backlog of bitterness between both the parties then attitudinal structuring is required to make smooth industrial relations.</a:t>
            </a:r>
          </a:p>
          <a:p>
            <a:pPr algn="just"/>
            <a:r>
              <a:rPr lang="en-IN" dirty="0"/>
              <a:t>Intra-organizational Bargaining − There can be conflicting groups in both management and unions also. So, there is need to achieve consensus in these groups.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3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Objectives of Collective </a:t>
            </a:r>
            <a:r>
              <a:rPr lang="en-IN" dirty="0" smtClean="0"/>
              <a:t>Bargaining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To increase mutual confidence between the employer and employees;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regulate terms and conditions of employment without intervention of a </a:t>
            </a:r>
            <a:r>
              <a:rPr lang="en-IN" dirty="0" smtClean="0"/>
              <a:t>third party</a:t>
            </a:r>
            <a:r>
              <a:rPr lang="en-IN" dirty="0"/>
              <a:t>;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create cordial environment in the establishment;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protect the interest of the employees; through collective action and </a:t>
            </a:r>
            <a:r>
              <a:rPr lang="en-IN" dirty="0" smtClean="0"/>
              <a:t>by preventing </a:t>
            </a:r>
            <a:r>
              <a:rPr lang="en-IN" dirty="0"/>
              <a:t>unilateral action on the part of the employer;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raise the socio-economic attributes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2942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Collective </a:t>
            </a:r>
            <a:r>
              <a:rPr lang="en-IN" dirty="0" smtClean="0"/>
              <a:t>Bargaining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Preparing for Negotiations</a:t>
            </a:r>
          </a:p>
          <a:p>
            <a:r>
              <a:rPr lang="en-IN" dirty="0"/>
              <a:t>Identifying Bargaining Issues</a:t>
            </a:r>
          </a:p>
          <a:p>
            <a:r>
              <a:rPr lang="en-IN" dirty="0"/>
              <a:t>Negotiations Procedure</a:t>
            </a:r>
          </a:p>
          <a:p>
            <a:r>
              <a:rPr lang="en-IN" dirty="0"/>
              <a:t>Reaching the Agreement</a:t>
            </a:r>
          </a:p>
          <a:p>
            <a:r>
              <a:rPr lang="en-IN" dirty="0"/>
              <a:t>Ratifying the Agreement</a:t>
            </a:r>
          </a:p>
          <a:p>
            <a:r>
              <a:rPr lang="en-IN" dirty="0"/>
              <a:t>Administration of the Agreement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Collective Bargaining: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90688" cy="4724400"/>
          </a:xfrm>
        </p:spPr>
        <p:txBody>
          <a:bodyPr/>
          <a:lstStyle/>
          <a:p>
            <a:pPr algn="just"/>
            <a:r>
              <a:rPr lang="en-IN" dirty="0"/>
              <a:t>Effective in Protecting and Promoting Interests of Workers</a:t>
            </a:r>
          </a:p>
          <a:p>
            <a:pPr algn="just"/>
            <a:r>
              <a:rPr lang="en-IN" dirty="0"/>
              <a:t>Control of Management’s Autocracy</a:t>
            </a:r>
          </a:p>
          <a:p>
            <a:pPr algn="just"/>
            <a:r>
              <a:rPr lang="en-IN" dirty="0"/>
              <a:t>Promotion of Durable Industrial Peace</a:t>
            </a:r>
          </a:p>
          <a:p>
            <a:pPr algn="just"/>
            <a:r>
              <a:rPr lang="en-IN" dirty="0"/>
              <a:t>Conducive to the Enhancement of Managerial Efficiency</a:t>
            </a:r>
          </a:p>
          <a:p>
            <a:pPr algn="just"/>
            <a:r>
              <a:rPr lang="en-IN" dirty="0"/>
              <a:t>Establishment of Industrial Rules and Creation of Labour </a:t>
            </a:r>
            <a:r>
              <a:rPr lang="en-IN" dirty="0" smtClean="0"/>
              <a:t>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Disadvantages of Collective </a:t>
            </a:r>
            <a:r>
              <a:rPr lang="en-IN" sz="3600" dirty="0" smtClean="0"/>
              <a:t>Bargaining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Strikes</a:t>
            </a:r>
            <a:endParaRPr lang="en-IN" dirty="0"/>
          </a:p>
          <a:p>
            <a:r>
              <a:rPr lang="en-IN" dirty="0"/>
              <a:t>Based on Power and </a:t>
            </a:r>
            <a:r>
              <a:rPr lang="en-IN" dirty="0" smtClean="0"/>
              <a:t>Conflict</a:t>
            </a:r>
          </a:p>
          <a:p>
            <a:r>
              <a:rPr lang="en-IN"/>
              <a:t>Lacks Safeguards for Public </a:t>
            </a:r>
            <a:r>
              <a:rPr lang="en-IN" smtClean="0"/>
              <a:t>Interest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Confidentiality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Confidentiality is that practice which helps to keep all information secret.</a:t>
            </a:r>
          </a:p>
          <a:p>
            <a:pPr algn="just"/>
            <a:r>
              <a:rPr lang="en-IN" dirty="0" smtClean="0"/>
              <a:t>Important responsibility </a:t>
            </a:r>
            <a:r>
              <a:rPr lang="en-IN" dirty="0"/>
              <a:t>of an employee or an engineer is to maintain </a:t>
            </a:r>
            <a:r>
              <a:rPr lang="en-IN" dirty="0" smtClean="0"/>
              <a:t>the confidentiality </a:t>
            </a:r>
            <a:r>
              <a:rPr lang="en-IN" dirty="0"/>
              <a:t>of the organization or the employer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Moral principles </a:t>
            </a:r>
            <a:r>
              <a:rPr lang="en-IN" dirty="0" smtClean="0"/>
              <a:t>justifying confidentiality</a:t>
            </a:r>
          </a:p>
          <a:p>
            <a:pPr lvl="1"/>
            <a:r>
              <a:rPr lang="en-IN" dirty="0"/>
              <a:t>Respect for </a:t>
            </a:r>
            <a:r>
              <a:rPr lang="en-IN" dirty="0" smtClean="0"/>
              <a:t>Autonomy</a:t>
            </a:r>
          </a:p>
          <a:p>
            <a:pPr lvl="1"/>
            <a:r>
              <a:rPr lang="en-US" dirty="0" smtClean="0"/>
              <a:t>Respect for Promise</a:t>
            </a:r>
          </a:p>
          <a:p>
            <a:pPr lvl="1"/>
            <a:r>
              <a:rPr lang="en-US" dirty="0" smtClean="0"/>
              <a:t>Trustworthiness</a:t>
            </a:r>
          </a:p>
          <a:p>
            <a:pPr lvl="1"/>
            <a:r>
              <a:rPr lang="en-US" dirty="0" smtClean="0"/>
              <a:t>Respect for Public Welfare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Collegiality and loyalty – Managing conflict- Respect for authority- </a:t>
            </a:r>
            <a:r>
              <a:rPr lang="en-IN" dirty="0" smtClean="0"/>
              <a:t>Collective bargaining- </a:t>
            </a:r>
            <a:r>
              <a:rPr lang="en-IN" dirty="0"/>
              <a:t>Confidentiality-Role of confidentiality in moral </a:t>
            </a:r>
            <a:r>
              <a:rPr lang="en-IN" dirty="0" smtClean="0"/>
              <a:t>integrity-Conflicts of </a:t>
            </a:r>
            <a:r>
              <a:rPr lang="en-IN" dirty="0"/>
              <a:t>interest- Occupational crime- Professional rights-Employee right- </a:t>
            </a:r>
            <a:r>
              <a:rPr lang="en-IN" dirty="0" smtClean="0"/>
              <a:t>IPR Discrimination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information under confidentiality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Privileged </a:t>
            </a:r>
            <a:r>
              <a:rPr lang="en-IN" dirty="0"/>
              <a:t>information : “available only on the basis of special privilege” such as a privilege accorded an employee working on a special assignment</a:t>
            </a:r>
          </a:p>
          <a:p>
            <a:r>
              <a:rPr lang="en-IN" dirty="0" smtClean="0"/>
              <a:t>Proprietary </a:t>
            </a:r>
            <a:r>
              <a:rPr lang="en-IN" dirty="0"/>
              <a:t>information : The information that a company owns or is the proprietor of, and hence is a term carefully defined by property law. It is simply called trade secret.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Conflicts of Interest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conflict of interest occurs when the employee has more than one </a:t>
            </a:r>
            <a:r>
              <a:rPr lang="en-IN" dirty="0" smtClean="0"/>
              <a:t>interest</a:t>
            </a:r>
          </a:p>
          <a:p>
            <a:pPr algn="just"/>
            <a:r>
              <a:rPr lang="en-US" dirty="0" smtClean="0"/>
              <a:t>A professional conflict of interest is the situation where the professional has an interest that, if pursued, might prevent him from meeting his obligations to his employer or clients.</a:t>
            </a:r>
          </a:p>
          <a:p>
            <a:pPr algn="just"/>
            <a:r>
              <a:rPr lang="en-US" dirty="0" smtClean="0"/>
              <a:t>Conflict of interest is different from conflicting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Conflicts of Interest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Conflict of Interest</a:t>
            </a:r>
          </a:p>
          <a:p>
            <a:r>
              <a:rPr lang="en-US" dirty="0" smtClean="0"/>
              <a:t>Apparent Conflict of Interest</a:t>
            </a:r>
          </a:p>
          <a:p>
            <a:r>
              <a:rPr lang="en-US" dirty="0" smtClean="0"/>
              <a:t>Potential Conflict of Interest</a:t>
            </a:r>
          </a:p>
          <a:p>
            <a:pPr lvl="1"/>
            <a:r>
              <a:rPr lang="en-US" dirty="0" smtClean="0"/>
              <a:t>Favorable Contract</a:t>
            </a:r>
          </a:p>
          <a:p>
            <a:pPr lvl="1"/>
            <a:r>
              <a:rPr lang="en-US" dirty="0" smtClean="0"/>
              <a:t>Bribe and Gift</a:t>
            </a:r>
          </a:p>
          <a:p>
            <a:pPr lvl="1"/>
            <a:r>
              <a:rPr lang="en-US" dirty="0" smtClean="0"/>
              <a:t>Moonlighting</a:t>
            </a:r>
          </a:p>
          <a:p>
            <a:pPr lvl="1"/>
            <a:r>
              <a:rPr lang="en-US" dirty="0" smtClean="0"/>
              <a:t>Insider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6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Occupational </a:t>
            </a:r>
            <a:r>
              <a:rPr lang="en-IN" dirty="0" smtClean="0"/>
              <a:t>Crime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Occupational crimes are defined as offenses that are committed by someone during the course of his or her employment. </a:t>
            </a:r>
            <a:endParaRPr lang="en-IN" dirty="0" smtClean="0"/>
          </a:p>
          <a:p>
            <a:pPr algn="just"/>
            <a:r>
              <a:rPr lang="en-IN" dirty="0"/>
              <a:t>An occupational crime may be committed by </a:t>
            </a:r>
            <a:endParaRPr lang="en-IN" dirty="0" smtClean="0"/>
          </a:p>
          <a:p>
            <a:pPr lvl="1" algn="just"/>
            <a:r>
              <a:rPr lang="en-IN" dirty="0" smtClean="0"/>
              <a:t>wrong </a:t>
            </a:r>
            <a:r>
              <a:rPr lang="en-IN" dirty="0"/>
              <a:t>actions of a person through one’s </a:t>
            </a:r>
            <a:r>
              <a:rPr lang="en-IN" dirty="0" smtClean="0"/>
              <a:t>lawful employment or</a:t>
            </a:r>
          </a:p>
          <a:p>
            <a:pPr lvl="1" algn="just"/>
            <a:r>
              <a:rPr lang="en-IN" dirty="0" smtClean="0"/>
              <a:t>crime </a:t>
            </a:r>
            <a:r>
              <a:rPr lang="en-IN" dirty="0"/>
              <a:t>by an employee to promote ones own or employer’s interest or </a:t>
            </a:r>
            <a:endParaRPr lang="en-IN" dirty="0" smtClean="0"/>
          </a:p>
          <a:p>
            <a:pPr lvl="1" algn="just"/>
            <a:r>
              <a:rPr lang="en-IN" dirty="0" smtClean="0"/>
              <a:t>theft or pilferage by the employee or</a:t>
            </a:r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amage to the property of an employee of one’s organization.</a:t>
            </a:r>
          </a:p>
          <a:p>
            <a:pPr algn="just"/>
            <a:r>
              <a:rPr lang="en-US" dirty="0" smtClean="0"/>
              <a:t>Also known as white-collared crimes.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Embezzlement</a:t>
            </a:r>
            <a:endParaRPr lang="en-IN" dirty="0"/>
          </a:p>
          <a:p>
            <a:r>
              <a:rPr lang="en-IN" dirty="0" smtClean="0"/>
              <a:t>Altering </a:t>
            </a:r>
            <a:r>
              <a:rPr lang="en-IN" dirty="0"/>
              <a:t>company records without authorization</a:t>
            </a:r>
          </a:p>
          <a:p>
            <a:r>
              <a:rPr lang="en-IN" dirty="0"/>
              <a:t>Committing tax fraud</a:t>
            </a:r>
          </a:p>
          <a:p>
            <a:r>
              <a:rPr lang="en-IN" dirty="0"/>
              <a:t>Money laundering</a:t>
            </a:r>
          </a:p>
          <a:p>
            <a:r>
              <a:rPr lang="en-IN" dirty="0"/>
              <a:t>Misusing company data or property</a:t>
            </a:r>
          </a:p>
          <a:p>
            <a:r>
              <a:rPr lang="en-IN" dirty="0"/>
              <a:t>Committing stock and securities </a:t>
            </a:r>
            <a:r>
              <a:rPr lang="en-IN" dirty="0" smtClean="0"/>
              <a:t>violations</a:t>
            </a:r>
          </a:p>
          <a:p>
            <a:r>
              <a:rPr lang="en-IN" dirty="0" smtClean="0"/>
              <a:t>Racketeering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Categories of Occupational </a:t>
            </a:r>
            <a:r>
              <a:rPr lang="en-IN" dirty="0" smtClean="0"/>
              <a:t>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Crimes of trust, or property crimes that involve deliberate contact with at </a:t>
            </a:r>
            <a:r>
              <a:rPr lang="en-IN" dirty="0" smtClean="0"/>
              <a:t>least one </a:t>
            </a:r>
            <a:r>
              <a:rPr lang="en-IN" dirty="0"/>
              <a:t>victim or an attempt to conceal the fact that a crime has been committed;</a:t>
            </a:r>
          </a:p>
          <a:p>
            <a:pPr algn="just"/>
            <a:r>
              <a:rPr lang="en-IN" dirty="0" smtClean="0"/>
              <a:t>Offenses </a:t>
            </a:r>
            <a:r>
              <a:rPr lang="en-IN" dirty="0"/>
              <a:t>that were committed in the course of employment, such as </a:t>
            </a:r>
            <a:r>
              <a:rPr lang="en-IN" dirty="0" smtClean="0"/>
              <a:t>accepting bribes</a:t>
            </a:r>
            <a:r>
              <a:rPr lang="en-IN" dirty="0"/>
              <a:t>;</a:t>
            </a:r>
          </a:p>
          <a:p>
            <a:pPr algn="just"/>
            <a:r>
              <a:rPr lang="en-IN" dirty="0" smtClean="0"/>
              <a:t>Crimes </a:t>
            </a:r>
            <a:r>
              <a:rPr lang="en-IN" dirty="0"/>
              <a:t>committed in furtherance of business operations, but not </a:t>
            </a:r>
            <a:r>
              <a:rPr lang="en-IN" dirty="0" smtClean="0"/>
              <a:t>operations that </a:t>
            </a:r>
            <a:r>
              <a:rPr lang="en-IN" dirty="0"/>
              <a:t>are central to business purposes, such as misrepresentation </a:t>
            </a:r>
            <a:r>
              <a:rPr lang="en-IN" dirty="0" smtClean="0"/>
              <a:t>in advertising</a:t>
            </a:r>
            <a:r>
              <a:rPr lang="en-IN" dirty="0"/>
              <a:t>; and</a:t>
            </a:r>
          </a:p>
          <a:p>
            <a:pPr algn="just"/>
            <a:r>
              <a:rPr lang="en-IN" dirty="0" smtClean="0"/>
              <a:t>Offenses </a:t>
            </a:r>
            <a:r>
              <a:rPr lang="en-IN" dirty="0"/>
              <a:t>in which crime is the central activity of the business, such as </a:t>
            </a:r>
            <a:r>
              <a:rPr lang="en-IN" dirty="0" smtClean="0"/>
              <a:t>real estate </a:t>
            </a:r>
            <a:r>
              <a:rPr lang="en-IN" dirty="0"/>
              <a:t>fraud.</a:t>
            </a:r>
          </a:p>
        </p:txBody>
      </p:sp>
    </p:spTree>
    <p:extLst>
      <p:ext uri="{BB962C8B-B14F-4D97-AF65-F5344CB8AC3E}">
        <p14:creationId xmlns:p14="http://schemas.microsoft.com/office/powerpoint/2010/main" val="2586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Professional Rights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1816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basic rights of engineers as other employees, include </a:t>
            </a:r>
          </a:p>
          <a:p>
            <a:pPr lvl="1" algn="just"/>
            <a:r>
              <a:rPr lang="en-IN" dirty="0" smtClean="0"/>
              <a:t>the right to live freely and pursue their legitimate interests as any human being, </a:t>
            </a:r>
          </a:p>
          <a:p>
            <a:pPr lvl="1" algn="just"/>
            <a:r>
              <a:rPr lang="en-IN" dirty="0" smtClean="0"/>
              <a:t>the right to be against racial or sexual discrimination, </a:t>
            </a:r>
          </a:p>
          <a:p>
            <a:pPr lvl="1" algn="just"/>
            <a:r>
              <a:rPr lang="en-IN" dirty="0" smtClean="0"/>
              <a:t>receiving one’s salary according to the work, </a:t>
            </a:r>
          </a:p>
          <a:p>
            <a:pPr lvl="1" algn="just"/>
            <a:r>
              <a:rPr lang="en-IN" dirty="0" smtClean="0"/>
              <a:t>choosing of political activities, etc.,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4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38288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 The rights that engineers have as professionals are called Professional Rights. These professional rights includes: 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basic right of professional conscience: Moral right to exercise professional judgment in pursuing professional responsibilities.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right of conscientious refusal: Right to refuse to engage in unethical </a:t>
            </a:r>
            <a:r>
              <a:rPr lang="en-IN" dirty="0" err="1" smtClean="0"/>
              <a:t>behavior</a:t>
            </a:r>
            <a:r>
              <a:rPr lang="en-IN" dirty="0" smtClean="0"/>
              <a:t>.</a:t>
            </a:r>
            <a:endParaRPr lang="en-IN" dirty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right of professional recognition: Right to the recognition of one’s work and accomplishments. </a:t>
            </a:r>
            <a:endParaRPr lang="en-IN" dirty="0" smtClean="0"/>
          </a:p>
          <a:p>
            <a:pPr lvl="1" algn="just"/>
            <a:r>
              <a:rPr lang="en-US" dirty="0" smtClean="0"/>
              <a:t>The right to warn the public about dangers: Done without damaging the reputation of the employer.</a:t>
            </a:r>
          </a:p>
          <a:p>
            <a:pPr lvl="1" algn="just"/>
            <a:r>
              <a:rPr lang="en-US" dirty="0" smtClean="0"/>
              <a:t>The right to talk publicly about the job: Done with in the limits of decency, confidentiality, and loyalty.</a:t>
            </a:r>
          </a:p>
          <a:p>
            <a:pPr lvl="1" algn="just"/>
            <a:r>
              <a:rPr lang="en-US" dirty="0" smtClean="0"/>
              <a:t>The right to engage in the activities of professional societies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Employee Rights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moral and legal rights that are obtained by the status of being an employee.</a:t>
            </a:r>
          </a:p>
          <a:p>
            <a:pPr lvl="1" algn="just"/>
            <a:r>
              <a:rPr lang="en-US" dirty="0" smtClean="0"/>
              <a:t>Basic human Rights</a:t>
            </a:r>
          </a:p>
          <a:p>
            <a:pPr lvl="1" algn="just"/>
            <a:r>
              <a:rPr lang="en-US" dirty="0" smtClean="0"/>
              <a:t>Professional Rights</a:t>
            </a:r>
          </a:p>
          <a:p>
            <a:pPr lvl="1" algn="just"/>
            <a:r>
              <a:rPr lang="en-US" dirty="0" smtClean="0"/>
              <a:t>Institutional / Contractual Rights</a:t>
            </a:r>
          </a:p>
          <a:p>
            <a:pPr lvl="1" algn="just"/>
            <a:r>
              <a:rPr lang="en-US" dirty="0" smtClean="0"/>
              <a:t>Non- Contractual Employee Rights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Non- Contractual Employee </a:t>
            </a:r>
            <a:r>
              <a:rPr lang="en-IN" dirty="0" smtClean="0"/>
              <a:t>Rights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0"/>
            <a:ext cx="7638288" cy="6096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Right to </a:t>
            </a:r>
            <a:r>
              <a:rPr lang="en-US" dirty="0" smtClean="0"/>
              <a:t>Privacy: Right to control the access to and use of information about oneself.</a:t>
            </a:r>
            <a:endParaRPr lang="en-US" dirty="0" smtClean="0"/>
          </a:p>
          <a:p>
            <a:pPr algn="just"/>
            <a:r>
              <a:rPr lang="en-US" dirty="0" smtClean="0"/>
              <a:t>Right to choose outside </a:t>
            </a:r>
            <a:r>
              <a:rPr lang="en-US" dirty="0" smtClean="0"/>
              <a:t>activities: Right to have a private life outside the job.</a:t>
            </a:r>
            <a:endParaRPr lang="en-US" dirty="0" smtClean="0"/>
          </a:p>
          <a:p>
            <a:pPr algn="just"/>
            <a:r>
              <a:rPr lang="en-IN" dirty="0"/>
              <a:t>Right to Due Process from </a:t>
            </a:r>
            <a:r>
              <a:rPr lang="en-IN" dirty="0" smtClean="0"/>
              <a:t>Employer: R</a:t>
            </a:r>
            <a:r>
              <a:rPr lang="en-IN" dirty="0" smtClean="0"/>
              <a:t>ight </a:t>
            </a:r>
            <a:r>
              <a:rPr lang="en-IN" dirty="0"/>
              <a:t>to fair process or procedures in firing, demotion and in taking any disciplinary </a:t>
            </a:r>
            <a:r>
              <a:rPr lang="en-IN" dirty="0" smtClean="0"/>
              <a:t>actions against </a:t>
            </a:r>
            <a:r>
              <a:rPr lang="en-IN" dirty="0"/>
              <a:t>the employees.</a:t>
            </a:r>
            <a:endParaRPr lang="en-IN" dirty="0" smtClean="0"/>
          </a:p>
          <a:p>
            <a:r>
              <a:rPr lang="en-US" dirty="0"/>
              <a:t>Right to Equal </a:t>
            </a:r>
            <a:r>
              <a:rPr lang="en-US" dirty="0" smtClean="0"/>
              <a:t>Opportunity—Non-discrimination: </a:t>
            </a:r>
            <a:r>
              <a:rPr lang="en-IN" dirty="0" smtClean="0"/>
              <a:t>Discrimination which </a:t>
            </a:r>
            <a:r>
              <a:rPr lang="en-IN" dirty="0"/>
              <a:t>means a morally unjust treatment of people in the workplace is damaging to the human dignity.</a:t>
            </a:r>
            <a:endParaRPr lang="en-US" dirty="0" smtClean="0"/>
          </a:p>
          <a:p>
            <a:pPr algn="just"/>
            <a:r>
              <a:rPr lang="en-IN" dirty="0"/>
              <a:t>Right to Equal Opportunity—Sexual Harassment in the </a:t>
            </a:r>
            <a:r>
              <a:rPr lang="en-IN" dirty="0" smtClean="0"/>
              <a:t>Workplace: It </a:t>
            </a:r>
            <a:r>
              <a:rPr lang="en-IN" dirty="0"/>
              <a:t>is a display of arrogance and misuse of power through sexual means.</a:t>
            </a:r>
            <a:endParaRPr lang="en-IN" dirty="0" smtClean="0"/>
          </a:p>
          <a:p>
            <a:pPr algn="just"/>
            <a:r>
              <a:rPr lang="en-IN" dirty="0"/>
              <a:t>Right to Equal Opportunity—Affirmative Action or Preferential Treatment: giving a preference or advantage to a person of a </a:t>
            </a:r>
            <a:r>
              <a:rPr lang="en-IN" dirty="0" smtClean="0"/>
              <a:t>group(to </a:t>
            </a:r>
            <a:r>
              <a:rPr lang="en-IN" dirty="0"/>
              <a:t>women and </a:t>
            </a:r>
            <a:r>
              <a:rPr lang="en-IN" dirty="0" smtClean="0"/>
              <a:t>minorities)that </a:t>
            </a:r>
            <a:r>
              <a:rPr lang="en-IN" dirty="0"/>
              <a:t>was denied equal treatment in </a:t>
            </a:r>
            <a:r>
              <a:rPr lang="en-IN" dirty="0" smtClean="0"/>
              <a:t>the past.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Collegiality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Collegiality is the term that describes a work environment where responsibility </a:t>
            </a:r>
            <a:r>
              <a:rPr lang="en-IN" dirty="0" smtClean="0"/>
              <a:t>and authority </a:t>
            </a:r>
            <a:r>
              <a:rPr lang="en-IN" dirty="0"/>
              <a:t>are shared among the colleagues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Collegiality is the tendency to support and cooperate with the </a:t>
            </a:r>
            <a:r>
              <a:rPr lang="en-IN" dirty="0" smtClean="0"/>
              <a:t>colleagues.</a:t>
            </a:r>
          </a:p>
          <a:p>
            <a:pPr algn="just"/>
            <a:r>
              <a:rPr lang="en-IN" dirty="0"/>
              <a:t>Colleague is taken to mean </a:t>
            </a:r>
            <a:r>
              <a:rPr lang="en-IN" dirty="0" smtClean="0"/>
              <a:t>a fellow </a:t>
            </a:r>
            <a:r>
              <a:rPr lang="en-IN" dirty="0"/>
              <a:t>member of the same profession, a group of colleagues united in a </a:t>
            </a:r>
            <a:r>
              <a:rPr lang="en-IN" dirty="0" smtClean="0"/>
              <a:t>common purpose</a:t>
            </a:r>
            <a:r>
              <a:rPr lang="en-IN" dirty="0"/>
              <a:t>, and used in proper names,</a:t>
            </a:r>
          </a:p>
        </p:txBody>
      </p:sp>
    </p:spTree>
    <p:extLst>
      <p:ext uri="{BB962C8B-B14F-4D97-AF65-F5344CB8AC3E}">
        <p14:creationId xmlns:p14="http://schemas.microsoft.com/office/powerpoint/2010/main" val="35956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Intellectual Property Rights (IPR)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the information and original expression that derives its original value from creative ideas, and is with a commercial value. </a:t>
            </a:r>
          </a:p>
          <a:p>
            <a:pPr algn="just"/>
            <a:r>
              <a:rPr lang="en-US" dirty="0" smtClean="0"/>
              <a:t>Permits people to have fully independent ownership for their innovations </a:t>
            </a:r>
            <a:r>
              <a:rPr lang="en-IN" dirty="0"/>
              <a:t>and creativity, like that of own physical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4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Protection of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This protection </a:t>
            </a:r>
            <a:r>
              <a:rPr lang="en-IN" dirty="0" smtClean="0"/>
              <a:t>actually stimulates </a:t>
            </a:r>
            <a:r>
              <a:rPr lang="en-IN" dirty="0"/>
              <a:t>creativity, research, and innovation by ensuring freedom to individuals and organizations </a:t>
            </a:r>
            <a:r>
              <a:rPr lang="en-IN" dirty="0" smtClean="0"/>
              <a:t>to benefit </a:t>
            </a:r>
            <a:r>
              <a:rPr lang="en-IN" dirty="0"/>
              <a:t>from their creative intellectual investments. </a:t>
            </a:r>
            <a:endParaRPr lang="en-IN" dirty="0"/>
          </a:p>
          <a:p>
            <a:pPr lvl="1"/>
            <a:r>
              <a:rPr lang="en-IN" dirty="0" smtClean="0"/>
              <a:t>It </a:t>
            </a:r>
            <a:r>
              <a:rPr lang="en-IN" dirty="0"/>
              <a:t>prevents others using it,</a:t>
            </a:r>
          </a:p>
          <a:p>
            <a:pPr lvl="1"/>
            <a:r>
              <a:rPr lang="en-IN" dirty="0" smtClean="0"/>
              <a:t>Prevent </a:t>
            </a:r>
            <a:r>
              <a:rPr lang="en-IN" dirty="0"/>
              <a:t>using it for financial gain,</a:t>
            </a:r>
          </a:p>
          <a:p>
            <a:pPr lvl="1"/>
            <a:r>
              <a:rPr lang="en-IN" dirty="0" smtClean="0"/>
              <a:t>Prevent </a:t>
            </a:r>
            <a:r>
              <a:rPr lang="en-IN" dirty="0"/>
              <a:t>plagiarism</a:t>
            </a:r>
          </a:p>
          <a:p>
            <a:pPr lvl="1"/>
            <a:r>
              <a:rPr lang="en-IN" dirty="0" err="1" smtClean="0"/>
              <a:t>Fulfill</a:t>
            </a:r>
            <a:r>
              <a:rPr lang="en-IN" dirty="0" smtClean="0"/>
              <a:t> </a:t>
            </a:r>
            <a:r>
              <a:rPr lang="en-IN" dirty="0"/>
              <a:t>obligation to funding agency. </a:t>
            </a:r>
          </a:p>
          <a:p>
            <a:pPr lvl="1"/>
            <a:r>
              <a:rPr lang="en-IN" dirty="0" smtClean="0"/>
              <a:t>Provides </a:t>
            </a:r>
            <a:r>
              <a:rPr lang="en-IN" dirty="0"/>
              <a:t>a strategy to generate steady income.</a:t>
            </a:r>
          </a:p>
          <a:p>
            <a:r>
              <a:rPr lang="en-IN" dirty="0"/>
              <a:t>Some of the challenges in the acquisition of IP are:</a:t>
            </a:r>
          </a:p>
          <a:p>
            <a:pPr lvl="1"/>
            <a:r>
              <a:rPr lang="en-IN" dirty="0" smtClean="0"/>
              <a:t>Shortage </a:t>
            </a:r>
            <a:r>
              <a:rPr lang="en-IN" dirty="0"/>
              <a:t>of manpower in the industry. </a:t>
            </a:r>
          </a:p>
          <a:p>
            <a:pPr lvl="1"/>
            <a:r>
              <a:rPr lang="en-IN" dirty="0" smtClean="0"/>
              <a:t>High </a:t>
            </a:r>
            <a:r>
              <a:rPr lang="en-IN" dirty="0"/>
              <a:t>cost of patenting and lengthy procedure. </a:t>
            </a:r>
            <a:endParaRPr lang="en-IN" dirty="0" smtClean="0"/>
          </a:p>
          <a:p>
            <a:pPr lvl="1"/>
            <a:r>
              <a:rPr lang="en-IN" dirty="0" smtClean="0"/>
              <a:t>Lack </a:t>
            </a:r>
            <a:r>
              <a:rPr lang="en-IN" dirty="0"/>
              <a:t>of strong enforcement mechanism.</a:t>
            </a:r>
          </a:p>
        </p:txBody>
      </p:sp>
    </p:spTree>
    <p:extLst>
      <p:ext uri="{BB962C8B-B14F-4D97-AF65-F5344CB8AC3E}">
        <p14:creationId xmlns:p14="http://schemas.microsoft.com/office/powerpoint/2010/main" val="34869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and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Patents</a:t>
            </a:r>
          </a:p>
          <a:p>
            <a:pPr lvl="1" algn="just"/>
            <a:r>
              <a:rPr lang="en-IN" dirty="0"/>
              <a:t>Patent is a contract between the individual (inventor) and the society (all others). </a:t>
            </a:r>
            <a:endParaRPr lang="en-IN" dirty="0" smtClean="0"/>
          </a:p>
          <a:p>
            <a:pPr lvl="1" algn="just"/>
            <a:r>
              <a:rPr lang="en-IN" dirty="0" smtClean="0"/>
              <a:t>Patents protect legally </a:t>
            </a:r>
            <a:r>
              <a:rPr lang="en-IN" dirty="0"/>
              <a:t>the specific products from being manufactured or sold by others, without permission of </a:t>
            </a:r>
            <a:r>
              <a:rPr lang="en-IN" dirty="0" smtClean="0"/>
              <a:t>the patent </a:t>
            </a:r>
            <a:r>
              <a:rPr lang="en-IN" dirty="0"/>
              <a:t>holder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Patent is given to a product or a process, provided it is entirely new, involving an </a:t>
            </a:r>
            <a:r>
              <a:rPr lang="en-IN" dirty="0" smtClean="0"/>
              <a:t>inventive method </a:t>
            </a:r>
            <a:r>
              <a:rPr lang="en-IN" dirty="0"/>
              <a:t>and suitable for industrial application</a:t>
            </a:r>
            <a:r>
              <a:rPr lang="en-IN" dirty="0" smtClean="0"/>
              <a:t>.</a:t>
            </a:r>
          </a:p>
          <a:p>
            <a:pPr lvl="1" algn="just"/>
            <a:r>
              <a:rPr lang="en-US" dirty="0" smtClean="0"/>
              <a:t>Types: Utility, Industrial Design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0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Copyright</a:t>
            </a:r>
          </a:p>
          <a:p>
            <a:pPr lvl="1" algn="just"/>
            <a:r>
              <a:rPr lang="en-IN" dirty="0"/>
              <a:t>The copyright is a specific and exclusive right, describing rights given to creators for their literary </a:t>
            </a:r>
            <a:r>
              <a:rPr lang="en-IN" dirty="0" smtClean="0"/>
              <a:t>and artistic </a:t>
            </a:r>
            <a:r>
              <a:rPr lang="en-IN" dirty="0"/>
              <a:t>works. 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protects literary material, aesthetic material, music, film, sound recording</a:t>
            </a:r>
            <a:r>
              <a:rPr lang="en-IN" dirty="0" smtClean="0"/>
              <a:t>, broadcasting</a:t>
            </a:r>
            <a:r>
              <a:rPr lang="en-IN" dirty="0"/>
              <a:t>, software, multimedia, paintings, sculptures, and drawings including maps, diagrams</a:t>
            </a:r>
            <a:r>
              <a:rPr lang="en-IN" dirty="0" smtClean="0"/>
              <a:t>, engravings </a:t>
            </a:r>
            <a:r>
              <a:rPr lang="en-IN" dirty="0"/>
              <a:t>or photographs. </a:t>
            </a:r>
            <a:endParaRPr lang="en-IN" dirty="0" smtClean="0"/>
          </a:p>
          <a:p>
            <a:pPr lvl="1" algn="just"/>
            <a:r>
              <a:rPr lang="en-IN" dirty="0" smtClean="0"/>
              <a:t>There </a:t>
            </a:r>
            <a:r>
              <a:rPr lang="en-IN" dirty="0"/>
              <a:t>is no need for registration and no need to seek lawyer’s help </a:t>
            </a:r>
            <a:r>
              <a:rPr lang="en-IN" dirty="0" smtClean="0"/>
              <a:t>for settlement</a:t>
            </a:r>
            <a:r>
              <a:rPr lang="en-IN" dirty="0"/>
              <a:t>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life of the copyright protection is the life of the inventor or author plus 50 years.</a:t>
            </a:r>
          </a:p>
        </p:txBody>
      </p:sp>
    </p:spTree>
    <p:extLst>
      <p:ext uri="{BB962C8B-B14F-4D97-AF65-F5344CB8AC3E}">
        <p14:creationId xmlns:p14="http://schemas.microsoft.com/office/powerpoint/2010/main" val="13866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Trademark</a:t>
            </a:r>
          </a:p>
          <a:p>
            <a:pPr lvl="1" algn="just"/>
            <a:r>
              <a:rPr lang="en-IN" dirty="0"/>
              <a:t>Trademark is a wide identity of specific good and services, permitting differences to be made </a:t>
            </a:r>
            <a:r>
              <a:rPr lang="en-IN" dirty="0" smtClean="0"/>
              <a:t>among different </a:t>
            </a:r>
            <a:r>
              <a:rPr lang="en-IN" dirty="0"/>
              <a:t>trades.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is a territorial right, which needs registration. Registration is valid initially for </a:t>
            </a:r>
            <a:r>
              <a:rPr lang="en-IN" dirty="0" smtClean="0"/>
              <a:t>10 years</a:t>
            </a:r>
            <a:r>
              <a:rPr lang="en-IN" dirty="0"/>
              <a:t>, and renewable.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trademark or service mark may be registered in the form of a device, </a:t>
            </a:r>
            <a:r>
              <a:rPr lang="en-IN" dirty="0" smtClean="0"/>
              <a:t>a heading</a:t>
            </a:r>
            <a:r>
              <a:rPr lang="en-IN" dirty="0"/>
              <a:t>, a label, a ticket, a letter, a word or words, a numeral or any combination of these, logos</a:t>
            </a:r>
            <a:r>
              <a:rPr lang="en-IN" dirty="0" smtClean="0"/>
              <a:t>, designs</a:t>
            </a:r>
            <a:r>
              <a:rPr lang="en-IN" dirty="0"/>
              <a:t>, sounds, and symbols.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9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Trade Secret </a:t>
            </a:r>
            <a:endParaRPr lang="en-IN" dirty="0" smtClean="0"/>
          </a:p>
          <a:p>
            <a:pPr lvl="1" algn="just"/>
            <a:r>
              <a:rPr lang="en-US" dirty="0" smtClean="0"/>
              <a:t>A trade secret is the information which is kept confidential as a secret.</a:t>
            </a:r>
          </a:p>
          <a:p>
            <a:pPr lvl="1" algn="just"/>
            <a:r>
              <a:rPr lang="en-US" dirty="0" smtClean="0"/>
              <a:t>This information is not accessed by any one other than the owner and this gives a commercial advantage over the competitors. </a:t>
            </a:r>
          </a:p>
          <a:p>
            <a:pPr lvl="1" algn="just"/>
            <a:r>
              <a:rPr lang="en-US" dirty="0" smtClean="0"/>
              <a:t>Not registered but only kept confidential. </a:t>
            </a:r>
          </a:p>
          <a:p>
            <a:pPr lvl="1" algn="just"/>
            <a:r>
              <a:rPr lang="en-US" dirty="0" smtClean="0"/>
              <a:t>Given limited legal protection.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of </a:t>
            </a:r>
            <a:r>
              <a:rPr lang="en-IN" dirty="0" smtClean="0"/>
              <a:t>IPR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Provides </a:t>
            </a:r>
            <a:r>
              <a:rPr lang="en-IN" dirty="0"/>
              <a:t>exclusive rights to the creators or inventors.</a:t>
            </a:r>
          </a:p>
          <a:p>
            <a:pPr algn="just"/>
            <a:r>
              <a:rPr lang="en-IN" dirty="0" smtClean="0"/>
              <a:t>Encourages </a:t>
            </a:r>
            <a:r>
              <a:rPr lang="en-IN" dirty="0"/>
              <a:t>individuals to distribute and share information and data </a:t>
            </a:r>
            <a:r>
              <a:rPr lang="en-IN" dirty="0" smtClean="0"/>
              <a:t>instead of </a:t>
            </a:r>
            <a:r>
              <a:rPr lang="en-IN" dirty="0"/>
              <a:t>keeping it confidential.</a:t>
            </a:r>
          </a:p>
          <a:p>
            <a:pPr algn="just"/>
            <a:r>
              <a:rPr lang="en-IN" dirty="0" smtClean="0"/>
              <a:t>Provides </a:t>
            </a:r>
            <a:r>
              <a:rPr lang="en-IN" dirty="0"/>
              <a:t>legal </a:t>
            </a:r>
            <a:r>
              <a:rPr lang="en-IN" dirty="0" smtClean="0"/>
              <a:t>defence </a:t>
            </a:r>
            <a:r>
              <a:rPr lang="en-IN" dirty="0"/>
              <a:t>and offers the creators the incentive of their work.</a:t>
            </a:r>
          </a:p>
          <a:p>
            <a:pPr algn="just"/>
            <a:r>
              <a:rPr lang="en-IN" dirty="0" smtClean="0"/>
              <a:t>Helps </a:t>
            </a:r>
            <a:r>
              <a:rPr lang="en-IN" dirty="0"/>
              <a:t>in social and financial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93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main </a:t>
            </a:r>
            <a:r>
              <a:rPr lang="en-IN" dirty="0" smtClean="0"/>
              <a:t>factors of collegiality</a:t>
            </a:r>
          </a:p>
          <a:p>
            <a:pPr lvl="1" algn="just"/>
            <a:r>
              <a:rPr lang="en-IN" dirty="0" smtClean="0"/>
              <a:t>Respect: Results in support and cooperation with one’s colleagues.</a:t>
            </a:r>
            <a:endParaRPr lang="en-IN" dirty="0"/>
          </a:p>
          <a:p>
            <a:pPr lvl="1" algn="just"/>
            <a:r>
              <a:rPr lang="en-IN" dirty="0" smtClean="0"/>
              <a:t>Commitment: towards moral decisions, actions, goals of the organization, and values of the profession.</a:t>
            </a:r>
            <a:endParaRPr lang="en-IN" dirty="0"/>
          </a:p>
          <a:p>
            <a:pPr lvl="1" algn="just"/>
            <a:r>
              <a:rPr lang="en-IN" dirty="0" smtClean="0"/>
              <a:t>Connectedness: means shared commitment and mutual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Loyalty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Loyalty is a devotion and faithfulness to a nation, cause, philosophy, country, group, or person</a:t>
            </a:r>
          </a:p>
          <a:p>
            <a:pPr algn="just"/>
            <a:r>
              <a:rPr lang="en-IN" dirty="0"/>
              <a:t>Loyalty is the faithful adherence to an organization and </a:t>
            </a:r>
            <a:r>
              <a:rPr lang="en-IN" dirty="0" smtClean="0"/>
              <a:t>the </a:t>
            </a:r>
            <a:r>
              <a:rPr lang="en-IN" dirty="0"/>
              <a:t>employer. </a:t>
            </a:r>
            <a:endParaRPr lang="en-IN" dirty="0" smtClean="0"/>
          </a:p>
          <a:p>
            <a:pPr algn="just"/>
            <a:r>
              <a:rPr lang="en-IN" dirty="0"/>
              <a:t>Loyalty to an employer can be either of the two types</a:t>
            </a:r>
          </a:p>
          <a:p>
            <a:pPr lvl="1" algn="just"/>
            <a:r>
              <a:rPr lang="en-IN" dirty="0"/>
              <a:t>Agency-loyalty − </a:t>
            </a:r>
            <a:r>
              <a:rPr lang="en-IN" dirty="0" smtClean="0"/>
              <a:t>acting </a:t>
            </a:r>
            <a:r>
              <a:rPr lang="en-IN" dirty="0"/>
              <a:t>to </a:t>
            </a:r>
            <a:r>
              <a:rPr lang="en-IN" dirty="0" smtClean="0"/>
              <a:t>fulfil </a:t>
            </a:r>
            <a:r>
              <a:rPr lang="en-IN" dirty="0"/>
              <a:t>one’s contractual duties to an employer</a:t>
            </a:r>
          </a:p>
          <a:p>
            <a:pPr lvl="1" algn="just"/>
            <a:r>
              <a:rPr lang="en-IN" dirty="0"/>
              <a:t>Attitude-loyalty </a:t>
            </a:r>
            <a:r>
              <a:rPr lang="en-IN" dirty="0" smtClean="0"/>
              <a:t>− </a:t>
            </a:r>
            <a:r>
              <a:rPr lang="en-IN" dirty="0"/>
              <a:t>has a lot to do with attitudes, emotions and a sense of personal identity as it does with actions.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Managing Conflict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Conflict — a “</a:t>
            </a:r>
            <a:r>
              <a:rPr lang="en-IN" dirty="0"/>
              <a:t>disagreement between two or more organisational members or groups </a:t>
            </a:r>
            <a:r>
              <a:rPr lang="en-IN" dirty="0" smtClean="0"/>
              <a:t>arising from </a:t>
            </a:r>
            <a:r>
              <a:rPr lang="en-IN" dirty="0"/>
              <a:t>the fact they must share resources of work activities and/or from the fact </a:t>
            </a:r>
            <a:r>
              <a:rPr lang="en-IN" dirty="0" smtClean="0"/>
              <a:t>that they </a:t>
            </a:r>
            <a:r>
              <a:rPr lang="en-IN" dirty="0"/>
              <a:t>have different status, goals, values or perceptions.”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short, conflict refers </a:t>
            </a:r>
            <a:r>
              <a:rPr lang="en-IN" dirty="0" smtClean="0"/>
              <a:t>to any </a:t>
            </a:r>
            <a:r>
              <a:rPr lang="en-IN" dirty="0"/>
              <a:t>kind of opposition or antagonistic intersection between two or more parties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If it is managed correctly, it can be helpful (functional) in meeting the organisational goals. </a:t>
            </a:r>
          </a:p>
          <a:p>
            <a:pPr algn="just"/>
            <a:r>
              <a:rPr lang="en-IN" dirty="0"/>
              <a:t>If it is mishandled or not managed correctly, it can be destructive (dysfunctional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3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Causes of Conflict</a:t>
            </a:r>
          </a:p>
          <a:p>
            <a:pPr lvl="1" algn="just"/>
            <a:r>
              <a:rPr lang="en-US" dirty="0" smtClean="0"/>
              <a:t>Problems in communication</a:t>
            </a:r>
          </a:p>
          <a:p>
            <a:pPr lvl="1" algn="just"/>
            <a:r>
              <a:rPr lang="en-US" dirty="0" smtClean="0"/>
              <a:t>Personal relationships</a:t>
            </a:r>
            <a:endParaRPr lang="en-US" dirty="0"/>
          </a:p>
          <a:p>
            <a:pPr lvl="1" algn="just"/>
            <a:r>
              <a:rPr lang="en-US" dirty="0" smtClean="0"/>
              <a:t>Organizational </a:t>
            </a:r>
            <a:r>
              <a:rPr lang="en-US" dirty="0"/>
              <a:t>structure</a:t>
            </a:r>
          </a:p>
          <a:p>
            <a:pPr lvl="1" algn="just"/>
            <a:r>
              <a:rPr lang="en-IN" dirty="0" smtClean="0"/>
              <a:t>Interdependence of </a:t>
            </a:r>
            <a:r>
              <a:rPr lang="en-IN" dirty="0"/>
              <a:t>two or more groups </a:t>
            </a:r>
            <a:r>
              <a:rPr lang="en-IN" dirty="0" smtClean="0"/>
              <a:t>to achieve </a:t>
            </a:r>
            <a:r>
              <a:rPr lang="en-IN" dirty="0"/>
              <a:t>certain common </a:t>
            </a:r>
            <a:r>
              <a:rPr lang="en-IN" dirty="0" smtClean="0"/>
              <a:t>goals.</a:t>
            </a:r>
          </a:p>
          <a:p>
            <a:pPr lvl="1" algn="just"/>
            <a:r>
              <a:rPr lang="en-IN" dirty="0" smtClean="0"/>
              <a:t>Personality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7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Managing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Collective Bargaining : Negotiations</a:t>
            </a:r>
          </a:p>
          <a:p>
            <a:pPr algn="just"/>
            <a:r>
              <a:rPr lang="en-IN" dirty="0"/>
              <a:t>Conciliation : Series of conferences, including informal sitting between representatives of the two parties </a:t>
            </a:r>
          </a:p>
          <a:p>
            <a:pPr algn="just"/>
            <a:r>
              <a:rPr lang="en-IN" dirty="0"/>
              <a:t>Mediation: Third party acts as a moderating influence on the two contending parties</a:t>
            </a:r>
          </a:p>
          <a:p>
            <a:pPr algn="just"/>
            <a:r>
              <a:rPr lang="en-IN" dirty="0"/>
              <a:t>Arbitration: A third person is chosen as the Arbitrator by agreement between the employers and </a:t>
            </a:r>
            <a:r>
              <a:rPr lang="en-IN" dirty="0" smtClean="0"/>
              <a:t>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Management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Preliminary step — knowing the conflict</a:t>
            </a:r>
          </a:p>
          <a:p>
            <a:r>
              <a:rPr lang="en-IN" dirty="0"/>
              <a:t>Diagnosing the issue</a:t>
            </a:r>
          </a:p>
          <a:p>
            <a:r>
              <a:rPr lang="en-IN" dirty="0" smtClean="0"/>
              <a:t>Apply any Conflict </a:t>
            </a:r>
            <a:r>
              <a:rPr lang="en-IN" dirty="0"/>
              <a:t>Handling Modes</a:t>
            </a:r>
          </a:p>
          <a:p>
            <a:pPr lvl="1"/>
            <a:r>
              <a:rPr lang="en-IN" dirty="0"/>
              <a:t>To avoid appearance of conflict</a:t>
            </a:r>
          </a:p>
          <a:p>
            <a:pPr lvl="1"/>
            <a:r>
              <a:rPr lang="en-IN" dirty="0"/>
              <a:t>Not permitting conflict to surface</a:t>
            </a:r>
          </a:p>
          <a:p>
            <a:pPr lvl="1"/>
            <a:r>
              <a:rPr lang="en-IN" dirty="0"/>
              <a:t>Mediation</a:t>
            </a:r>
          </a:p>
          <a:p>
            <a:pPr lvl="1"/>
            <a:r>
              <a:rPr lang="en-IN" dirty="0"/>
              <a:t>Letting the parties in conflict to settle their scores</a:t>
            </a:r>
          </a:p>
          <a:p>
            <a:pPr lvl="1"/>
            <a:r>
              <a:rPr lang="en-IN" dirty="0"/>
              <a:t>To solve the problems mutually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CE9DF86F7E1468FA3083C2F3BD4D1" ma:contentTypeVersion="2" ma:contentTypeDescription="Create a new document." ma:contentTypeScope="" ma:versionID="00b0cad2934e7fff0dffc341edd828a7">
  <xsd:schema xmlns:xsd="http://www.w3.org/2001/XMLSchema" xmlns:xs="http://www.w3.org/2001/XMLSchema" xmlns:p="http://schemas.microsoft.com/office/2006/metadata/properties" xmlns:ns2="610613f4-a254-40ed-a19a-fd1f94ad8d72" targetNamespace="http://schemas.microsoft.com/office/2006/metadata/properties" ma:root="true" ma:fieldsID="db3ff3924d026c824f11b8cedcce2e9b" ns2:_="">
    <xsd:import namespace="610613f4-a254-40ed-a19a-fd1f94ad8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613f4-a254-40ed-a19a-fd1f94ad8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E524CA-68FD-4DA9-93BB-C229390B3136}"/>
</file>

<file path=customXml/itemProps2.xml><?xml version="1.0" encoding="utf-8"?>
<ds:datastoreItem xmlns:ds="http://schemas.openxmlformats.org/officeDocument/2006/customXml" ds:itemID="{4A97B931-E589-49C6-8B77-530DB37E529B}"/>
</file>

<file path=customXml/itemProps3.xml><?xml version="1.0" encoding="utf-8"?>
<ds:datastoreItem xmlns:ds="http://schemas.openxmlformats.org/officeDocument/2006/customXml" ds:itemID="{E40CBCCB-EF6E-4738-A1F2-56E3DC999478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3209</TotalTime>
  <Words>2142</Words>
  <Application>Microsoft Office PowerPoint</Application>
  <PresentationFormat>On-screen Show (4:3)</PresentationFormat>
  <Paragraphs>204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PROFESSIONAL ETHICS  (HUT 200)</vt:lpstr>
      <vt:lpstr>Syllabus</vt:lpstr>
      <vt:lpstr>Collegiality</vt:lpstr>
      <vt:lpstr>Continued..</vt:lpstr>
      <vt:lpstr>Loyalty</vt:lpstr>
      <vt:lpstr>Managing Conflict</vt:lpstr>
      <vt:lpstr>Continued..</vt:lpstr>
      <vt:lpstr>Methods for Managing Conflict</vt:lpstr>
      <vt:lpstr>Conflict Management Process</vt:lpstr>
      <vt:lpstr>Respect for Authority</vt:lpstr>
      <vt:lpstr>Continue..</vt:lpstr>
      <vt:lpstr>Collective Bargaining</vt:lpstr>
      <vt:lpstr>Types of Collective Bargaining</vt:lpstr>
      <vt:lpstr>Objectives of Collective Bargaining</vt:lpstr>
      <vt:lpstr>Process of Collective Bargaining</vt:lpstr>
      <vt:lpstr>Advantages of Collective Bargaining:</vt:lpstr>
      <vt:lpstr>Disadvantages of Collective Bargaining</vt:lpstr>
      <vt:lpstr>Confidentiality</vt:lpstr>
      <vt:lpstr>PowerPoint Presentation</vt:lpstr>
      <vt:lpstr>Types of information under confidentiality </vt:lpstr>
      <vt:lpstr>Conflicts of Interest</vt:lpstr>
      <vt:lpstr>Types of Conflicts of Interest</vt:lpstr>
      <vt:lpstr>Occupational Crime</vt:lpstr>
      <vt:lpstr>Common examples</vt:lpstr>
      <vt:lpstr>Categories of Occupational Crimes</vt:lpstr>
      <vt:lpstr>Professional Rights</vt:lpstr>
      <vt:lpstr>Continued..</vt:lpstr>
      <vt:lpstr>Employee Rights</vt:lpstr>
      <vt:lpstr>Non- Contractual Employee Rights</vt:lpstr>
      <vt:lpstr>Intellectual Property Rights (IPR)</vt:lpstr>
      <vt:lpstr>Need for Protection of IP</vt:lpstr>
      <vt:lpstr>Types and Norms</vt:lpstr>
      <vt:lpstr>Continued..</vt:lpstr>
      <vt:lpstr>Continued..</vt:lpstr>
      <vt:lpstr>Continued..</vt:lpstr>
      <vt:lpstr>Advantages of IPR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 (HUT 200)</dc:title>
  <dc:creator>Amel</dc:creator>
  <cp:lastModifiedBy>Amel</cp:lastModifiedBy>
  <cp:revision>145</cp:revision>
  <dcterms:created xsi:type="dcterms:W3CDTF">2006-08-16T00:00:00Z</dcterms:created>
  <dcterms:modified xsi:type="dcterms:W3CDTF">2021-09-27T05:41:07Z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0x010100980CE9DF86F7E1468FA3083C2F3BD4D1</vt:lpwstr>
  </property>
</Properties>
</file>