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5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25F2-3DBC-4BE2-BA70-920A2C93F4D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65E-49CF-4A66-B660-BBB1F5D2B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 </a:t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2800" dirty="0" smtClean="0"/>
              <a:t>HUT 200</a:t>
            </a:r>
            <a:r>
              <a:rPr lang="en-US" sz="3200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029200"/>
            <a:ext cx="740664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Module V</a:t>
            </a:r>
            <a:endParaRPr lang="en-US" dirty="0"/>
          </a:p>
          <a:p>
            <a:pPr algn="r"/>
            <a:r>
              <a:rPr lang="en-US" dirty="0"/>
              <a:t>Global Ethical Issues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848600" cy="6172200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en-IN" b="1" i="1" dirty="0"/>
              <a:t>MNCs and Morality</a:t>
            </a:r>
            <a:endParaRPr lang="en-IN" b="1" i="1" dirty="0" smtClean="0"/>
          </a:p>
          <a:p>
            <a:pPr algn="just"/>
            <a:r>
              <a:rPr lang="en-IN" dirty="0" smtClean="0"/>
              <a:t>MNCs have </a:t>
            </a:r>
            <a:r>
              <a:rPr lang="en-IN" dirty="0"/>
              <a:t>to adopt appropriate measures not to disturb or dislocate the social </a:t>
            </a:r>
            <a:r>
              <a:rPr lang="en-IN" dirty="0" smtClean="0"/>
              <a:t>and living </a:t>
            </a:r>
            <a:r>
              <a:rPr lang="en-IN" dirty="0"/>
              <a:t>conditions and cultures of the </a:t>
            </a:r>
            <a:r>
              <a:rPr lang="en-IN" dirty="0" err="1" smtClean="0"/>
              <a:t>home&amp;host</a:t>
            </a:r>
            <a:r>
              <a:rPr lang="en-IN" dirty="0" smtClean="0"/>
              <a:t> </a:t>
            </a:r>
            <a:r>
              <a:rPr lang="en-IN" dirty="0"/>
              <a:t>countries.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few principles are enlisted here:</a:t>
            </a:r>
          </a:p>
          <a:p>
            <a:pPr lvl="1" algn="just"/>
            <a:r>
              <a:rPr lang="en-IN" dirty="0" smtClean="0"/>
              <a:t>MNC </a:t>
            </a:r>
            <a:r>
              <a:rPr lang="en-IN" dirty="0"/>
              <a:t>should respect the basic human rights of the people of the host countries.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activities of the MNC should give economic and transfer technical benefits, and </a:t>
            </a:r>
            <a:r>
              <a:rPr lang="en-IN" dirty="0" smtClean="0"/>
              <a:t>implement welfare </a:t>
            </a:r>
            <a:r>
              <a:rPr lang="en-IN" dirty="0"/>
              <a:t>measures of the workers of the host countries.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business practices of the multinational organisations should improve and promote </a:t>
            </a:r>
            <a:r>
              <a:rPr lang="en-IN" dirty="0" smtClean="0"/>
              <a:t>morally justified </a:t>
            </a:r>
            <a:r>
              <a:rPr lang="en-IN" dirty="0"/>
              <a:t>institutions in the host countries.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multinationals must respect the laws and political set up, besides cultures and </a:t>
            </a:r>
            <a:r>
              <a:rPr lang="en-IN" dirty="0" smtClean="0"/>
              <a:t>promote the </a:t>
            </a:r>
            <a:r>
              <a:rPr lang="en-IN" dirty="0"/>
              <a:t>cultures of the host countries.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multinational organisations should provide a fair remuneration to the employees of </a:t>
            </a:r>
            <a:r>
              <a:rPr lang="en-IN" dirty="0" smtClean="0"/>
              <a:t>the host </a:t>
            </a:r>
            <a:r>
              <a:rPr lang="en-IN" dirty="0"/>
              <a:t>countries. </a:t>
            </a:r>
            <a:endParaRPr lang="en-IN" dirty="0" smtClean="0"/>
          </a:p>
          <a:p>
            <a:pPr lvl="1" algn="just"/>
            <a:r>
              <a:rPr lang="en-IN" dirty="0" smtClean="0"/>
              <a:t>Multinational </a:t>
            </a:r>
            <a:r>
              <a:rPr lang="en-IN" dirty="0"/>
              <a:t>institutions should provide necessary safety for the workers when they </a:t>
            </a:r>
            <a:r>
              <a:rPr lang="en-IN" dirty="0" smtClean="0"/>
              <a:t>are engaged </a:t>
            </a:r>
            <a:r>
              <a:rPr lang="en-IN" dirty="0"/>
              <a:t>in hazardous activities and ‘informed consent’ should be obtained from them</a:t>
            </a:r>
            <a:r>
              <a:rPr lang="en-IN" dirty="0" smtClean="0"/>
              <a:t>.  </a:t>
            </a:r>
          </a:p>
          <a:p>
            <a:pPr lvl="2" algn="just"/>
            <a:r>
              <a:rPr lang="en-IN" dirty="0" smtClean="0"/>
              <a:t>Adequate </a:t>
            </a:r>
            <a:r>
              <a:rPr lang="en-IN" dirty="0"/>
              <a:t>compensation should be paid to them for the additional risks undertaken.</a:t>
            </a:r>
          </a:p>
        </p:txBody>
      </p:sp>
    </p:spTree>
    <p:extLst>
      <p:ext uri="{BB962C8B-B14F-4D97-AF65-F5344CB8AC3E}">
        <p14:creationId xmlns:p14="http://schemas.microsoft.com/office/powerpoint/2010/main" val="20028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en-IN" sz="3800" b="1" i="1" dirty="0"/>
              <a:t>Ethical Balance</a:t>
            </a:r>
            <a:endParaRPr lang="en-IN" sz="3800" b="1" i="1" dirty="0" smtClean="0"/>
          </a:p>
          <a:p>
            <a:pPr algn="just"/>
            <a:r>
              <a:rPr lang="en-IN" b="1" dirty="0" smtClean="0"/>
              <a:t>Ethical relativism: </a:t>
            </a:r>
            <a:r>
              <a:rPr lang="en-IN" dirty="0" smtClean="0"/>
              <a:t>The corporation </a:t>
            </a:r>
            <a:r>
              <a:rPr lang="en-IN" dirty="0"/>
              <a:t>(and the engineers) functioning in other countries must </a:t>
            </a:r>
            <a:r>
              <a:rPr lang="en-IN" dirty="0" smtClean="0"/>
              <a:t>understand their </a:t>
            </a:r>
            <a:r>
              <a:rPr lang="en-IN" dirty="0"/>
              <a:t>law, customs, and beliefs and act in line with those prevailing in that country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Ethical absolutism: </a:t>
            </a:r>
            <a:r>
              <a:rPr lang="en-IN" dirty="0" smtClean="0"/>
              <a:t>The </a:t>
            </a:r>
            <a:r>
              <a:rPr lang="en-IN" dirty="0"/>
              <a:t>organizations may practice laws of the home country, without </a:t>
            </a:r>
            <a:r>
              <a:rPr lang="en-IN" dirty="0" smtClean="0"/>
              <a:t>adjustments to </a:t>
            </a:r>
            <a:r>
              <a:rPr lang="en-IN" dirty="0"/>
              <a:t>the host culture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</a:t>
            </a:r>
            <a:r>
              <a:rPr lang="en-IN" b="1" dirty="0" smtClean="0"/>
              <a:t>thical </a:t>
            </a:r>
            <a:r>
              <a:rPr lang="en-IN" b="1" dirty="0" err="1"/>
              <a:t>relationalism</a:t>
            </a:r>
            <a:r>
              <a:rPr lang="en-IN" b="1" dirty="0"/>
              <a:t> (</a:t>
            </a:r>
            <a:r>
              <a:rPr lang="en-IN" b="1" dirty="0" err="1"/>
              <a:t>contexualism</a:t>
            </a:r>
            <a:r>
              <a:rPr lang="en-IN" b="1" dirty="0" smtClean="0"/>
              <a:t>): </a:t>
            </a:r>
            <a:r>
              <a:rPr lang="en-IN" dirty="0"/>
              <a:t>Moral </a:t>
            </a:r>
            <a:r>
              <a:rPr lang="en-IN" dirty="0" smtClean="0"/>
              <a:t>judgments are </a:t>
            </a:r>
            <a:r>
              <a:rPr lang="en-IN" dirty="0"/>
              <a:t>made in relation to the factors prevailing locally, without framing rigid rules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Ethical pluralism: </a:t>
            </a:r>
            <a:r>
              <a:rPr lang="en-IN" dirty="0"/>
              <a:t>accepts cultural diversity </a:t>
            </a:r>
            <a:r>
              <a:rPr lang="en-IN" dirty="0" smtClean="0"/>
              <a:t>and respects </a:t>
            </a:r>
            <a:r>
              <a:rPr lang="en-IN" dirty="0"/>
              <a:t>the legitimate cultural differences among individuals and groups, of the host country.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60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ENVIRONMENTAL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Study of 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) moral issues concerning the environment, and (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/>
              <a:t>moral perspectives</a:t>
            </a:r>
            <a:r>
              <a:rPr lang="en-IN" dirty="0"/>
              <a:t>, beliefs, or attitudes concerning those issues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Essential of engineering activity</a:t>
            </a:r>
          </a:p>
          <a:p>
            <a:pPr lvl="1" algn="just"/>
            <a:r>
              <a:rPr lang="en-IN" dirty="0"/>
              <a:t>E</a:t>
            </a:r>
            <a:r>
              <a:rPr lang="en-IN" dirty="0" smtClean="0"/>
              <a:t>nsure </a:t>
            </a:r>
            <a:r>
              <a:rPr lang="en-IN" dirty="0"/>
              <a:t>protection (safety) of </a:t>
            </a:r>
            <a:r>
              <a:rPr lang="en-IN" dirty="0" smtClean="0"/>
              <a:t>environment</a:t>
            </a:r>
          </a:p>
          <a:p>
            <a:pPr lvl="1" algn="just"/>
            <a:r>
              <a:rPr lang="en-IN" dirty="0" smtClean="0"/>
              <a:t>Prevent </a:t>
            </a:r>
            <a:r>
              <a:rPr lang="en-IN" dirty="0"/>
              <a:t>the degradation of environment, and </a:t>
            </a:r>
            <a:endParaRPr lang="en-IN" dirty="0" smtClean="0"/>
          </a:p>
          <a:p>
            <a:pPr lvl="1" algn="just"/>
            <a:r>
              <a:rPr lang="en-IN" dirty="0" smtClean="0"/>
              <a:t>Slow </a:t>
            </a:r>
            <a:r>
              <a:rPr lang="en-IN" dirty="0"/>
              <a:t>down the exploitation of the natural resources, </a:t>
            </a:r>
            <a:r>
              <a:rPr lang="en-IN" dirty="0" smtClean="0"/>
              <a:t>so that </a:t>
            </a:r>
            <a:r>
              <a:rPr lang="en-IN" dirty="0"/>
              <a:t>the future generation can survive.</a:t>
            </a:r>
          </a:p>
        </p:txBody>
      </p:sp>
    </p:spTree>
    <p:extLst>
      <p:ext uri="{BB962C8B-B14F-4D97-AF65-F5344CB8AC3E}">
        <p14:creationId xmlns:p14="http://schemas.microsoft.com/office/powerpoint/2010/main" val="40447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Duties towards </a:t>
            </a:r>
            <a:r>
              <a:rPr lang="en-IN" dirty="0"/>
              <a:t>environmental </a:t>
            </a:r>
            <a:r>
              <a:rPr lang="en-IN" dirty="0" smtClean="0"/>
              <a:t>ethics</a:t>
            </a:r>
          </a:p>
          <a:p>
            <a:pPr lvl="1"/>
            <a:r>
              <a:rPr lang="en-IN" i="1" dirty="0"/>
              <a:t>Environmental impact </a:t>
            </a:r>
            <a:r>
              <a:rPr lang="en-IN" i="1" dirty="0" smtClean="0"/>
              <a:t>assessment</a:t>
            </a:r>
          </a:p>
          <a:p>
            <a:pPr lvl="1"/>
            <a:r>
              <a:rPr lang="en-IN" i="1" dirty="0"/>
              <a:t>Establish </a:t>
            </a:r>
            <a:r>
              <a:rPr lang="en-IN" i="1" dirty="0" smtClean="0"/>
              <a:t>standards</a:t>
            </a:r>
          </a:p>
          <a:p>
            <a:pPr lvl="1"/>
            <a:r>
              <a:rPr lang="en-IN" i="1" dirty="0"/>
              <a:t>Counter </a:t>
            </a:r>
            <a:r>
              <a:rPr lang="en-IN" i="1" dirty="0" smtClean="0"/>
              <a:t>measures</a:t>
            </a:r>
          </a:p>
          <a:p>
            <a:pPr lvl="1"/>
            <a:r>
              <a:rPr lang="en-IN" i="1" dirty="0"/>
              <a:t>Environmental awareness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Disasters</a:t>
            </a:r>
          </a:p>
          <a:p>
            <a:pPr lvl="1" algn="just"/>
            <a:r>
              <a:rPr lang="en-IN" dirty="0"/>
              <a:t>Plastic Waste </a:t>
            </a:r>
            <a:r>
              <a:rPr lang="en-IN" dirty="0" smtClean="0"/>
              <a:t>Disposal</a:t>
            </a:r>
          </a:p>
          <a:p>
            <a:pPr lvl="1" algn="just"/>
            <a:r>
              <a:rPr lang="en-IN" dirty="0"/>
              <a:t>e-Waste </a:t>
            </a:r>
            <a:r>
              <a:rPr lang="en-IN" dirty="0" smtClean="0"/>
              <a:t>Disposal</a:t>
            </a:r>
          </a:p>
          <a:p>
            <a:pPr lvl="1" algn="just"/>
            <a:r>
              <a:rPr lang="en-IN" dirty="0"/>
              <a:t>Industrial Waste </a:t>
            </a:r>
            <a:r>
              <a:rPr lang="en-IN" dirty="0" smtClean="0"/>
              <a:t>Disposal</a:t>
            </a:r>
          </a:p>
          <a:p>
            <a:pPr lvl="1" algn="just"/>
            <a:r>
              <a:rPr lang="en-IN" dirty="0"/>
              <a:t>Depletion of Ozone </a:t>
            </a:r>
            <a:r>
              <a:rPr lang="en-IN" dirty="0" smtClean="0"/>
              <a:t>Layer</a:t>
            </a:r>
          </a:p>
          <a:p>
            <a:pPr lvl="1" algn="just"/>
            <a:r>
              <a:rPr lang="en-IN" dirty="0"/>
              <a:t>Global </a:t>
            </a:r>
            <a:r>
              <a:rPr lang="en-IN" dirty="0" smtClean="0"/>
              <a:t>Warming</a:t>
            </a:r>
          </a:p>
          <a:p>
            <a:pPr lvl="1" algn="just"/>
            <a:r>
              <a:rPr lang="en-IN" dirty="0"/>
              <a:t>Acid </a:t>
            </a:r>
            <a:r>
              <a:rPr lang="en-IN" dirty="0" smtClean="0"/>
              <a:t>Rain</a:t>
            </a:r>
          </a:p>
          <a:p>
            <a:pPr marL="82296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155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Human - </a:t>
            </a:r>
            <a:r>
              <a:rPr lang="en-IN" dirty="0" err="1"/>
              <a:t>centered</a:t>
            </a:r>
            <a:r>
              <a:rPr lang="en-IN" dirty="0"/>
              <a:t> Environmental Ethics</a:t>
            </a:r>
            <a:endParaRPr lang="en-IN" dirty="0" smtClean="0"/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approach assumes that only human beings have inherent moral worth duly to be taken care of.</a:t>
            </a:r>
          </a:p>
          <a:p>
            <a:pPr lvl="1" algn="just"/>
            <a:r>
              <a:rPr lang="en-IN" dirty="0"/>
              <a:t>Other living being and ecosystems are only instrumental in nature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Rights ethicists </a:t>
            </a:r>
            <a:r>
              <a:rPr lang="en-IN" dirty="0" smtClean="0"/>
              <a:t>favour </a:t>
            </a:r>
            <a:r>
              <a:rPr lang="en-IN" dirty="0"/>
              <a:t>the basic rights to live and right to liberty, to realise the right to a live in </a:t>
            </a:r>
            <a:r>
              <a:rPr lang="en-IN" dirty="0" smtClean="0"/>
              <a:t>a supportive </a:t>
            </a:r>
            <a:r>
              <a:rPr lang="en-IN" dirty="0"/>
              <a:t>environment. </a:t>
            </a:r>
            <a:endParaRPr lang="en-IN" dirty="0" smtClean="0"/>
          </a:p>
          <a:p>
            <a:pPr lvl="1" algn="just"/>
            <a:r>
              <a:rPr lang="en-IN" dirty="0" smtClean="0"/>
              <a:t>Virtue </a:t>
            </a:r>
            <a:r>
              <a:rPr lang="en-IN" dirty="0"/>
              <a:t>ethics stresses importance of prudence, humility, </a:t>
            </a:r>
            <a:r>
              <a:rPr lang="en-IN" dirty="0" smtClean="0"/>
              <a:t>appreciation of </a:t>
            </a:r>
            <a:r>
              <a:rPr lang="en-IN" dirty="0"/>
              <a:t>natural beauty, and gratitude to the mother nature that provides everything.</a:t>
            </a:r>
            <a:endParaRPr lang="en-IN" dirty="0" smtClean="0"/>
          </a:p>
          <a:p>
            <a:pPr algn="just"/>
            <a:r>
              <a:rPr lang="en-IN" dirty="0" smtClean="0"/>
              <a:t>Nature-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ethics</a:t>
            </a:r>
            <a:endParaRPr lang="en-US" dirty="0"/>
          </a:p>
          <a:p>
            <a:pPr lvl="1" algn="just"/>
            <a:r>
              <a:rPr lang="en-IN" dirty="0"/>
              <a:t>Ensures the worth of all living beings and organisms, seems to be more appropriate in the present-day context.</a:t>
            </a:r>
          </a:p>
          <a:p>
            <a:pPr lvl="1"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3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system </a:t>
            </a:r>
            <a:r>
              <a:rPr lang="en-IN" dirty="0"/>
              <a:t>of moral principles and rules of </a:t>
            </a:r>
            <a:r>
              <a:rPr lang="en-IN" dirty="0" smtClean="0"/>
              <a:t>the conduct </a:t>
            </a:r>
            <a:r>
              <a:rPr lang="en-IN" dirty="0"/>
              <a:t>applied to business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Defined as </a:t>
            </a:r>
            <a:r>
              <a:rPr lang="en-IN" dirty="0"/>
              <a:t>the systematic study of ethical </a:t>
            </a:r>
            <a:r>
              <a:rPr lang="en-IN" dirty="0" smtClean="0"/>
              <a:t>matters pertaining </a:t>
            </a:r>
            <a:r>
              <a:rPr lang="en-IN" dirty="0"/>
              <a:t>to the business, industry or related activities, institutions and beliefs.</a:t>
            </a:r>
          </a:p>
        </p:txBody>
      </p:sp>
    </p:spTree>
    <p:extLst>
      <p:ext uri="{BB962C8B-B14F-4D97-AF65-F5344CB8AC3E}">
        <p14:creationId xmlns:p14="http://schemas.microsoft.com/office/powerpoint/2010/main" val="15646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Considered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257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A business should aim to have fair dealing with everyone dealing with it.</a:t>
            </a:r>
          </a:p>
          <a:p>
            <a:pPr algn="just"/>
            <a:r>
              <a:rPr lang="en-IN" dirty="0" smtClean="0"/>
              <a:t>Ethics </a:t>
            </a:r>
            <a:r>
              <a:rPr lang="en-IN" dirty="0"/>
              <a:t>should be fixed for everyone working in the organisation at any level </a:t>
            </a:r>
            <a:r>
              <a:rPr lang="en-IN" dirty="0" smtClean="0"/>
              <a:t>and their </a:t>
            </a:r>
            <a:r>
              <a:rPr lang="en-IN" dirty="0"/>
              <a:t>implementation should be linked with reward- punishment system.</a:t>
            </a:r>
          </a:p>
          <a:p>
            <a:pPr algn="just"/>
            <a:r>
              <a:rPr lang="en-IN" dirty="0" smtClean="0"/>
              <a:t>Any </a:t>
            </a:r>
            <a:r>
              <a:rPr lang="en-IN" dirty="0"/>
              <a:t>violation of ethics should be detected at the earliest and remedial </a:t>
            </a:r>
            <a:r>
              <a:rPr lang="en-IN" dirty="0" smtClean="0"/>
              <a:t>measures taken </a:t>
            </a:r>
            <a:r>
              <a:rPr lang="en-IN" dirty="0"/>
              <a:t>immediately.</a:t>
            </a:r>
          </a:p>
          <a:p>
            <a:pPr algn="just"/>
            <a:r>
              <a:rPr lang="en-IN" dirty="0" smtClean="0"/>
              <a:t>Business </a:t>
            </a:r>
            <a:r>
              <a:rPr lang="en-IN" dirty="0"/>
              <a:t>ethics should be based on broad guidelines of what should be done </a:t>
            </a:r>
            <a:r>
              <a:rPr lang="en-IN" dirty="0" smtClean="0"/>
              <a:t>and what </a:t>
            </a:r>
            <a:r>
              <a:rPr lang="en-IN" dirty="0"/>
              <a:t>should be avoided.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ethics should be based on the perception of what is right.</a:t>
            </a:r>
          </a:p>
        </p:txBody>
      </p:sp>
    </p:spTree>
    <p:extLst>
      <p:ext uri="{BB962C8B-B14F-4D97-AF65-F5344CB8AC3E}">
        <p14:creationId xmlns:p14="http://schemas.microsoft.com/office/powerpoint/2010/main" val="283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Sources of Business </a:t>
            </a:r>
            <a:r>
              <a:rPr lang="en-IN" dirty="0" smtClean="0"/>
              <a:t>Ethic</a:t>
            </a:r>
          </a:p>
          <a:p>
            <a:pPr lvl="1"/>
            <a:r>
              <a:rPr lang="en-US" dirty="0" smtClean="0"/>
              <a:t>Religion, Culture and Law</a:t>
            </a:r>
          </a:p>
          <a:p>
            <a:r>
              <a:rPr lang="en-IN" dirty="0"/>
              <a:t>Importance of Business </a:t>
            </a:r>
            <a:r>
              <a:rPr lang="en-IN" dirty="0" smtClean="0"/>
              <a:t>Ethics</a:t>
            </a:r>
          </a:p>
          <a:p>
            <a:pPr lvl="1"/>
            <a:r>
              <a:rPr lang="en-IN" dirty="0"/>
              <a:t>Corresponds to Basic Human </a:t>
            </a:r>
            <a:r>
              <a:rPr lang="en-IN" dirty="0" smtClean="0"/>
              <a:t>Needs</a:t>
            </a:r>
          </a:p>
          <a:p>
            <a:pPr lvl="1"/>
            <a:r>
              <a:rPr lang="en-IN" dirty="0"/>
              <a:t>Credibility in the </a:t>
            </a:r>
            <a:r>
              <a:rPr lang="en-IN" dirty="0" smtClean="0"/>
              <a:t>Public</a:t>
            </a:r>
            <a:endParaRPr lang="en-IN" dirty="0"/>
          </a:p>
          <a:p>
            <a:pPr lvl="1"/>
            <a:r>
              <a:rPr lang="en-IN" dirty="0"/>
              <a:t>Credibility with the </a:t>
            </a:r>
            <a:r>
              <a:rPr lang="en-IN" dirty="0" smtClean="0"/>
              <a:t>Employees</a:t>
            </a:r>
          </a:p>
          <a:p>
            <a:pPr lvl="1"/>
            <a:r>
              <a:rPr lang="en-IN" dirty="0"/>
              <a:t>Better Decision </a:t>
            </a:r>
            <a:r>
              <a:rPr lang="en-IN" dirty="0" smtClean="0"/>
              <a:t>Making</a:t>
            </a:r>
          </a:p>
          <a:p>
            <a:pPr lvl="1"/>
            <a:r>
              <a:rPr lang="en-IN" dirty="0" smtClean="0"/>
              <a:t>Profitability</a:t>
            </a:r>
          </a:p>
          <a:p>
            <a:pPr lvl="1"/>
            <a:r>
              <a:rPr lang="en-IN" dirty="0"/>
              <a:t>Protection of </a:t>
            </a:r>
            <a:r>
              <a:rPr lang="en-IN" dirty="0" smtClean="0"/>
              <a:t>Society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0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Computer ethics is defined as </a:t>
            </a:r>
            <a:endParaRPr lang="en-IN" dirty="0" smtClean="0"/>
          </a:p>
          <a:p>
            <a:pPr lvl="1" algn="just"/>
            <a:r>
              <a:rPr lang="en-IN" dirty="0" smtClean="0"/>
              <a:t>(</a:t>
            </a:r>
            <a:r>
              <a:rPr lang="en-IN" i="1" dirty="0"/>
              <a:t>a</a:t>
            </a:r>
            <a:r>
              <a:rPr lang="en-IN" dirty="0"/>
              <a:t>) study and analysis of nature and social impact of computer technology,</a:t>
            </a:r>
          </a:p>
          <a:p>
            <a:pPr lvl="1" algn="just"/>
            <a:r>
              <a:rPr lang="en-IN" dirty="0"/>
              <a:t>(</a:t>
            </a:r>
            <a:r>
              <a:rPr lang="en-IN" i="1" dirty="0"/>
              <a:t>b</a:t>
            </a:r>
            <a:r>
              <a:rPr lang="en-IN" dirty="0"/>
              <a:t>) formulation and justification of policies, for ethical use of computers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use of computers have raised a host of moral concerns such as </a:t>
            </a:r>
            <a:r>
              <a:rPr lang="en-IN" dirty="0" smtClean="0"/>
              <a:t>free speech</a:t>
            </a:r>
            <a:r>
              <a:rPr lang="en-IN" dirty="0"/>
              <a:t>, privacy, intellectual property right, and physical as well as mental harm.</a:t>
            </a:r>
          </a:p>
        </p:txBody>
      </p:sp>
    </p:spTree>
    <p:extLst>
      <p:ext uri="{BB962C8B-B14F-4D97-AF65-F5344CB8AC3E}">
        <p14:creationId xmlns:p14="http://schemas.microsoft.com/office/powerpoint/2010/main" val="33668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dirty="0"/>
              <a:t>Multinational Corporations- Environmental Ethics- Business </a:t>
            </a:r>
            <a:r>
              <a:rPr lang="en-IN" dirty="0" smtClean="0"/>
              <a:t>Ethics- Computer </a:t>
            </a:r>
            <a:r>
              <a:rPr lang="en-IN" dirty="0"/>
              <a:t>Ethics -Role in Technological Development-Engineers </a:t>
            </a:r>
            <a:r>
              <a:rPr lang="en-IN" dirty="0" smtClean="0"/>
              <a:t>as Managers- </a:t>
            </a:r>
            <a:r>
              <a:rPr lang="en-IN" dirty="0"/>
              <a:t>Consulting Engineers- Engineers as Expert witnesses </a:t>
            </a:r>
            <a:r>
              <a:rPr lang="en-IN" dirty="0" smtClean="0"/>
              <a:t>and advisors-Moral </a:t>
            </a:r>
            <a:r>
              <a:rPr lang="en-IN" dirty="0"/>
              <a:t>leadership.</a:t>
            </a:r>
          </a:p>
        </p:txBody>
      </p:sp>
    </p:spTree>
    <p:extLst>
      <p:ext uri="{BB962C8B-B14F-4D97-AF65-F5344CB8AC3E}">
        <p14:creationId xmlns:p14="http://schemas.microsoft.com/office/powerpoint/2010/main" val="26325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Types of </a:t>
            </a:r>
            <a:r>
              <a:rPr lang="en-IN" dirty="0" smtClean="0"/>
              <a:t>Issues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Computer as the Instrument of Unethical </a:t>
            </a:r>
            <a:r>
              <a:rPr lang="en-IN" dirty="0" smtClean="0"/>
              <a:t>Acts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Computer as the Object of Unethical </a:t>
            </a:r>
            <a:r>
              <a:rPr lang="en-IN" dirty="0" smtClean="0"/>
              <a:t>Act: </a:t>
            </a:r>
            <a:r>
              <a:rPr lang="en-IN" i="1" dirty="0" smtClean="0"/>
              <a:t>Hacking, </a:t>
            </a:r>
            <a:r>
              <a:rPr lang="en-IN" i="1" dirty="0"/>
              <a:t>Spreading </a:t>
            </a:r>
            <a:r>
              <a:rPr lang="en-IN" i="1" dirty="0" smtClean="0"/>
              <a:t>virus,</a:t>
            </a:r>
            <a:r>
              <a:rPr lang="en-IN" i="1" dirty="0"/>
              <a:t> Health </a:t>
            </a:r>
            <a:r>
              <a:rPr lang="en-IN" i="1" dirty="0" smtClean="0"/>
              <a:t>hazard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Problems Related to the Autonomous Nature of </a:t>
            </a:r>
            <a:r>
              <a:rPr lang="en-IN" dirty="0" smtClean="0"/>
              <a:t>Computer: </a:t>
            </a:r>
            <a:r>
              <a:rPr lang="en-IN" i="1" dirty="0"/>
              <a:t>Security </a:t>
            </a:r>
            <a:r>
              <a:rPr lang="en-IN" i="1" dirty="0" smtClean="0"/>
              <a:t>risk, </a:t>
            </a:r>
            <a:r>
              <a:rPr lang="en-IN" i="1" dirty="0"/>
              <a:t>Loss of human lives</a:t>
            </a:r>
            <a:endParaRPr lang="en-IN" dirty="0" smtClean="0"/>
          </a:p>
          <a:p>
            <a:pPr lvl="1"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638288" cy="5715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Ethical problems in workplace</a:t>
            </a:r>
          </a:p>
          <a:p>
            <a:pPr lvl="1" algn="just"/>
            <a:r>
              <a:rPr lang="en-IN" dirty="0"/>
              <a:t>Elimination of routine and manual </a:t>
            </a:r>
            <a:r>
              <a:rPr lang="en-IN" dirty="0" smtClean="0"/>
              <a:t>jobs</a:t>
            </a:r>
          </a:p>
          <a:p>
            <a:pPr lvl="1" algn="just"/>
            <a:r>
              <a:rPr lang="en-IN" i="1" dirty="0"/>
              <a:t>Health and </a:t>
            </a:r>
            <a:r>
              <a:rPr lang="en-IN" i="1" dirty="0" smtClean="0"/>
              <a:t>safety</a:t>
            </a:r>
          </a:p>
          <a:p>
            <a:pPr lvl="1" algn="just"/>
            <a:r>
              <a:rPr lang="en-IN" i="1" dirty="0"/>
              <a:t>Computer </a:t>
            </a:r>
            <a:r>
              <a:rPr lang="en-IN" i="1" dirty="0" smtClean="0"/>
              <a:t>failure</a:t>
            </a:r>
          </a:p>
          <a:p>
            <a:pPr algn="just"/>
            <a:r>
              <a:rPr lang="en-IN" dirty="0"/>
              <a:t>Property </a:t>
            </a:r>
            <a:r>
              <a:rPr lang="en-IN" dirty="0" smtClean="0"/>
              <a:t>Issues</a:t>
            </a:r>
          </a:p>
          <a:p>
            <a:pPr lvl="1" algn="just"/>
            <a:r>
              <a:rPr lang="en-IN" dirty="0"/>
              <a:t>Computers have been used to extort money through anonymous telephone calls.</a:t>
            </a:r>
          </a:p>
          <a:p>
            <a:pPr lvl="1" algn="just"/>
            <a:r>
              <a:rPr lang="en-IN" dirty="0" smtClean="0"/>
              <a:t>Computers </a:t>
            </a:r>
            <a:r>
              <a:rPr lang="en-IN" dirty="0"/>
              <a:t>are used to cheat and steal by current as well as previous employees.</a:t>
            </a:r>
          </a:p>
          <a:p>
            <a:pPr lvl="1" algn="just"/>
            <a:r>
              <a:rPr lang="en-IN" dirty="0" smtClean="0"/>
              <a:t>Cheating </a:t>
            </a:r>
            <a:r>
              <a:rPr lang="en-IN" dirty="0"/>
              <a:t>of and stealing from the customers and clients.</a:t>
            </a:r>
          </a:p>
          <a:p>
            <a:pPr lvl="1" algn="just"/>
            <a:r>
              <a:rPr lang="en-IN" dirty="0" smtClean="0"/>
              <a:t>Violation </a:t>
            </a:r>
            <a:r>
              <a:rPr lang="en-IN" dirty="0"/>
              <a:t>of contracts on computer sales and services.</a:t>
            </a:r>
          </a:p>
          <a:p>
            <a:pPr lvl="1" algn="just"/>
            <a:r>
              <a:rPr lang="en-IN" dirty="0" smtClean="0"/>
              <a:t>Conspiracy </a:t>
            </a:r>
            <a:r>
              <a:rPr lang="en-IN" dirty="0"/>
              <a:t>as a group, especially with the internet, to defraud the gullible, stealing </a:t>
            </a:r>
            <a:r>
              <a:rPr lang="en-IN" dirty="0" smtClean="0"/>
              <a:t>the identity </a:t>
            </a:r>
            <a:r>
              <a:rPr lang="en-IN" dirty="0"/>
              <a:t>and to forge documents.</a:t>
            </a:r>
          </a:p>
          <a:p>
            <a:pPr lvl="1" algn="just"/>
            <a:r>
              <a:rPr lang="en-IN" dirty="0" smtClean="0"/>
              <a:t>Violation </a:t>
            </a:r>
            <a:r>
              <a:rPr lang="en-IN" dirty="0"/>
              <a:t>of property rights</a:t>
            </a:r>
          </a:p>
        </p:txBody>
      </p:sp>
    </p:spTree>
    <p:extLst>
      <p:ext uri="{BB962C8B-B14F-4D97-AF65-F5344CB8AC3E}">
        <p14:creationId xmlns:p14="http://schemas.microsoft.com/office/powerpoint/2010/main" val="2203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714488" cy="52578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Computer </a:t>
            </a:r>
            <a:r>
              <a:rPr lang="en-IN" dirty="0" smtClean="0"/>
              <a:t>Crime</a:t>
            </a:r>
          </a:p>
          <a:p>
            <a:pPr lvl="1" algn="just"/>
            <a:r>
              <a:rPr lang="en-IN" dirty="0"/>
              <a:t>Physical </a:t>
            </a:r>
            <a:r>
              <a:rPr lang="en-IN" dirty="0" smtClean="0"/>
              <a:t>Security</a:t>
            </a:r>
          </a:p>
          <a:p>
            <a:pPr lvl="1" algn="just"/>
            <a:r>
              <a:rPr lang="en-IN" dirty="0"/>
              <a:t>Logical </a:t>
            </a:r>
            <a:r>
              <a:rPr lang="en-IN" dirty="0" smtClean="0"/>
              <a:t>security</a:t>
            </a:r>
          </a:p>
          <a:p>
            <a:pPr lvl="2" algn="just"/>
            <a:r>
              <a:rPr lang="en-IN" sz="2600" dirty="0" smtClean="0"/>
              <a:t>The </a:t>
            </a:r>
            <a:r>
              <a:rPr lang="en-IN" sz="2600" dirty="0"/>
              <a:t>privacy of the individuals or organizations</a:t>
            </a:r>
            <a:r>
              <a:rPr lang="en-IN" sz="2600" dirty="0" smtClean="0"/>
              <a:t>, confidentiality</a:t>
            </a:r>
            <a:r>
              <a:rPr lang="en-IN" sz="2600" dirty="0"/>
              <a:t>, </a:t>
            </a:r>
            <a:r>
              <a:rPr lang="en-IN" sz="2600" dirty="0" smtClean="0"/>
              <a:t>integrity, </a:t>
            </a:r>
            <a:r>
              <a:rPr lang="en-IN" sz="2600" dirty="0"/>
              <a:t>uninterrupted </a:t>
            </a:r>
            <a:r>
              <a:rPr lang="en-IN" sz="2600" dirty="0" smtClean="0"/>
              <a:t>service, </a:t>
            </a:r>
            <a:r>
              <a:rPr lang="en-IN" sz="2600" dirty="0"/>
              <a:t>protection against </a:t>
            </a:r>
            <a:r>
              <a:rPr lang="en-IN" sz="2600" dirty="0" smtClean="0"/>
              <a:t>hacking.</a:t>
            </a:r>
          </a:p>
          <a:p>
            <a:pPr lvl="3" algn="just"/>
            <a:r>
              <a:rPr lang="en-IN" sz="2400" dirty="0" smtClean="0"/>
              <a:t>Weaknesses </a:t>
            </a:r>
            <a:r>
              <a:rPr lang="en-IN" sz="2400" dirty="0"/>
              <a:t>in this direction are: (a) the difficulty in tracing the evidence involved and (b</a:t>
            </a:r>
            <a:r>
              <a:rPr lang="en-IN" sz="2400" dirty="0" smtClean="0"/>
              <a:t>) absence </a:t>
            </a:r>
            <a:r>
              <a:rPr lang="en-IN" sz="2400" dirty="0"/>
              <a:t>of stringent punishment against the crime</a:t>
            </a:r>
          </a:p>
        </p:txBody>
      </p:sp>
    </p:spTree>
    <p:extLst>
      <p:ext uri="{BB962C8B-B14F-4D97-AF65-F5344CB8AC3E}">
        <p14:creationId xmlns:p14="http://schemas.microsoft.com/office/powerpoint/2010/main" val="32679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/>
              <a:t>Professional Responsibility</a:t>
            </a:r>
          </a:p>
          <a:p>
            <a:pPr lvl="1" algn="just"/>
            <a:r>
              <a:rPr lang="en-IN" dirty="0"/>
              <a:t>The computer professionals should be aware of different conflicts of interests as they transact </a:t>
            </a:r>
            <a:r>
              <a:rPr lang="en-IN" dirty="0" smtClean="0"/>
              <a:t>with other </a:t>
            </a:r>
            <a:r>
              <a:rPr lang="en-IN" dirty="0"/>
              <a:t>at different levels.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IEEE and Association for Computing Machinery (ACM) have </a:t>
            </a:r>
            <a:r>
              <a:rPr lang="en-IN" dirty="0" smtClean="0"/>
              <a:t>established the </a:t>
            </a:r>
            <a:r>
              <a:rPr lang="en-IN" dirty="0"/>
              <a:t>codes of ethics to manage such responsibilities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Big </a:t>
            </a:r>
            <a:r>
              <a:rPr lang="en-IN" dirty="0" smtClean="0"/>
              <a:t>Net</a:t>
            </a:r>
          </a:p>
          <a:p>
            <a:pPr lvl="1" algn="just"/>
            <a:r>
              <a:rPr lang="en-IN" dirty="0"/>
              <a:t>Knowledge is </a:t>
            </a:r>
            <a:r>
              <a:rPr lang="en-IN" dirty="0" smtClean="0"/>
              <a:t>internationalised</a:t>
            </a:r>
          </a:p>
          <a:p>
            <a:pPr lvl="1" algn="just"/>
            <a:r>
              <a:rPr lang="en-IN" dirty="0" smtClean="0"/>
              <a:t>There </a:t>
            </a:r>
            <a:r>
              <a:rPr lang="en-IN" dirty="0"/>
              <a:t>are </a:t>
            </a:r>
            <a:r>
              <a:rPr lang="en-IN" dirty="0" smtClean="0"/>
              <a:t>no </a:t>
            </a:r>
            <a:r>
              <a:rPr lang="en-IN" dirty="0"/>
              <a:t>international laws </a:t>
            </a:r>
            <a:r>
              <a:rPr lang="en-IN" dirty="0" smtClean="0"/>
              <a:t>to regulate </a:t>
            </a:r>
            <a:r>
              <a:rPr lang="en-IN" dirty="0"/>
              <a:t>the issues of freedom of speech, intellectual property rights, privacy rights etc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46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ENGINEERS AS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Characteristics</a:t>
            </a:r>
          </a:p>
          <a:p>
            <a:pPr lvl="1" algn="just"/>
            <a:r>
              <a:rPr lang="en-IN" dirty="0"/>
              <a:t>Promote an ethical climate, through framing organization policies, responsibilities and </a:t>
            </a:r>
            <a:r>
              <a:rPr lang="en-IN" dirty="0" smtClean="0"/>
              <a:t>by personal </a:t>
            </a:r>
            <a:r>
              <a:rPr lang="en-IN" dirty="0"/>
              <a:t>attitudes and obligations.</a:t>
            </a:r>
          </a:p>
          <a:p>
            <a:pPr lvl="1" algn="just"/>
            <a:r>
              <a:rPr lang="en-IN" dirty="0" smtClean="0"/>
              <a:t>Resolving </a:t>
            </a:r>
            <a:r>
              <a:rPr lang="en-IN" dirty="0"/>
              <a:t>conflicts, by evolving priority, developing mutual understanding, generating </a:t>
            </a:r>
            <a:r>
              <a:rPr lang="en-IN" dirty="0" smtClean="0"/>
              <a:t>various alternative </a:t>
            </a:r>
            <a:r>
              <a:rPr lang="en-IN" dirty="0"/>
              <a:t>solutions to problems.</a:t>
            </a:r>
          </a:p>
          <a:p>
            <a:pPr lvl="1" algn="just"/>
            <a:r>
              <a:rPr lang="en-IN" dirty="0" smtClean="0"/>
              <a:t>Social </a:t>
            </a:r>
            <a:r>
              <a:rPr lang="en-IN" dirty="0"/>
              <a:t>responsibility to stakeholders, customers and employers</a:t>
            </a:r>
          </a:p>
        </p:txBody>
      </p:sp>
    </p:spTree>
    <p:extLst>
      <p:ext uri="{BB962C8B-B14F-4D97-AF65-F5344CB8AC3E}">
        <p14:creationId xmlns:p14="http://schemas.microsoft.com/office/powerpoint/2010/main" val="344906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Managing </a:t>
            </a:r>
            <a:r>
              <a:rPr lang="en-IN" dirty="0" smtClean="0"/>
              <a:t>Conflicts</a:t>
            </a:r>
          </a:p>
          <a:p>
            <a:pPr lvl="1" algn="just"/>
            <a:r>
              <a:rPr lang="en-IN" dirty="0"/>
              <a:t>Conflicts based on </a:t>
            </a:r>
            <a:r>
              <a:rPr lang="en-IN" dirty="0" smtClean="0"/>
              <a:t>schedules</a:t>
            </a:r>
          </a:p>
          <a:p>
            <a:pPr lvl="1" algn="just"/>
            <a:r>
              <a:rPr lang="en-IN" dirty="0"/>
              <a:t>Conflicts arising out of fixing the priority to different projects or </a:t>
            </a:r>
            <a:r>
              <a:rPr lang="en-IN" dirty="0" smtClean="0"/>
              <a:t>departments</a:t>
            </a:r>
          </a:p>
          <a:p>
            <a:pPr lvl="1" algn="just"/>
            <a:r>
              <a:rPr lang="en-IN" dirty="0"/>
              <a:t>Conflict based on the availability of </a:t>
            </a:r>
            <a:r>
              <a:rPr lang="en-IN" dirty="0" smtClean="0"/>
              <a:t>personnel</a:t>
            </a:r>
          </a:p>
          <a:p>
            <a:pPr lvl="1" algn="just"/>
            <a:r>
              <a:rPr lang="en-IN" dirty="0"/>
              <a:t>Conflict over technical, economic, and time </a:t>
            </a:r>
            <a:r>
              <a:rPr lang="en-IN" dirty="0" smtClean="0"/>
              <a:t>factors</a:t>
            </a:r>
          </a:p>
          <a:p>
            <a:pPr lvl="1" algn="just"/>
            <a:r>
              <a:rPr lang="en-IN" dirty="0"/>
              <a:t>Conflict arising in </a:t>
            </a:r>
            <a:r>
              <a:rPr lang="en-IN" dirty="0" smtClean="0"/>
              <a:t>administration</a:t>
            </a:r>
          </a:p>
          <a:p>
            <a:pPr lvl="1" algn="just"/>
            <a:r>
              <a:rPr lang="en-IN" dirty="0"/>
              <a:t>Conflicts of personality, human psychology and ego </a:t>
            </a:r>
            <a:r>
              <a:rPr lang="en-IN" dirty="0" smtClean="0"/>
              <a:t>problems</a:t>
            </a:r>
          </a:p>
          <a:p>
            <a:pPr lvl="1" algn="just"/>
            <a:r>
              <a:rPr lang="en-IN" dirty="0"/>
              <a:t>Conflict over expenditure and its deviations</a:t>
            </a:r>
          </a:p>
        </p:txBody>
      </p:sp>
    </p:spTree>
    <p:extLst>
      <p:ext uri="{BB962C8B-B14F-4D97-AF65-F5344CB8AC3E}">
        <p14:creationId xmlns:p14="http://schemas.microsoft.com/office/powerpoint/2010/main" val="303326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Solving conflicts</a:t>
            </a:r>
          </a:p>
          <a:p>
            <a:pPr lvl="1" algn="just"/>
            <a:r>
              <a:rPr lang="en-IN" dirty="0" smtClean="0"/>
              <a:t>People: </a:t>
            </a:r>
            <a:r>
              <a:rPr lang="en-IN" dirty="0"/>
              <a:t>views of all concerned should be </a:t>
            </a:r>
            <a:r>
              <a:rPr lang="en-IN" dirty="0" smtClean="0"/>
              <a:t>obtained</a:t>
            </a:r>
          </a:p>
          <a:p>
            <a:pPr lvl="1" algn="just"/>
            <a:r>
              <a:rPr lang="en-IN" dirty="0" smtClean="0"/>
              <a:t>Interests: </a:t>
            </a:r>
            <a:r>
              <a:rPr lang="en-IN" dirty="0"/>
              <a:t>Focus must be </a:t>
            </a:r>
            <a:r>
              <a:rPr lang="en-IN" dirty="0" smtClean="0"/>
              <a:t>only on </a:t>
            </a:r>
            <a:r>
              <a:rPr lang="en-IN" dirty="0"/>
              <a:t>the ethical attitudes or motives and not on the </a:t>
            </a:r>
            <a:r>
              <a:rPr lang="en-IN" dirty="0" smtClean="0"/>
              <a:t>positions.</a:t>
            </a:r>
          </a:p>
          <a:p>
            <a:pPr lvl="1" algn="just"/>
            <a:r>
              <a:rPr lang="en-IN" dirty="0" smtClean="0"/>
              <a:t>Options: </a:t>
            </a:r>
            <a:r>
              <a:rPr lang="en-IN" dirty="0"/>
              <a:t>Generate various options as </a:t>
            </a:r>
            <a:r>
              <a:rPr lang="en-IN" dirty="0" smtClean="0"/>
              <a:t>solutions</a:t>
            </a:r>
          </a:p>
          <a:p>
            <a:pPr lvl="1" algn="just"/>
            <a:r>
              <a:rPr lang="en-IN" dirty="0"/>
              <a:t>Evaluation: based on some specified objectives such as efficiency, quality</a:t>
            </a:r>
            <a:r>
              <a:rPr lang="en-IN" dirty="0" smtClean="0"/>
              <a:t>, and </a:t>
            </a:r>
            <a:r>
              <a:rPr lang="en-IN" dirty="0"/>
              <a:t>customer satisfaction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13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CONSULTING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Work </a:t>
            </a:r>
            <a:r>
              <a:rPr lang="en-IN" dirty="0"/>
              <a:t>in </a:t>
            </a:r>
            <a:r>
              <a:rPr lang="en-IN" dirty="0" smtClean="0"/>
              <a:t>private.</a:t>
            </a:r>
          </a:p>
          <a:p>
            <a:pPr algn="just"/>
            <a:r>
              <a:rPr lang="en-IN" dirty="0" smtClean="0"/>
              <a:t>No salary </a:t>
            </a:r>
            <a:r>
              <a:rPr lang="en-IN" dirty="0"/>
              <a:t>from the employers. </a:t>
            </a:r>
            <a:endParaRPr lang="en-IN" dirty="0" smtClean="0"/>
          </a:p>
          <a:p>
            <a:pPr algn="just"/>
            <a:r>
              <a:rPr lang="en-IN" dirty="0" smtClean="0"/>
              <a:t>Charge fees from </a:t>
            </a:r>
            <a:r>
              <a:rPr lang="en-IN" dirty="0"/>
              <a:t>the sponsor and they have more freedom to decide on their </a:t>
            </a:r>
            <a:r>
              <a:rPr lang="en-IN" dirty="0" smtClean="0"/>
              <a:t>projects.</a:t>
            </a:r>
          </a:p>
          <a:p>
            <a:pPr marL="82296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19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Ethical responsibilities</a:t>
            </a:r>
          </a:p>
          <a:p>
            <a:pPr lvl="1" algn="just"/>
            <a:r>
              <a:rPr lang="en-IN" dirty="0" smtClean="0"/>
              <a:t>Advertising</a:t>
            </a:r>
          </a:p>
          <a:p>
            <a:pPr lvl="2" algn="just"/>
            <a:r>
              <a:rPr lang="en-IN" dirty="0"/>
              <a:t>Deceptive </a:t>
            </a:r>
            <a:r>
              <a:rPr lang="en-IN" dirty="0" smtClean="0"/>
              <a:t>advertisings </a:t>
            </a:r>
            <a:r>
              <a:rPr lang="en-IN" dirty="0"/>
              <a:t>are </a:t>
            </a:r>
            <a:r>
              <a:rPr lang="en-IN" dirty="0" smtClean="0"/>
              <a:t>prohibited (white lies, Half-truth, </a:t>
            </a:r>
            <a:r>
              <a:rPr lang="en-IN" dirty="0"/>
              <a:t>Exaggerated </a:t>
            </a:r>
            <a:r>
              <a:rPr lang="en-IN" dirty="0" smtClean="0"/>
              <a:t>claims, </a:t>
            </a:r>
            <a:r>
              <a:rPr lang="en-IN" dirty="0"/>
              <a:t>Making false </a:t>
            </a:r>
            <a:r>
              <a:rPr lang="en-IN" dirty="0" smtClean="0"/>
              <a:t>suggestions, </a:t>
            </a:r>
            <a:r>
              <a:rPr lang="en-IN" dirty="0"/>
              <a:t>Through vague wordings or slogans</a:t>
            </a:r>
            <a:r>
              <a:rPr lang="en-IN" dirty="0" smtClean="0"/>
              <a:t>.)</a:t>
            </a:r>
          </a:p>
          <a:p>
            <a:pPr lvl="1" algn="just"/>
            <a:r>
              <a:rPr lang="en-IN" dirty="0"/>
              <a:t>Competitive </a:t>
            </a:r>
            <a:r>
              <a:rPr lang="en-IN" dirty="0" smtClean="0"/>
              <a:t>Bidding</a:t>
            </a:r>
          </a:p>
          <a:p>
            <a:pPr lvl="1" algn="just"/>
            <a:r>
              <a:rPr lang="en-IN" dirty="0"/>
              <a:t>Contingency </a:t>
            </a:r>
            <a:r>
              <a:rPr lang="en-IN" dirty="0" smtClean="0"/>
              <a:t>Fee</a:t>
            </a:r>
          </a:p>
          <a:p>
            <a:pPr lvl="2" algn="just"/>
            <a:r>
              <a:rPr lang="en-IN" dirty="0" smtClean="0"/>
              <a:t>Fee </a:t>
            </a:r>
            <a:r>
              <a:rPr lang="en-IN" dirty="0"/>
              <a:t>or commission paid to the consultant</a:t>
            </a:r>
            <a:r>
              <a:rPr lang="en-IN" dirty="0" smtClean="0"/>
              <a:t>,</a:t>
            </a:r>
          </a:p>
          <a:p>
            <a:pPr lvl="1" algn="just"/>
            <a:r>
              <a:rPr lang="en-IN" dirty="0"/>
              <a:t>Safety and Client’s Needs</a:t>
            </a:r>
            <a:endParaRPr lang="en-IN" dirty="0" smtClean="0"/>
          </a:p>
          <a:p>
            <a:pPr lvl="2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223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ENGINEERS AS EXPERT WITNESS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Required to </a:t>
            </a:r>
            <a:r>
              <a:rPr lang="en-IN" sz="2800" dirty="0"/>
              <a:t>provide expert opinion and views in </a:t>
            </a:r>
            <a:r>
              <a:rPr lang="en-IN" sz="2800" dirty="0" smtClean="0"/>
              <a:t>many legal </a:t>
            </a:r>
            <a:r>
              <a:rPr lang="en-IN" sz="2800" dirty="0"/>
              <a:t>cases of the past events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Functions of </a:t>
            </a:r>
            <a:r>
              <a:rPr lang="en-IN" sz="2800" dirty="0"/>
              <a:t>eye-witness and expert-witness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971800"/>
            <a:ext cx="7596188" cy="38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00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IN" dirty="0"/>
              <a:t>GLOBALIZATION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791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Globalization means integration of countries through commerce, transfer of technology, and </a:t>
            </a:r>
            <a:r>
              <a:rPr lang="en-IN" dirty="0" smtClean="0"/>
              <a:t>exchange of </a:t>
            </a:r>
            <a:r>
              <a:rPr lang="en-IN" dirty="0"/>
              <a:t>information and culture.</a:t>
            </a:r>
            <a:endParaRPr lang="en-IN" dirty="0" smtClean="0"/>
          </a:p>
          <a:p>
            <a:pPr algn="just"/>
            <a:r>
              <a:rPr lang="en-IN" dirty="0" smtClean="0"/>
              <a:t>The flows </a:t>
            </a:r>
            <a:r>
              <a:rPr lang="en-IN" dirty="0"/>
              <a:t>include knowledge, science, technology, skills, culture, information, and entertainment, </a:t>
            </a:r>
            <a:r>
              <a:rPr lang="en-IN" dirty="0" smtClean="0"/>
              <a:t>besides direct </a:t>
            </a:r>
            <a:r>
              <a:rPr lang="en-IN" dirty="0"/>
              <a:t>human resource, </a:t>
            </a:r>
            <a:r>
              <a:rPr lang="en-IN" dirty="0" err="1"/>
              <a:t>tele</a:t>
            </a:r>
            <a:r>
              <a:rPr lang="en-IN" dirty="0"/>
              <a:t>-work, and outsourcing.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interdependence has increased the </a:t>
            </a:r>
            <a:r>
              <a:rPr lang="en-IN" dirty="0" smtClean="0"/>
              <a:t>complex tensions </a:t>
            </a:r>
            <a:r>
              <a:rPr lang="en-IN" dirty="0"/>
              <a:t>and ruptures among the nations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For the engineers, the issues such as multinational organizations</a:t>
            </a:r>
            <a:r>
              <a:rPr lang="en-IN" dirty="0" smtClean="0"/>
              <a:t>, computer</a:t>
            </a:r>
            <a:r>
              <a:rPr lang="en-IN" dirty="0"/>
              <a:t>, internet functions, military development and environmental ethics have assumed </a:t>
            </a:r>
            <a:r>
              <a:rPr lang="en-IN" dirty="0" smtClean="0"/>
              <a:t>greater importance </a:t>
            </a:r>
            <a:r>
              <a:rPr lang="en-IN" dirty="0"/>
              <a:t>for their very sustenance and progress.</a:t>
            </a:r>
          </a:p>
        </p:txBody>
      </p:sp>
    </p:spTree>
    <p:extLst>
      <p:ext uri="{BB962C8B-B14F-4D97-AF65-F5344CB8AC3E}">
        <p14:creationId xmlns:p14="http://schemas.microsoft.com/office/powerpoint/2010/main" val="9987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Expert-witnesses, </a:t>
            </a:r>
            <a:r>
              <a:rPr lang="en-IN" dirty="0"/>
              <a:t>are likely to abuse their positions in the </a:t>
            </a:r>
            <a:r>
              <a:rPr lang="en-IN" dirty="0" smtClean="0"/>
              <a:t>following manners:</a:t>
            </a:r>
          </a:p>
          <a:p>
            <a:pPr lvl="1" algn="just"/>
            <a:r>
              <a:rPr lang="en-IN" dirty="0"/>
              <a:t>Hired </a:t>
            </a:r>
            <a:r>
              <a:rPr lang="en-IN" dirty="0" smtClean="0"/>
              <a:t>Guns</a:t>
            </a:r>
          </a:p>
          <a:p>
            <a:pPr lvl="1" algn="just"/>
            <a:r>
              <a:rPr lang="en-IN" dirty="0"/>
              <a:t>Money </a:t>
            </a:r>
            <a:r>
              <a:rPr lang="en-IN" dirty="0" smtClean="0"/>
              <a:t>Bias</a:t>
            </a:r>
          </a:p>
          <a:p>
            <a:pPr lvl="1" algn="just"/>
            <a:r>
              <a:rPr lang="en-IN" dirty="0"/>
              <a:t>Ego </a:t>
            </a:r>
            <a:r>
              <a:rPr lang="en-IN" dirty="0" smtClean="0"/>
              <a:t>Bias</a:t>
            </a:r>
          </a:p>
          <a:p>
            <a:pPr lvl="1" algn="just"/>
            <a:r>
              <a:rPr lang="en-IN" dirty="0"/>
              <a:t>Sympathy Bias</a:t>
            </a:r>
          </a:p>
        </p:txBody>
      </p:sp>
    </p:spTree>
    <p:extLst>
      <p:ext uri="{BB962C8B-B14F-4D97-AF65-F5344CB8AC3E}">
        <p14:creationId xmlns:p14="http://schemas.microsoft.com/office/powerpoint/2010/main" val="28737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Duties</a:t>
            </a:r>
          </a:p>
          <a:p>
            <a:pPr lvl="1" algn="just"/>
            <a:r>
              <a:rPr lang="en-IN" dirty="0"/>
              <a:t>The expert-witness is required to exhibit the responsibility of confidentiality just as they </a:t>
            </a:r>
            <a:r>
              <a:rPr lang="en-IN" dirty="0" smtClean="0"/>
              <a:t>do in </a:t>
            </a:r>
            <a:r>
              <a:rPr lang="en-IN" dirty="0"/>
              <a:t>the consulting roles</a:t>
            </a:r>
            <a:r>
              <a:rPr lang="en-IN" dirty="0" smtClean="0"/>
              <a:t>.</a:t>
            </a:r>
            <a:endParaRPr lang="en-IN" dirty="0"/>
          </a:p>
          <a:p>
            <a:pPr lvl="1" algn="just"/>
            <a:r>
              <a:rPr lang="en-IN" dirty="0" smtClean="0"/>
              <a:t>More </a:t>
            </a:r>
            <a:r>
              <a:rPr lang="en-IN" dirty="0"/>
              <a:t>important is that as witness they are not required to volunteer evidence </a:t>
            </a:r>
            <a:r>
              <a:rPr lang="en-IN" dirty="0" err="1"/>
              <a:t>favorable</a:t>
            </a:r>
            <a:r>
              <a:rPr lang="en-IN" dirty="0"/>
              <a:t> to </a:t>
            </a:r>
            <a:r>
              <a:rPr lang="en-IN" dirty="0" smtClean="0"/>
              <a:t>the opponent</a:t>
            </a:r>
            <a:r>
              <a:rPr lang="en-IN" dirty="0"/>
              <a:t>. </a:t>
            </a:r>
          </a:p>
          <a:p>
            <a:pPr lvl="1" algn="just"/>
            <a:r>
              <a:rPr lang="en-IN" dirty="0" smtClean="0"/>
              <a:t>They </a:t>
            </a:r>
            <a:r>
              <a:rPr lang="en-IN" dirty="0"/>
              <a:t>should be objective to discover the truth and communicate them honestly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stand of the experts depends on the </a:t>
            </a:r>
            <a:r>
              <a:rPr lang="en-IN" i="1" dirty="0"/>
              <a:t>shared understanding </a:t>
            </a:r>
            <a:r>
              <a:rPr lang="en-IN" dirty="0"/>
              <a:t>created within the society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experts should earnestly be impartial in identifying and interpreting the observed data</a:t>
            </a:r>
            <a:r>
              <a:rPr lang="en-IN" dirty="0" smtClean="0"/>
              <a:t>, recorded </a:t>
            </a:r>
            <a:r>
              <a:rPr lang="en-IN" dirty="0"/>
              <a:t>data, and the industrial standards.</a:t>
            </a:r>
          </a:p>
        </p:txBody>
      </p:sp>
    </p:spTree>
    <p:extLst>
      <p:ext uri="{BB962C8B-B14F-4D97-AF65-F5344CB8AC3E}">
        <p14:creationId xmlns:p14="http://schemas.microsoft.com/office/powerpoint/2010/main" val="4228736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ENGINEERS AS ADVISORS IN PLANNING AND POLICY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As advisor, give </a:t>
            </a:r>
            <a:r>
              <a:rPr lang="en-IN" dirty="0"/>
              <a:t>their view on the future such as in planning, policy-making, </a:t>
            </a:r>
            <a:r>
              <a:rPr lang="en-IN" dirty="0" smtClean="0"/>
              <a:t>which involves </a:t>
            </a:r>
            <a:r>
              <a:rPr lang="en-IN" dirty="0"/>
              <a:t>the technology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Issues and requirements</a:t>
            </a:r>
          </a:p>
          <a:p>
            <a:pPr lvl="1" algn="just"/>
            <a:r>
              <a:rPr lang="en-IN" dirty="0" smtClean="0"/>
              <a:t>Objectivity: </a:t>
            </a:r>
            <a:r>
              <a:rPr lang="en-IN" dirty="0"/>
              <a:t>study the cost and benefits of all possible alternative means in objective manner</a:t>
            </a:r>
            <a:endParaRPr lang="en-IN" dirty="0" smtClean="0"/>
          </a:p>
          <a:p>
            <a:pPr lvl="1" algn="just"/>
            <a:r>
              <a:rPr lang="en-IN" dirty="0"/>
              <a:t>Study All Aspects: economic viability (effectiveness), technical feasibility (efficiency), </a:t>
            </a:r>
            <a:r>
              <a:rPr lang="en-IN" dirty="0" smtClean="0"/>
              <a:t>operational feasibility </a:t>
            </a:r>
            <a:r>
              <a:rPr lang="en-IN" dirty="0"/>
              <a:t>(skills) and social </a:t>
            </a:r>
            <a:r>
              <a:rPr lang="en-IN" dirty="0" smtClean="0"/>
              <a:t>acceptability</a:t>
            </a:r>
          </a:p>
          <a:p>
            <a:pPr lvl="1" algn="just"/>
            <a:r>
              <a:rPr lang="en-IN" dirty="0" smtClean="0"/>
              <a:t>Values</a:t>
            </a:r>
          </a:p>
          <a:p>
            <a:pPr lvl="1" algn="just"/>
            <a:r>
              <a:rPr lang="en-IN" dirty="0"/>
              <a:t>Technical </a:t>
            </a:r>
            <a:r>
              <a:rPr lang="en-IN" dirty="0" smtClean="0"/>
              <a:t>Complexity</a:t>
            </a:r>
          </a:p>
          <a:p>
            <a:pPr lvl="1" algn="just"/>
            <a:r>
              <a:rPr lang="en-IN" dirty="0"/>
              <a:t>National Security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183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Shared understanding </a:t>
            </a:r>
            <a:r>
              <a:rPr lang="en-IN" dirty="0"/>
              <a:t>can be effected by the following roles or </a:t>
            </a:r>
            <a:r>
              <a:rPr lang="en-IN" dirty="0" smtClean="0"/>
              <a:t>models:</a:t>
            </a:r>
          </a:p>
          <a:p>
            <a:pPr lvl="1"/>
            <a:r>
              <a:rPr lang="en-IN" dirty="0"/>
              <a:t>Hired </a:t>
            </a:r>
            <a:r>
              <a:rPr lang="en-IN" dirty="0" smtClean="0"/>
              <a:t>Gun</a:t>
            </a:r>
          </a:p>
          <a:p>
            <a:pPr lvl="1"/>
            <a:r>
              <a:rPr lang="en-IN" dirty="0"/>
              <a:t>Value-neutral </a:t>
            </a:r>
            <a:r>
              <a:rPr lang="en-IN" dirty="0" smtClean="0"/>
              <a:t>Analysts - </a:t>
            </a:r>
            <a:r>
              <a:rPr lang="en-IN" dirty="0"/>
              <a:t>impartial engineer</a:t>
            </a:r>
            <a:endParaRPr lang="en-IN" dirty="0" smtClean="0"/>
          </a:p>
          <a:p>
            <a:pPr lvl="1"/>
            <a:r>
              <a:rPr lang="en-IN" dirty="0"/>
              <a:t>Value-guided </a:t>
            </a:r>
            <a:r>
              <a:rPr lang="en-IN" dirty="0" smtClean="0"/>
              <a:t>Advocates –honest &amp; </a:t>
            </a:r>
            <a:r>
              <a:rPr lang="en-IN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3968484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MORAL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Adopting reasonable </a:t>
            </a:r>
            <a:r>
              <a:rPr lang="en-IN" dirty="0"/>
              <a:t>means to motivate the groups </a:t>
            </a:r>
            <a:r>
              <a:rPr lang="en-IN" dirty="0" smtClean="0"/>
              <a:t>to achieve </a:t>
            </a:r>
            <a:r>
              <a:rPr lang="en-IN" dirty="0"/>
              <a:t>morally desirable goals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Required for </a:t>
            </a:r>
            <a:r>
              <a:rPr lang="en-IN" dirty="0"/>
              <a:t>the engineers, for the reasons listed as </a:t>
            </a:r>
            <a:r>
              <a:rPr lang="en-IN" dirty="0" smtClean="0"/>
              <a:t>follows:</a:t>
            </a:r>
          </a:p>
          <a:p>
            <a:pPr lvl="1" algn="just"/>
            <a:r>
              <a:rPr lang="en-IN" dirty="0"/>
              <a:t>It is leading a group of people towards the achievement of global and objectives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leadership shall direct and motivate the group to move through morally desirable ways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They lead by thinking ahead in time, and morally creative towards new applications, </a:t>
            </a:r>
            <a:r>
              <a:rPr lang="en-IN" dirty="0" smtClean="0"/>
              <a:t>extension and </a:t>
            </a:r>
            <a:r>
              <a:rPr lang="en-IN" dirty="0"/>
              <a:t>putting values into practice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They sustain professional interest, among social diversity and cross-disciplinary complexity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Voluntarism</a:t>
            </a:r>
          </a:p>
          <a:p>
            <a:pPr lvl="1" algn="just"/>
            <a:r>
              <a:rPr lang="en-IN" dirty="0"/>
              <a:t>Community service</a:t>
            </a:r>
          </a:p>
        </p:txBody>
      </p:sp>
    </p:spTree>
    <p:extLst>
      <p:ext uri="{BB962C8B-B14F-4D97-AF65-F5344CB8AC3E}">
        <p14:creationId xmlns:p14="http://schemas.microsoft.com/office/powerpoint/2010/main" val="1271330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Codes of Ethics promote and sustain the ethical environment and assist in achieving </a:t>
            </a:r>
            <a:r>
              <a:rPr lang="en-IN" dirty="0" smtClean="0"/>
              <a:t>the ethical </a:t>
            </a:r>
            <a:r>
              <a:rPr lang="en-IN" dirty="0"/>
              <a:t>goals in the following manner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/>
              <a:t>It creates an environment in a profession, where ethical </a:t>
            </a:r>
            <a:r>
              <a:rPr lang="en-IN" dirty="0" err="1"/>
              <a:t>behavior</a:t>
            </a:r>
            <a:r>
              <a:rPr lang="en-IN" dirty="0"/>
              <a:t> is the basic criterion.</a:t>
            </a:r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guides and reminds the person as to how to act, in any given situation.</a:t>
            </a:r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provides support to the individual, who is being pressurized or tortured by a superior </a:t>
            </a:r>
            <a:r>
              <a:rPr lang="en-IN" dirty="0" smtClean="0"/>
              <a:t>or employer</a:t>
            </a:r>
            <a:r>
              <a:rPr lang="en-IN" dirty="0"/>
              <a:t>, to behave unethically.</a:t>
            </a:r>
          </a:p>
          <a:p>
            <a:pPr lvl="1" algn="just"/>
            <a:r>
              <a:rPr lang="en-IN" dirty="0" smtClean="0"/>
              <a:t> Company specific code of ethics on </a:t>
            </a:r>
            <a:r>
              <a:rPr lang="en-IN" dirty="0"/>
              <a:t>the individual circumstances and specific mission of the </a:t>
            </a:r>
            <a:r>
              <a:rPr lang="en-IN" dirty="0" smtClean="0"/>
              <a:t>organisations help </a:t>
            </a:r>
            <a:r>
              <a:rPr lang="en-IN" dirty="0"/>
              <a:t>in employees’ awareness of ethical issues, establish, and </a:t>
            </a:r>
            <a:r>
              <a:rPr lang="en-IN" dirty="0" smtClean="0"/>
              <a:t>nurture a </a:t>
            </a:r>
            <a:r>
              <a:rPr lang="en-IN" dirty="0"/>
              <a:t>strong corporate ethical culture.</a:t>
            </a:r>
          </a:p>
        </p:txBody>
      </p:sp>
    </p:spTree>
    <p:extLst>
      <p:ext uri="{BB962C8B-B14F-4D97-AF65-F5344CB8AC3E}">
        <p14:creationId xmlns:p14="http://schemas.microsoft.com/office/powerpoint/2010/main" val="67074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153400" cy="1143000"/>
          </a:xfrm>
        </p:spPr>
        <p:txBody>
          <a:bodyPr>
            <a:noAutofit/>
          </a:bodyPr>
          <a:lstStyle/>
          <a:p>
            <a:r>
              <a:rPr lang="en-IN" sz="3600" dirty="0"/>
              <a:t>MULTINATIONAL CORPORATIONS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Organisations who have established business in more than one country, are called </a:t>
            </a:r>
            <a:r>
              <a:rPr lang="en-IN" dirty="0" smtClean="0"/>
              <a:t>multinational corporation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headquarters are in the home country and the business is extended in many </a:t>
            </a:r>
            <a:r>
              <a:rPr lang="en-IN" dirty="0" smtClean="0"/>
              <a:t>host countries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4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Western organizations doing business in the less-economically developed (developing</a:t>
            </a:r>
            <a:r>
              <a:rPr lang="en-IN" dirty="0" smtClean="0"/>
              <a:t>, and </a:t>
            </a:r>
            <a:r>
              <a:rPr lang="en-IN" dirty="0"/>
              <a:t>overpopulated) countries gain the advantage of </a:t>
            </a:r>
            <a:endParaRPr lang="en-IN" dirty="0" smtClean="0"/>
          </a:p>
          <a:p>
            <a:pPr lvl="1" algn="just"/>
            <a:r>
              <a:rPr lang="en-IN" dirty="0" smtClean="0"/>
              <a:t>Inexpensive labour, </a:t>
            </a:r>
            <a:r>
              <a:rPr lang="en-IN" dirty="0"/>
              <a:t>availability of natural resources</a:t>
            </a:r>
            <a:r>
              <a:rPr lang="en-IN" dirty="0" smtClean="0"/>
              <a:t>, conducive-tax </a:t>
            </a:r>
            <a:r>
              <a:rPr lang="en-IN" dirty="0"/>
              <a:t>atmosphere, and virgin market for the products. </a:t>
            </a:r>
            <a:endParaRPr lang="en-IN" dirty="0" smtClean="0"/>
          </a:p>
          <a:p>
            <a:pPr algn="just"/>
            <a:r>
              <a:rPr lang="en-IN" dirty="0" smtClean="0"/>
              <a:t>At </a:t>
            </a:r>
            <a:r>
              <a:rPr lang="en-IN" dirty="0"/>
              <a:t>the same time, the developing </a:t>
            </a:r>
            <a:r>
              <a:rPr lang="en-IN" dirty="0" smtClean="0"/>
              <a:t>countries are </a:t>
            </a:r>
            <a:r>
              <a:rPr lang="en-IN" dirty="0"/>
              <a:t>also benefited by </a:t>
            </a:r>
            <a:endParaRPr lang="en-IN" dirty="0" smtClean="0"/>
          </a:p>
          <a:p>
            <a:pPr lvl="1" algn="just"/>
            <a:r>
              <a:rPr lang="en-IN" dirty="0" smtClean="0"/>
              <a:t>Fresh job </a:t>
            </a:r>
            <a:r>
              <a:rPr lang="en-IN" dirty="0"/>
              <a:t>opportunities, jobs with higher remuneration and challenges, transfer </a:t>
            </a:r>
            <a:r>
              <a:rPr lang="en-IN" dirty="0" smtClean="0"/>
              <a:t>of technology</a:t>
            </a:r>
            <a:r>
              <a:rPr lang="en-IN" dirty="0"/>
              <a:t>, and several social benefits by the wealth developed. </a:t>
            </a:r>
            <a:endParaRPr lang="en-IN" dirty="0" smtClean="0"/>
          </a:p>
          <a:p>
            <a:pPr algn="just"/>
            <a:r>
              <a:rPr lang="en-IN" dirty="0" smtClean="0"/>
              <a:t>But </a:t>
            </a:r>
            <a:r>
              <a:rPr lang="en-IN" dirty="0"/>
              <a:t>this happens invariably with </a:t>
            </a:r>
            <a:r>
              <a:rPr lang="en-IN" dirty="0" smtClean="0"/>
              <a:t>some social </a:t>
            </a:r>
            <a:r>
              <a:rPr lang="en-IN" dirty="0"/>
              <a:t>and cultural disturbance. </a:t>
            </a:r>
            <a:endParaRPr lang="en-IN" dirty="0" smtClean="0"/>
          </a:p>
          <a:p>
            <a:pPr lvl="1" algn="just"/>
            <a:r>
              <a:rPr lang="en-IN" dirty="0" smtClean="0"/>
              <a:t>Loss </a:t>
            </a:r>
            <a:r>
              <a:rPr lang="en-IN" dirty="0"/>
              <a:t>of jobs for the home country, and loss or exploitation of </a:t>
            </a:r>
            <a:r>
              <a:rPr lang="en-IN" dirty="0" smtClean="0"/>
              <a:t>natural resources</a:t>
            </a:r>
            <a:r>
              <a:rPr lang="en-IN" dirty="0"/>
              <a:t>, political instability for the </a:t>
            </a:r>
            <a:r>
              <a:rPr lang="en-IN" i="1" dirty="0"/>
              <a:t>host </a:t>
            </a:r>
            <a:r>
              <a:rPr lang="en-IN" dirty="0" smtClean="0"/>
              <a:t>countries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1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sz="3500" b="1" i="1" dirty="0"/>
              <a:t>International Human Rights</a:t>
            </a:r>
          </a:p>
          <a:p>
            <a:pPr algn="just"/>
            <a:r>
              <a:rPr lang="en-IN" dirty="0" smtClean="0"/>
              <a:t>At </a:t>
            </a:r>
            <a:r>
              <a:rPr lang="en-IN" dirty="0"/>
              <a:t>international level, the organizations </a:t>
            </a:r>
            <a:r>
              <a:rPr lang="en-IN" dirty="0" smtClean="0"/>
              <a:t>are expected </a:t>
            </a:r>
            <a:r>
              <a:rPr lang="en-IN" dirty="0"/>
              <a:t>to adopt the minimum levels of </a:t>
            </a:r>
            <a:r>
              <a:rPr lang="en-IN" dirty="0" smtClean="0"/>
              <a:t>Values</a:t>
            </a:r>
            <a:r>
              <a:rPr lang="en-IN" dirty="0"/>
              <a:t>, such as </a:t>
            </a:r>
            <a:endParaRPr lang="en-IN" dirty="0" smtClean="0"/>
          </a:p>
          <a:p>
            <a:pPr lvl="1" algn="just"/>
            <a:r>
              <a:rPr lang="en-IN" dirty="0" smtClean="0"/>
              <a:t>Mutual </a:t>
            </a:r>
            <a:r>
              <a:rPr lang="en-IN" dirty="0"/>
              <a:t>support, loyalty, and </a:t>
            </a:r>
            <a:r>
              <a:rPr lang="en-IN" dirty="0" smtClean="0"/>
              <a:t>reciprocity.</a:t>
            </a:r>
            <a:endParaRPr lang="en-IN" dirty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negative duty of refraining from harmful actions such as violence and </a:t>
            </a:r>
            <a:r>
              <a:rPr lang="en-IN" dirty="0" smtClean="0"/>
              <a:t>fraud.</a:t>
            </a:r>
          </a:p>
          <a:p>
            <a:pPr lvl="1" algn="just"/>
            <a:r>
              <a:rPr lang="en-IN" dirty="0" smtClean="0"/>
              <a:t>Basic fairness </a:t>
            </a:r>
            <a:r>
              <a:rPr lang="en-IN" dirty="0"/>
              <a:t>and practical justice in case of conflicts.</a:t>
            </a:r>
          </a:p>
        </p:txBody>
      </p:sp>
    </p:spTree>
    <p:extLst>
      <p:ext uri="{BB962C8B-B14F-4D97-AF65-F5344CB8AC3E}">
        <p14:creationId xmlns:p14="http://schemas.microsoft.com/office/powerpoint/2010/main" val="42676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791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ten international rights to be taken care </a:t>
            </a:r>
            <a:r>
              <a:rPr lang="en-IN" dirty="0" smtClean="0"/>
              <a:t>of</a:t>
            </a:r>
            <a:r>
              <a:rPr lang="en-IN" dirty="0"/>
              <a:t>;</a:t>
            </a:r>
          </a:p>
          <a:p>
            <a:pPr lvl="1" algn="just"/>
            <a:r>
              <a:rPr lang="en-IN" dirty="0" smtClean="0"/>
              <a:t>Right </a:t>
            </a:r>
            <a:r>
              <a:rPr lang="en-IN" dirty="0"/>
              <a:t>of freedom of physical movement of people</a:t>
            </a:r>
          </a:p>
          <a:p>
            <a:pPr lvl="1" algn="just"/>
            <a:r>
              <a:rPr lang="en-IN" dirty="0" smtClean="0"/>
              <a:t>Right </a:t>
            </a:r>
            <a:r>
              <a:rPr lang="en-IN" dirty="0"/>
              <a:t>of ownership of properties</a:t>
            </a:r>
          </a:p>
          <a:p>
            <a:pPr lvl="1" algn="just"/>
            <a:r>
              <a:rPr lang="en-IN" dirty="0" smtClean="0"/>
              <a:t>Freedom </a:t>
            </a:r>
            <a:r>
              <a:rPr lang="en-IN" dirty="0"/>
              <a:t>from torture</a:t>
            </a:r>
          </a:p>
          <a:p>
            <a:pPr lvl="1" algn="just"/>
            <a:r>
              <a:rPr lang="en-IN" dirty="0" smtClean="0"/>
              <a:t>Right </a:t>
            </a:r>
            <a:r>
              <a:rPr lang="en-IN" dirty="0"/>
              <a:t>to fair trial on the products</a:t>
            </a:r>
          </a:p>
          <a:p>
            <a:pPr lvl="1" algn="just"/>
            <a:r>
              <a:rPr lang="en-IN" dirty="0" smtClean="0"/>
              <a:t>Freedom </a:t>
            </a:r>
            <a:r>
              <a:rPr lang="en-IN" dirty="0"/>
              <a:t>from discrimination on the basis of race or sex. </a:t>
            </a:r>
          </a:p>
          <a:p>
            <a:pPr lvl="1" algn="just"/>
            <a:r>
              <a:rPr lang="en-IN" dirty="0" smtClean="0"/>
              <a:t>Physical </a:t>
            </a:r>
            <a:r>
              <a:rPr lang="en-IN" dirty="0"/>
              <a:t>security. Use of safety gadgets have to be supplied to the workers even if the </a:t>
            </a:r>
            <a:r>
              <a:rPr lang="en-IN" dirty="0" smtClean="0"/>
              <a:t>laws of </a:t>
            </a:r>
            <a:r>
              <a:rPr lang="en-IN" dirty="0"/>
              <a:t>the host country do not suggest such measures.</a:t>
            </a:r>
          </a:p>
          <a:p>
            <a:pPr lvl="1" algn="just"/>
            <a:r>
              <a:rPr lang="en-IN" dirty="0" smtClean="0"/>
              <a:t>Freedom </a:t>
            </a:r>
            <a:r>
              <a:rPr lang="en-IN" dirty="0"/>
              <a:t>of speech and forming association</a:t>
            </a:r>
          </a:p>
          <a:p>
            <a:pPr lvl="1" algn="just"/>
            <a:r>
              <a:rPr lang="en-IN" dirty="0" smtClean="0"/>
              <a:t>Right </a:t>
            </a:r>
            <a:r>
              <a:rPr lang="en-IN" dirty="0"/>
              <a:t>to have a minimum education</a:t>
            </a:r>
          </a:p>
          <a:p>
            <a:pPr lvl="1" algn="just"/>
            <a:r>
              <a:rPr lang="en-IN" dirty="0" smtClean="0"/>
              <a:t>Right </a:t>
            </a:r>
            <a:r>
              <a:rPr lang="en-IN" dirty="0"/>
              <a:t>to political participation</a:t>
            </a:r>
          </a:p>
          <a:p>
            <a:pPr lvl="1" algn="just"/>
            <a:r>
              <a:rPr lang="en-IN" dirty="0" smtClean="0"/>
              <a:t>Right </a:t>
            </a:r>
            <a:r>
              <a:rPr lang="en-IN" dirty="0"/>
              <a:t>to live and exist (i.e., coexistence). </a:t>
            </a:r>
          </a:p>
        </p:txBody>
      </p:sp>
    </p:spTree>
    <p:extLst>
      <p:ext uri="{BB962C8B-B14F-4D97-AF65-F5344CB8AC3E}">
        <p14:creationId xmlns:p14="http://schemas.microsoft.com/office/powerpoint/2010/main" val="31621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en-IN" b="1" i="1" dirty="0"/>
              <a:t>Technology Transfer</a:t>
            </a:r>
            <a:endParaRPr lang="en-IN" b="1" i="1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a process of moving technology to a new setting and implementing it there. </a:t>
            </a:r>
            <a:endParaRPr lang="en-IN" dirty="0" smtClean="0"/>
          </a:p>
          <a:p>
            <a:pPr algn="just"/>
            <a:r>
              <a:rPr lang="en-IN" dirty="0" smtClean="0"/>
              <a:t>Technology includes hardware </a:t>
            </a:r>
            <a:r>
              <a:rPr lang="en-IN" dirty="0"/>
              <a:t>(machines and installations) and the techniques (technical, organizational, and </a:t>
            </a:r>
            <a:r>
              <a:rPr lang="en-IN" dirty="0" smtClean="0"/>
              <a:t>managerial skills </a:t>
            </a:r>
            <a:r>
              <a:rPr lang="en-IN" dirty="0"/>
              <a:t>and procedures).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may mean moving the technology applications from laboratory to </a:t>
            </a:r>
            <a:r>
              <a:rPr lang="en-IN" dirty="0" smtClean="0"/>
              <a:t>the field/factory </a:t>
            </a:r>
            <a:r>
              <a:rPr lang="en-IN" dirty="0"/>
              <a:t>or from one country to another.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transfer is effected by governments, organizations</a:t>
            </a:r>
            <a:r>
              <a:rPr lang="en-IN" dirty="0" smtClean="0"/>
              <a:t>, universities</a:t>
            </a:r>
            <a:r>
              <a:rPr lang="en-IN" dirty="0"/>
              <a:t>, and MNCs.</a:t>
            </a:r>
          </a:p>
        </p:txBody>
      </p:sp>
    </p:spTree>
    <p:extLst>
      <p:ext uri="{BB962C8B-B14F-4D97-AF65-F5344CB8AC3E}">
        <p14:creationId xmlns:p14="http://schemas.microsoft.com/office/powerpoint/2010/main" val="1472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en-IN" sz="3800" b="1" i="1" dirty="0"/>
              <a:t>Appropriate Technology</a:t>
            </a:r>
            <a:endParaRPr lang="en-IN" sz="3800" b="1" i="1" dirty="0" smtClean="0"/>
          </a:p>
          <a:p>
            <a:pPr algn="just"/>
            <a:r>
              <a:rPr lang="en-IN" dirty="0" smtClean="0"/>
              <a:t>Identification</a:t>
            </a:r>
            <a:r>
              <a:rPr lang="en-IN" dirty="0"/>
              <a:t>, transfer, and implementation of most suitable technology for a set of new </a:t>
            </a:r>
            <a:r>
              <a:rPr lang="en-IN" dirty="0" smtClean="0"/>
              <a:t>situations.</a:t>
            </a:r>
          </a:p>
          <a:p>
            <a:pPr algn="just"/>
            <a:r>
              <a:rPr lang="en-IN" dirty="0"/>
              <a:t>Technology includes both hardware (machines and installations) </a:t>
            </a:r>
            <a:r>
              <a:rPr lang="en-IN" dirty="0" smtClean="0"/>
              <a:t>and software </a:t>
            </a:r>
            <a:r>
              <a:rPr lang="en-IN" dirty="0"/>
              <a:t>(technical, organizational and managerial skills and procedures). </a:t>
            </a:r>
            <a:endParaRPr lang="en-IN" dirty="0" smtClean="0"/>
          </a:p>
          <a:p>
            <a:pPr algn="just"/>
            <a:r>
              <a:rPr lang="en-IN" dirty="0" smtClean="0"/>
              <a:t>Factors </a:t>
            </a:r>
            <a:r>
              <a:rPr lang="en-IN" dirty="0"/>
              <a:t>such as economic</a:t>
            </a:r>
            <a:r>
              <a:rPr lang="en-IN" dirty="0" smtClean="0"/>
              <a:t>, social</a:t>
            </a:r>
            <a:r>
              <a:rPr lang="en-IN" dirty="0"/>
              <a:t>, and engineering constraints are the causes for the modification of technology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term </a:t>
            </a:r>
            <a:r>
              <a:rPr lang="en-IN" i="1" dirty="0"/>
              <a:t>appropriate </a:t>
            </a:r>
            <a:r>
              <a:rPr lang="en-IN" dirty="0"/>
              <a:t>is value based and it should ensure </a:t>
            </a:r>
            <a:r>
              <a:rPr lang="en-IN" dirty="0" smtClean="0"/>
              <a:t>fulfilment </a:t>
            </a:r>
            <a:r>
              <a:rPr lang="en-IN" dirty="0"/>
              <a:t>of the human needs </a:t>
            </a:r>
            <a:r>
              <a:rPr lang="en-IN" dirty="0" smtClean="0"/>
              <a:t>and protection </a:t>
            </a:r>
            <a:r>
              <a:rPr lang="en-IN" dirty="0"/>
              <a:t>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0803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CE9DF86F7E1468FA3083C2F3BD4D1" ma:contentTypeVersion="2" ma:contentTypeDescription="Create a new document." ma:contentTypeScope="" ma:versionID="00b0cad2934e7fff0dffc341edd828a7">
  <xsd:schema xmlns:xsd="http://www.w3.org/2001/XMLSchema" xmlns:xs="http://www.w3.org/2001/XMLSchema" xmlns:p="http://schemas.microsoft.com/office/2006/metadata/properties" xmlns:ns2="610613f4-a254-40ed-a19a-fd1f94ad8d72" targetNamespace="http://schemas.microsoft.com/office/2006/metadata/properties" ma:root="true" ma:fieldsID="db3ff3924d026c824f11b8cedcce2e9b" ns2:_="">
    <xsd:import namespace="610613f4-a254-40ed-a19a-fd1f94ad8d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613f4-a254-40ed-a19a-fd1f94ad8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26BC9D-10FC-47DC-A3EA-4292073F561C}"/>
</file>

<file path=customXml/itemProps2.xml><?xml version="1.0" encoding="utf-8"?>
<ds:datastoreItem xmlns:ds="http://schemas.openxmlformats.org/officeDocument/2006/customXml" ds:itemID="{5AC1A4A9-A69C-4440-93C9-847CB3DF5EF9}"/>
</file>

<file path=customXml/itemProps3.xml><?xml version="1.0" encoding="utf-8"?>
<ds:datastoreItem xmlns:ds="http://schemas.openxmlformats.org/officeDocument/2006/customXml" ds:itemID="{AC667FD2-3B6B-4076-8711-4C77AAB1B18A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4004</TotalTime>
  <Words>2226</Words>
  <Application>Microsoft Office PowerPoint</Application>
  <PresentationFormat>On-screen Show (4:3)</PresentationFormat>
  <Paragraphs>225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Solstice</vt:lpstr>
      <vt:lpstr>PROFESSIONAL ETHICS  (HUT 200)</vt:lpstr>
      <vt:lpstr>Syllabus</vt:lpstr>
      <vt:lpstr>GLOBALIZATION</vt:lpstr>
      <vt:lpstr>MULTINATIONAL CORPORATIONS</vt:lpstr>
      <vt:lpstr>Continued…</vt:lpstr>
      <vt:lpstr>Continued..</vt:lpstr>
      <vt:lpstr>Continued..</vt:lpstr>
      <vt:lpstr>Continued..</vt:lpstr>
      <vt:lpstr>Continued..</vt:lpstr>
      <vt:lpstr>Continued..</vt:lpstr>
      <vt:lpstr>Continued..</vt:lpstr>
      <vt:lpstr>ENVIRONMENTAL ETHICS</vt:lpstr>
      <vt:lpstr>Continued..</vt:lpstr>
      <vt:lpstr>Continued..</vt:lpstr>
      <vt:lpstr>Continue..</vt:lpstr>
      <vt:lpstr>BUSINESS ETHICS</vt:lpstr>
      <vt:lpstr>Factors Considered</vt:lpstr>
      <vt:lpstr>Continued..</vt:lpstr>
      <vt:lpstr>COMPUTER ETHICS</vt:lpstr>
      <vt:lpstr>Continued..</vt:lpstr>
      <vt:lpstr>Continued..</vt:lpstr>
      <vt:lpstr>Continued..</vt:lpstr>
      <vt:lpstr>Continued.. </vt:lpstr>
      <vt:lpstr>ENGINEERS AS MANAGERS</vt:lpstr>
      <vt:lpstr>Continued..</vt:lpstr>
      <vt:lpstr>Continued..</vt:lpstr>
      <vt:lpstr>CONSULTING ENGINEERS</vt:lpstr>
      <vt:lpstr>Continued..</vt:lpstr>
      <vt:lpstr>ENGINEERS AS EXPERT WITNESS</vt:lpstr>
      <vt:lpstr>Continued..</vt:lpstr>
      <vt:lpstr>Continued..</vt:lpstr>
      <vt:lpstr>ENGINEERS AS ADVISORS IN PLANNING AND POLICY MAKING</vt:lpstr>
      <vt:lpstr>Continue..</vt:lpstr>
      <vt:lpstr>MORAL LEADERSHIP</vt:lpstr>
      <vt:lpstr>Continued..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 (HUT 200)</dc:title>
  <dc:creator>Amel</dc:creator>
  <cp:lastModifiedBy>Amel</cp:lastModifiedBy>
  <cp:revision>182</cp:revision>
  <dcterms:created xsi:type="dcterms:W3CDTF">2006-08-16T00:00:00Z</dcterms:created>
  <dcterms:modified xsi:type="dcterms:W3CDTF">2021-10-06T05:05:16Z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0x010100980CE9DF86F7E1468FA3083C2F3BD4D1</vt:lpwstr>
  </property>
</Properties>
</file>