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6" r:id="rId1"/>
  </p:sldMasterIdLst>
  <p:notesMasterIdLst>
    <p:notesMasterId r:id="rId20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64" d="100"/>
          <a:sy n="64" d="100"/>
        </p:scale>
        <p:origin x="148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992" y="-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D6366-CC55-427E-AD2D-D8F0FB6DE4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BBE06-AEA2-4BAE-B2D7-F5A617C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BE06-AEA2-4BAE-B2D7-F5A617C103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9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54EBD83B-DCA7-4B90-A22C-C9076F6179EC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B904374D-18BF-4BD9-B67B-07D9E9CD164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22971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61B650C5-0CD7-446F-A4A4-BE368E41C787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99053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7835519C-1CB6-4C8D-9F8E-586621A9211E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428554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FAE320C-6C8A-40AE-8F80-068D374C06D2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3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A8B69196-8652-41E6-926F-8185A08507AA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396828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1833877C-D9C7-4C42-907D-28C0C7123C32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36986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B0DB4938-83A0-4C79-BDC6-7C517C372157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0670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224852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marL="12700">
              <a:lnSpc>
                <a:spcPts val="1675"/>
              </a:lnSpc>
            </a:pPr>
            <a:fld id="{7E9EBA1F-086D-4DD1-868F-C7F288B408E0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Dept.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402483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6B52D7DC-50F5-4DE2-93FA-5AAF684F63B0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3423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675"/>
              </a:lnSpc>
            </a:pPr>
            <a:fld id="{7B470E76-0DBA-4444-90FC-D9B204E7CBED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‹#›</a:t>
            </a:fld>
            <a:endParaRPr lang="en-US" spc="-4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99218"/>
            <a:ext cx="89535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Times New Roman"/>
                <a:cs typeface="Times New Roman"/>
              </a:rPr>
              <a:t>VISWAJYOTHI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COLLEGE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ENGINEERING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AND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TECHNOLOGY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Times New Roman"/>
                <a:cs typeface="Times New Roman"/>
              </a:rPr>
              <a:t>,VAZHAKULAM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6172" y="376102"/>
            <a:ext cx="1447800" cy="1414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0272" y="1934650"/>
            <a:ext cx="4419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8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8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NAR</a:t>
            </a:r>
            <a:r>
              <a:rPr sz="28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B43C17B-7FE0-BA4D-FF18-09FD68F4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EEF538E9-2DB6-454C-9CD5-7B80A87DB04F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F7A9E84-86D9-49F6-C049-0FC8778E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CSE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C88D1CE-7786-8342-CFAE-F51EAF52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</a:t>
            </a:fld>
            <a:endParaRPr lang="en-US"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1360169" y="2536393"/>
            <a:ext cx="6577965" cy="13067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10"/>
              </a:spcBef>
            </a:pPr>
            <a:r>
              <a:rPr lang="en-US" sz="2800" b="1" spc="-60" dirty="0">
                <a:latin typeface="Times New Roman"/>
                <a:cs typeface="Times New Roman"/>
              </a:rPr>
              <a:t>An Architecture Combining Blockchain, Docker and Cloud Storage for Improving Digital Processes in Cloud Manufacturing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815" y="4854868"/>
            <a:ext cx="192024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Times New Roman"/>
                <a:cs typeface="Times New Roman"/>
              </a:rPr>
              <a:t>By</a:t>
            </a:r>
            <a:r>
              <a:rPr lang="en-IN" sz="1800" spc="-5" dirty="0">
                <a:latin typeface="Times New Roman"/>
                <a:cs typeface="Times New Roman"/>
              </a:rPr>
              <a:t>,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lang="en-IN" sz="1800" dirty="0">
                <a:latin typeface="Times New Roman"/>
                <a:cs typeface="Times New Roman"/>
              </a:rPr>
              <a:t>San Baby Francis</a:t>
            </a:r>
          </a:p>
          <a:p>
            <a:pPr marL="12700" marR="5080">
              <a:lnSpc>
                <a:spcPct val="100000"/>
              </a:lnSpc>
            </a:pPr>
            <a:r>
              <a:rPr lang="en-IN" sz="1800" dirty="0">
                <a:latin typeface="Times New Roman"/>
                <a:cs typeface="Times New Roman"/>
              </a:rPr>
              <a:t>Roll No. 52</a:t>
            </a:r>
          </a:p>
          <a:p>
            <a:pPr marL="12700" marR="5080"/>
            <a:r>
              <a:rPr lang="en-IN" dirty="0">
                <a:latin typeface="Times New Roman"/>
                <a:cs typeface="Times New Roman"/>
              </a:rPr>
              <a:t>S7 CSE A</a:t>
            </a:r>
          </a:p>
          <a:p>
            <a:pPr marL="12700" marR="5080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9704" y="4854868"/>
            <a:ext cx="21170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guidance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 err="1">
                <a:latin typeface="Times New Roman"/>
                <a:cs typeface="Times New Roman"/>
              </a:rPr>
              <a:t>M</a:t>
            </a:r>
            <a:r>
              <a:rPr sz="1800" spc="-5" dirty="0" err="1">
                <a:latin typeface="Times New Roman"/>
                <a:cs typeface="Times New Roman"/>
              </a:rPr>
              <a:t>rs</a:t>
            </a:r>
            <a:r>
              <a:rPr lang="en-IN" sz="1800" spc="-5" dirty="0">
                <a:latin typeface="Times New Roman"/>
                <a:cs typeface="Times New Roman"/>
              </a:rPr>
              <a:t>. </a:t>
            </a:r>
            <a:r>
              <a:rPr lang="en-IN" spc="-35" dirty="0" err="1">
                <a:latin typeface="Times New Roman"/>
                <a:cs typeface="Times New Roman"/>
              </a:rPr>
              <a:t>Remya</a:t>
            </a:r>
            <a:r>
              <a:rPr lang="en-IN" spc="-35" dirty="0">
                <a:latin typeface="Times New Roman"/>
                <a:cs typeface="Times New Roman"/>
              </a:rPr>
              <a:t> Paul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Ass</a:t>
            </a:r>
            <a:r>
              <a:rPr lang="en-IN" sz="1800" spc="-5" dirty="0" err="1">
                <a:latin typeface="Times New Roman"/>
                <a:cs typeface="Times New Roman"/>
              </a:rPr>
              <a:t>istant</a:t>
            </a:r>
            <a:r>
              <a:rPr lang="en-IN" sz="1800" spc="-5" dirty="0">
                <a:latin typeface="Times New Roman"/>
                <a:cs typeface="Times New Roman"/>
              </a:rPr>
              <a:t> Professor</a:t>
            </a:r>
          </a:p>
          <a:p>
            <a:pPr marL="12700">
              <a:lnSpc>
                <a:spcPct val="100000"/>
              </a:lnSpc>
            </a:pPr>
            <a:r>
              <a:rPr lang="en-IN" spc="-5" dirty="0">
                <a:latin typeface="Times New Roman"/>
                <a:cs typeface="Times New Roman"/>
              </a:rPr>
              <a:t>Department of CSE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0002E-F226-C2B8-5BFE-28E1428B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B97A0-B846-AB83-554B-6C446A8F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F776-060A-E0E8-8321-064BCA04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10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ECA5E9F-8FAE-B477-7949-5E7DDE178469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5806439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00" b="1" spc="-10" dirty="0">
                <a:latin typeface="Times New Roman" pitchFamily="18" charset="0"/>
                <a:cs typeface="Times New Roman" pitchFamily="18" charset="0"/>
              </a:rPr>
              <a:t>3.3 PLATFORM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A7DC8-76C9-AD9F-09AF-D5FC8F3C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96" y="1052354"/>
            <a:ext cx="7312876" cy="49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B74AA-5B73-973F-1369-D7318558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FC6EF-E0C3-B536-A5EB-27252609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2100-DC47-C9B5-3CED-F6CDD129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11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513CD47-E2F9-9C49-2F36-3CB1ABF63000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7787639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00" b="1" spc="-10" dirty="0">
                <a:latin typeface="Times New Roman" pitchFamily="18" charset="0"/>
                <a:cs typeface="Times New Roman" pitchFamily="18" charset="0"/>
              </a:rPr>
              <a:t>3.4 OPHTHALMIC LENSES MANUFACTURING (CASE STUDY)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1FF21-0B3A-DF8D-EC6E-1C8656819840}"/>
              </a:ext>
            </a:extLst>
          </p:cNvPr>
          <p:cNvSpPr txBox="1"/>
          <p:nvPr/>
        </p:nvSpPr>
        <p:spPr>
          <a:xfrm>
            <a:off x="533400" y="1295400"/>
            <a:ext cx="5562600" cy="4690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lens manufacturing is typically made of five steps in sequence: Calculation, in which the lens surface to be machined is computed, Surfacing, Polishing, Coating and, finally, Edging.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focus on Calculation, which is a pure digital process. A typical lens calculation software is called Lens Design System (LDS).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LDS takes the patient’s ophthalmic prescription as input and performs a mathematical calculation that produces the data to be sent to a CNC machine to realize a surface on the back of a semi-finished lens.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05202-0EC6-3EEF-5DC5-D6A3AF7F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88" y="1762971"/>
            <a:ext cx="2422042" cy="33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4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8A63C-8DFA-68F3-04BB-D06FD3F4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284CC-6E1E-983B-0866-CD143469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F99F8-BA1B-8A93-EEF3-9745C6DA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12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CACE79-7E72-F5F6-FBFF-24E0A13A8D8F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7787639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00" b="1" spc="-10" dirty="0">
                <a:latin typeface="Times New Roman" pitchFamily="18" charset="0"/>
                <a:cs typeface="Times New Roman" pitchFamily="18" charset="0"/>
              </a:rPr>
              <a:t>3.4 CASE STUDY (contd.)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34283-6D0E-5E6F-C243-FCBC3D770A0D}"/>
              </a:ext>
            </a:extLst>
          </p:cNvPr>
          <p:cNvSpPr txBox="1"/>
          <p:nvPr/>
        </p:nvSpPr>
        <p:spPr>
          <a:xfrm>
            <a:off x="533400" y="1295400"/>
            <a:ext cx="8077200" cy="472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identify the actors of the case study as follows: Process Owner is the Lens Designer, Process Consumer is the Lens Manufacturer and Process Runner is the Surface Calculator.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Lens Designer implements its calculation algorithm with the programming language of his choice and packs the compiled application along with all libraries and dependencies in a Docker image.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the implementation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for respectively adding new lens design and requesting new calculation.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Client Application is connected to the lens manufacturer’s information system to allow the CNC machine to retrieve the calculated surface.</a:t>
            </a:r>
          </a:p>
        </p:txBody>
      </p:sp>
    </p:spTree>
    <p:extLst>
      <p:ext uri="{BB962C8B-B14F-4D97-AF65-F5344CB8AC3E}">
        <p14:creationId xmlns:p14="http://schemas.microsoft.com/office/powerpoint/2010/main" val="207652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E4A03-C397-5407-DAEE-70E62BEB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ECDF2-6EB7-BA79-5DF2-958531DB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25C1B-DF2E-0274-4DF5-A78C2D8D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13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EF7BD56-CFEF-981A-3EEA-452AD2AA29C4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7787639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00" b="1" spc="-10" dirty="0">
                <a:latin typeface="Times New Roman" pitchFamily="18" charset="0"/>
                <a:cs typeface="Times New Roman" pitchFamily="18" charset="0"/>
              </a:rPr>
              <a:t>3.4 CASE STUDY (contd.)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7ECDF-17F2-C70C-0817-A4DD8B586C04}"/>
              </a:ext>
            </a:extLst>
          </p:cNvPr>
          <p:cNvSpPr txBox="1"/>
          <p:nvPr/>
        </p:nvSpPr>
        <p:spPr>
          <a:xfrm>
            <a:off x="533400" y="1295400"/>
            <a:ext cx="8077200" cy="2574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Application collects metrics from past lens calculation instances and trains a model for each runner and for each process to predict the running time of a single lens design instance on the runner at a specified time.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generating the dataset, we build the ANN. The resulting network consists of 20 neurons in the input layer, 21 neurons in the hidden layer and a single neuron in the output layer which represents the calculation time.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07EEF-D5E0-17D8-98BA-F6554513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23" y="3995095"/>
            <a:ext cx="396295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BF7B-200D-26F0-8C52-4A3A2694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A3807-8D07-EC6F-A744-C535AB03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DB4D-9000-7CE8-50F2-0CBF20B7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14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965A732-BFCE-E40B-1ADC-08627797DF4E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534923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400" b="1" spc="-10" dirty="0">
                <a:latin typeface="Times New Roman" pitchFamily="18" charset="0"/>
                <a:cs typeface="Times New Roman" pitchFamily="18" charset="0"/>
              </a:rPr>
              <a:t>4. PERFORMANCE EVALUVATION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AD2DE2-A650-A401-9244-E75F6F8B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0" y="1295400"/>
            <a:ext cx="4861617" cy="3707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E47B7-ECBE-A1B5-B436-8DAE525F8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026066"/>
            <a:ext cx="409632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8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C2123-DB12-57AA-AB8F-7595C694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1AEB-3620-3444-17CF-67206A16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C750D-BEA0-D6E2-11B7-1344E5CD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15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841F126-DF6F-1863-3A8A-88F4E9095830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694943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400" b="1" spc="-10" dirty="0">
                <a:latin typeface="Times New Roman" pitchFamily="18" charset="0"/>
                <a:cs typeface="Times New Roman" pitchFamily="18" charset="0"/>
              </a:rPr>
              <a:t>4. PERFORMANCE EVALUVATION (contd.)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D7AFB-CE00-D982-9B54-2D61387CF460}"/>
              </a:ext>
            </a:extLst>
          </p:cNvPr>
          <p:cNvSpPr txBox="1"/>
          <p:nvPr/>
        </p:nvSpPr>
        <p:spPr>
          <a:xfrm>
            <a:off x="533400" y="1295400"/>
            <a:ext cx="8077200" cy="427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an LDS system in the proposed Blockchain platform, the following improvements are achieved over existing systems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89013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It provides a shared and decentralized platform on which multiple Lens Designers can make their algorithms available in form of self-contained Docker images. The integration of new or updated designs is therefore easier, as it does not require any structural change or any significant reconfiguration of the environment.</a:t>
            </a:r>
          </a:p>
          <a:p>
            <a:pPr marL="989013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provided solution is distributed and fault tolerant. The manufacturer can run multiple calculations, that are executed simultaneously on different runners.</a:t>
            </a:r>
          </a:p>
        </p:txBody>
      </p:sp>
    </p:spTree>
    <p:extLst>
      <p:ext uri="{BB962C8B-B14F-4D97-AF65-F5344CB8AC3E}">
        <p14:creationId xmlns:p14="http://schemas.microsoft.com/office/powerpoint/2010/main" val="416251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9FE72-9047-DC7D-2AE3-52C83081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E5AA-B4C1-598D-92C6-90FDD113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A46F-B7CA-856A-1A54-3373C4F5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16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726D2D0-6AAA-EC12-BC88-04062FACAA3B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694943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400" b="1" spc="-10" dirty="0">
                <a:latin typeface="Times New Roman" pitchFamily="18" charset="0"/>
                <a:cs typeface="Times New Roman" pitchFamily="18" charset="0"/>
              </a:rPr>
              <a:t>4. PERFORMANCE EVALUVATION (contd.)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937D6-0DF9-C2AF-6507-F402148C2551}"/>
              </a:ext>
            </a:extLst>
          </p:cNvPr>
          <p:cNvSpPr txBox="1"/>
          <p:nvPr/>
        </p:nvSpPr>
        <p:spPr>
          <a:xfrm>
            <a:off x="533400" y="1540018"/>
            <a:ext cx="8077200" cy="2650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9013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Since the Blockchain is tamper-proof, the economic transactions of the fees charged to the manufacturer and paid to lens designers and surface calculators cannot be altered.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013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Since the cloud storage service has typically low fares, a long term storage is guaranteed for input and output files. This feature also prevents data loss on manufacturer’s side. </a:t>
            </a:r>
          </a:p>
        </p:txBody>
      </p:sp>
    </p:spTree>
    <p:extLst>
      <p:ext uri="{BB962C8B-B14F-4D97-AF65-F5344CB8AC3E}">
        <p14:creationId xmlns:p14="http://schemas.microsoft.com/office/powerpoint/2010/main" val="3647491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82D6C-F204-502C-13DC-8244DC74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AEA49-C4B8-A7F2-9D5F-CDFE8223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71054-1D86-7BB5-F761-A9432806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17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2EC1AF2-6899-0B0E-B63B-0DE81B5FCA09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694943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400" b="1" spc="-10" dirty="0">
                <a:latin typeface="Times New Roman" pitchFamily="18" charset="0"/>
                <a:cs typeface="Times New Roman" pitchFamily="18" charset="0"/>
              </a:rPr>
              <a:t>5. CONCLUSION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3E37A-F0EB-D3D5-978B-83D8487C1339}"/>
              </a:ext>
            </a:extLst>
          </p:cNvPr>
          <p:cNvSpPr txBox="1"/>
          <p:nvPr/>
        </p:nvSpPr>
        <p:spPr>
          <a:xfrm>
            <a:off x="533400" y="1295400"/>
            <a:ext cx="8077200" cy="525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short, this paper presents s a novel platform for improving digital processes in a Blockchain environment in which we integrate two of the most popular cloud technologies: Docker and Cloud Storage.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identify and describe the roles of Process Owner, Process Consumer and Process Runner.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task assignment problem, implemented through an ANN approach, is also introduced for the purpose of improving the performance by decreasing instances execution times.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provide a case study regarding the implementation of this platform in Ophthalmic Lenses Manufacturing environment and specifically in Lens Design Systems.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5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0C621-03DB-5C48-70AD-11F637ED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2816C-9BAE-57F8-6221-B52DD254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08B1B-FAAF-3D34-AF59-C033D809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18</a:t>
            </a:fld>
            <a:endParaRPr lang="en-US" spc="-4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2B04D1-0F83-ACBA-951F-FEB140BA5495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694943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400" b="1" spc="-10" dirty="0">
                <a:latin typeface="Times New Roman" pitchFamily="18" charset="0"/>
                <a:cs typeface="Times New Roman" pitchFamily="18" charset="0"/>
              </a:rPr>
              <a:t>6. REFERENCES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12F32-4EC2-D5B9-FA69-E30D3269444A}"/>
              </a:ext>
            </a:extLst>
          </p:cNvPr>
          <p:cNvSpPr txBox="1"/>
          <p:nvPr/>
        </p:nvSpPr>
        <p:spPr>
          <a:xfrm>
            <a:off x="533400" y="1295400"/>
            <a:ext cx="8077200" cy="427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Samad, D. Vysakh, and 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Blockchain-based platform for Smart Contracts and Intellectual Property Protection for the Additive Manufacturing Industry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’’, IEEE Int. Conf. Signal Process.,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Energy Syst., Mar 2022.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Ye, M. Zhou, J. L. Zhao, Q. Liu, W. Guo, W. Cao, and L. Fu, ‘‘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Blockchain-secured Smart Manufacturing in Industry 4.0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’’,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Syst., Man, Cybern., Syst,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 2020.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Braeken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Liyanage, and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Ylianttila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 and Blockchain-based Security Service Architecture for Industrial IoT- enabled Cloud Manufacturing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’’, IEEE Trans. Ind.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Oct. 2022.</a:t>
            </a:r>
          </a:p>
        </p:txBody>
      </p:sp>
    </p:spTree>
    <p:extLst>
      <p:ext uri="{BB962C8B-B14F-4D97-AF65-F5344CB8AC3E}">
        <p14:creationId xmlns:p14="http://schemas.microsoft.com/office/powerpoint/2010/main" val="259800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7C391-40FB-8C69-6DA4-E53319C4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BD6FE-A46D-7C87-3B75-608A6A6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A0F61-E3C2-AAAF-41CA-C90F3C4A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2</a:t>
            </a:fld>
            <a:endParaRPr lang="en-US" spc="-4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65DA9A3-F80E-B6CF-A30D-F5F3475DCA39}"/>
              </a:ext>
            </a:extLst>
          </p:cNvPr>
          <p:cNvSpPr txBox="1"/>
          <p:nvPr/>
        </p:nvSpPr>
        <p:spPr>
          <a:xfrm>
            <a:off x="609600" y="1828800"/>
            <a:ext cx="3823970" cy="318978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lnSpc>
                <a:spcPct val="150000"/>
              </a:lnSpc>
              <a:spcBef>
                <a:spcPts val="705"/>
              </a:spcBef>
              <a:buClr>
                <a:srgbClr val="717BA2"/>
              </a:buClr>
              <a:buSzPct val="75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INTRODUCTION</a:t>
            </a:r>
            <a:endParaRPr sz="2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5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spc="-40" dirty="0">
                <a:latin typeface="Times New Roman"/>
                <a:cs typeface="Times New Roman"/>
              </a:rPr>
              <a:t>RELATED</a:t>
            </a:r>
            <a:r>
              <a:rPr sz="2000" spc="-10" dirty="0">
                <a:latin typeface="Times New Roman"/>
                <a:cs typeface="Times New Roman"/>
              </a:rPr>
              <a:t> WORKS</a:t>
            </a:r>
            <a:endParaRPr sz="2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5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TECHNIQUE</a:t>
            </a:r>
            <a:endParaRPr sz="2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5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spc="-10" dirty="0">
                <a:latin typeface="Times New Roman"/>
                <a:cs typeface="Times New Roman"/>
              </a:rPr>
              <a:t>PERFORMANCE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EVALUATION</a:t>
            </a:r>
            <a:endParaRPr sz="2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5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CONCLUSION</a:t>
            </a:r>
            <a:endParaRPr sz="2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5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spc="-10" dirty="0"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F8D6B2C-DD0B-9AAA-A481-A949BFCD5927}"/>
              </a:ext>
            </a:extLst>
          </p:cNvPr>
          <p:cNvSpPr txBox="1">
            <a:spLocks/>
          </p:cNvSpPr>
          <p:nvPr/>
        </p:nvSpPr>
        <p:spPr>
          <a:xfrm>
            <a:off x="822961" y="1143000"/>
            <a:ext cx="1983105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400" b="1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b="1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400" b="1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="1" spc="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IN" sz="2400" b="1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="1" spc="5" dirty="0">
                <a:latin typeface="Times New Roman" pitchFamily="18" charset="0"/>
                <a:cs typeface="Times New Roman" pitchFamily="18" charset="0"/>
              </a:rPr>
              <a:t>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4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624D5-6A1A-0686-9FCA-7015EFA1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83611-BDC6-4403-BC10-25C52CF2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F05C-5085-0D0E-6FFB-5CFBBD4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3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41C9E20-C59B-4C78-9E78-F18FB5F68432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321563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400" b="1" spc="-10" dirty="0">
                <a:latin typeface="Times New Roman" pitchFamily="18" charset="0"/>
                <a:cs typeface="Times New Roman" pitchFamily="18" charset="0"/>
              </a:rPr>
              <a:t>1. INTRODUCTION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C7193E3-25E0-0981-0A57-9C6BA9371045}"/>
              </a:ext>
            </a:extLst>
          </p:cNvPr>
          <p:cNvSpPr txBox="1"/>
          <p:nvPr/>
        </p:nvSpPr>
        <p:spPr>
          <a:xfrm>
            <a:off x="533400" y="1219200"/>
            <a:ext cx="8305800" cy="50506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spc="-5" dirty="0">
                <a:latin typeface="Times New Roman"/>
                <a:cs typeface="Times New Roman"/>
              </a:rPr>
              <a:t>Blockchain </a:t>
            </a:r>
            <a:r>
              <a:rPr lang="en-IN" spc="-5" dirty="0">
                <a:latin typeface="Times New Roman"/>
                <a:cs typeface="Times New Roman"/>
              </a:rPr>
              <a:t>– It </a:t>
            </a:r>
            <a:r>
              <a:rPr lang="en-US" spc="-5" dirty="0">
                <a:latin typeface="Times New Roman"/>
                <a:cs typeface="Times New Roman"/>
              </a:rPr>
              <a:t>is a decentralized, distributed, peer-to-peer system used to record transactions across many computers so that the record cannot be altered. </a:t>
            </a:r>
            <a:endParaRPr lang="en-IN" spc="-5" dirty="0">
              <a:latin typeface="Times New Roman"/>
              <a:cs typeface="Times New Roman"/>
            </a:endParaRP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spc="-5" dirty="0">
                <a:latin typeface="Times New Roman"/>
                <a:cs typeface="Times New Roman"/>
              </a:rPr>
              <a:t>Docker</a:t>
            </a:r>
            <a:r>
              <a:rPr lang="en-IN" spc="-5" dirty="0">
                <a:latin typeface="Times New Roman"/>
                <a:cs typeface="Times New Roman"/>
              </a:rPr>
              <a:t> – </a:t>
            </a:r>
            <a:r>
              <a:rPr lang="en-US" spc="-5" dirty="0">
                <a:latin typeface="Times New Roman"/>
                <a:cs typeface="Times New Roman"/>
              </a:rPr>
              <a:t>It is a software platform that allows you to build, test, and deploy applications quickly using containers that have everything the software needs to run including libraries, code, etc.</a:t>
            </a:r>
            <a:endParaRPr lang="en-IN" spc="-5" dirty="0">
              <a:latin typeface="Times New Roman"/>
              <a:cs typeface="Times New Roman"/>
            </a:endParaRP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spc="-5" dirty="0">
                <a:latin typeface="Times New Roman"/>
                <a:cs typeface="Times New Roman"/>
              </a:rPr>
              <a:t>Cloud Storage </a:t>
            </a:r>
            <a:r>
              <a:rPr lang="en-IN" spc="-5" dirty="0">
                <a:latin typeface="Times New Roman"/>
                <a:cs typeface="Times New Roman"/>
              </a:rPr>
              <a:t>– </a:t>
            </a:r>
            <a:r>
              <a:rPr lang="en-US" spc="-5" dirty="0">
                <a:latin typeface="Times New Roman"/>
                <a:cs typeface="Times New Roman"/>
              </a:rPr>
              <a:t>It is a data storage in which the data is stored in across multiple servers and the physical environment is typically owned by a company.</a:t>
            </a:r>
            <a:endParaRPr lang="en-IN" spc="-5" dirty="0">
              <a:latin typeface="Times New Roman"/>
              <a:cs typeface="Times New Roman"/>
            </a:endParaRP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spc="-5" dirty="0">
                <a:latin typeface="Times New Roman"/>
                <a:cs typeface="Times New Roman"/>
              </a:rPr>
              <a:t>Digital Processes </a:t>
            </a:r>
            <a:r>
              <a:rPr lang="en-IN" spc="-5" dirty="0">
                <a:latin typeface="Times New Roman"/>
                <a:cs typeface="Times New Roman"/>
              </a:rPr>
              <a:t>– It refers to those software tasks that has to be performed using the system.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spc="-5" dirty="0">
                <a:latin typeface="Times New Roman"/>
                <a:cs typeface="Times New Roman"/>
              </a:rPr>
              <a:t>Cloud Manufacturing </a:t>
            </a:r>
            <a:r>
              <a:rPr lang="en-IN" spc="-5" dirty="0">
                <a:latin typeface="Times New Roman"/>
                <a:cs typeface="Times New Roman"/>
              </a:rPr>
              <a:t>– </a:t>
            </a:r>
            <a:r>
              <a:rPr lang="en-US" spc="-5" dirty="0">
                <a:latin typeface="Times New Roman"/>
                <a:cs typeface="Times New Roman"/>
              </a:rPr>
              <a:t>It is a service-oriented business model to share manufacturing capabilities and resources on a cloud platform.</a:t>
            </a:r>
            <a:endParaRPr lang="en-IN" spc="-5" dirty="0">
              <a:latin typeface="Times New Roman"/>
              <a:cs typeface="Times New Roman"/>
            </a:endParaRPr>
          </a:p>
          <a:p>
            <a:pPr marL="143510" marR="75565" indent="-5080">
              <a:lnSpc>
                <a:spcPct val="90100"/>
              </a:lnSpc>
              <a:spcBef>
                <a:spcPts val="300"/>
              </a:spcBef>
            </a:pPr>
            <a:endParaRPr lang="en-IN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888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F5B28-6F23-BA3A-D40F-C2228130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1C399-7A9C-3955-3D89-E359D023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5A749-87DF-686B-1C01-75F6A917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4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AE4C0D9-017A-4AD3-A4D6-0E6D52649C5B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321563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400" b="1" spc="-10" dirty="0">
                <a:latin typeface="Times New Roman" pitchFamily="18" charset="0"/>
                <a:cs typeface="Times New Roman" pitchFamily="18" charset="0"/>
              </a:rPr>
              <a:t>2. RELATED WORKS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75FAE4-B1C9-0177-C0B6-1A3FEADB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61203"/>
              </p:ext>
            </p:extLst>
          </p:nvPr>
        </p:nvGraphicFramePr>
        <p:xfrm>
          <a:off x="822961" y="1447801"/>
          <a:ext cx="7586402" cy="4161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639">
                  <a:extLst>
                    <a:ext uri="{9D8B030D-6E8A-4147-A177-3AD203B41FA5}">
                      <a16:colId xmlns:a16="http://schemas.microsoft.com/office/drawing/2014/main" val="2926093185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121606274"/>
                    </a:ext>
                  </a:extLst>
                </a:gridCol>
                <a:gridCol w="1170363">
                  <a:extLst>
                    <a:ext uri="{9D8B030D-6E8A-4147-A177-3AD203B41FA5}">
                      <a16:colId xmlns:a16="http://schemas.microsoft.com/office/drawing/2014/main" val="1336429256"/>
                    </a:ext>
                  </a:extLst>
                </a:gridCol>
              </a:tblGrid>
              <a:tr h="3884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3905"/>
                  </a:ext>
                </a:extLst>
              </a:tr>
              <a:tr h="15539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 Ye, M. Zhou, J. L. Zhao, Q. Liu, W. Guo, W. Cao, and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 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Blockchain-secured Smart Manufacturing in Industry 4.0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19873"/>
                  </a:ext>
                </a:extLst>
              </a:tr>
              <a:tr h="20200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Haridas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 A. Samad, D. Vysakh, and V.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Pathari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Blockchain based platform for Smart Contracts and Intellectual Property Protection for the Additive Manufacturing Industry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4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53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756CA-06F9-BB51-5250-C14010C1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355B8-2A67-CD1C-B2E5-C31F29CF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7B4F-2D1B-66EE-2959-AFF64437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5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23F8027-AA89-439F-1947-CCAC8CB7E16D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321563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400" b="1" spc="-10" dirty="0">
                <a:latin typeface="Times New Roman" pitchFamily="18" charset="0"/>
                <a:cs typeface="Times New Roman" pitchFamily="18" charset="0"/>
              </a:rPr>
              <a:t>3. MAIN TECHNIQUE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C2696AC-5B34-6367-490F-72E55A864027}"/>
              </a:ext>
            </a:extLst>
          </p:cNvPr>
          <p:cNvSpPr txBox="1"/>
          <p:nvPr/>
        </p:nvSpPr>
        <p:spPr>
          <a:xfrm>
            <a:off x="533400" y="1396996"/>
            <a:ext cx="8305800" cy="384361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latin typeface="Times New Roman"/>
                <a:cs typeface="Times New Roman"/>
              </a:rPr>
              <a:t>This paper introduces  a novel approach for implementing BPM in Blockchain b</a:t>
            </a:r>
            <a:r>
              <a:rPr lang="en-US" spc="-5" dirty="0">
                <a:latin typeface="Times New Roman"/>
                <a:cs typeface="Times New Roman"/>
              </a:rPr>
              <a:t>y using the features of two of the most popular cloud technologies: Docker and Cloud Storage.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Docker is used in the process execution phase, supposed that the process to be executed is a digital process. 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The inputs and outputs are stored in a traditional cloud storage and we use Blockchain and Smart Contracts for process implementation and monitoring. 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We also introduce a basic task assignment problem based on execution time prediction performed through an ANN trained with past process runs metrics.</a:t>
            </a:r>
            <a:endParaRPr lang="en-IN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77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6384E-F17A-A10E-68F2-40C2C8A0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FCCE0-EAC5-766D-E15A-A5097786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FE961-9228-0D67-0111-BD51E3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6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4F8992F-20ED-2FA5-25D4-8C84E7C7B869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3215639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00" b="1" spc="-10" dirty="0">
                <a:latin typeface="Times New Roman" pitchFamily="18" charset="0"/>
                <a:cs typeface="Times New Roman" pitchFamily="18" charset="0"/>
              </a:rPr>
              <a:t>3.1 COMPONENTS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4F242FD-6094-B93A-56DA-BC63A20B98F8}"/>
              </a:ext>
            </a:extLst>
          </p:cNvPr>
          <p:cNvSpPr txBox="1"/>
          <p:nvPr/>
        </p:nvSpPr>
        <p:spPr>
          <a:xfrm>
            <a:off x="533400" y="1396996"/>
            <a:ext cx="8305800" cy="312803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latin typeface="Times New Roman"/>
                <a:cs typeface="Times New Roman"/>
              </a:rPr>
              <a:t>There are five main components in the proposed platform:</a:t>
            </a:r>
          </a:p>
          <a:p>
            <a:pPr marL="900113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latin typeface="Times New Roman"/>
                <a:cs typeface="Times New Roman"/>
              </a:rPr>
              <a:t>Process Owner</a:t>
            </a:r>
          </a:p>
          <a:p>
            <a:pPr marL="900113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latin typeface="Times New Roman"/>
                <a:cs typeface="Times New Roman"/>
              </a:rPr>
              <a:t>Process Consumer</a:t>
            </a:r>
          </a:p>
          <a:p>
            <a:pPr marL="900113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latin typeface="Times New Roman"/>
                <a:cs typeface="Times New Roman"/>
              </a:rPr>
              <a:t>Process Runner</a:t>
            </a:r>
          </a:p>
          <a:p>
            <a:pPr marL="900113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latin typeface="Times New Roman"/>
                <a:cs typeface="Times New Roman"/>
              </a:rPr>
              <a:t>Permission Granting Application (PGA)</a:t>
            </a:r>
          </a:p>
          <a:p>
            <a:pPr marL="900113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latin typeface="Times New Roman"/>
                <a:cs typeface="Times New Roman"/>
              </a:rPr>
              <a:t>Data Mining Algorithm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481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C1D1F-E218-DC66-BBB5-EB718E03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8C7BF-3DDD-E397-B255-D33FA401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08858-B44F-035F-B9C9-C29CB00F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7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6A150F-6D5D-5BD8-3D8F-0D34CA005EC5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3977639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00" b="1" spc="-10" dirty="0">
                <a:latin typeface="Times New Roman" pitchFamily="18" charset="0"/>
                <a:cs typeface="Times New Roman" pitchFamily="18" charset="0"/>
              </a:rPr>
              <a:t>3.1 COMPONENTS (contd.)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393F865-71BD-7F02-5A15-A1086CA7AA2D}"/>
              </a:ext>
            </a:extLst>
          </p:cNvPr>
          <p:cNvSpPr txBox="1"/>
          <p:nvPr/>
        </p:nvSpPr>
        <p:spPr>
          <a:xfrm>
            <a:off x="533400" y="1295400"/>
            <a:ext cx="8305800" cy="47130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Owner 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entity that creates the process core logic and codes the algorithm. It packs the algorithm to a docker file and executes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CreateProcess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Consumer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entity that needs to perform an instance of the digital process for its business purposes.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Runner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It provides the computational resources to execute the process instance by running the related image in a container.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 Granting Application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This component assigns and revokes permissions on files in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loud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torage.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Algorithm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It collects past instances metrics and trains the execution time prediction ANN for each runner on a regular time basis.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0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F284-8E14-E3A9-6190-19EE14AF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D6D38-AADC-8D11-7965-1401EFE7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9EEDF-C258-FCA0-8F25-C5294B9D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8</a:t>
            </a:fld>
            <a:endParaRPr lang="en-US" spc="-4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EEAE6B-BD70-BEBF-4B90-2FCC0F902568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3977639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00" b="1" spc="-10" dirty="0">
                <a:latin typeface="Times New Roman" pitchFamily="18" charset="0"/>
                <a:cs typeface="Times New Roman" pitchFamily="18" charset="0"/>
              </a:rPr>
              <a:t>3.2 SMART CONTRACTS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9040AB0-7087-A55B-EC5A-7B76C039DF22}"/>
              </a:ext>
            </a:extLst>
          </p:cNvPr>
          <p:cNvSpPr txBox="1"/>
          <p:nvPr/>
        </p:nvSpPr>
        <p:spPr>
          <a:xfrm>
            <a:off x="533400" y="1295400"/>
            <a:ext cx="8077200" cy="338964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process life cycle rely on two smart contracts developed using Solidity.</a:t>
            </a:r>
          </a:p>
          <a:p>
            <a:pPr marL="989013" marR="75565" indent="-285750" defTabSz="493713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Smart Contract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stores data of processes, runners and instances. In addition, it provides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that, in the proposed platform, represent the two main transactions of the Blockchain. </a:t>
            </a:r>
          </a:p>
          <a:p>
            <a:pPr marL="989013" marR="75565" indent="-285750" defTabSz="493713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 Smart Contract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It is used to store the calculated weights of each ANN trained on past instance metrics. The weights are updated on a regular time basis.</a:t>
            </a:r>
          </a:p>
        </p:txBody>
      </p:sp>
    </p:spTree>
    <p:extLst>
      <p:ext uri="{BB962C8B-B14F-4D97-AF65-F5344CB8AC3E}">
        <p14:creationId xmlns:p14="http://schemas.microsoft.com/office/powerpoint/2010/main" val="164566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EF857-2C2A-7229-8E7C-4486439E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75"/>
              </a:lnSpc>
            </a:pPr>
            <a:fld id="{D944F77A-3EBD-473A-B27C-82849F2CE634}" type="datetime1">
              <a:rPr lang="en-US" spc="-105" smtClean="0"/>
              <a:t>11/27/2022</a:t>
            </a:fld>
            <a:endParaRPr lang="en-US" spc="-10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6B29C-8503-222D-42A6-3B19FE01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551B-E33F-15C1-0CB4-1F216A41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lang="en-US" spc="-40" smtClean="0"/>
              <a:t>9</a:t>
            </a:fld>
            <a:endParaRPr lang="en-US" spc="-4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6A01-AE3C-0AA4-5EDD-4485F4285F3B}"/>
              </a:ext>
            </a:extLst>
          </p:cNvPr>
          <p:cNvSpPr txBox="1"/>
          <p:nvPr/>
        </p:nvSpPr>
        <p:spPr>
          <a:xfrm>
            <a:off x="533400" y="1295400"/>
            <a:ext cx="8077200" cy="348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selects the fastest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ProcessRunner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predicting the execution time for each registered available runner. 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accepts, it is immediately granted the needed permissions on the cloud Storage by the PGA to retrieve the instance inputs. 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inputs are available, the process instance is executed in a docker container with the requested image. </a:t>
            </a:r>
          </a:p>
          <a:p>
            <a:pPr marL="424180" marR="75565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execution, the smart contract is notified and the outputs are stored on the cloud storage to be finally retrieved by the consumer.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A32E979-EE83-9B14-8A62-7BC360A49041}"/>
              </a:ext>
            </a:extLst>
          </p:cNvPr>
          <p:cNvSpPr txBox="1">
            <a:spLocks/>
          </p:cNvSpPr>
          <p:nvPr/>
        </p:nvSpPr>
        <p:spPr>
          <a:xfrm>
            <a:off x="822961" y="668916"/>
            <a:ext cx="4663439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00" b="1" spc="-10" dirty="0">
                <a:latin typeface="Times New Roman" pitchFamily="18" charset="0"/>
                <a:cs typeface="Times New Roman" pitchFamily="18" charset="0"/>
              </a:rPr>
              <a:t>3.2 SMART CONTRACTS (contd.)</a:t>
            </a:r>
          </a:p>
        </p:txBody>
      </p:sp>
    </p:spTree>
    <p:extLst>
      <p:ext uri="{BB962C8B-B14F-4D97-AF65-F5344CB8AC3E}">
        <p14:creationId xmlns:p14="http://schemas.microsoft.com/office/powerpoint/2010/main" val="4216862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2">
      <a:majorFont>
        <a:latin typeface="Tw Cen MT"/>
        <a:ea typeface=""/>
        <a:cs typeface=""/>
      </a:majorFont>
      <a:minorFont>
        <a:latin typeface="Arial Rounded MT Bold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1061</TotalTime>
  <Words>1586</Words>
  <Application>Microsoft Office PowerPoint</Application>
  <PresentationFormat>On-screen Show (4:3)</PresentationFormat>
  <Paragraphs>147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Arial Rounded MT Bold</vt:lpstr>
      <vt:lpstr>Calibri</vt:lpstr>
      <vt:lpstr>Times New Roman</vt:lpstr>
      <vt:lpstr>Tw Cen MT</vt:lpstr>
      <vt:lpstr>Retrospect</vt:lpstr>
      <vt:lpstr>A SEMINAR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ON</dc:title>
  <dc:creator>JOSMY JOHNY</dc:creator>
  <cp:lastModifiedBy>San Baby Francis</cp:lastModifiedBy>
  <cp:revision>34</cp:revision>
  <dcterms:created xsi:type="dcterms:W3CDTF">2022-10-14T06:49:03Z</dcterms:created>
  <dcterms:modified xsi:type="dcterms:W3CDTF">2022-11-27T14:30:30Z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2022-10-14T00:00:00Z</vt:filetime>
  </property>
</Properties>
</file>